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handoutMasterIdLst>
    <p:handoutMasterId r:id="rId8"/>
  </p:handoutMasterIdLst>
  <p:sldIdLst>
    <p:sldId id="256" r:id="rId2"/>
    <p:sldId id="257" r:id="rId3"/>
    <p:sldId id="258" r:id="rId4"/>
    <p:sldId id="259"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35976-0FC0-4C3A-887E-91285EA4BE60}" v="8" dt="2020-02-09T14:01:07.023"/>
    <p1510:client id="{9D0BE032-72B5-4D12-BED2-8BB3CA60C5B8}" v="2" dt="2020-02-09T13:57:23.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0" d="100"/>
          <a:sy n="100" d="100"/>
        </p:scale>
        <p:origin x="72" y="67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and" userId="da8eb371c92266d4" providerId="Windows Live" clId="Web-{97435976-0FC0-4C3A-887E-91285EA4BE60}"/>
    <pc:docChg chg="modSld">
      <pc:chgData name="David Rand" userId="da8eb371c92266d4" providerId="Windows Live" clId="Web-{97435976-0FC0-4C3A-887E-91285EA4BE60}" dt="2020-02-09T14:01:07.023" v="7" actId="20577"/>
      <pc:docMkLst>
        <pc:docMk/>
      </pc:docMkLst>
      <pc:sldChg chg="modSp mod modShow">
        <pc:chgData name="David Rand" userId="da8eb371c92266d4" providerId="Windows Live" clId="Web-{97435976-0FC0-4C3A-887E-91285EA4BE60}" dt="2020-02-09T14:00:19.195" v="5" actId="20577"/>
        <pc:sldMkLst>
          <pc:docMk/>
          <pc:sldMk cId="2124835928" sldId="256"/>
        </pc:sldMkLst>
        <pc:spChg chg="mod">
          <ac:chgData name="David Rand" userId="da8eb371c92266d4" providerId="Windows Live" clId="Web-{97435976-0FC0-4C3A-887E-91285EA4BE60}" dt="2020-02-09T14:00:19.195" v="5" actId="20577"/>
          <ac:spMkLst>
            <pc:docMk/>
            <pc:sldMk cId="2124835928" sldId="256"/>
            <ac:spMk id="5" creationId="{C197FAAC-3748-4C65-8DCE-99074E046D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BBB0AC-95A6-467A-BF17-61CD256401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AAE8BF-A501-4684-914D-64D34141A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2D568-1509-41D1-BAEE-DEF6D14168CA}" type="datetimeFigureOut">
              <a:rPr lang="en-US" smtClean="0"/>
              <a:t>2/9/2020</a:t>
            </a:fld>
            <a:endParaRPr lang="en-US"/>
          </a:p>
        </p:txBody>
      </p:sp>
      <p:sp>
        <p:nvSpPr>
          <p:cNvPr id="4" name="Footer Placeholder 3">
            <a:extLst>
              <a:ext uri="{FF2B5EF4-FFF2-40B4-BE49-F238E27FC236}">
                <a16:creationId xmlns:a16="http://schemas.microsoft.com/office/drawing/2014/main" id="{50756901-1659-49C9-9EB0-899F1A5C9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8D07A2-E390-4E88-BBB6-318112C1AA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B1E3A5-1869-4137-83B6-45BB9C762F62}" type="slidenum">
              <a:rPr lang="en-US" smtClean="0"/>
              <a:t>‹#›</a:t>
            </a:fld>
            <a:endParaRPr lang="en-US"/>
          </a:p>
        </p:txBody>
      </p:sp>
    </p:spTree>
    <p:extLst>
      <p:ext uri="{BB962C8B-B14F-4D97-AF65-F5344CB8AC3E}">
        <p14:creationId xmlns:p14="http://schemas.microsoft.com/office/powerpoint/2010/main" val="93561653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453051"/>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08556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958624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74876984"/>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051171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7111857"/>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1902110"/>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599967"/>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134080"/>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72718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40923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45015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49876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4735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696846"/>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05317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61406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1" name="bomb.wav"/>
          </p:stSnd>
        </p:sndAc>
      </p:transition>
    </mc:Choice>
    <mc:Fallback xmlns="">
      <p:transition spd="slow">
        <p:fade/>
        <p:sndAc>
          <p:stSnd>
            <p:snd r:embed="rId3"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2/9/2020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62829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mc:AlternateContent xmlns:mc="http://schemas.openxmlformats.org/markup-compatibility/2006" xmlns:p14="http://schemas.microsoft.com/office/powerpoint/2010/main">
    <mc:Choice Requires="p14">
      <p:transition spd="slow" p14:dur="3900">
        <p14:glitter pattern="hexagon"/>
        <p:sndAc>
          <p:stSnd>
            <p:snd r:embed="rId19" name="bomb.wav"/>
          </p:stSnd>
        </p:sndAc>
      </p:transition>
    </mc:Choice>
    <mc:Fallback xmlns="">
      <p:transition spd="slow">
        <p:fade/>
        <p:sndAc>
          <p:stSnd>
            <p:snd r:embed="rId20" name="bomb.wav"/>
          </p:stSnd>
        </p:sndAc>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ectorfitgolf.com/" TargetMode="External"/><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hyperlink" Target="http://www.vectorfitgolf.com/" TargetMode="Externa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A40044CE-3522-4D82-A789-1AF90E834B89}"/>
              </a:ext>
            </a:extLst>
          </p:cNvPr>
          <p:cNvSpPr>
            <a:spLocks noGrp="1"/>
          </p:cNvSpPr>
          <p:nvPr>
            <p:ph type="ctrTitle"/>
          </p:nvPr>
        </p:nvSpPr>
        <p:spPr>
          <a:xfrm>
            <a:off x="728032" y="701179"/>
            <a:ext cx="8420877" cy="731242"/>
          </a:xfrm>
        </p:spPr>
        <p:txBody>
          <a:bodyPr>
            <a:normAutofit fontScale="90000"/>
          </a:bodyPr>
          <a:lstStyle/>
          <a:p>
            <a:r>
              <a:rPr lang="en-US" dirty="0">
                <a:latin typeface="Gill Sans MT" panose="020B0502020104020203" pitchFamily="34" charset="0"/>
                <a:ea typeface="Adobe Song Std L" panose="02020300000000000000" pitchFamily="18" charset="-128"/>
              </a:rPr>
              <a:t>VECTOR FIT GOLF</a:t>
            </a:r>
          </a:p>
        </p:txBody>
      </p:sp>
      <p:sp>
        <p:nvSpPr>
          <p:cNvPr id="3" name="Subtitle 2">
            <a:extLst>
              <a:ext uri="{FF2B5EF4-FFF2-40B4-BE49-F238E27FC236}">
                <a16:creationId xmlns:a16="http://schemas.microsoft.com/office/drawing/2014/main" id="{79A995AD-94C2-440E-8DA0-2717ACFEB753}"/>
              </a:ext>
            </a:extLst>
          </p:cNvPr>
          <p:cNvSpPr>
            <a:spLocks noGrp="1"/>
          </p:cNvSpPr>
          <p:nvPr>
            <p:ph type="subTitle" idx="1"/>
          </p:nvPr>
        </p:nvSpPr>
        <p:spPr>
          <a:xfrm>
            <a:off x="684212" y="3843867"/>
            <a:ext cx="6400800" cy="1947333"/>
          </a:xfrm>
        </p:spPr>
        <p:txBody>
          <a:bodyPr>
            <a:normAutofit/>
          </a:bodyPr>
          <a:lstStyle/>
          <a:p>
            <a:pPr>
              <a:lnSpc>
                <a:spcPct val="90000"/>
              </a:lnSpc>
            </a:pPr>
            <a:r>
              <a:rPr lang="en-US" dirty="0">
                <a:solidFill>
                  <a:schemeClr val="tx2">
                    <a:lumMod val="75000"/>
                  </a:schemeClr>
                </a:solidFill>
              </a:rPr>
              <a:t>RUNNING THE FORESIGHT GC QUAD LAUNCH MONITOR AND SIMULATOR SOFTWARE TO MEASURE THE MAJOR PARTS OF YOUR GOLF SWING TO ANSWER THE QUESTIONS OF WHAT HAPPENED AFTER EACH GOLF SWING INSTEAD OF GUESSING. LET'S SEE WHAT IS MEASURED.</a:t>
            </a:r>
          </a:p>
        </p:txBody>
      </p:sp>
      <p:sp>
        <p:nvSpPr>
          <p:cNvPr id="4" name="TextBox 3">
            <a:extLst>
              <a:ext uri="{FF2B5EF4-FFF2-40B4-BE49-F238E27FC236}">
                <a16:creationId xmlns:a16="http://schemas.microsoft.com/office/drawing/2014/main" id="{7D1D0956-9519-4442-BFD4-419301933600}"/>
              </a:ext>
            </a:extLst>
          </p:cNvPr>
          <p:cNvSpPr txBox="1"/>
          <p:nvPr/>
        </p:nvSpPr>
        <p:spPr>
          <a:xfrm>
            <a:off x="4938471" y="5977467"/>
            <a:ext cx="2291012" cy="369332"/>
          </a:xfrm>
          <a:prstGeom prst="rect">
            <a:avLst/>
          </a:prstGeom>
          <a:noFill/>
        </p:spPr>
        <p:txBody>
          <a:bodyPr wrap="none" rtlCol="0">
            <a:spAutoFit/>
          </a:bodyPr>
          <a:lstStyle/>
          <a:p>
            <a:r>
              <a:rPr lang="en-US" dirty="0"/>
              <a:t>Click to turn pages</a:t>
            </a:r>
          </a:p>
        </p:txBody>
      </p:sp>
      <p:sp>
        <p:nvSpPr>
          <p:cNvPr id="5" name="TextBox 4">
            <a:extLst>
              <a:ext uri="{FF2B5EF4-FFF2-40B4-BE49-F238E27FC236}">
                <a16:creationId xmlns:a16="http://schemas.microsoft.com/office/drawing/2014/main" id="{C197FAAC-3748-4C65-8DCE-99074E046D36}"/>
              </a:ext>
            </a:extLst>
          </p:cNvPr>
          <p:cNvSpPr txBox="1"/>
          <p:nvPr/>
        </p:nvSpPr>
        <p:spPr>
          <a:xfrm>
            <a:off x="746620" y="1820411"/>
            <a:ext cx="2754280" cy="1200329"/>
          </a:xfrm>
          <a:prstGeom prst="rect">
            <a:avLst/>
          </a:prstGeom>
          <a:noFill/>
        </p:spPr>
        <p:txBody>
          <a:bodyPr wrap="none" rtlCol="0" anchor="t">
            <a:spAutoFit/>
          </a:bodyPr>
          <a:lstStyle/>
          <a:p>
            <a:r>
              <a:rPr lang="en-US" dirty="0"/>
              <a:t>1610 99</a:t>
            </a:r>
            <a:r>
              <a:rPr lang="en-US" baseline="30000" dirty="0"/>
              <a:t>th</a:t>
            </a:r>
            <a:r>
              <a:rPr lang="en-US" dirty="0"/>
              <a:t> Ave. NE</a:t>
            </a:r>
          </a:p>
          <a:p>
            <a:r>
              <a:rPr lang="en-US" dirty="0"/>
              <a:t>Blaine, MN 55449</a:t>
            </a:r>
          </a:p>
          <a:p>
            <a:r>
              <a:rPr lang="en-US" dirty="0">
                <a:hlinkClick r:id="rId3"/>
              </a:rPr>
              <a:t>www.vectorfitgolf.com</a:t>
            </a:r>
          </a:p>
          <a:p>
            <a:r>
              <a:rPr lang="en-US" dirty="0"/>
              <a:t>612-998-8335</a:t>
            </a:r>
          </a:p>
        </p:txBody>
      </p:sp>
      <p:pic>
        <p:nvPicPr>
          <p:cNvPr id="7" name="Picture 6" descr="A close up of a sign&#10;&#10;Description automatically generated">
            <a:extLst>
              <a:ext uri="{FF2B5EF4-FFF2-40B4-BE49-F238E27FC236}">
                <a16:creationId xmlns:a16="http://schemas.microsoft.com/office/drawing/2014/main" id="{CDA4661D-8F93-42E2-93D1-411B20291D88}"/>
              </a:ext>
            </a:extLst>
          </p:cNvPr>
          <p:cNvPicPr>
            <a:picLocks noChangeAspect="1"/>
          </p:cNvPicPr>
          <p:nvPr/>
        </p:nvPicPr>
        <p:blipFill>
          <a:blip r:embed="rId4"/>
          <a:stretch>
            <a:fillRect/>
          </a:stretch>
        </p:blipFill>
        <p:spPr>
          <a:xfrm>
            <a:off x="7166436" y="-23681"/>
            <a:ext cx="3900058" cy="3900058"/>
          </a:xfrm>
          <a:prstGeom prst="rect">
            <a:avLst/>
          </a:prstGeom>
        </p:spPr>
      </p:pic>
    </p:spTree>
    <p:extLst>
      <p:ext uri="{BB962C8B-B14F-4D97-AF65-F5344CB8AC3E}">
        <p14:creationId xmlns:p14="http://schemas.microsoft.com/office/powerpoint/2010/main" val="2124835928"/>
      </p:ext>
    </p:extLst>
  </p:cSld>
  <p:clrMapOvr>
    <a:masterClrMapping/>
  </p:clrMapOvr>
  <mc:AlternateContent xmlns:mc="http://schemas.openxmlformats.org/markup-compatibility/2006">
    <mc:Choice xmlns:p14="http://schemas.microsoft.com/office/powerpoint/2010/main" Requires="p14">
      <p:transition spd="slow" p14:dur="3900">
        <p14:glitter pattern="hexagon"/>
        <p:sndAc>
          <p:stSnd>
            <p:snd r:embed="rId2" name="whoosh.wav"/>
          </p:stSnd>
        </p:sndAc>
      </p:transition>
    </mc:Choice>
    <mc:Fallback>
      <p:transition spd="slow">
        <p:fade/>
        <p:sndAc>
          <p:stSnd>
            <p:snd r:embed="rId2" name="whoo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B38E8CA-842F-4102-9734-F68D51A67FC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0" descr="Ball Speed Launch Data">
            <a:extLst>
              <a:ext uri="{FF2B5EF4-FFF2-40B4-BE49-F238E27FC236}">
                <a16:creationId xmlns:a16="http://schemas.microsoft.com/office/drawing/2014/main" id="{99CA9E4B-6BB1-4B22-840D-BE7F711D9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161" y="511999"/>
            <a:ext cx="4673094" cy="19099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7F3B29C-15D2-4260-A232-22B7A16A241C}"/>
              </a:ext>
            </a:extLst>
          </p:cNvPr>
          <p:cNvSpPr>
            <a:spLocks noChangeArrowheads="1"/>
          </p:cNvSpPr>
          <p:nvPr/>
        </p:nvSpPr>
        <p:spPr bwMode="auto">
          <a:xfrm>
            <a:off x="1007550" y="2421970"/>
            <a:ext cx="467309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Ball Speed</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measurement of the golf ball’s velocity just after impact. Ball speed is the main component in generating distance.</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pic>
        <p:nvPicPr>
          <p:cNvPr id="1028" name="Picture 19" descr="Ball Launch Angle Data">
            <a:extLst>
              <a:ext uri="{FF2B5EF4-FFF2-40B4-BE49-F238E27FC236}">
                <a16:creationId xmlns:a16="http://schemas.microsoft.com/office/drawing/2014/main" id="{0E2FDBE1-E779-4576-AE53-7B608C0F9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219" y="511997"/>
            <a:ext cx="5549787" cy="19099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3A646C3-13FB-40A9-94A6-179EA7A37EF8}"/>
              </a:ext>
            </a:extLst>
          </p:cNvPr>
          <p:cNvSpPr>
            <a:spLocks noChangeArrowheads="1"/>
          </p:cNvSpPr>
          <p:nvPr/>
        </p:nvSpPr>
        <p:spPr bwMode="auto">
          <a:xfrm>
            <a:off x="5749229" y="2421970"/>
            <a:ext cx="56705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Launch Angle</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initial vertical angle of ascent relative to the ground plane measured in degrees. The launch angle, combined with ball spin and speed, will determine the ball’s carry and total distance.</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pic>
        <p:nvPicPr>
          <p:cNvPr id="8" name="Picture 7" descr="Azimuth Ball Launch Data">
            <a:extLst>
              <a:ext uri="{FF2B5EF4-FFF2-40B4-BE49-F238E27FC236}">
                <a16:creationId xmlns:a16="http://schemas.microsoft.com/office/drawing/2014/main" id="{20588B38-9557-4D4D-BD98-8730889A2C5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07550" y="3629320"/>
            <a:ext cx="4673094" cy="1602556"/>
          </a:xfrm>
          <a:prstGeom prst="rect">
            <a:avLst/>
          </a:prstGeom>
          <a:noFill/>
          <a:ln>
            <a:noFill/>
          </a:ln>
        </p:spPr>
      </p:pic>
      <p:sp>
        <p:nvSpPr>
          <p:cNvPr id="9" name="Rectangle 8">
            <a:extLst>
              <a:ext uri="{FF2B5EF4-FFF2-40B4-BE49-F238E27FC236}">
                <a16:creationId xmlns:a16="http://schemas.microsoft.com/office/drawing/2014/main" id="{CB16BAD8-3661-497A-B744-B399EC1F7FEF}"/>
              </a:ext>
            </a:extLst>
          </p:cNvPr>
          <p:cNvSpPr/>
          <p:nvPr/>
        </p:nvSpPr>
        <p:spPr>
          <a:xfrm>
            <a:off x="1007550" y="5235623"/>
            <a:ext cx="5135007" cy="1077218"/>
          </a:xfrm>
          <a:prstGeom prst="rect">
            <a:avLst/>
          </a:prstGeom>
        </p:spPr>
        <p:txBody>
          <a:bodyPr wrap="square">
            <a:spAutoFit/>
          </a:bodyPr>
          <a:lstStyle/>
          <a:p>
            <a:pPr marR="457200"/>
            <a:r>
              <a:rPr lang="en-US" sz="1600" b="1" u="sng" dirty="0">
                <a:latin typeface="Calibri" panose="020F0502020204030204" pitchFamily="34" charset="0"/>
                <a:ea typeface="Times New Roman" panose="02020603050405020304" pitchFamily="18" charset="0"/>
                <a:cs typeface="Times New Roman" panose="02020603050405020304" pitchFamily="18" charset="0"/>
              </a:rPr>
              <a:t>Azimuth</a:t>
            </a:r>
          </a:p>
          <a:p>
            <a:pPr marR="457200"/>
            <a:r>
              <a:rPr lang="en-US" sz="1600" dirty="0">
                <a:latin typeface="Calibri" panose="020F0502020204030204" pitchFamily="34" charset="0"/>
                <a:ea typeface="Times New Roman" panose="02020603050405020304" pitchFamily="18" charset="0"/>
                <a:cs typeface="Times New Roman" panose="02020603050405020304" pitchFamily="18" charset="0"/>
              </a:rPr>
              <a:t>The initial horizontal angle relative to the target line. The azimuth, combined with side spin, will determine the final ball position range relative to the target line.</a:t>
            </a:r>
          </a:p>
        </p:txBody>
      </p:sp>
      <p:pic>
        <p:nvPicPr>
          <p:cNvPr id="10" name="Picture 14" descr="Club Speed Data">
            <a:extLst>
              <a:ext uri="{FF2B5EF4-FFF2-40B4-BE49-F238E27FC236}">
                <a16:creationId xmlns:a16="http://schemas.microsoft.com/office/drawing/2014/main" id="{2F379CED-F395-4FA2-8DFA-BB3F704680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5219" y="3629320"/>
            <a:ext cx="5549787" cy="160255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EFA79BEB-9E71-47CE-8A17-61BF1F836467}"/>
              </a:ext>
            </a:extLst>
          </p:cNvPr>
          <p:cNvSpPr>
            <a:spLocks noChangeArrowheads="1"/>
          </p:cNvSpPr>
          <p:nvPr/>
        </p:nvSpPr>
        <p:spPr bwMode="auto">
          <a:xfrm>
            <a:off x="5815219" y="5231876"/>
            <a:ext cx="56045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Club Speed</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velocity at which the head travels, measured just prior to ball contact.</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4165282"/>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hoosh.wav"/>
          </p:stSnd>
        </p:sndAc>
      </p:transition>
    </mc:Choice>
    <mc:Fallback xmlns="">
      <p:transition spd="slow">
        <p:fade/>
        <p:sndAc>
          <p:stSnd>
            <p:snd r:embed="rId7" name="whoo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2EE899C3-1C32-4B74-82BF-2FA8465FABBC}"/>
              </a:ext>
            </a:extLst>
          </p:cNvPr>
          <p:cNvSpPr>
            <a:spLocks noChangeArrowheads="1"/>
          </p:cNvSpPr>
          <p:nvPr/>
        </p:nvSpPr>
        <p:spPr bwMode="auto">
          <a:xfrm>
            <a:off x="1099750" y="2205526"/>
            <a:ext cx="3333496" cy="31242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0" fontAlgn="base">
              <a:spcBef>
                <a:spcPct val="20000"/>
              </a:spcBef>
              <a:spcAft>
                <a:spcPts val="600"/>
              </a:spcAft>
              <a:buClr>
                <a:schemeClr val="accent1">
                  <a:lumMod val="75000"/>
                </a:schemeClr>
              </a:buClr>
              <a:buSzPct val="145000"/>
              <a:buFont typeface="Arial"/>
              <a:buChar char="•"/>
              <a:tabLst/>
            </a:pPr>
            <a:r>
              <a:rPr kumimoji="0" lang="en-US" altLang="ja-JP" sz="1600" b="1" u="sng" strike="noStrike" normalizeH="0" baseline="0" dirty="0">
                <a:ln>
                  <a:noFill/>
                </a:ln>
              </a:rPr>
              <a:t>Spin-Tilt Axis</a:t>
            </a:r>
          </a:p>
          <a:p>
            <a:pPr marL="0" marR="0" lvl="0" indent="0" fontAlgn="base">
              <a:spcBef>
                <a:spcPct val="20000"/>
              </a:spcBef>
              <a:spcAft>
                <a:spcPts val="600"/>
              </a:spcAft>
              <a:buClr>
                <a:schemeClr val="accent1">
                  <a:lumMod val="75000"/>
                </a:schemeClr>
              </a:buClr>
              <a:buSzPct val="145000"/>
              <a:buFont typeface="Arial"/>
              <a:buChar char="•"/>
              <a:tabLst/>
            </a:pPr>
            <a:r>
              <a:rPr kumimoji="0" lang="en-US" altLang="ja-JP" sz="1600" b="0" i="0" u="none" strike="noStrike" normalizeH="0" baseline="0" dirty="0">
                <a:ln>
                  <a:noFill/>
                </a:ln>
              </a:rPr>
              <a:t>One of the most important pieces of data measured by our launch monitors is the spin-tilt axis. The spin-tilt axis is the axis that the golf ball rotates around to create shot curvature and lift.</a:t>
            </a:r>
          </a:p>
          <a:p>
            <a:pPr marL="0" marR="0" lvl="0" indent="0" fontAlgn="base">
              <a:spcBef>
                <a:spcPct val="20000"/>
              </a:spcBef>
              <a:spcAft>
                <a:spcPts val="600"/>
              </a:spcAft>
              <a:buClr>
                <a:schemeClr val="accent1">
                  <a:lumMod val="75000"/>
                </a:schemeClr>
              </a:buClr>
              <a:buSzPct val="145000"/>
              <a:buFont typeface="Arial"/>
              <a:buChar char="•"/>
              <a:tabLst/>
            </a:pPr>
            <a:r>
              <a:rPr kumimoji="0" lang="en-US" altLang="ja-JP" sz="1600" b="0" i="0" u="none" strike="noStrike" normalizeH="0" baseline="0" dirty="0">
                <a:ln>
                  <a:noFill/>
                </a:ln>
              </a:rPr>
              <a:t>Club Data</a:t>
            </a:r>
          </a:p>
        </p:txBody>
      </p:sp>
      <p:pic>
        <p:nvPicPr>
          <p:cNvPr id="2049" name="Picture 15" descr="Spin-Tilt Ball Launch Data">
            <a:extLst>
              <a:ext uri="{FF2B5EF4-FFF2-40B4-BE49-F238E27FC236}">
                <a16:creationId xmlns:a16="http://schemas.microsoft.com/office/drawing/2014/main" id="{6E1B8300-0CB8-412D-96B9-830A2D8D8E9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30058" y="575035"/>
            <a:ext cx="6240990" cy="5637229"/>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64C8432B-0E8B-4F32-9C03-8196662F41B1}"/>
              </a:ext>
            </a:extLst>
          </p:cNvPr>
          <p:cNvSpPr>
            <a:spLocks noChangeArrowheads="1"/>
          </p:cNvSpPr>
          <p:nvPr/>
        </p:nvSpPr>
        <p:spPr bwMode="auto">
          <a:xfrm>
            <a:off x="3597088" y="-1"/>
            <a:ext cx="14554411" cy="496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63747629"/>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hoosh.wav"/>
          </p:stSnd>
        </p:sndAc>
      </p:transition>
    </mc:Choice>
    <mc:Fallback xmlns="">
      <p:transition spd="slow">
        <p:fade/>
        <p:sndAc>
          <p:stSnd>
            <p:snd r:embed="rId5" name="whoo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4960277-4870-4E0E-90AE-FBFADBF6E52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13" descr="Impact">
            <a:extLst>
              <a:ext uri="{FF2B5EF4-FFF2-40B4-BE49-F238E27FC236}">
                <a16:creationId xmlns:a16="http://schemas.microsoft.com/office/drawing/2014/main" id="{4147CE29-8062-44D7-A9F5-5AA16CE9B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83" y="577752"/>
            <a:ext cx="4579544" cy="17432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Angle Of Attack Data">
            <a:extLst>
              <a:ext uri="{FF2B5EF4-FFF2-40B4-BE49-F238E27FC236}">
                <a16:creationId xmlns:a16="http://schemas.microsoft.com/office/drawing/2014/main" id="{F001A9E6-147C-47B9-AB40-A75561EF6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784" y="577751"/>
            <a:ext cx="5236316" cy="174325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79A0AF7-BD66-4E54-BCDA-BDF9B9EBB189}"/>
              </a:ext>
            </a:extLst>
          </p:cNvPr>
          <p:cNvSpPr>
            <a:spLocks noChangeArrowheads="1"/>
          </p:cNvSpPr>
          <p:nvPr/>
        </p:nvSpPr>
        <p:spPr bwMode="auto">
          <a:xfrm>
            <a:off x="1038283" y="2321004"/>
            <a:ext cx="46675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Impact Point</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measurement of the contact point of the golf ball on the club face relative to face center.</a:t>
            </a:r>
            <a:endParaRPr kumimoji="0" lang="en-US"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1EE5EE6B-3A24-4010-A624-348D686C55E8}"/>
              </a:ext>
            </a:extLst>
          </p:cNvPr>
          <p:cNvSpPr>
            <a:spLocks noChangeArrowheads="1"/>
          </p:cNvSpPr>
          <p:nvPr/>
        </p:nvSpPr>
        <p:spPr bwMode="auto">
          <a:xfrm>
            <a:off x="6043784" y="2321004"/>
            <a:ext cx="52363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Angle of Attack</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descending or ascending path of the club head, measured in degrees.</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E7C49C77-214B-49C3-9C99-9862FEC6247D}"/>
              </a:ext>
            </a:extLst>
          </p:cNvPr>
          <p:cNvSpPr>
            <a:spLocks noChangeArrowheads="1"/>
          </p:cNvSpPr>
          <p:nvPr/>
        </p:nvSpPr>
        <p:spPr bwMode="auto">
          <a:xfrm>
            <a:off x="6043784" y="5270474"/>
            <a:ext cx="52363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Delivered Face Angle</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dynamic measurement of the club head’s face plane position square to the target line.</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pic>
        <p:nvPicPr>
          <p:cNvPr id="18" name="Picture 7" descr="Club Path Data">
            <a:extLst>
              <a:ext uri="{FF2B5EF4-FFF2-40B4-BE49-F238E27FC236}">
                <a16:creationId xmlns:a16="http://schemas.microsoft.com/office/drawing/2014/main" id="{BAF46D26-AA89-4E83-85C2-705FFBB17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84" y="3494228"/>
            <a:ext cx="4579544" cy="177624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
            <a:extLst>
              <a:ext uri="{FF2B5EF4-FFF2-40B4-BE49-F238E27FC236}">
                <a16:creationId xmlns:a16="http://schemas.microsoft.com/office/drawing/2014/main" id="{BBFBC8A4-499F-428D-9FBC-CB18690EC0AB}"/>
              </a:ext>
            </a:extLst>
          </p:cNvPr>
          <p:cNvSpPr>
            <a:spLocks noChangeArrowheads="1"/>
          </p:cNvSpPr>
          <p:nvPr/>
        </p:nvSpPr>
        <p:spPr bwMode="auto">
          <a:xfrm>
            <a:off x="1038283" y="5270474"/>
            <a:ext cx="477947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Club Path</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swing path measured in a horizontal plane relative to the target line. This data point will tell you if the club was moving from inside-out, outside-in, or perfectly down the line.</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pic>
        <p:nvPicPr>
          <p:cNvPr id="20" name="Picture 5" descr="Delivered Face Angle Data">
            <a:extLst>
              <a:ext uri="{FF2B5EF4-FFF2-40B4-BE49-F238E27FC236}">
                <a16:creationId xmlns:a16="http://schemas.microsoft.com/office/drawing/2014/main" id="{BFD5B589-8FEC-423E-83AD-529F080D1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3784" y="3365894"/>
            <a:ext cx="5236316" cy="192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99715"/>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hoosh.wav"/>
          </p:stSnd>
        </p:sndAc>
      </p:transition>
    </mc:Choice>
    <mc:Fallback xmlns="">
      <p:transition spd="slow">
        <p:fade/>
        <p:sndAc>
          <p:stSnd>
            <p:snd r:embed="rId7" name="whoo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9DE69EC-0775-4189-9C0C-D0CCBFA72428}"/>
              </a:ext>
            </a:extLst>
          </p:cNvPr>
          <p:cNvSpPr>
            <a:spLocks noChangeArrowheads="1"/>
          </p:cNvSpPr>
          <p:nvPr/>
        </p:nvSpPr>
        <p:spPr bwMode="auto">
          <a:xfrm>
            <a:off x="3230310" y="2478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4" descr="Delivered Lie Angle Data">
            <a:extLst>
              <a:ext uri="{FF2B5EF4-FFF2-40B4-BE49-F238E27FC236}">
                <a16:creationId xmlns:a16="http://schemas.microsoft.com/office/drawing/2014/main" id="{A6C71215-3856-426E-B6E8-ABEB364A5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055" y="423476"/>
            <a:ext cx="5152191" cy="19019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9F51CF5-674D-43FE-B1A2-D70190C19C06}"/>
              </a:ext>
            </a:extLst>
          </p:cNvPr>
          <p:cNvSpPr>
            <a:spLocks noChangeArrowheads="1"/>
          </p:cNvSpPr>
          <p:nvPr/>
        </p:nvSpPr>
        <p:spPr bwMode="auto">
          <a:xfrm>
            <a:off x="919055" y="2283887"/>
            <a:ext cx="528637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Delivered Lie Angle</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lie of the club is the way the club compares to the ground through the hitting area. This is a dynamic measurement, and it is relative to the ground plane. A negative number means the club is “toe down” at impact, while a positive number means the club is “toe up.”</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F8C7513B-1C94-4C32-81DA-66F76825C6E4}"/>
              </a:ext>
            </a:extLst>
          </p:cNvPr>
          <p:cNvSpPr>
            <a:spLocks noChangeArrowheads="1"/>
          </p:cNvSpPr>
          <p:nvPr/>
        </p:nvSpPr>
        <p:spPr bwMode="auto">
          <a:xfrm>
            <a:off x="3230310"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3" descr="Impact Loft Data">
            <a:extLst>
              <a:ext uri="{FF2B5EF4-FFF2-40B4-BE49-F238E27FC236}">
                <a16:creationId xmlns:a16="http://schemas.microsoft.com/office/drawing/2014/main" id="{5D77A337-2F4B-45B5-8A3F-F1C6A913E6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1773" y="423476"/>
            <a:ext cx="5075843" cy="19526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017E47C-23E4-48CF-ACF6-71AE718857E7}"/>
              </a:ext>
            </a:extLst>
          </p:cNvPr>
          <p:cNvSpPr>
            <a:spLocks noChangeArrowheads="1"/>
          </p:cNvSpPr>
          <p:nvPr/>
        </p:nvSpPr>
        <p:spPr bwMode="auto">
          <a:xfrm>
            <a:off x="6205426" y="2325469"/>
            <a:ext cx="51521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Impact Loft</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dynamic measurement in degrees of the club head’s face plane position vertically relative to the ground plane.</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pic>
        <p:nvPicPr>
          <p:cNvPr id="10" name="Picture 2" descr="Closure Rate Data">
            <a:extLst>
              <a:ext uri="{FF2B5EF4-FFF2-40B4-BE49-F238E27FC236}">
                <a16:creationId xmlns:a16="http://schemas.microsoft.com/office/drawing/2014/main" id="{1135BBDE-7F42-4A46-84E4-758CAD485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8334" y="3853547"/>
            <a:ext cx="6212263" cy="212883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37FD5AE5-C4DF-4435-8151-12FC5DE52B0E}"/>
              </a:ext>
            </a:extLst>
          </p:cNvPr>
          <p:cNvSpPr>
            <a:spLocks noChangeArrowheads="1"/>
          </p:cNvSpPr>
          <p:nvPr/>
        </p:nvSpPr>
        <p:spPr bwMode="auto">
          <a:xfrm>
            <a:off x="2958334" y="5982385"/>
            <a:ext cx="62122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Closure Rate</a:t>
            </a:r>
            <a:endParaRPr kumimoji="0" lang="en-US" altLang="ja-JP" sz="16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rotation of the club head heel to toe measured about the shaft in degrees per second or rpm.</a:t>
            </a:r>
            <a:endParaRPr kumimoji="0" lang="en-US"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06945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hoosh.wav"/>
          </p:stSnd>
        </p:sndAc>
      </p:transition>
    </mc:Choice>
    <mc:Fallback xmlns="">
      <p:transition spd="slow">
        <p:fade/>
        <p:sndAc>
          <p:stSnd>
            <p:snd r:embed="rId6" name="whoo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15">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7" name="Straight Connector 26">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8" name="Title 1">
            <a:extLst>
              <a:ext uri="{FF2B5EF4-FFF2-40B4-BE49-F238E27FC236}">
                <a16:creationId xmlns:a16="http://schemas.microsoft.com/office/drawing/2014/main" id="{F494E627-8D62-48CC-9AA1-1605F4556D38}"/>
              </a:ext>
            </a:extLst>
          </p:cNvPr>
          <p:cNvSpPr txBox="1">
            <a:spLocks/>
          </p:cNvSpPr>
          <p:nvPr/>
        </p:nvSpPr>
        <p:spPr>
          <a:xfrm>
            <a:off x="684211" y="685799"/>
            <a:ext cx="8420877" cy="29718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800"/>
              <a:t>VECTOR FIT GOLF</a:t>
            </a:r>
          </a:p>
        </p:txBody>
      </p:sp>
      <p:sp>
        <p:nvSpPr>
          <p:cNvPr id="9" name="TextBox 8">
            <a:extLst>
              <a:ext uri="{FF2B5EF4-FFF2-40B4-BE49-F238E27FC236}">
                <a16:creationId xmlns:a16="http://schemas.microsoft.com/office/drawing/2014/main" id="{B6F8D618-C374-4E97-8C30-B94F2DBA243A}"/>
              </a:ext>
            </a:extLst>
          </p:cNvPr>
          <p:cNvSpPr txBox="1"/>
          <p:nvPr/>
        </p:nvSpPr>
        <p:spPr>
          <a:xfrm>
            <a:off x="684212" y="3843867"/>
            <a:ext cx="6400800" cy="1947333"/>
          </a:xfrm>
          <a:prstGeom prst="rect">
            <a:avLst/>
          </a:prstGeom>
        </p:spPr>
        <p:txBody>
          <a:bodyPr vert="horz" lIns="91440" tIns="45720" rIns="91440" bIns="45720" rtlCol="0" anchor="t">
            <a:normAutofit/>
          </a:bodyPr>
          <a:lstStyle/>
          <a:p>
            <a:pPr>
              <a:spcBef>
                <a:spcPct val="20000"/>
              </a:spcBef>
              <a:spcAft>
                <a:spcPts val="600"/>
              </a:spcAft>
              <a:buClr>
                <a:schemeClr val="tx1"/>
              </a:buClr>
              <a:buSzPct val="80000"/>
            </a:pPr>
            <a:r>
              <a:rPr lang="en-US" sz="2100">
                <a:solidFill>
                  <a:schemeClr val="tx2">
                    <a:lumMod val="75000"/>
                  </a:schemeClr>
                </a:solidFill>
              </a:rPr>
              <a:t>1610 99</a:t>
            </a:r>
            <a:r>
              <a:rPr lang="en-US" sz="2100" baseline="30000">
                <a:solidFill>
                  <a:schemeClr val="tx2">
                    <a:lumMod val="75000"/>
                  </a:schemeClr>
                </a:solidFill>
              </a:rPr>
              <a:t>th</a:t>
            </a:r>
            <a:r>
              <a:rPr lang="en-US" sz="2100">
                <a:solidFill>
                  <a:schemeClr val="tx2">
                    <a:lumMod val="75000"/>
                  </a:schemeClr>
                </a:solidFill>
              </a:rPr>
              <a:t> Ave. NE</a:t>
            </a:r>
          </a:p>
          <a:p>
            <a:pPr>
              <a:spcBef>
                <a:spcPct val="20000"/>
              </a:spcBef>
              <a:spcAft>
                <a:spcPts val="600"/>
              </a:spcAft>
              <a:buClr>
                <a:schemeClr val="tx1"/>
              </a:buClr>
              <a:buSzPct val="80000"/>
            </a:pPr>
            <a:r>
              <a:rPr lang="en-US" sz="2100">
                <a:solidFill>
                  <a:schemeClr val="tx2">
                    <a:lumMod val="75000"/>
                  </a:schemeClr>
                </a:solidFill>
              </a:rPr>
              <a:t>Blaine, MN 55449</a:t>
            </a:r>
          </a:p>
          <a:p>
            <a:pPr>
              <a:spcBef>
                <a:spcPct val="20000"/>
              </a:spcBef>
              <a:spcAft>
                <a:spcPts val="600"/>
              </a:spcAft>
              <a:buClr>
                <a:schemeClr val="tx1"/>
              </a:buClr>
              <a:buSzPct val="80000"/>
            </a:pPr>
            <a:r>
              <a:rPr lang="en-US" sz="2100">
                <a:solidFill>
                  <a:schemeClr val="tx2">
                    <a:lumMod val="75000"/>
                  </a:schemeClr>
                </a:solidFill>
                <a:hlinkClick r:id="rId3">
                  <a:extLst>
                    <a:ext uri="{A12FA001-AC4F-418D-AE19-62706E023703}">
                      <ahyp:hlinkClr xmlns:ahyp="http://schemas.microsoft.com/office/drawing/2018/hyperlinkcolor" val="tx"/>
                    </a:ext>
                  </a:extLst>
                </a:hlinkClick>
              </a:rPr>
              <a:t>www.vectorfitgolf.com</a:t>
            </a:r>
            <a:endParaRPr lang="en-US" sz="2100">
              <a:solidFill>
                <a:schemeClr val="tx2">
                  <a:lumMod val="75000"/>
                </a:schemeClr>
              </a:solidFill>
            </a:endParaRPr>
          </a:p>
          <a:p>
            <a:pPr>
              <a:spcBef>
                <a:spcPct val="20000"/>
              </a:spcBef>
              <a:spcAft>
                <a:spcPts val="600"/>
              </a:spcAft>
              <a:buClr>
                <a:schemeClr val="tx1"/>
              </a:buClr>
              <a:buSzPct val="80000"/>
            </a:pPr>
            <a:r>
              <a:rPr lang="en-US" sz="2100">
                <a:solidFill>
                  <a:schemeClr val="tx2">
                    <a:lumMod val="75000"/>
                  </a:schemeClr>
                </a:solidFill>
              </a:rPr>
              <a:t>612-998-8335</a:t>
            </a:r>
          </a:p>
        </p:txBody>
      </p:sp>
      <p:pic>
        <p:nvPicPr>
          <p:cNvPr id="16" name="Picture 15" descr="A close up of a sign&#10;&#10;Description automatically generated">
            <a:extLst>
              <a:ext uri="{FF2B5EF4-FFF2-40B4-BE49-F238E27FC236}">
                <a16:creationId xmlns:a16="http://schemas.microsoft.com/office/drawing/2014/main" id="{17FE4C5C-C747-48A0-B03C-8596B44C7C78}"/>
              </a:ext>
            </a:extLst>
          </p:cNvPr>
          <p:cNvPicPr>
            <a:picLocks noChangeAspect="1"/>
          </p:cNvPicPr>
          <p:nvPr/>
        </p:nvPicPr>
        <p:blipFill>
          <a:blip r:embed="rId4"/>
          <a:stretch>
            <a:fillRect/>
          </a:stretch>
        </p:blipFill>
        <p:spPr>
          <a:xfrm>
            <a:off x="7166436" y="-23681"/>
            <a:ext cx="3900058" cy="3900058"/>
          </a:xfrm>
          <a:prstGeom prst="rect">
            <a:avLst/>
          </a:prstGeom>
        </p:spPr>
      </p:pic>
    </p:spTree>
    <p:extLst>
      <p:ext uri="{BB962C8B-B14F-4D97-AF65-F5344CB8AC3E}">
        <p14:creationId xmlns:p14="http://schemas.microsoft.com/office/powerpoint/2010/main" val="1830129978"/>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bomb.wav"/>
          </p:stSnd>
        </p:sndAc>
      </p:transition>
    </mc:Choice>
    <mc:Fallback xmlns="">
      <p:transition spd="slow">
        <p:fade/>
        <p:sndAc>
          <p:stSnd>
            <p:snd r:embed="rId5" name="bomb.wav"/>
          </p:stSnd>
        </p:sndAc>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193</TotalTime>
  <Words>431</Words>
  <Application>Microsoft Office PowerPoint</Application>
  <PresentationFormat>Widescreen</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Slice</vt:lpstr>
      <vt:lpstr>VECTOR FIT GOLF</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FIT GOLF</dc:title>
  <dc:creator>Jesse L. Paro</dc:creator>
  <cp:lastModifiedBy>David Rand</cp:lastModifiedBy>
  <cp:revision>29</cp:revision>
  <dcterms:created xsi:type="dcterms:W3CDTF">2020-01-31T15:19:30Z</dcterms:created>
  <dcterms:modified xsi:type="dcterms:W3CDTF">2020-02-09T14:01:07Z</dcterms:modified>
</cp:coreProperties>
</file>