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1" r:id="rId6"/>
    <p:sldId id="260"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9"/>
    <p:restoredTop sz="96137"/>
  </p:normalViewPr>
  <p:slideViewPr>
    <p:cSldViewPr snapToGrid="0" snapToObjects="1">
      <p:cViewPr varScale="1">
        <p:scale>
          <a:sx n="105" d="100"/>
          <a:sy n="105" d="100"/>
        </p:scale>
        <p:origin x="192"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11/7/22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11/7/22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11/7/22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11/7/22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11/7/22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www.data.gouv.fr/fr/pages/donnees-des-elections/"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6A74B-204F-AC47-A513-4FD9E8C48CA9}"/>
              </a:ext>
            </a:extLst>
          </p:cNvPr>
          <p:cNvSpPr>
            <a:spLocks noGrp="1"/>
          </p:cNvSpPr>
          <p:nvPr>
            <p:ph type="ctrTitle"/>
          </p:nvPr>
        </p:nvSpPr>
        <p:spPr/>
        <p:txBody>
          <a:bodyPr/>
          <a:lstStyle/>
          <a:p>
            <a:r>
              <a:rPr lang="fr-FR" b="1" dirty="0">
                <a:latin typeface="Arial Black" panose="020B0604020202020204" pitchFamily="34" charset="0"/>
                <a:cs typeface="Arial Black" panose="020B0604020202020204" pitchFamily="34" charset="0"/>
              </a:rPr>
              <a:t>ETUDE POLITIQUE</a:t>
            </a:r>
          </a:p>
        </p:txBody>
      </p:sp>
      <p:sp>
        <p:nvSpPr>
          <p:cNvPr id="3" name="Subtitle 2">
            <a:extLst>
              <a:ext uri="{FF2B5EF4-FFF2-40B4-BE49-F238E27FC236}">
                <a16:creationId xmlns:a16="http://schemas.microsoft.com/office/drawing/2014/main" id="{C5F251A7-375E-3A46-A7D2-50F78513FE85}"/>
              </a:ext>
            </a:extLst>
          </p:cNvPr>
          <p:cNvSpPr>
            <a:spLocks noGrp="1"/>
          </p:cNvSpPr>
          <p:nvPr>
            <p:ph type="subTitle" idx="1"/>
          </p:nvPr>
        </p:nvSpPr>
        <p:spPr/>
        <p:txBody>
          <a:bodyPr/>
          <a:lstStyle/>
          <a:p>
            <a:r>
              <a:rPr lang="fr-FR" b="1" dirty="0">
                <a:latin typeface="Arial" panose="020B0604020202020204" pitchFamily="34" charset="0"/>
                <a:cs typeface="Arial" panose="020B0604020202020204" pitchFamily="34" charset="0"/>
              </a:rPr>
              <a:t>CAHIER DES CHARGES – 07/10/22</a:t>
            </a:r>
          </a:p>
        </p:txBody>
      </p:sp>
    </p:spTree>
    <p:extLst>
      <p:ext uri="{BB962C8B-B14F-4D97-AF65-F5344CB8AC3E}">
        <p14:creationId xmlns:p14="http://schemas.microsoft.com/office/powerpoint/2010/main" val="1816898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6A74B-204F-AC47-A513-4FD9E8C48CA9}"/>
              </a:ext>
            </a:extLst>
          </p:cNvPr>
          <p:cNvSpPr>
            <a:spLocks noGrp="1"/>
          </p:cNvSpPr>
          <p:nvPr>
            <p:ph type="ctrTitle"/>
          </p:nvPr>
        </p:nvSpPr>
        <p:spPr/>
        <p:txBody>
          <a:bodyPr/>
          <a:lstStyle/>
          <a:p>
            <a:r>
              <a:rPr lang="fr-FR" b="1" dirty="0">
                <a:latin typeface="Arial Black" panose="020B0604020202020204" pitchFamily="34" charset="0"/>
                <a:cs typeface="Arial Black" panose="020B0604020202020204" pitchFamily="34" charset="0"/>
              </a:rPr>
              <a:t>MERCI</a:t>
            </a:r>
          </a:p>
        </p:txBody>
      </p:sp>
      <p:sp>
        <p:nvSpPr>
          <p:cNvPr id="3" name="Subtitle 2">
            <a:extLst>
              <a:ext uri="{FF2B5EF4-FFF2-40B4-BE49-F238E27FC236}">
                <a16:creationId xmlns:a16="http://schemas.microsoft.com/office/drawing/2014/main" id="{C5F251A7-375E-3A46-A7D2-50F78513FE85}"/>
              </a:ext>
            </a:extLst>
          </p:cNvPr>
          <p:cNvSpPr>
            <a:spLocks noGrp="1"/>
          </p:cNvSpPr>
          <p:nvPr>
            <p:ph type="subTitle" idx="1"/>
          </p:nvPr>
        </p:nvSpPr>
        <p:spPr/>
        <p:txBody>
          <a:bodyPr/>
          <a:lstStyle/>
          <a:p>
            <a:r>
              <a:rPr lang="fr-FR" b="1" dirty="0">
                <a:latin typeface="Arial" panose="020B0604020202020204" pitchFamily="34" charset="0"/>
                <a:cs typeface="Arial" panose="020B0604020202020204" pitchFamily="34" charset="0"/>
              </a:rPr>
              <a:t>CAHIER DES CHARGES – 07/10/22</a:t>
            </a:r>
          </a:p>
        </p:txBody>
      </p:sp>
    </p:spTree>
    <p:extLst>
      <p:ext uri="{BB962C8B-B14F-4D97-AF65-F5344CB8AC3E}">
        <p14:creationId xmlns:p14="http://schemas.microsoft.com/office/powerpoint/2010/main" val="2566654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BC74-BEDE-034A-ACA9-65587DF4F57F}"/>
              </a:ext>
            </a:extLst>
          </p:cNvPr>
          <p:cNvSpPr>
            <a:spLocks noGrp="1"/>
          </p:cNvSpPr>
          <p:nvPr>
            <p:ph type="title"/>
          </p:nvPr>
        </p:nvSpPr>
        <p:spPr/>
        <p:txBody>
          <a:bodyPr/>
          <a:lstStyle/>
          <a:p>
            <a:r>
              <a:rPr lang="fr-FR" b="1" dirty="0">
                <a:latin typeface="Arial Black" panose="020B0604020202020204" pitchFamily="34" charset="0"/>
                <a:cs typeface="Arial Black" panose="020B0604020202020204" pitchFamily="34" charset="0"/>
              </a:rPr>
              <a:t>BESOINS</a:t>
            </a:r>
          </a:p>
        </p:txBody>
      </p:sp>
      <p:sp>
        <p:nvSpPr>
          <p:cNvPr id="3" name="Rectangle 2">
            <a:extLst>
              <a:ext uri="{FF2B5EF4-FFF2-40B4-BE49-F238E27FC236}">
                <a16:creationId xmlns:a16="http://schemas.microsoft.com/office/drawing/2014/main" id="{633CF41C-9323-1F44-A496-E348EFD774FA}"/>
              </a:ext>
            </a:extLst>
          </p:cNvPr>
          <p:cNvSpPr/>
          <p:nvPr/>
        </p:nvSpPr>
        <p:spPr>
          <a:xfrm>
            <a:off x="2364954" y="1738119"/>
            <a:ext cx="8420559" cy="3785652"/>
          </a:xfrm>
          <a:prstGeom prst="rect">
            <a:avLst/>
          </a:prstGeom>
        </p:spPr>
        <p:txBody>
          <a:bodyPr wrap="square">
            <a:spAutoFit/>
          </a:bodyPr>
          <a:lstStyle/>
          <a:p>
            <a:pPr algn="just"/>
            <a:r>
              <a:rPr lang="fr-FR" sz="1200" dirty="0"/>
              <a:t>"Bonjour, </a:t>
            </a:r>
          </a:p>
          <a:p>
            <a:pPr algn="just"/>
            <a:r>
              <a:rPr lang="fr-FR" sz="1200" dirty="0"/>
              <a:t>Je suis très intéressé par votre profil car je recherche plusieurs personnes qui pourraient me fournir des analyses de données assez poussées sur les résultats obtenus aux élections présidentielles d'avril 2022. </a:t>
            </a:r>
          </a:p>
          <a:p>
            <a:pPr algn="just"/>
            <a:r>
              <a:rPr lang="fr-FR" sz="1200" dirty="0"/>
              <a:t>Plus précisément, je suis en train de créer un nouveau parti politique avec plusieurs personnalités qui m'ont rejoint. Néanmoins, je ne sais pas dans quels circonscriptions il est plus judicieux de présenter nos candidatures aux élections législatives prochaines. Pour information, mon parti se positionnera comme un parti avec des idées de gauche (mais je ne peux pas vous en dire plus pour l'instant et je vous demande de garder ces informations confidentielles).</a:t>
            </a:r>
          </a:p>
          <a:p>
            <a:pPr algn="just"/>
            <a:endParaRPr lang="fr-FR" sz="1200" dirty="0"/>
          </a:p>
          <a:p>
            <a:pPr algn="just"/>
            <a:r>
              <a:rPr lang="fr-FR" sz="1200" dirty="0"/>
              <a:t>Si la mission vous intéresse, j'aurais besoin d'avoir une vue sur : </a:t>
            </a:r>
          </a:p>
          <a:p>
            <a:pPr lvl="1" algn="just">
              <a:buFont typeface="Arial" panose="020B0604020202020204" pitchFamily="34" charset="0"/>
              <a:buChar char="•"/>
            </a:pPr>
            <a:r>
              <a:rPr lang="fr-FR" sz="1200" dirty="0"/>
              <a:t>les circonscriptions qui semblent acquises aux candidats de droite</a:t>
            </a:r>
          </a:p>
          <a:p>
            <a:pPr lvl="1" algn="just">
              <a:buFont typeface="Arial" panose="020B0604020202020204" pitchFamily="34" charset="0"/>
              <a:buChar char="•"/>
            </a:pPr>
            <a:r>
              <a:rPr lang="fr-FR" sz="1200" dirty="0"/>
              <a:t>les circonscriptions qui semblent acquises aux candidats de gauche</a:t>
            </a:r>
          </a:p>
          <a:p>
            <a:pPr lvl="1" algn="just">
              <a:buFont typeface="Arial" panose="020B0604020202020204" pitchFamily="34" charset="0"/>
              <a:buChar char="•"/>
            </a:pPr>
            <a:r>
              <a:rPr lang="fr-FR" sz="1200" dirty="0"/>
              <a:t>les circonscriptions où l'abstention est très répandue</a:t>
            </a:r>
          </a:p>
          <a:p>
            <a:pPr lvl="1" algn="just">
              <a:buFont typeface="Arial" panose="020B0604020202020204" pitchFamily="34" charset="0"/>
              <a:buChar char="•"/>
            </a:pPr>
            <a:r>
              <a:rPr lang="fr-FR" sz="1200" dirty="0"/>
              <a:t>les circonscriptions où les votes sont très hétérogènes.</a:t>
            </a:r>
          </a:p>
          <a:p>
            <a:pPr lvl="1" algn="just"/>
            <a:r>
              <a:rPr lang="fr-FR" sz="1200" dirty="0"/>
              <a:t> </a:t>
            </a:r>
          </a:p>
          <a:p>
            <a:pPr algn="just"/>
            <a:r>
              <a:rPr lang="fr-FR" sz="1200" dirty="0"/>
              <a:t>N'hésitez pas à ajouter des catégories si vous en voyez d'autres utiles. Je peux vous laisser 5 jours pour me fournir un premier livrable dans ce sens. Vous pouvez travailler à 3 sur la mission avec un TJM de 300 euros/jour. C'est possible que je fasse appel en même temps à d'autres experts pour comparer les résultats obtenus. </a:t>
            </a:r>
          </a:p>
          <a:p>
            <a:pPr algn="just"/>
            <a:r>
              <a:rPr lang="fr-FR" sz="1200" dirty="0"/>
              <a:t>Si vos travaux sont ceux qui m'intéressent le plus, je n'hésiterai pas à refaire appel à vos services pendant plusieurs semaines si vous êtes disponibles et intéressés.</a:t>
            </a:r>
          </a:p>
          <a:p>
            <a:pPr algn="just"/>
            <a:r>
              <a:rPr lang="fr-FR" sz="1200" dirty="0"/>
              <a:t>A votre disposition si vous avez besoin d'informations complémentaires."</a:t>
            </a:r>
          </a:p>
        </p:txBody>
      </p:sp>
    </p:spTree>
    <p:extLst>
      <p:ext uri="{BB962C8B-B14F-4D97-AF65-F5344CB8AC3E}">
        <p14:creationId xmlns:p14="http://schemas.microsoft.com/office/powerpoint/2010/main" val="293661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BC74-BEDE-034A-ACA9-65587DF4F57F}"/>
              </a:ext>
            </a:extLst>
          </p:cNvPr>
          <p:cNvSpPr>
            <a:spLocks noGrp="1"/>
          </p:cNvSpPr>
          <p:nvPr>
            <p:ph type="title"/>
          </p:nvPr>
        </p:nvSpPr>
        <p:spPr/>
        <p:txBody>
          <a:bodyPr/>
          <a:lstStyle/>
          <a:p>
            <a:r>
              <a:rPr lang="fr-FR" b="1" dirty="0">
                <a:latin typeface="Arial Black" panose="020B0604020202020204" pitchFamily="34" charset="0"/>
                <a:cs typeface="Arial Black" panose="020B0604020202020204" pitchFamily="34" charset="0"/>
              </a:rPr>
              <a:t>1. FORMULATION DU BESOIN</a:t>
            </a:r>
          </a:p>
        </p:txBody>
      </p:sp>
      <p:sp>
        <p:nvSpPr>
          <p:cNvPr id="3" name="Rectangle 2">
            <a:extLst>
              <a:ext uri="{FF2B5EF4-FFF2-40B4-BE49-F238E27FC236}">
                <a16:creationId xmlns:a16="http://schemas.microsoft.com/office/drawing/2014/main" id="{633CF41C-9323-1F44-A496-E348EFD774FA}"/>
              </a:ext>
            </a:extLst>
          </p:cNvPr>
          <p:cNvSpPr/>
          <p:nvPr/>
        </p:nvSpPr>
        <p:spPr>
          <a:xfrm>
            <a:off x="2199701" y="2564384"/>
            <a:ext cx="8420559" cy="2246769"/>
          </a:xfrm>
          <a:prstGeom prst="rect">
            <a:avLst/>
          </a:prstGeom>
        </p:spPr>
        <p:txBody>
          <a:bodyPr wrap="square">
            <a:spAutoFit/>
          </a:bodyPr>
          <a:lstStyle/>
          <a:p>
            <a:pPr algn="just"/>
            <a:r>
              <a:rPr lang="fr-FR" sz="2000" dirty="0"/>
              <a:t>Réalisation d’une étude en utilisant une base de données politique permettant de maximiser les résultats de la campagne:</a:t>
            </a:r>
          </a:p>
          <a:p>
            <a:pPr marL="342900" indent="-342900" algn="just">
              <a:buFontTx/>
              <a:buChar char="-"/>
            </a:pPr>
            <a:r>
              <a:rPr lang="fr-FR" sz="2000" dirty="0"/>
              <a:t>Renforcer les votes de gauche au sein des circonscriptions qui y sont sensibles</a:t>
            </a:r>
          </a:p>
          <a:p>
            <a:pPr marL="342900" indent="-342900" algn="just">
              <a:buFontTx/>
              <a:buChar char="-"/>
            </a:pPr>
            <a:r>
              <a:rPr lang="fr-FR" sz="2000" dirty="0"/>
              <a:t> Ne pas trop s’engager sur celles de droite</a:t>
            </a:r>
          </a:p>
          <a:p>
            <a:pPr marL="342900" indent="-342900" algn="just">
              <a:buFontTx/>
              <a:buChar char="-"/>
            </a:pPr>
            <a:r>
              <a:rPr lang="fr-FR" sz="2000" dirty="0"/>
              <a:t>Séduire celle où l’</a:t>
            </a:r>
            <a:r>
              <a:rPr lang="fr-FR" sz="2000" dirty="0" err="1"/>
              <a:t>absentention</a:t>
            </a:r>
            <a:r>
              <a:rPr lang="fr-FR" sz="2000" dirty="0"/>
              <a:t> est forte et le vote hétérogène</a:t>
            </a:r>
          </a:p>
          <a:p>
            <a:pPr marL="342900" indent="-342900" algn="just">
              <a:buFontTx/>
              <a:buChar char="-"/>
            </a:pPr>
            <a:endParaRPr lang="fr-FR" sz="2000" dirty="0"/>
          </a:p>
        </p:txBody>
      </p:sp>
    </p:spTree>
    <p:extLst>
      <p:ext uri="{BB962C8B-B14F-4D97-AF65-F5344CB8AC3E}">
        <p14:creationId xmlns:p14="http://schemas.microsoft.com/office/powerpoint/2010/main" val="64872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BC74-BEDE-034A-ACA9-65587DF4F57F}"/>
              </a:ext>
            </a:extLst>
          </p:cNvPr>
          <p:cNvSpPr>
            <a:spLocks noGrp="1"/>
          </p:cNvSpPr>
          <p:nvPr>
            <p:ph type="title"/>
          </p:nvPr>
        </p:nvSpPr>
        <p:spPr/>
        <p:txBody>
          <a:bodyPr/>
          <a:lstStyle/>
          <a:p>
            <a:r>
              <a:rPr lang="fr-FR" b="1" dirty="0">
                <a:latin typeface="Arial Black" panose="020B0604020202020204" pitchFamily="34" charset="0"/>
                <a:cs typeface="Arial Black" panose="020B0604020202020204" pitchFamily="34" charset="0"/>
              </a:rPr>
              <a:t>2. PERIMETRE D’ANALYSE</a:t>
            </a:r>
          </a:p>
        </p:txBody>
      </p:sp>
      <p:sp>
        <p:nvSpPr>
          <p:cNvPr id="3" name="Rectangle 2">
            <a:extLst>
              <a:ext uri="{FF2B5EF4-FFF2-40B4-BE49-F238E27FC236}">
                <a16:creationId xmlns:a16="http://schemas.microsoft.com/office/drawing/2014/main" id="{633CF41C-9323-1F44-A496-E348EFD774FA}"/>
              </a:ext>
            </a:extLst>
          </p:cNvPr>
          <p:cNvSpPr/>
          <p:nvPr/>
        </p:nvSpPr>
        <p:spPr>
          <a:xfrm>
            <a:off x="2199701" y="2564384"/>
            <a:ext cx="8420559" cy="1323439"/>
          </a:xfrm>
          <a:prstGeom prst="rect">
            <a:avLst/>
          </a:prstGeom>
        </p:spPr>
        <p:txBody>
          <a:bodyPr wrap="square">
            <a:spAutoFit/>
          </a:bodyPr>
          <a:lstStyle/>
          <a:p>
            <a:pPr marL="342900" indent="-342900" algn="just">
              <a:buFontTx/>
              <a:buChar char="-"/>
            </a:pPr>
            <a:r>
              <a:rPr lang="fr-FR" sz="2000" dirty="0"/>
              <a:t>France</a:t>
            </a:r>
          </a:p>
          <a:p>
            <a:pPr marL="342900" indent="-342900" algn="just">
              <a:buFontTx/>
              <a:buChar char="-"/>
            </a:pPr>
            <a:r>
              <a:rPr lang="fr-FR" sz="2000" dirty="0"/>
              <a:t>Résultats des élections d’avril 2022</a:t>
            </a:r>
          </a:p>
          <a:p>
            <a:pPr marL="342900" indent="-342900" algn="just">
              <a:buFontTx/>
              <a:buChar char="-"/>
            </a:pPr>
            <a:r>
              <a:rPr lang="fr-FR" sz="2000" dirty="0"/>
              <a:t>Focus sur les sensibilités politiques / circonscription</a:t>
            </a:r>
          </a:p>
          <a:p>
            <a:pPr marL="342900" indent="-342900" algn="just">
              <a:buFontTx/>
              <a:buChar char="-"/>
            </a:pPr>
            <a:endParaRPr lang="fr-FR" sz="2000" dirty="0"/>
          </a:p>
        </p:txBody>
      </p:sp>
    </p:spTree>
    <p:extLst>
      <p:ext uri="{BB962C8B-B14F-4D97-AF65-F5344CB8AC3E}">
        <p14:creationId xmlns:p14="http://schemas.microsoft.com/office/powerpoint/2010/main" val="4279068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BC74-BEDE-034A-ACA9-65587DF4F57F}"/>
              </a:ext>
            </a:extLst>
          </p:cNvPr>
          <p:cNvSpPr>
            <a:spLocks noGrp="1"/>
          </p:cNvSpPr>
          <p:nvPr>
            <p:ph type="title"/>
          </p:nvPr>
        </p:nvSpPr>
        <p:spPr/>
        <p:txBody>
          <a:bodyPr/>
          <a:lstStyle/>
          <a:p>
            <a:r>
              <a:rPr lang="fr-FR" b="1" dirty="0">
                <a:latin typeface="Arial Black" panose="020B0604020202020204" pitchFamily="34" charset="0"/>
                <a:cs typeface="Arial Black" panose="020B0604020202020204" pitchFamily="34" charset="0"/>
              </a:rPr>
              <a:t>3. DONNEES UTILISEES</a:t>
            </a:r>
          </a:p>
        </p:txBody>
      </p:sp>
      <p:sp>
        <p:nvSpPr>
          <p:cNvPr id="3" name="Rectangle 2">
            <a:extLst>
              <a:ext uri="{FF2B5EF4-FFF2-40B4-BE49-F238E27FC236}">
                <a16:creationId xmlns:a16="http://schemas.microsoft.com/office/drawing/2014/main" id="{633CF41C-9323-1F44-A496-E348EFD774FA}"/>
              </a:ext>
            </a:extLst>
          </p:cNvPr>
          <p:cNvSpPr/>
          <p:nvPr/>
        </p:nvSpPr>
        <p:spPr>
          <a:xfrm>
            <a:off x="2199701" y="2564384"/>
            <a:ext cx="8420559" cy="1015663"/>
          </a:xfrm>
          <a:prstGeom prst="rect">
            <a:avLst/>
          </a:prstGeom>
        </p:spPr>
        <p:txBody>
          <a:bodyPr wrap="square">
            <a:spAutoFit/>
          </a:bodyPr>
          <a:lstStyle/>
          <a:p>
            <a:pPr marL="342900" indent="-342900" algn="just">
              <a:buFontTx/>
              <a:buChar char="-"/>
            </a:pPr>
            <a:r>
              <a:rPr lang="fr-FR" sz="2000" dirty="0">
                <a:hlinkClick r:id="rId2"/>
              </a:rPr>
              <a:t>Résultats site Gouvernemental</a:t>
            </a:r>
          </a:p>
          <a:p>
            <a:pPr marL="342900" indent="-342900" algn="just">
              <a:buFontTx/>
              <a:buChar char="-"/>
            </a:pPr>
            <a:r>
              <a:rPr lang="fr-FR" sz="2000" dirty="0">
                <a:hlinkClick r:id="rId2"/>
              </a:rPr>
              <a:t>Bases de données officielles  </a:t>
            </a:r>
            <a:endParaRPr lang="fr-FR" sz="2000" dirty="0"/>
          </a:p>
          <a:p>
            <a:pPr marL="342900" indent="-342900" algn="just">
              <a:buFontTx/>
              <a:buChar char="-"/>
            </a:pPr>
            <a:endParaRPr lang="fr-FR" sz="2000" dirty="0"/>
          </a:p>
        </p:txBody>
      </p:sp>
    </p:spTree>
    <p:extLst>
      <p:ext uri="{BB962C8B-B14F-4D97-AF65-F5344CB8AC3E}">
        <p14:creationId xmlns:p14="http://schemas.microsoft.com/office/powerpoint/2010/main" val="3582585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BC74-BEDE-034A-ACA9-65587DF4F57F}"/>
              </a:ext>
            </a:extLst>
          </p:cNvPr>
          <p:cNvSpPr>
            <a:spLocks noGrp="1"/>
          </p:cNvSpPr>
          <p:nvPr>
            <p:ph type="title"/>
          </p:nvPr>
        </p:nvSpPr>
        <p:spPr/>
        <p:txBody>
          <a:bodyPr/>
          <a:lstStyle/>
          <a:p>
            <a:r>
              <a:rPr lang="fr-FR" b="1" dirty="0">
                <a:latin typeface="Arial Black" panose="020B0604020202020204" pitchFamily="34" charset="0"/>
                <a:cs typeface="Arial Black" panose="020B0604020202020204" pitchFamily="34" charset="0"/>
              </a:rPr>
              <a:t>4. MVP/CADRAGE</a:t>
            </a:r>
          </a:p>
        </p:txBody>
      </p:sp>
      <p:sp>
        <p:nvSpPr>
          <p:cNvPr id="3" name="Rectangle 2">
            <a:extLst>
              <a:ext uri="{FF2B5EF4-FFF2-40B4-BE49-F238E27FC236}">
                <a16:creationId xmlns:a16="http://schemas.microsoft.com/office/drawing/2014/main" id="{633CF41C-9323-1F44-A496-E348EFD774FA}"/>
              </a:ext>
            </a:extLst>
          </p:cNvPr>
          <p:cNvSpPr/>
          <p:nvPr/>
        </p:nvSpPr>
        <p:spPr>
          <a:xfrm>
            <a:off x="2199701" y="2564384"/>
            <a:ext cx="8420559" cy="1631216"/>
          </a:xfrm>
          <a:prstGeom prst="rect">
            <a:avLst/>
          </a:prstGeom>
        </p:spPr>
        <p:txBody>
          <a:bodyPr wrap="square">
            <a:spAutoFit/>
          </a:bodyPr>
          <a:lstStyle/>
          <a:p>
            <a:pPr marL="342900" indent="-342900" algn="just">
              <a:buFontTx/>
              <a:buChar char="-"/>
            </a:pPr>
            <a:r>
              <a:rPr lang="fr-FR" sz="2000" dirty="0"/>
              <a:t>Tableau de bord permettant de visualiser les données et d’accéder aux analyses effectuées</a:t>
            </a:r>
          </a:p>
          <a:p>
            <a:pPr marL="342900" indent="-342900" algn="just">
              <a:buFontTx/>
              <a:buChar char="-"/>
            </a:pPr>
            <a:r>
              <a:rPr lang="fr-FR" sz="2000" dirty="0"/>
              <a:t>Tableau de bord </a:t>
            </a:r>
            <a:r>
              <a:rPr lang="fr-FR" sz="2000"/>
              <a:t>et visualisations </a:t>
            </a:r>
            <a:r>
              <a:rPr lang="fr-FR" sz="2000" dirty="0"/>
              <a:t>effectuée avec </a:t>
            </a:r>
            <a:r>
              <a:rPr lang="fr-FR" sz="2000" dirty="0" err="1"/>
              <a:t>Dash</a:t>
            </a:r>
            <a:endParaRPr lang="fr-FR" sz="2000" dirty="0"/>
          </a:p>
          <a:p>
            <a:pPr marL="342900" indent="-342900" algn="just">
              <a:buFontTx/>
              <a:buChar char="-"/>
            </a:pPr>
            <a:r>
              <a:rPr lang="fr-FR" sz="2000" dirty="0"/>
              <a:t>Analyses effectuées avec Python/Pandas/</a:t>
            </a:r>
            <a:r>
              <a:rPr lang="fr-FR" sz="2000" dirty="0" err="1"/>
              <a:t>Numpy</a:t>
            </a:r>
            <a:endParaRPr lang="fr-FR" sz="2000" dirty="0"/>
          </a:p>
          <a:p>
            <a:pPr marL="342900" indent="-342900" algn="just">
              <a:buFontTx/>
              <a:buChar char="-"/>
            </a:pPr>
            <a:endParaRPr lang="fr-FR" sz="2000" dirty="0"/>
          </a:p>
        </p:txBody>
      </p:sp>
    </p:spTree>
    <p:extLst>
      <p:ext uri="{BB962C8B-B14F-4D97-AF65-F5344CB8AC3E}">
        <p14:creationId xmlns:p14="http://schemas.microsoft.com/office/powerpoint/2010/main" val="3874907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BC74-BEDE-034A-ACA9-65587DF4F57F}"/>
              </a:ext>
            </a:extLst>
          </p:cNvPr>
          <p:cNvSpPr>
            <a:spLocks noGrp="1"/>
          </p:cNvSpPr>
          <p:nvPr>
            <p:ph type="title"/>
          </p:nvPr>
        </p:nvSpPr>
        <p:spPr/>
        <p:txBody>
          <a:bodyPr/>
          <a:lstStyle/>
          <a:p>
            <a:r>
              <a:rPr lang="fr-FR" b="1" dirty="0">
                <a:latin typeface="Arial Black" panose="020B0604020202020204" pitchFamily="34" charset="0"/>
                <a:cs typeface="Arial Black" panose="020B0604020202020204" pitchFamily="34" charset="0"/>
              </a:rPr>
              <a:t>5. EQUIPE </a:t>
            </a:r>
          </a:p>
        </p:txBody>
      </p:sp>
      <p:sp>
        <p:nvSpPr>
          <p:cNvPr id="3" name="Rectangle 2">
            <a:extLst>
              <a:ext uri="{FF2B5EF4-FFF2-40B4-BE49-F238E27FC236}">
                <a16:creationId xmlns:a16="http://schemas.microsoft.com/office/drawing/2014/main" id="{633CF41C-9323-1F44-A496-E348EFD774FA}"/>
              </a:ext>
            </a:extLst>
          </p:cNvPr>
          <p:cNvSpPr/>
          <p:nvPr/>
        </p:nvSpPr>
        <p:spPr>
          <a:xfrm>
            <a:off x="2199701" y="2564384"/>
            <a:ext cx="8420559" cy="1231106"/>
          </a:xfrm>
          <a:prstGeom prst="rect">
            <a:avLst/>
          </a:prstGeom>
        </p:spPr>
        <p:txBody>
          <a:bodyPr wrap="square">
            <a:spAutoFit/>
          </a:bodyPr>
          <a:lstStyle/>
          <a:p>
            <a:pPr marL="342900" indent="-342900" algn="just">
              <a:buFontTx/>
              <a:buChar char="-"/>
            </a:pPr>
            <a:r>
              <a:rPr lang="fr-FR" sz="2000" dirty="0"/>
              <a:t>3 people:</a:t>
            </a:r>
          </a:p>
          <a:p>
            <a:pPr marL="1257300" lvl="2" indent="-342900" algn="just">
              <a:buFont typeface="Wingdings" pitchFamily="2" charset="2"/>
              <a:buChar char="q"/>
            </a:pPr>
            <a:r>
              <a:rPr lang="fr-FR" dirty="0"/>
              <a:t>Data </a:t>
            </a:r>
            <a:r>
              <a:rPr lang="fr-FR" dirty="0" err="1"/>
              <a:t>scientist</a:t>
            </a:r>
            <a:r>
              <a:rPr lang="fr-FR" dirty="0"/>
              <a:t>: in charge of data </a:t>
            </a:r>
            <a:r>
              <a:rPr lang="fr-FR" dirty="0" err="1"/>
              <a:t>analysis</a:t>
            </a:r>
            <a:r>
              <a:rPr lang="fr-FR" dirty="0"/>
              <a:t> and </a:t>
            </a:r>
            <a:r>
              <a:rPr lang="fr-FR" dirty="0" err="1"/>
              <a:t>modelling</a:t>
            </a:r>
            <a:endParaRPr lang="fr-FR" dirty="0"/>
          </a:p>
          <a:p>
            <a:pPr marL="1257300" lvl="2" indent="-342900" algn="just">
              <a:buFont typeface="Wingdings" pitchFamily="2" charset="2"/>
              <a:buChar char="q"/>
            </a:pPr>
            <a:r>
              <a:rPr lang="fr-FR" dirty="0"/>
              <a:t>Product manager: </a:t>
            </a:r>
            <a:r>
              <a:rPr lang="fr-FR" dirty="0" err="1"/>
              <a:t>making</a:t>
            </a:r>
            <a:r>
              <a:rPr lang="fr-FR" dirty="0"/>
              <a:t> sure the client </a:t>
            </a:r>
            <a:r>
              <a:rPr lang="fr-FR" dirty="0" err="1"/>
              <a:t>requirement’s</a:t>
            </a:r>
            <a:r>
              <a:rPr lang="fr-FR" dirty="0"/>
              <a:t> are </a:t>
            </a:r>
            <a:r>
              <a:rPr lang="fr-FR" dirty="0" err="1"/>
              <a:t>respected</a:t>
            </a:r>
            <a:endParaRPr lang="fr-FR" dirty="0"/>
          </a:p>
          <a:p>
            <a:pPr marL="1257300" lvl="2" indent="-342900" algn="just">
              <a:buFont typeface="Wingdings" pitchFamily="2" charset="2"/>
              <a:buChar char="q"/>
            </a:pPr>
            <a:r>
              <a:rPr lang="fr-FR" dirty="0"/>
              <a:t>Data </a:t>
            </a:r>
            <a:r>
              <a:rPr lang="fr-FR" dirty="0" err="1"/>
              <a:t>analyst</a:t>
            </a:r>
            <a:r>
              <a:rPr lang="fr-FR" dirty="0"/>
              <a:t>: </a:t>
            </a:r>
            <a:r>
              <a:rPr lang="fr-FR" dirty="0" err="1"/>
              <a:t>making</a:t>
            </a:r>
            <a:r>
              <a:rPr lang="fr-FR" dirty="0"/>
              <a:t> data accessible and </a:t>
            </a:r>
            <a:r>
              <a:rPr lang="fr-FR" dirty="0" err="1"/>
              <a:t>readable</a:t>
            </a:r>
            <a:endParaRPr lang="fr-FR" dirty="0"/>
          </a:p>
        </p:txBody>
      </p:sp>
    </p:spTree>
    <p:extLst>
      <p:ext uri="{BB962C8B-B14F-4D97-AF65-F5344CB8AC3E}">
        <p14:creationId xmlns:p14="http://schemas.microsoft.com/office/powerpoint/2010/main" val="425795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BC74-BEDE-034A-ACA9-65587DF4F57F}"/>
              </a:ext>
            </a:extLst>
          </p:cNvPr>
          <p:cNvSpPr>
            <a:spLocks noGrp="1"/>
          </p:cNvSpPr>
          <p:nvPr>
            <p:ph type="title"/>
          </p:nvPr>
        </p:nvSpPr>
        <p:spPr/>
        <p:txBody>
          <a:bodyPr/>
          <a:lstStyle/>
          <a:p>
            <a:r>
              <a:rPr lang="fr-FR" b="1" dirty="0">
                <a:latin typeface="Arial Black" panose="020B0604020202020204" pitchFamily="34" charset="0"/>
                <a:cs typeface="Arial Black" panose="020B0604020202020204" pitchFamily="34" charset="0"/>
              </a:rPr>
              <a:t>6. METHODOLOGIE </a:t>
            </a:r>
          </a:p>
        </p:txBody>
      </p:sp>
      <p:sp>
        <p:nvSpPr>
          <p:cNvPr id="3" name="Rectangle 2">
            <a:extLst>
              <a:ext uri="{FF2B5EF4-FFF2-40B4-BE49-F238E27FC236}">
                <a16:creationId xmlns:a16="http://schemas.microsoft.com/office/drawing/2014/main" id="{633CF41C-9323-1F44-A496-E348EFD774FA}"/>
              </a:ext>
            </a:extLst>
          </p:cNvPr>
          <p:cNvSpPr/>
          <p:nvPr/>
        </p:nvSpPr>
        <p:spPr>
          <a:xfrm>
            <a:off x="2199701" y="2564384"/>
            <a:ext cx="8420559" cy="1015663"/>
          </a:xfrm>
          <a:prstGeom prst="rect">
            <a:avLst/>
          </a:prstGeom>
        </p:spPr>
        <p:txBody>
          <a:bodyPr wrap="square">
            <a:spAutoFit/>
          </a:bodyPr>
          <a:lstStyle/>
          <a:p>
            <a:pPr algn="just"/>
            <a:r>
              <a:rPr lang="fr-FR" sz="2000" dirty="0"/>
              <a:t>SCRUMBAN</a:t>
            </a:r>
          </a:p>
          <a:p>
            <a:pPr algn="just"/>
            <a:r>
              <a:rPr lang="fr-FR" sz="2000" dirty="0"/>
              <a:t>	- Daily standup</a:t>
            </a:r>
          </a:p>
          <a:p>
            <a:pPr algn="just"/>
            <a:r>
              <a:rPr lang="fr-FR" sz="2000" dirty="0"/>
              <a:t>	- Kanban </a:t>
            </a:r>
            <a:r>
              <a:rPr lang="fr-FR" sz="2000" dirty="0" err="1"/>
              <a:t>board</a:t>
            </a:r>
            <a:r>
              <a:rPr lang="fr-FR" sz="2000" dirty="0"/>
              <a:t> </a:t>
            </a:r>
            <a:endParaRPr lang="fr-FR" dirty="0"/>
          </a:p>
        </p:txBody>
      </p:sp>
    </p:spTree>
    <p:extLst>
      <p:ext uri="{BB962C8B-B14F-4D97-AF65-F5344CB8AC3E}">
        <p14:creationId xmlns:p14="http://schemas.microsoft.com/office/powerpoint/2010/main" val="1597183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BC74-BEDE-034A-ACA9-65587DF4F57F}"/>
              </a:ext>
            </a:extLst>
          </p:cNvPr>
          <p:cNvSpPr>
            <a:spLocks noGrp="1"/>
          </p:cNvSpPr>
          <p:nvPr>
            <p:ph type="title"/>
          </p:nvPr>
        </p:nvSpPr>
        <p:spPr/>
        <p:txBody>
          <a:bodyPr/>
          <a:lstStyle/>
          <a:p>
            <a:r>
              <a:rPr lang="fr-FR" b="1" dirty="0">
                <a:latin typeface="Arial Black" panose="020B0604020202020204" pitchFamily="34" charset="0"/>
                <a:cs typeface="Arial Black" panose="020B0604020202020204" pitchFamily="34" charset="0"/>
              </a:rPr>
              <a:t>7. TIMELINE &amp; BUDGET</a:t>
            </a:r>
          </a:p>
        </p:txBody>
      </p:sp>
      <p:sp>
        <p:nvSpPr>
          <p:cNvPr id="3" name="Rectangle 2">
            <a:extLst>
              <a:ext uri="{FF2B5EF4-FFF2-40B4-BE49-F238E27FC236}">
                <a16:creationId xmlns:a16="http://schemas.microsoft.com/office/drawing/2014/main" id="{633CF41C-9323-1F44-A496-E348EFD774FA}"/>
              </a:ext>
            </a:extLst>
          </p:cNvPr>
          <p:cNvSpPr/>
          <p:nvPr/>
        </p:nvSpPr>
        <p:spPr>
          <a:xfrm>
            <a:off x="2199701" y="2564384"/>
            <a:ext cx="8420559" cy="707886"/>
          </a:xfrm>
          <a:prstGeom prst="rect">
            <a:avLst/>
          </a:prstGeom>
        </p:spPr>
        <p:txBody>
          <a:bodyPr wrap="square">
            <a:spAutoFit/>
          </a:bodyPr>
          <a:lstStyle/>
          <a:p>
            <a:pPr marL="342900" indent="-342900" algn="just">
              <a:buFont typeface="Arial" panose="020B0604020202020204" pitchFamily="34" charset="0"/>
              <a:buChar char="•"/>
            </a:pPr>
            <a:r>
              <a:rPr lang="fr-FR" sz="2000" dirty="0"/>
              <a:t>5 jours</a:t>
            </a:r>
          </a:p>
          <a:p>
            <a:pPr marL="342900" indent="-342900" algn="just">
              <a:buFont typeface="Arial" panose="020B0604020202020204" pitchFamily="34" charset="0"/>
              <a:buChar char="•"/>
            </a:pPr>
            <a:r>
              <a:rPr lang="fr-FR" sz="2000" dirty="0"/>
              <a:t>300</a:t>
            </a:r>
            <a:r>
              <a:rPr lang="fr-FR" sz="2000" baseline="30000" dirty="0"/>
              <a:t>€ </a:t>
            </a:r>
            <a:r>
              <a:rPr lang="fr-FR" sz="2000" dirty="0"/>
              <a:t>TJM = 1.5K €</a:t>
            </a:r>
          </a:p>
        </p:txBody>
      </p:sp>
    </p:spTree>
    <p:extLst>
      <p:ext uri="{BB962C8B-B14F-4D97-AF65-F5344CB8AC3E}">
        <p14:creationId xmlns:p14="http://schemas.microsoft.com/office/powerpoint/2010/main" val="196794536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27</TotalTime>
  <Words>456</Words>
  <Application>Microsoft Macintosh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Franklin Gothic Book</vt:lpstr>
      <vt:lpstr>Wingdings</vt:lpstr>
      <vt:lpstr>Crop</vt:lpstr>
      <vt:lpstr>ETUDE POLITIQUE</vt:lpstr>
      <vt:lpstr>BESOINS</vt:lpstr>
      <vt:lpstr>1. FORMULATION DU BESOIN</vt:lpstr>
      <vt:lpstr>2. PERIMETRE D’ANALYSE</vt:lpstr>
      <vt:lpstr>3. DONNEES UTILISEES</vt:lpstr>
      <vt:lpstr>4. MVP/CADRAGE</vt:lpstr>
      <vt:lpstr>5. EQUIPE </vt:lpstr>
      <vt:lpstr>6. METHODOLOGIE </vt:lpstr>
      <vt:lpstr>7. TIMELINE &amp; BUDGET</vt:lpstr>
      <vt:lpstr>MERCI</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Crash test project</dc:title>
  <dc:creator>Alexia Lorenza M</dc:creator>
  <cp:lastModifiedBy>Alexia Lorenza M</cp:lastModifiedBy>
  <cp:revision>6</cp:revision>
  <dcterms:created xsi:type="dcterms:W3CDTF">2022-11-07T09:02:48Z</dcterms:created>
  <dcterms:modified xsi:type="dcterms:W3CDTF">2022-11-07T09:29:58Z</dcterms:modified>
</cp:coreProperties>
</file>