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5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5F66"/>
    <a:srgbClr val="F5F6F9"/>
    <a:srgbClr val="262B32"/>
    <a:srgbClr val="363D48"/>
    <a:srgbClr val="4A53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BD4333-8765-4373-994B-B2C4CD30CA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2E359-43A8-4663-B374-AFF6F46E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17E991-6BF7-42FB-BD5A-381824A00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2ACFB8-7506-482D-B231-C980C2D8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C199F4-016C-452B-B92B-FD7594D6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4184A-E97B-4C44-A738-C6808DD2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5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1E52A-445B-4003-8330-C9C1F8D1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384515-B604-4B81-958B-46C790F03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575CF8-AA8A-4D65-81AB-92AA624C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0C2321-D046-43DC-822E-2B925CBA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DF8C07-8301-4549-A144-486E743A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38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7117D0-51FF-462F-87A5-8F763DB29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F9D19D-DDD9-442E-A974-5F56245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332ADB-FF6B-4182-A33F-F14AA33D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C536EC-5EE7-4A1D-AB65-56333D74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528C87-E0CC-4401-80B2-1A5FE0B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8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1CE25-4CC8-4524-BC78-945C03B8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2EFDD-9C97-4DFA-B7EF-AA3097E5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11039C-F79B-42AD-9BEE-8CAB9112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5B3BBB-379E-452D-98B8-D8F09297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B9BBEE-97C2-4DE1-9006-388B69B1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80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1288A-C689-4F3C-A5D6-7DFC82AE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1F03C4-D983-4605-8DDC-22969BB0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F1836-FDAE-4D30-9F24-CA0C3165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B648A3-3C2E-4580-86E1-FF7C49CF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98BB75-5A23-4C9E-A6FC-F0D54090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36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E8138-14BB-479F-8605-6229E0BB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12C7E9-342B-4821-B80C-A1735E154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929AAF-2AEE-463F-87B7-30D4C837A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44FC70-6B0C-4C37-9243-D068CA35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4D70FB-2759-4EF1-A94D-A626DEB0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15A50F-847C-4446-9B00-F674A888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1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C5604-E9BD-4F6E-9BF9-7530919B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5D398E-C1B1-4ABE-B800-2CB4B42C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75FA8E-4762-45B3-AAA3-EF59D8E8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BC3476-8D2B-4747-A6DA-4E52D434E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3CD930-E2D9-45CB-9825-F84B23C72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AF7561-EABF-431C-A944-66AF5BB6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3B115A-3794-4F0E-A7BC-357B63B7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DC624C-5A8D-47E2-99D3-1B8ADAA8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25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82B8A-6393-4839-911C-43F299D5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32EC08-A86C-43AF-8549-E8558FB4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06BBC2-C32C-4CC3-8AC2-FAA8B526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288163-F7B8-45C6-B5DC-795CA5FA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08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CBDD11-2CE3-4DBE-ABA9-CF73E343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1AB9AE-55CF-47DB-9199-08CD7E4C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9D9D63-08B9-457F-B339-7BA8E489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44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89639-1F31-423A-BEA4-025341FE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936EB-4833-428D-9D0D-85E67C5B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4EE994-AAE4-4140-BEBC-A18F27FB5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F5E72C-0030-4918-BE76-309E9444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DB6F35-947F-412D-9DEB-BCCDDC9A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541BDB-D5E8-4538-8253-C81DEFC9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88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518AA-415E-4B9E-B6CE-3D9512DC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757C97-FB6D-45E9-86D6-4D17B9E46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7D716E-729A-4CEE-A527-D5A88DC2C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5531C1-0989-42F3-8B55-ED2B6369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A5DC33-81AA-4C8B-9524-D9DBAF26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AD5DE-476C-4848-A5E6-177BF17C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02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B0211F-5DAB-494F-AF3E-16B93A60ABC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A4367-D87A-4656-9B82-E7F93FA2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BF2EBB-B7FB-4F01-8B69-0598994E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4841F7-36A3-4C94-A4C4-CB9E46D09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36F46-D373-4305-8DD8-28FCC05803E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915597-1FA5-476A-9CF9-902C4952C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B2BF89-047B-45E4-8349-A678D5B03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11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9BE6E-42CD-4DE4-B5B6-5BCA9FB33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881" y="3267986"/>
            <a:ext cx="7880746" cy="51400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5B5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“CRM</a:t>
            </a:r>
            <a:r>
              <a:rPr lang="ru-RU" sz="2800" b="1" dirty="0">
                <a:solidFill>
                  <a:srgbClr val="5B5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система для учета заказов </a:t>
            </a:r>
            <a:r>
              <a:rPr lang="en-US" sz="2800" b="1" dirty="0">
                <a:solidFill>
                  <a:srgbClr val="5B5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800" b="1" dirty="0" err="1">
                <a:solidFill>
                  <a:srgbClr val="5B5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YaCrm</a:t>
            </a:r>
            <a:r>
              <a:rPr lang="en-US" sz="2800" b="1" dirty="0">
                <a:solidFill>
                  <a:srgbClr val="5B5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&gt;”</a:t>
            </a:r>
            <a:endParaRPr lang="ru-RU" sz="2800" b="1" dirty="0">
              <a:solidFill>
                <a:srgbClr val="5B5F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F0438D-1880-4E64-97C9-3038B29C0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293" y="5303821"/>
            <a:ext cx="6796277" cy="1554179"/>
          </a:xfrm>
        </p:spPr>
        <p:txBody>
          <a:bodyPr>
            <a:noAutofit/>
          </a:bodyPr>
          <a:lstStyle/>
          <a:p>
            <a:pPr algn="l"/>
            <a:r>
              <a:rPr lang="ru-RU" sz="1800" dirty="0">
                <a:solidFill>
                  <a:srgbClr val="5B5F66"/>
                </a:solidFill>
              </a:rPr>
              <a:t>Подготовили</a:t>
            </a:r>
            <a:r>
              <a:rPr lang="en-US" sz="1800" dirty="0">
                <a:solidFill>
                  <a:srgbClr val="5B5F66"/>
                </a:solidFill>
              </a:rPr>
              <a:t> </a:t>
            </a:r>
            <a:r>
              <a:rPr lang="ru-RU" sz="1800" dirty="0">
                <a:solidFill>
                  <a:srgbClr val="5B5F66"/>
                </a:solidFill>
              </a:rPr>
              <a:t>ученики Яндекс лицея на базе</a:t>
            </a:r>
            <a:r>
              <a:rPr lang="en-US" sz="1800" dirty="0">
                <a:solidFill>
                  <a:srgbClr val="5B5F66"/>
                </a:solidFill>
              </a:rPr>
              <a:t>  </a:t>
            </a:r>
            <a:r>
              <a:rPr lang="ru-RU" sz="1800" dirty="0">
                <a:solidFill>
                  <a:srgbClr val="5B5F66"/>
                </a:solidFill>
              </a:rPr>
              <a:t>ГАПОУ «Оренбургский колледж экономики и информатики» (IT-Куб)</a:t>
            </a:r>
            <a:r>
              <a:rPr lang="en-US" sz="1800" dirty="0">
                <a:solidFill>
                  <a:srgbClr val="5B5F66"/>
                </a:solidFill>
              </a:rPr>
              <a:t>:</a:t>
            </a:r>
            <a:endParaRPr lang="ru-RU" sz="1800" dirty="0">
              <a:solidFill>
                <a:srgbClr val="5B5F66"/>
              </a:solidFill>
            </a:endParaRPr>
          </a:p>
          <a:p>
            <a:pPr algn="l"/>
            <a:r>
              <a:rPr lang="ru-RU" sz="1800" dirty="0" err="1">
                <a:solidFill>
                  <a:srgbClr val="5B5F66"/>
                </a:solidFill>
              </a:rPr>
              <a:t>Деркач</a:t>
            </a:r>
            <a:r>
              <a:rPr lang="ru-RU" sz="1800" dirty="0">
                <a:solidFill>
                  <a:srgbClr val="5B5F66"/>
                </a:solidFill>
              </a:rPr>
              <a:t> Дмитрий</a:t>
            </a:r>
            <a:endParaRPr lang="en-US" sz="1800" dirty="0">
              <a:solidFill>
                <a:srgbClr val="5B5F66"/>
              </a:solidFill>
            </a:endParaRPr>
          </a:p>
          <a:p>
            <a:pPr algn="l"/>
            <a:r>
              <a:rPr lang="ru-RU" sz="1800" dirty="0">
                <a:solidFill>
                  <a:srgbClr val="5B5F66"/>
                </a:solidFill>
              </a:rPr>
              <a:t>Малахов Виктор</a:t>
            </a:r>
          </a:p>
        </p:txBody>
      </p:sp>
    </p:spTree>
    <p:extLst>
      <p:ext uri="{BB962C8B-B14F-4D97-AF65-F5344CB8AC3E}">
        <p14:creationId xmlns:p14="http://schemas.microsoft.com/office/powerpoint/2010/main" val="262891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5B5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>
                <a:solidFill>
                  <a:srgbClr val="5B5F66"/>
                </a:solidFill>
              </a:rPr>
              <a:t>«</a:t>
            </a:r>
            <a:r>
              <a:rPr lang="en-US" dirty="0" err="1">
                <a:solidFill>
                  <a:srgbClr val="5B5F66"/>
                </a:solidFill>
              </a:rPr>
              <a:t>YaCrm</a:t>
            </a:r>
            <a:r>
              <a:rPr lang="ru-RU" dirty="0">
                <a:solidFill>
                  <a:srgbClr val="5B5F66"/>
                </a:solidFill>
              </a:rPr>
              <a:t>» предоставляет базу для заказов и позволяет вести их учет в компании, поддерживает 3 типа сотрудников (владелец или руководитель, оператор, мастер). Позволяет вести работу через сайт или с помощью бота для мессенджера </a:t>
            </a:r>
            <a:r>
              <a:rPr lang="en-US" dirty="0">
                <a:solidFill>
                  <a:srgbClr val="5B5F66"/>
                </a:solidFill>
              </a:rPr>
              <a:t>Telegram</a:t>
            </a:r>
            <a:r>
              <a:rPr lang="ru-RU" dirty="0">
                <a:solidFill>
                  <a:srgbClr val="5B5F66"/>
                </a:solidFill>
              </a:rPr>
              <a:t>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99" y="3580342"/>
            <a:ext cx="5246949" cy="27315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2" y="3592924"/>
            <a:ext cx="5246949" cy="271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5B5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реализации</a:t>
            </a:r>
            <a:endParaRPr lang="ru-RU" b="1" dirty="0">
              <a:solidFill>
                <a:srgbClr val="5B5F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ru-RU" dirty="0">
                <a:solidFill>
                  <a:srgbClr val="5B5F66"/>
                </a:solidFill>
              </a:rPr>
              <a:t>Для реализации системы был выбран </a:t>
            </a:r>
            <a:r>
              <a:rPr lang="ru-RU" dirty="0" err="1">
                <a:solidFill>
                  <a:srgbClr val="5B5F66"/>
                </a:solidFill>
              </a:rPr>
              <a:t>фреймворк</a:t>
            </a:r>
            <a:r>
              <a:rPr lang="ru-RU" dirty="0">
                <a:solidFill>
                  <a:srgbClr val="5B5F66"/>
                </a:solidFill>
              </a:rPr>
              <a:t> </a:t>
            </a:r>
            <a:r>
              <a:rPr lang="en-US" dirty="0">
                <a:solidFill>
                  <a:srgbClr val="5B5F66"/>
                </a:solidFill>
              </a:rPr>
              <a:t>Django</a:t>
            </a:r>
            <a:r>
              <a:rPr lang="ru-RU" dirty="0">
                <a:solidFill>
                  <a:srgbClr val="5B5F66"/>
                </a:solidFill>
              </a:rPr>
              <a:t>, позволяющий беспроблемно оперировать большинством СУБД, так же снижающий нагрузку при разработке веб приложений к минимуму</a:t>
            </a:r>
            <a:r>
              <a:rPr lang="ru-RU" dirty="0" smtClean="0">
                <a:solidFill>
                  <a:srgbClr val="5B5F66"/>
                </a:solidFill>
              </a:rPr>
              <a:t>.</a:t>
            </a:r>
            <a:endParaRPr lang="en-US" dirty="0" smtClean="0">
              <a:solidFill>
                <a:srgbClr val="5B5F66"/>
              </a:solidFill>
            </a:endParaRPr>
          </a:p>
          <a:p>
            <a:pPr lvl="0"/>
            <a:r>
              <a:rPr lang="ru-RU" dirty="0" smtClean="0">
                <a:solidFill>
                  <a:srgbClr val="5B5F66"/>
                </a:solidFill>
              </a:rPr>
              <a:t>Мы </a:t>
            </a:r>
            <a:r>
              <a:rPr lang="ru-RU" dirty="0">
                <a:solidFill>
                  <a:srgbClr val="5B5F66"/>
                </a:solidFill>
              </a:rPr>
              <a:t>используем </a:t>
            </a:r>
            <a:r>
              <a:rPr lang="en-US" dirty="0">
                <a:solidFill>
                  <a:srgbClr val="5B5F66"/>
                </a:solidFill>
              </a:rPr>
              <a:t>python</a:t>
            </a:r>
            <a:r>
              <a:rPr lang="ru-RU" dirty="0">
                <a:solidFill>
                  <a:srgbClr val="5B5F66"/>
                </a:solidFill>
              </a:rPr>
              <a:t>-</a:t>
            </a:r>
            <a:r>
              <a:rPr lang="en-US" dirty="0">
                <a:solidFill>
                  <a:srgbClr val="5B5F66"/>
                </a:solidFill>
              </a:rPr>
              <a:t>telegram</a:t>
            </a:r>
            <a:r>
              <a:rPr lang="ru-RU" dirty="0">
                <a:solidFill>
                  <a:srgbClr val="5B5F66"/>
                </a:solidFill>
              </a:rPr>
              <a:t>-</a:t>
            </a:r>
            <a:r>
              <a:rPr lang="en-US" dirty="0">
                <a:solidFill>
                  <a:srgbClr val="5B5F66"/>
                </a:solidFill>
              </a:rPr>
              <a:t>bot </a:t>
            </a:r>
            <a:r>
              <a:rPr lang="ru-RU" dirty="0">
                <a:solidFill>
                  <a:srgbClr val="5B5F66"/>
                </a:solidFill>
              </a:rPr>
              <a:t>для написания логики </a:t>
            </a:r>
            <a:r>
              <a:rPr lang="en-US" dirty="0">
                <a:solidFill>
                  <a:srgbClr val="5B5F66"/>
                </a:solidFill>
              </a:rPr>
              <a:t>Telegram </a:t>
            </a:r>
            <a:r>
              <a:rPr lang="ru-RU" dirty="0" smtClean="0">
                <a:solidFill>
                  <a:srgbClr val="5B5F66"/>
                </a:solidFill>
              </a:rPr>
              <a:t>бота.</a:t>
            </a:r>
          </a:p>
          <a:p>
            <a:pPr lvl="0"/>
            <a:r>
              <a:rPr lang="ru-RU" dirty="0" smtClean="0">
                <a:solidFill>
                  <a:srgbClr val="5B5F66"/>
                </a:solidFill>
              </a:rPr>
              <a:t>Внедрена </a:t>
            </a:r>
            <a:r>
              <a:rPr lang="ru-RU" dirty="0">
                <a:solidFill>
                  <a:srgbClr val="5B5F66"/>
                </a:solidFill>
              </a:rPr>
              <a:t>библиотека </a:t>
            </a:r>
            <a:r>
              <a:rPr lang="en-US" dirty="0">
                <a:solidFill>
                  <a:srgbClr val="5B5F66"/>
                </a:solidFill>
              </a:rPr>
              <a:t>humanize</a:t>
            </a:r>
            <a:r>
              <a:rPr lang="ru-RU" dirty="0">
                <a:solidFill>
                  <a:srgbClr val="5B5F66"/>
                </a:solidFill>
              </a:rPr>
              <a:t>, форматирующая данные в человеко-читаемый формат.</a:t>
            </a:r>
          </a:p>
          <a:p>
            <a:pPr lvl="0"/>
            <a:r>
              <a:rPr lang="en-US" dirty="0">
                <a:solidFill>
                  <a:srgbClr val="5B5F66"/>
                </a:solidFill>
              </a:rPr>
              <a:t>Front</a:t>
            </a:r>
            <a:r>
              <a:rPr lang="ru-RU" dirty="0">
                <a:solidFill>
                  <a:srgbClr val="5B5F66"/>
                </a:solidFill>
              </a:rPr>
              <a:t>-</a:t>
            </a:r>
            <a:r>
              <a:rPr lang="en-US" dirty="0">
                <a:solidFill>
                  <a:srgbClr val="5B5F66"/>
                </a:solidFill>
              </a:rPr>
              <a:t>end </a:t>
            </a:r>
            <a:r>
              <a:rPr lang="ru-RU" dirty="0">
                <a:solidFill>
                  <a:srgbClr val="5B5F66"/>
                </a:solidFill>
              </a:rPr>
              <a:t>для сайта был написан на </a:t>
            </a:r>
            <a:r>
              <a:rPr lang="en-US" dirty="0">
                <a:solidFill>
                  <a:srgbClr val="5B5F66"/>
                </a:solidFill>
              </a:rPr>
              <a:t>HTML</a:t>
            </a:r>
            <a:r>
              <a:rPr lang="ru-RU" dirty="0">
                <a:solidFill>
                  <a:srgbClr val="5B5F66"/>
                </a:solidFill>
              </a:rPr>
              <a:t>, </a:t>
            </a:r>
            <a:r>
              <a:rPr lang="en-US" dirty="0">
                <a:solidFill>
                  <a:srgbClr val="5B5F66"/>
                </a:solidFill>
              </a:rPr>
              <a:t>CSS</a:t>
            </a:r>
            <a:r>
              <a:rPr lang="ru-RU" dirty="0">
                <a:solidFill>
                  <a:srgbClr val="5B5F66"/>
                </a:solidFill>
              </a:rPr>
              <a:t>, </a:t>
            </a:r>
            <a:r>
              <a:rPr lang="en-US" dirty="0">
                <a:solidFill>
                  <a:srgbClr val="5B5F66"/>
                </a:solidFill>
              </a:rPr>
              <a:t>JS</a:t>
            </a:r>
            <a:r>
              <a:rPr lang="ru-RU" dirty="0">
                <a:solidFill>
                  <a:srgbClr val="5B5F66"/>
                </a:solidFill>
              </a:rPr>
              <a:t> с применением возможностей </a:t>
            </a:r>
            <a:r>
              <a:rPr lang="ru-RU" dirty="0" err="1">
                <a:solidFill>
                  <a:srgbClr val="5B5F66"/>
                </a:solidFill>
              </a:rPr>
              <a:t>шаблонизатора</a:t>
            </a:r>
            <a:r>
              <a:rPr lang="ru-RU" dirty="0">
                <a:solidFill>
                  <a:srgbClr val="5B5F66"/>
                </a:solidFill>
              </a:rPr>
              <a:t> </a:t>
            </a:r>
            <a:r>
              <a:rPr lang="en-US" dirty="0" err="1">
                <a:solidFill>
                  <a:srgbClr val="5B5F66"/>
                </a:solidFill>
              </a:rPr>
              <a:t>Jinja</a:t>
            </a:r>
            <a:r>
              <a:rPr lang="ru-RU" dirty="0">
                <a:solidFill>
                  <a:srgbClr val="5B5F66"/>
                </a:solidFill>
              </a:rPr>
              <a:t>2.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00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96930"/>
            <a:ext cx="1081046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rgbClr val="5B5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модули и их структуры классов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870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>
                <a:solidFill>
                  <a:srgbClr val="5B5F66"/>
                </a:solidFill>
              </a:rPr>
              <a:t>Стандартная архитектура </a:t>
            </a:r>
            <a:r>
              <a:rPr lang="en-US" sz="2000" dirty="0" smtClean="0">
                <a:solidFill>
                  <a:srgbClr val="5B5F66"/>
                </a:solidFill>
              </a:rPr>
              <a:t>Django</a:t>
            </a:r>
            <a:r>
              <a:rPr lang="ru-RU" sz="2000" dirty="0" smtClean="0">
                <a:solidFill>
                  <a:srgbClr val="5B5F66"/>
                </a:solidFill>
              </a:rPr>
              <a:t>-проекта расширена до следующих модулей</a:t>
            </a:r>
            <a:r>
              <a:rPr lang="en-US" sz="2000" dirty="0" smtClean="0">
                <a:solidFill>
                  <a:srgbClr val="5B5F66"/>
                </a:solidFill>
              </a:rPr>
              <a:t>:</a:t>
            </a:r>
          </a:p>
          <a:p>
            <a:r>
              <a:rPr lang="ru-RU" sz="2000" dirty="0" smtClean="0">
                <a:solidFill>
                  <a:srgbClr val="5B5F66"/>
                </a:solidFill>
              </a:rPr>
              <a:t>Модуль </a:t>
            </a:r>
            <a:r>
              <a:rPr lang="en-US" sz="2000" dirty="0" smtClean="0">
                <a:solidFill>
                  <a:srgbClr val="5B5F66"/>
                </a:solidFill>
              </a:rPr>
              <a:t>models.py </a:t>
            </a:r>
            <a:r>
              <a:rPr lang="ru-RU" sz="2000" dirty="0" smtClean="0">
                <a:solidFill>
                  <a:srgbClr val="5B5F66"/>
                </a:solidFill>
              </a:rPr>
              <a:t>включает в себя классы для таблиц БД</a:t>
            </a:r>
            <a:r>
              <a:rPr lang="en-US" sz="2000" dirty="0" smtClean="0">
                <a:solidFill>
                  <a:srgbClr val="5B5F66"/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rgbClr val="5B5F66"/>
                </a:solidFill>
              </a:rPr>
              <a:t>User – </a:t>
            </a:r>
            <a:r>
              <a:rPr lang="ru-RU" sz="2000" dirty="0" smtClean="0">
                <a:solidFill>
                  <a:srgbClr val="5B5F66"/>
                </a:solidFill>
              </a:rPr>
              <a:t>стандартный </a:t>
            </a:r>
            <a:r>
              <a:rPr lang="ru-RU" sz="2000" dirty="0">
                <a:solidFill>
                  <a:srgbClr val="5B5F66"/>
                </a:solidFill>
              </a:rPr>
              <a:t>к</a:t>
            </a:r>
            <a:r>
              <a:rPr lang="ru-RU" sz="2000" dirty="0" smtClean="0">
                <a:solidFill>
                  <a:srgbClr val="5B5F66"/>
                </a:solidFill>
              </a:rPr>
              <a:t>ласс пользователя</a:t>
            </a:r>
          </a:p>
          <a:p>
            <a:pPr lvl="1"/>
            <a:r>
              <a:rPr lang="en-US" sz="2000" dirty="0" smtClean="0">
                <a:solidFill>
                  <a:srgbClr val="5B5F66"/>
                </a:solidFill>
              </a:rPr>
              <a:t>City</a:t>
            </a:r>
            <a:r>
              <a:rPr lang="ru-RU" sz="2000" dirty="0" smtClean="0">
                <a:solidFill>
                  <a:srgbClr val="5B5F66"/>
                </a:solidFill>
              </a:rPr>
              <a:t> – класс для описания городов</a:t>
            </a:r>
          </a:p>
          <a:p>
            <a:pPr lvl="1"/>
            <a:r>
              <a:rPr lang="en-US" sz="2000" dirty="0" err="1" smtClean="0">
                <a:solidFill>
                  <a:srgbClr val="5B5F66"/>
                </a:solidFill>
              </a:rPr>
              <a:t>TelegramProfile</a:t>
            </a:r>
            <a:r>
              <a:rPr lang="ru-RU" sz="2000" dirty="0" smtClean="0">
                <a:solidFill>
                  <a:srgbClr val="5B5F66"/>
                </a:solidFill>
              </a:rPr>
              <a:t> – класс, связанный с аккаунтом </a:t>
            </a:r>
            <a:r>
              <a:rPr lang="en-US" sz="2000" dirty="0" smtClean="0">
                <a:solidFill>
                  <a:srgbClr val="5B5F66"/>
                </a:solidFill>
              </a:rPr>
              <a:t>Telegram</a:t>
            </a:r>
            <a:endParaRPr lang="ru-RU" sz="2000" dirty="0" smtClean="0">
              <a:solidFill>
                <a:srgbClr val="5B5F66"/>
              </a:solidFill>
            </a:endParaRPr>
          </a:p>
          <a:p>
            <a:pPr lvl="1"/>
            <a:r>
              <a:rPr lang="en-US" sz="2000" dirty="0" smtClean="0">
                <a:solidFill>
                  <a:srgbClr val="5B5F66"/>
                </a:solidFill>
              </a:rPr>
              <a:t>Spending</a:t>
            </a:r>
            <a:r>
              <a:rPr lang="ru-RU" sz="2000" dirty="0" smtClean="0">
                <a:solidFill>
                  <a:srgbClr val="5B5F66"/>
                </a:solidFill>
              </a:rPr>
              <a:t> – класс, описывающий денежные затраты</a:t>
            </a:r>
          </a:p>
          <a:p>
            <a:pPr lvl="1"/>
            <a:r>
              <a:rPr lang="en-US" sz="2000" dirty="0" smtClean="0">
                <a:solidFill>
                  <a:srgbClr val="5B5F66"/>
                </a:solidFill>
              </a:rPr>
              <a:t>Order</a:t>
            </a:r>
            <a:r>
              <a:rPr lang="ru-RU" sz="2000" dirty="0">
                <a:solidFill>
                  <a:srgbClr val="5B5F66"/>
                </a:solidFill>
              </a:rPr>
              <a:t> </a:t>
            </a:r>
            <a:r>
              <a:rPr lang="ru-RU" sz="2000" dirty="0" smtClean="0">
                <a:solidFill>
                  <a:srgbClr val="5B5F66"/>
                </a:solidFill>
              </a:rPr>
              <a:t>– класс, отвечающий за заказы и их описание.</a:t>
            </a:r>
            <a:endParaRPr lang="ru-RU" dirty="0">
              <a:solidFill>
                <a:srgbClr val="5B5F66"/>
              </a:solidFill>
            </a:endParaRPr>
          </a:p>
          <a:p>
            <a:r>
              <a:rPr lang="ru-RU" sz="2000" dirty="0" smtClean="0">
                <a:solidFill>
                  <a:srgbClr val="5B5F66"/>
                </a:solidFill>
              </a:rPr>
              <a:t>Модуль </a:t>
            </a:r>
            <a:r>
              <a:rPr lang="en-US" sz="2000" dirty="0" smtClean="0">
                <a:solidFill>
                  <a:srgbClr val="5B5F66"/>
                </a:solidFill>
              </a:rPr>
              <a:t>admin.py </a:t>
            </a:r>
            <a:r>
              <a:rPr lang="ru-RU" sz="2000" dirty="0" smtClean="0">
                <a:solidFill>
                  <a:srgbClr val="5B5F66"/>
                </a:solidFill>
              </a:rPr>
              <a:t>связан с панелью администрирования сайта. Отображает модели из </a:t>
            </a:r>
            <a:r>
              <a:rPr lang="en-US" sz="2000" dirty="0" smtClean="0">
                <a:solidFill>
                  <a:srgbClr val="5B5F66"/>
                </a:solidFill>
              </a:rPr>
              <a:t>moduls.py</a:t>
            </a:r>
            <a:r>
              <a:rPr lang="ru-RU" sz="2000" dirty="0">
                <a:solidFill>
                  <a:srgbClr val="5B5F66"/>
                </a:solidFill>
              </a:rPr>
              <a:t> </a:t>
            </a:r>
            <a:r>
              <a:rPr lang="ru-RU" sz="2000" dirty="0" smtClean="0">
                <a:solidFill>
                  <a:srgbClr val="5B5F66"/>
                </a:solidFill>
              </a:rPr>
              <a:t>для их редактирования.</a:t>
            </a:r>
          </a:p>
          <a:p>
            <a:r>
              <a:rPr lang="ru-RU" sz="2000" dirty="0" smtClean="0">
                <a:solidFill>
                  <a:srgbClr val="5B5F66"/>
                </a:solidFill>
              </a:rPr>
              <a:t>Модуль </a:t>
            </a:r>
            <a:r>
              <a:rPr lang="en-US" sz="2000" dirty="0" smtClean="0">
                <a:solidFill>
                  <a:srgbClr val="5B5F66"/>
                </a:solidFill>
              </a:rPr>
              <a:t>urls.py </a:t>
            </a:r>
            <a:r>
              <a:rPr lang="ru-RU" sz="2000" dirty="0" smtClean="0">
                <a:solidFill>
                  <a:srgbClr val="5B5F66"/>
                </a:solidFill>
              </a:rPr>
              <a:t>отвечает за переходы по сайту. </a:t>
            </a:r>
          </a:p>
          <a:p>
            <a:pPr marL="0" indent="0">
              <a:buNone/>
            </a:pPr>
            <a:endParaRPr lang="ru-RU" sz="2000" dirty="0" smtClean="0"/>
          </a:p>
          <a:p>
            <a:pPr lvl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981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rgbClr val="5B5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модули и их структуры классов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5B5F66"/>
                </a:solidFill>
              </a:rPr>
              <a:t>В модуле </a:t>
            </a:r>
            <a:r>
              <a:rPr lang="en-US" dirty="0" smtClean="0">
                <a:solidFill>
                  <a:srgbClr val="5B5F66"/>
                </a:solidFill>
              </a:rPr>
              <a:t>views.py </a:t>
            </a:r>
            <a:r>
              <a:rPr lang="ru-RU" dirty="0" smtClean="0">
                <a:solidFill>
                  <a:srgbClr val="5B5F66"/>
                </a:solidFill>
              </a:rPr>
              <a:t>содержатся классы, каждый из которых отвечает за отрисовку определённого </a:t>
            </a:r>
            <a:r>
              <a:rPr lang="en-US" dirty="0" smtClean="0">
                <a:solidFill>
                  <a:srgbClr val="5B5F66"/>
                </a:solidFill>
              </a:rPr>
              <a:t>html </a:t>
            </a:r>
            <a:r>
              <a:rPr lang="ru-RU" dirty="0" smtClean="0">
                <a:solidFill>
                  <a:srgbClr val="5B5F66"/>
                </a:solidFill>
              </a:rPr>
              <a:t>файла.</a:t>
            </a:r>
          </a:p>
          <a:p>
            <a:r>
              <a:rPr lang="ru-RU" dirty="0" smtClean="0">
                <a:solidFill>
                  <a:srgbClr val="5B5F66"/>
                </a:solidFill>
              </a:rPr>
              <a:t>Модуль </a:t>
            </a:r>
            <a:r>
              <a:rPr lang="en-US" dirty="0" smtClean="0">
                <a:solidFill>
                  <a:srgbClr val="5B5F66"/>
                </a:solidFill>
              </a:rPr>
              <a:t>forms.py </a:t>
            </a:r>
            <a:r>
              <a:rPr lang="ru-RU" dirty="0" smtClean="0">
                <a:solidFill>
                  <a:srgbClr val="5B5F66"/>
                </a:solidFill>
              </a:rPr>
              <a:t>обрабатывает данные, присланные </a:t>
            </a:r>
            <a:r>
              <a:rPr lang="en-US" dirty="0" smtClean="0">
                <a:solidFill>
                  <a:srgbClr val="5B5F66"/>
                </a:solidFill>
              </a:rPr>
              <a:t>html </a:t>
            </a:r>
            <a:r>
              <a:rPr lang="ru-RU" dirty="0" smtClean="0">
                <a:solidFill>
                  <a:srgbClr val="5B5F66"/>
                </a:solidFill>
              </a:rPr>
              <a:t>формами.</a:t>
            </a:r>
          </a:p>
          <a:p>
            <a:r>
              <a:rPr lang="ru-RU" dirty="0" smtClean="0">
                <a:solidFill>
                  <a:srgbClr val="5B5F66"/>
                </a:solidFill>
              </a:rPr>
              <a:t>Модуль </a:t>
            </a:r>
            <a:r>
              <a:rPr lang="en-US" dirty="0" smtClean="0">
                <a:solidFill>
                  <a:srgbClr val="5B5F66"/>
                </a:solidFill>
              </a:rPr>
              <a:t>bot.py </a:t>
            </a:r>
            <a:r>
              <a:rPr lang="ru-RU" dirty="0" smtClean="0">
                <a:solidFill>
                  <a:srgbClr val="5B5F66"/>
                </a:solidFill>
              </a:rPr>
              <a:t>инициализирует </a:t>
            </a:r>
            <a:r>
              <a:rPr lang="en-US" dirty="0" smtClean="0">
                <a:solidFill>
                  <a:srgbClr val="5B5F66"/>
                </a:solidFill>
              </a:rPr>
              <a:t>Telegram </a:t>
            </a:r>
            <a:r>
              <a:rPr lang="ru-RU" dirty="0" smtClean="0">
                <a:solidFill>
                  <a:srgbClr val="5B5F66"/>
                </a:solidFill>
              </a:rPr>
              <a:t>бота.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6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rgbClr val="5B5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</a:t>
            </a:r>
            <a:r>
              <a:rPr lang="ru-RU" sz="3600" b="1" dirty="0" smtClean="0">
                <a:solidFill>
                  <a:srgbClr val="5B5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модули </a:t>
            </a:r>
            <a:r>
              <a:rPr lang="ru-RU" sz="3600" b="1" dirty="0">
                <a:solidFill>
                  <a:srgbClr val="5B5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их структуры </a:t>
            </a:r>
            <a:r>
              <a:rPr lang="ru-RU" sz="3600" b="1" dirty="0" smtClean="0">
                <a:solidFill>
                  <a:srgbClr val="5B5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классов</a:t>
            </a:r>
            <a:br>
              <a:rPr lang="ru-RU" sz="3600" b="1" dirty="0" smtClean="0">
                <a:solidFill>
                  <a:srgbClr val="5B5F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b="1" dirty="0" smtClean="0">
                <a:solidFill>
                  <a:srgbClr val="5B5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600" b="1" dirty="0" smtClean="0">
                <a:solidFill>
                  <a:srgbClr val="5B5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Telegram)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B5F66"/>
                </a:solidFill>
              </a:rPr>
              <a:t>command_utils.py – </a:t>
            </a:r>
            <a:r>
              <a:rPr lang="ru-RU" dirty="0" smtClean="0">
                <a:solidFill>
                  <a:srgbClr val="5B5F66"/>
                </a:solidFill>
              </a:rPr>
              <a:t>модуль, обрабатывающий начало диалога. Отправляет заявки для регистрации новых пользователей.</a:t>
            </a:r>
            <a:endParaRPr lang="en-US" dirty="0" smtClean="0">
              <a:solidFill>
                <a:srgbClr val="5B5F66"/>
              </a:solidFill>
            </a:endParaRPr>
          </a:p>
          <a:p>
            <a:r>
              <a:rPr lang="en-US" dirty="0" smtClean="0">
                <a:solidFill>
                  <a:srgbClr val="5B5F66"/>
                </a:solidFill>
              </a:rPr>
              <a:t>bot_handler.py </a:t>
            </a:r>
            <a:r>
              <a:rPr lang="ru-RU" dirty="0" smtClean="0">
                <a:solidFill>
                  <a:srgbClr val="5B5F66"/>
                </a:solidFill>
              </a:rPr>
              <a:t>– обрабатывает ответы пользователя, взаимодействует с базой данных.</a:t>
            </a:r>
            <a:endParaRPr lang="en-US" dirty="0" smtClean="0">
              <a:solidFill>
                <a:srgbClr val="5B5F66"/>
              </a:solidFill>
            </a:endParaRPr>
          </a:p>
          <a:p>
            <a:r>
              <a:rPr lang="en-US" dirty="0" smtClean="0">
                <a:solidFill>
                  <a:srgbClr val="5B5F66"/>
                </a:solidFill>
              </a:rPr>
              <a:t>bot_utils.py</a:t>
            </a:r>
            <a:r>
              <a:rPr lang="ru-RU" dirty="0" smtClean="0">
                <a:solidFill>
                  <a:srgbClr val="5B5F66"/>
                </a:solidFill>
              </a:rPr>
              <a:t> – отвечает за логику заказов и их отображение.</a:t>
            </a:r>
            <a:endParaRPr lang="en-US" dirty="0" smtClean="0">
              <a:solidFill>
                <a:srgbClr val="5B5F66"/>
              </a:solidFill>
            </a:endParaRPr>
          </a:p>
          <a:p>
            <a:r>
              <a:rPr lang="en-US" dirty="0" smtClean="0">
                <a:solidFill>
                  <a:srgbClr val="5B5F66"/>
                </a:solidFill>
              </a:rPr>
              <a:t>jobs_utils.py – </a:t>
            </a:r>
            <a:r>
              <a:rPr lang="ru-RU" dirty="0" smtClean="0">
                <a:solidFill>
                  <a:srgbClr val="5B5F66"/>
                </a:solidFill>
              </a:rPr>
              <a:t>отправляет мастеру информацию о новом заказе.</a:t>
            </a:r>
          </a:p>
          <a:p>
            <a:r>
              <a:rPr lang="en-US" dirty="0">
                <a:solidFill>
                  <a:srgbClr val="5B5F66"/>
                </a:solidFill>
              </a:rPr>
              <a:t>k</a:t>
            </a:r>
            <a:r>
              <a:rPr lang="en-US" dirty="0" smtClean="0">
                <a:solidFill>
                  <a:srgbClr val="5B5F66"/>
                </a:solidFill>
              </a:rPr>
              <a:t>eyboards.py – </a:t>
            </a:r>
            <a:r>
              <a:rPr lang="ru-RU" dirty="0" smtClean="0">
                <a:solidFill>
                  <a:srgbClr val="5B5F66"/>
                </a:solidFill>
              </a:rPr>
              <a:t>хранит информацию о клавиатурах, которые отправляются пользователю.</a:t>
            </a:r>
          </a:p>
          <a:p>
            <a:endParaRPr lang="ru-RU" dirty="0">
              <a:solidFill>
                <a:srgbClr val="5B5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5B5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сайта</a:t>
            </a:r>
            <a:endParaRPr lang="ru-RU" b="1" dirty="0">
              <a:solidFill>
                <a:srgbClr val="5B5F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988" y="1690688"/>
            <a:ext cx="5288023" cy="405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8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5B5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Telegram</a:t>
            </a:r>
            <a:endParaRPr lang="ru-RU" b="1" dirty="0">
              <a:solidFill>
                <a:srgbClr val="5B5F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5B5F66"/>
                </a:solidFill>
              </a:rPr>
              <a:t>С сайтом сопряжен </a:t>
            </a:r>
            <a:r>
              <a:rPr lang="en-US" dirty="0" smtClean="0">
                <a:solidFill>
                  <a:srgbClr val="5B5F66"/>
                </a:solidFill>
              </a:rPr>
              <a:t>Telegram </a:t>
            </a:r>
            <a:r>
              <a:rPr lang="ru-RU" dirty="0" smtClean="0">
                <a:solidFill>
                  <a:srgbClr val="5B5F66"/>
                </a:solidFill>
              </a:rPr>
              <a:t>бот, позволяющий мастерам</a:t>
            </a:r>
            <a:r>
              <a:rPr lang="en-US" dirty="0" smtClean="0">
                <a:solidFill>
                  <a:srgbClr val="5B5F66"/>
                </a:solidFill>
              </a:rPr>
              <a:t> </a:t>
            </a:r>
            <a:r>
              <a:rPr lang="ru-RU" dirty="0" smtClean="0">
                <a:solidFill>
                  <a:srgbClr val="5B5F66"/>
                </a:solidFill>
              </a:rPr>
              <a:t>легко принимать новые заказы, а операторам создавать их.</a:t>
            </a:r>
            <a:endParaRPr lang="ru-RU" dirty="0">
              <a:solidFill>
                <a:srgbClr val="5B5F66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9644"/>
            <a:ext cx="2610214" cy="36200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003" y="2819644"/>
            <a:ext cx="3093284" cy="3620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705" y="3547696"/>
            <a:ext cx="3982006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5B5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b="1" dirty="0">
              <a:solidFill>
                <a:srgbClr val="5B5F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5B5F66"/>
                </a:solidFill>
              </a:rPr>
              <a:t>Наш проект может использоваться в самых разнообразных фирмах. Во время его написания, мы более подробно изучили </a:t>
            </a:r>
            <a:r>
              <a:rPr lang="ru-RU" dirty="0" err="1" smtClean="0">
                <a:solidFill>
                  <a:srgbClr val="5B5F66"/>
                </a:solidFill>
              </a:rPr>
              <a:t>фреймворк</a:t>
            </a:r>
            <a:r>
              <a:rPr lang="ru-RU" dirty="0" smtClean="0">
                <a:solidFill>
                  <a:srgbClr val="5B5F66"/>
                </a:solidFill>
              </a:rPr>
              <a:t> </a:t>
            </a:r>
            <a:r>
              <a:rPr lang="en-US" dirty="0" smtClean="0">
                <a:solidFill>
                  <a:srgbClr val="5B5F66"/>
                </a:solidFill>
              </a:rPr>
              <a:t>Django</a:t>
            </a:r>
            <a:r>
              <a:rPr lang="ru-RU" dirty="0" smtClean="0">
                <a:solidFill>
                  <a:srgbClr val="5B5F66"/>
                </a:solidFill>
              </a:rPr>
              <a:t>, а также </a:t>
            </a:r>
            <a:r>
              <a:rPr lang="en-US" dirty="0" smtClean="0">
                <a:solidFill>
                  <a:srgbClr val="5B5F66"/>
                </a:solidFill>
              </a:rPr>
              <a:t>API </a:t>
            </a:r>
            <a:r>
              <a:rPr lang="ru-RU" dirty="0" smtClean="0">
                <a:solidFill>
                  <a:srgbClr val="5B5F66"/>
                </a:solidFill>
              </a:rPr>
              <a:t>бота мессенджера </a:t>
            </a:r>
            <a:r>
              <a:rPr lang="en-US" dirty="0" smtClean="0">
                <a:solidFill>
                  <a:srgbClr val="5B5F66"/>
                </a:solidFill>
              </a:rPr>
              <a:t>Telegram.</a:t>
            </a:r>
            <a:endParaRPr lang="ru-RU" dirty="0">
              <a:solidFill>
                <a:srgbClr val="5B5F66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5B5F66"/>
                </a:solidFill>
              </a:rPr>
              <a:t>Есть множество путей для развития проекта, например</a:t>
            </a:r>
            <a:r>
              <a:rPr lang="en-US" dirty="0" smtClean="0">
                <a:solidFill>
                  <a:srgbClr val="5B5F66"/>
                </a:solidFill>
              </a:rPr>
              <a:t>:</a:t>
            </a:r>
          </a:p>
          <a:p>
            <a:r>
              <a:rPr lang="ru-RU" dirty="0" smtClean="0">
                <a:solidFill>
                  <a:srgbClr val="5B5F66"/>
                </a:solidFill>
              </a:rPr>
              <a:t>Оптимизация кода</a:t>
            </a:r>
          </a:p>
          <a:p>
            <a:r>
              <a:rPr lang="ru-RU" dirty="0" smtClean="0">
                <a:solidFill>
                  <a:srgbClr val="5B5F66"/>
                </a:solidFill>
              </a:rPr>
              <a:t>Обобщение системы под нужды различных сфер</a:t>
            </a:r>
          </a:p>
          <a:p>
            <a:r>
              <a:rPr lang="ru-RU" dirty="0" smtClean="0">
                <a:solidFill>
                  <a:srgbClr val="5B5F66"/>
                </a:solidFill>
              </a:rPr>
              <a:t>Добавление поддержки плагинов для системы </a:t>
            </a:r>
            <a:r>
              <a:rPr lang="en-US" dirty="0" smtClean="0">
                <a:solidFill>
                  <a:srgbClr val="5B5F66"/>
                </a:solidFill>
              </a:rPr>
              <a:t>CRM</a:t>
            </a:r>
            <a:endParaRPr lang="ru-RU" dirty="0" smtClean="0">
              <a:solidFill>
                <a:srgbClr val="5B5F66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350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“CRM система для учета заказов &lt;YaCrm&gt;”</vt:lpstr>
      <vt:lpstr>Введение</vt:lpstr>
      <vt:lpstr>Описание реализации</vt:lpstr>
      <vt:lpstr>Основные модули и их структуры классов</vt:lpstr>
      <vt:lpstr>Основные модули и их структуры классов</vt:lpstr>
      <vt:lpstr>Основные модули и их структуры классов (Telegram)</vt:lpstr>
      <vt:lpstr>Структура сайта</vt:lpstr>
      <vt:lpstr>Telegram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Viktor</cp:lastModifiedBy>
  <cp:revision>9</cp:revision>
  <dcterms:created xsi:type="dcterms:W3CDTF">2021-04-14T06:25:05Z</dcterms:created>
  <dcterms:modified xsi:type="dcterms:W3CDTF">2021-04-22T14:52:37Z</dcterms:modified>
</cp:coreProperties>
</file>