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 id="2147483744" r:id="rId2"/>
  </p:sldMasterIdLst>
  <p:notesMasterIdLst>
    <p:notesMasterId r:id="rId38"/>
  </p:notesMasterIdLst>
  <p:sldIdLst>
    <p:sldId id="256" r:id="rId3"/>
    <p:sldId id="263" r:id="rId4"/>
    <p:sldId id="267" r:id="rId5"/>
    <p:sldId id="257" r:id="rId6"/>
    <p:sldId id="258" r:id="rId7"/>
    <p:sldId id="265" r:id="rId8"/>
    <p:sldId id="283" r:id="rId9"/>
    <p:sldId id="284" r:id="rId10"/>
    <p:sldId id="285" r:id="rId11"/>
    <p:sldId id="260" r:id="rId12"/>
    <p:sldId id="262" r:id="rId13"/>
    <p:sldId id="259" r:id="rId14"/>
    <p:sldId id="264" r:id="rId15"/>
    <p:sldId id="261" r:id="rId16"/>
    <p:sldId id="287" r:id="rId17"/>
    <p:sldId id="310" r:id="rId18"/>
    <p:sldId id="290" r:id="rId19"/>
    <p:sldId id="291" r:id="rId20"/>
    <p:sldId id="306" r:id="rId21"/>
    <p:sldId id="292" r:id="rId22"/>
    <p:sldId id="293" r:id="rId23"/>
    <p:sldId id="308" r:id="rId24"/>
    <p:sldId id="295" r:id="rId25"/>
    <p:sldId id="296" r:id="rId26"/>
    <p:sldId id="297" r:id="rId27"/>
    <p:sldId id="298" r:id="rId28"/>
    <p:sldId id="309" r:id="rId29"/>
    <p:sldId id="300" r:id="rId30"/>
    <p:sldId id="307" r:id="rId31"/>
    <p:sldId id="301" r:id="rId32"/>
    <p:sldId id="302" r:id="rId33"/>
    <p:sldId id="303" r:id="rId34"/>
    <p:sldId id="304" r:id="rId35"/>
    <p:sldId id="286" r:id="rId36"/>
    <p:sldId id="26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8368" autoAdjust="0"/>
  </p:normalViewPr>
  <p:slideViewPr>
    <p:cSldViewPr snapToGrid="0">
      <p:cViewPr>
        <p:scale>
          <a:sx n="101" d="100"/>
          <a:sy n="101" d="100"/>
        </p:scale>
        <p:origin x="-451"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0108F-8589-4178-8F9C-70F89E452A89}" type="datetimeFigureOut">
              <a:rPr lang="en-US" smtClean="0"/>
              <a:t>5/9/2019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0F9CA8-281B-414C-8C57-A0434A679A59}" type="slidenum">
              <a:rPr lang="en-US" smtClean="0"/>
              <a:t>‹#›</a:t>
            </a:fld>
            <a:endParaRPr lang="en-US"/>
          </a:p>
        </p:txBody>
      </p:sp>
    </p:spTree>
    <p:extLst>
      <p:ext uri="{BB962C8B-B14F-4D97-AF65-F5344CB8AC3E}">
        <p14:creationId xmlns:p14="http://schemas.microsoft.com/office/powerpoint/2010/main" val="232019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 icon is a super hot concert venue where you’re going to see your FAVORITE artist. Now you can see which listings are walking distance so you don’t have to wait around for and pay for an Uber back to your Airbnb after the concert. Even better, imagine if you knew you were getting an awesome deal. Wouldn’t you feel great?!</a:t>
            </a:r>
          </a:p>
        </p:txBody>
      </p:sp>
      <p:sp>
        <p:nvSpPr>
          <p:cNvPr id="4" name="Slide Number Placeholder 3"/>
          <p:cNvSpPr>
            <a:spLocks noGrp="1"/>
          </p:cNvSpPr>
          <p:nvPr>
            <p:ph type="sldNum" sz="quarter" idx="5"/>
          </p:nvPr>
        </p:nvSpPr>
        <p:spPr/>
        <p:txBody>
          <a:bodyPr/>
          <a:lstStyle/>
          <a:p>
            <a:fld id="{F40F9CA8-281B-414C-8C57-A0434A679A59}" type="slidenum">
              <a:rPr lang="en-US" smtClean="0"/>
              <a:t>2</a:t>
            </a:fld>
            <a:endParaRPr lang="en-US"/>
          </a:p>
        </p:txBody>
      </p:sp>
    </p:spTree>
    <p:extLst>
      <p:ext uri="{BB962C8B-B14F-4D97-AF65-F5344CB8AC3E}">
        <p14:creationId xmlns:p14="http://schemas.microsoft.com/office/powerpoint/2010/main" val="2705443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9e4a52ff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9e4a52ff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9e4a52ff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9e4a52ff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9e4a52ff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9e4a52ff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9e4a52ff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9e4a52ff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9e4a52ff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9e4a52ff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9e4a52ff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9e4a52ff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9e4a52ff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9e4a52ff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9e4a52ff1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9e4a52ff1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9e4a52ff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9e4a52ff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9e4a52ff1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9e4a52ff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left off a few weeks/months ago, we had come up with grand ideas we would have tackled if we had had more time….seemed like a natural place to pick up for project 3</a:t>
            </a:r>
          </a:p>
        </p:txBody>
      </p:sp>
      <p:sp>
        <p:nvSpPr>
          <p:cNvPr id="4" name="Slide Number Placeholder 3"/>
          <p:cNvSpPr>
            <a:spLocks noGrp="1"/>
          </p:cNvSpPr>
          <p:nvPr>
            <p:ph type="sldNum" sz="quarter" idx="5"/>
          </p:nvPr>
        </p:nvSpPr>
        <p:spPr/>
        <p:txBody>
          <a:bodyPr/>
          <a:lstStyle/>
          <a:p>
            <a:fld id="{F40F9CA8-281B-414C-8C57-A0434A679A59}" type="slidenum">
              <a:rPr lang="en-US" smtClean="0"/>
              <a:t>3</a:t>
            </a:fld>
            <a:endParaRPr lang="en-US"/>
          </a:p>
        </p:txBody>
      </p:sp>
    </p:spTree>
    <p:extLst>
      <p:ext uri="{BB962C8B-B14F-4D97-AF65-F5344CB8AC3E}">
        <p14:creationId xmlns:p14="http://schemas.microsoft.com/office/powerpoint/2010/main" val="341164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0F9CA8-281B-414C-8C57-A0434A679A59}" type="slidenum">
              <a:rPr lang="en-US" smtClean="0"/>
              <a:t>4</a:t>
            </a:fld>
            <a:endParaRPr lang="en-US"/>
          </a:p>
        </p:txBody>
      </p:sp>
    </p:spTree>
    <p:extLst>
      <p:ext uri="{BB962C8B-B14F-4D97-AF65-F5344CB8AC3E}">
        <p14:creationId xmlns:p14="http://schemas.microsoft.com/office/powerpoint/2010/main" val="236737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Bias towards the positive? Exclamation points skew positive so saying “I hated this room!!!!!!!!!!!!!!!!!” will yield a positive result </a:t>
            </a:r>
          </a:p>
        </p:txBody>
      </p:sp>
      <p:sp>
        <p:nvSpPr>
          <p:cNvPr id="4" name="Slide Number Placeholder 3"/>
          <p:cNvSpPr>
            <a:spLocks noGrp="1"/>
          </p:cNvSpPr>
          <p:nvPr>
            <p:ph type="sldNum" sz="quarter" idx="5"/>
          </p:nvPr>
        </p:nvSpPr>
        <p:spPr/>
        <p:txBody>
          <a:bodyPr/>
          <a:lstStyle/>
          <a:p>
            <a:fld id="{F40F9CA8-281B-414C-8C57-A0434A679A59}" type="slidenum">
              <a:rPr lang="en-US" smtClean="0"/>
              <a:t>11</a:t>
            </a:fld>
            <a:endParaRPr lang="en-US"/>
          </a:p>
        </p:txBody>
      </p:sp>
    </p:spTree>
    <p:extLst>
      <p:ext uri="{BB962C8B-B14F-4D97-AF65-F5344CB8AC3E}">
        <p14:creationId xmlns:p14="http://schemas.microsoft.com/office/powerpoint/2010/main" val="449622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c6f9544c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c6f9544c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9e4a52f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9e4a52f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f9544c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6f9544c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9e4a52ff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9e4a52ff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9e4a52ff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9e4a52ff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smtClean="0"/>
              <a:pPr/>
              <a:t>5/9/2019</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50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1834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8174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cxnSp>
        <p:nvCxnSpPr>
          <p:cNvPr id="10" name="Google Shape;10;p2"/>
          <p:cNvCxnSpPr/>
          <p:nvPr/>
        </p:nvCxnSpPr>
        <p:spPr>
          <a:xfrm>
            <a:off x="5704400" y="3668217"/>
            <a:ext cx="7832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415600" y="794633"/>
            <a:ext cx="11360800" cy="2610400"/>
          </a:xfrm>
          <a:prstGeom prst="rect">
            <a:avLst/>
          </a:prstGeom>
        </p:spPr>
        <p:txBody>
          <a:bodyPr spcFirstLastPara="1" wrap="square" lIns="121897" tIns="121897" rIns="121897" bIns="121897" anchor="b" anchorCtr="0"/>
          <a:lstStyle>
            <a:lvl1pPr lvl="0" algn="ctr">
              <a:spcBef>
                <a:spcPts val="0"/>
              </a:spcBef>
              <a:spcAft>
                <a:spcPts val="0"/>
              </a:spcAft>
              <a:buSzPts val="5400"/>
              <a:buNone/>
              <a:defRPr sz="7200"/>
            </a:lvl1pPr>
            <a:lvl2pPr lvl="1" algn="ctr">
              <a:spcBef>
                <a:spcPts val="0"/>
              </a:spcBef>
              <a:spcAft>
                <a:spcPts val="0"/>
              </a:spcAft>
              <a:buSzPts val="5400"/>
              <a:buNone/>
              <a:defRPr sz="7200"/>
            </a:lvl2pPr>
            <a:lvl3pPr lvl="2" algn="ctr">
              <a:spcBef>
                <a:spcPts val="0"/>
              </a:spcBef>
              <a:spcAft>
                <a:spcPts val="0"/>
              </a:spcAft>
              <a:buSzPts val="5400"/>
              <a:buNone/>
              <a:defRPr sz="7200"/>
            </a:lvl3pPr>
            <a:lvl4pPr lvl="3" algn="ctr">
              <a:spcBef>
                <a:spcPts val="0"/>
              </a:spcBef>
              <a:spcAft>
                <a:spcPts val="0"/>
              </a:spcAft>
              <a:buSzPts val="5400"/>
              <a:buNone/>
              <a:defRPr sz="7200"/>
            </a:lvl4pPr>
            <a:lvl5pPr lvl="4" algn="ctr">
              <a:spcBef>
                <a:spcPts val="0"/>
              </a:spcBef>
              <a:spcAft>
                <a:spcPts val="0"/>
              </a:spcAft>
              <a:buSzPts val="5400"/>
              <a:buNone/>
              <a:defRPr sz="7200"/>
            </a:lvl5pPr>
            <a:lvl6pPr lvl="5" algn="ctr">
              <a:spcBef>
                <a:spcPts val="0"/>
              </a:spcBef>
              <a:spcAft>
                <a:spcPts val="0"/>
              </a:spcAft>
              <a:buSzPts val="5400"/>
              <a:buNone/>
              <a:defRPr sz="7200"/>
            </a:lvl6pPr>
            <a:lvl7pPr lvl="6" algn="ctr">
              <a:spcBef>
                <a:spcPts val="0"/>
              </a:spcBef>
              <a:spcAft>
                <a:spcPts val="0"/>
              </a:spcAft>
              <a:buSzPts val="5400"/>
              <a:buNone/>
              <a:defRPr sz="7200"/>
            </a:lvl7pPr>
            <a:lvl8pPr lvl="7" algn="ctr">
              <a:spcBef>
                <a:spcPts val="0"/>
              </a:spcBef>
              <a:spcAft>
                <a:spcPts val="0"/>
              </a:spcAft>
              <a:buSzPts val="5400"/>
              <a:buNone/>
              <a:defRPr sz="7200"/>
            </a:lvl8pPr>
            <a:lvl9pPr lvl="8" algn="ctr">
              <a:spcBef>
                <a:spcPts val="0"/>
              </a:spcBef>
              <a:spcAft>
                <a:spcPts val="0"/>
              </a:spcAft>
              <a:buSzPts val="5400"/>
              <a:buNone/>
              <a:defRPr sz="7200"/>
            </a:lvl9pPr>
          </a:lstStyle>
          <a:p>
            <a:endParaRPr/>
          </a:p>
        </p:txBody>
      </p:sp>
      <p:sp>
        <p:nvSpPr>
          <p:cNvPr id="12" name="Google Shape;12;p2"/>
          <p:cNvSpPr txBox="1">
            <a:spLocks noGrp="1"/>
          </p:cNvSpPr>
          <p:nvPr>
            <p:ph type="subTitle" idx="1"/>
          </p:nvPr>
        </p:nvSpPr>
        <p:spPr>
          <a:xfrm>
            <a:off x="415600" y="4221097"/>
            <a:ext cx="11360800" cy="978000"/>
          </a:xfrm>
          <a:prstGeom prst="rect">
            <a:avLst/>
          </a:prstGeom>
        </p:spPr>
        <p:txBody>
          <a:bodyPr spcFirstLastPara="1" wrap="square" lIns="121897" tIns="121897" rIns="121897" bIns="121897" anchor="t" anchorCtr="0"/>
          <a:lstStyle>
            <a:lvl1pPr lvl="0" algn="ct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a:endParaRPr/>
          </a:p>
        </p:txBody>
      </p:sp>
      <p:sp>
        <p:nvSpPr>
          <p:cNvPr id="13" name="Google Shape;13;p2"/>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solidFill>
                  <a:srgbClr val="666666"/>
                </a:solidFill>
              </a:rPr>
              <a:pPr/>
              <a:t>‹#›</a:t>
            </a:fld>
            <a:endParaRPr lang="en">
              <a:solidFill>
                <a:srgbClr val="666666"/>
              </a:solidFill>
            </a:endParaRPr>
          </a:p>
        </p:txBody>
      </p:sp>
    </p:spTree>
    <p:extLst>
      <p:ext uri="{BB962C8B-B14F-4D97-AF65-F5344CB8AC3E}">
        <p14:creationId xmlns:p14="http://schemas.microsoft.com/office/powerpoint/2010/main" val="2739927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600" y="3307400"/>
            <a:ext cx="10819200" cy="3261200"/>
          </a:xfrm>
          <a:prstGeom prst="rect">
            <a:avLst/>
          </a:prstGeom>
        </p:spPr>
        <p:txBody>
          <a:bodyPr spcFirstLastPara="1" wrap="square" lIns="121897" tIns="121897" rIns="121897" bIns="121897" anchor="b" anchorCtr="0"/>
          <a:lstStyle>
            <a:lvl1pPr lvl="0">
              <a:spcBef>
                <a:spcPts val="0"/>
              </a:spcBef>
              <a:spcAft>
                <a:spcPts val="0"/>
              </a:spcAft>
              <a:buClr>
                <a:schemeClr val="lt1"/>
              </a:buClr>
              <a:buSzPts val="6800"/>
              <a:buNone/>
              <a:defRPr sz="9100">
                <a:solidFill>
                  <a:schemeClr val="lt1"/>
                </a:solidFill>
              </a:defRPr>
            </a:lvl1pPr>
            <a:lvl2pPr lvl="1">
              <a:spcBef>
                <a:spcPts val="0"/>
              </a:spcBef>
              <a:spcAft>
                <a:spcPts val="0"/>
              </a:spcAft>
              <a:buClr>
                <a:schemeClr val="lt1"/>
              </a:buClr>
              <a:buSzPts val="6800"/>
              <a:buNone/>
              <a:defRPr sz="9100">
                <a:solidFill>
                  <a:schemeClr val="lt1"/>
                </a:solidFill>
              </a:defRPr>
            </a:lvl2pPr>
            <a:lvl3pPr lvl="2">
              <a:spcBef>
                <a:spcPts val="0"/>
              </a:spcBef>
              <a:spcAft>
                <a:spcPts val="0"/>
              </a:spcAft>
              <a:buClr>
                <a:schemeClr val="lt1"/>
              </a:buClr>
              <a:buSzPts val="6800"/>
              <a:buNone/>
              <a:defRPr sz="9100">
                <a:solidFill>
                  <a:schemeClr val="lt1"/>
                </a:solidFill>
              </a:defRPr>
            </a:lvl3pPr>
            <a:lvl4pPr lvl="3">
              <a:spcBef>
                <a:spcPts val="0"/>
              </a:spcBef>
              <a:spcAft>
                <a:spcPts val="0"/>
              </a:spcAft>
              <a:buClr>
                <a:schemeClr val="lt1"/>
              </a:buClr>
              <a:buSzPts val="6800"/>
              <a:buNone/>
              <a:defRPr sz="9100">
                <a:solidFill>
                  <a:schemeClr val="lt1"/>
                </a:solidFill>
              </a:defRPr>
            </a:lvl4pPr>
            <a:lvl5pPr lvl="4">
              <a:spcBef>
                <a:spcPts val="0"/>
              </a:spcBef>
              <a:spcAft>
                <a:spcPts val="0"/>
              </a:spcAft>
              <a:buClr>
                <a:schemeClr val="lt1"/>
              </a:buClr>
              <a:buSzPts val="6800"/>
              <a:buNone/>
              <a:defRPr sz="9100">
                <a:solidFill>
                  <a:schemeClr val="lt1"/>
                </a:solidFill>
              </a:defRPr>
            </a:lvl5pPr>
            <a:lvl6pPr lvl="5">
              <a:spcBef>
                <a:spcPts val="0"/>
              </a:spcBef>
              <a:spcAft>
                <a:spcPts val="0"/>
              </a:spcAft>
              <a:buClr>
                <a:schemeClr val="lt1"/>
              </a:buClr>
              <a:buSzPts val="6800"/>
              <a:buNone/>
              <a:defRPr sz="9100">
                <a:solidFill>
                  <a:schemeClr val="lt1"/>
                </a:solidFill>
              </a:defRPr>
            </a:lvl6pPr>
            <a:lvl7pPr lvl="6">
              <a:spcBef>
                <a:spcPts val="0"/>
              </a:spcBef>
              <a:spcAft>
                <a:spcPts val="0"/>
              </a:spcAft>
              <a:buClr>
                <a:schemeClr val="lt1"/>
              </a:buClr>
              <a:buSzPts val="6800"/>
              <a:buNone/>
              <a:defRPr sz="9100">
                <a:solidFill>
                  <a:schemeClr val="lt1"/>
                </a:solidFill>
              </a:defRPr>
            </a:lvl7pPr>
            <a:lvl8pPr lvl="7">
              <a:spcBef>
                <a:spcPts val="0"/>
              </a:spcBef>
              <a:spcAft>
                <a:spcPts val="0"/>
              </a:spcAft>
              <a:buClr>
                <a:schemeClr val="lt1"/>
              </a:buClr>
              <a:buSzPts val="6800"/>
              <a:buNone/>
              <a:defRPr sz="9100">
                <a:solidFill>
                  <a:schemeClr val="lt1"/>
                </a:solidFill>
              </a:defRPr>
            </a:lvl8pPr>
            <a:lvl9pPr lvl="8">
              <a:spcBef>
                <a:spcPts val="0"/>
              </a:spcBef>
              <a:spcAft>
                <a:spcPts val="0"/>
              </a:spcAft>
              <a:buClr>
                <a:schemeClr val="lt1"/>
              </a:buClr>
              <a:buSzPts val="6800"/>
              <a:buNone/>
              <a:defRPr sz="9100">
                <a:solidFill>
                  <a:schemeClr val="lt1"/>
                </a:solidFill>
              </a:defRPr>
            </a:lvl9pPr>
          </a:lstStyle>
          <a:p>
            <a:endParaRPr/>
          </a:p>
        </p:txBody>
      </p:sp>
      <p:sp>
        <p:nvSpPr>
          <p:cNvPr id="16" name="Google Shape;16;p3"/>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259628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800" cy="763600"/>
          </a:xfrm>
          <a:prstGeom prst="rect">
            <a:avLst/>
          </a:prstGeom>
        </p:spPr>
        <p:txBody>
          <a:bodyPr spcFirstLastPara="1" wrap="square" lIns="121897" tIns="121897" rIns="121897" bIns="121897"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121897" tIns="121897" rIns="121897" bIns="121897"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solidFill>
                  <a:srgbClr val="666666"/>
                </a:solidFill>
              </a:rPr>
              <a:pPr/>
              <a:t>‹#›</a:t>
            </a:fld>
            <a:endParaRPr lang="en">
              <a:solidFill>
                <a:srgbClr val="666666"/>
              </a:solidFill>
            </a:endParaRPr>
          </a:p>
        </p:txBody>
      </p:sp>
    </p:spTree>
    <p:extLst>
      <p:ext uri="{BB962C8B-B14F-4D97-AF65-F5344CB8AC3E}">
        <p14:creationId xmlns:p14="http://schemas.microsoft.com/office/powerpoint/2010/main" val="2632667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15600" y="593367"/>
            <a:ext cx="11360800" cy="763600"/>
          </a:xfrm>
          <a:prstGeom prst="rect">
            <a:avLst/>
          </a:prstGeom>
        </p:spPr>
        <p:txBody>
          <a:bodyPr spcFirstLastPara="1" wrap="square" lIns="121897" tIns="121897" rIns="121897" bIns="121897"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415600" y="1536633"/>
            <a:ext cx="5333200" cy="4555200"/>
          </a:xfrm>
          <a:prstGeom prst="rect">
            <a:avLst/>
          </a:prstGeom>
        </p:spPr>
        <p:txBody>
          <a:bodyPr spcFirstLastPara="1" wrap="square" lIns="121897" tIns="121897" rIns="121897" bIns="121897" anchor="t" anchorCtr="0"/>
          <a:lstStyle>
            <a:lvl1pPr marL="609585" lvl="0" indent="-423323">
              <a:spcBef>
                <a:spcPts val="0"/>
              </a:spcBef>
              <a:spcAft>
                <a:spcPts val="0"/>
              </a:spcAft>
              <a:buSzPts val="1400"/>
              <a:buChar char="●"/>
              <a:defRPr sz="19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body" idx="2"/>
          </p:nvPr>
        </p:nvSpPr>
        <p:spPr>
          <a:xfrm>
            <a:off x="6443200" y="1536633"/>
            <a:ext cx="5333200" cy="4555200"/>
          </a:xfrm>
          <a:prstGeom prst="rect">
            <a:avLst/>
          </a:prstGeom>
        </p:spPr>
        <p:txBody>
          <a:bodyPr spcFirstLastPara="1" wrap="square" lIns="121897" tIns="121897" rIns="121897" bIns="121897" anchor="t" anchorCtr="0"/>
          <a:lstStyle>
            <a:lvl1pPr marL="609585" lvl="0" indent="-423323">
              <a:spcBef>
                <a:spcPts val="0"/>
              </a:spcBef>
              <a:spcAft>
                <a:spcPts val="0"/>
              </a:spcAft>
              <a:buSzPts val="1400"/>
              <a:buChar char="●"/>
              <a:defRPr sz="19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5" name="Google Shape;25;p5"/>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solidFill>
                  <a:srgbClr val="666666"/>
                </a:solidFill>
              </a:rPr>
              <a:pPr/>
              <a:t>‹#›</a:t>
            </a:fld>
            <a:endParaRPr lang="en">
              <a:solidFill>
                <a:srgbClr val="666666"/>
              </a:solidFill>
            </a:endParaRPr>
          </a:p>
        </p:txBody>
      </p:sp>
    </p:spTree>
    <p:extLst>
      <p:ext uri="{BB962C8B-B14F-4D97-AF65-F5344CB8AC3E}">
        <p14:creationId xmlns:p14="http://schemas.microsoft.com/office/powerpoint/2010/main" val="3249227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15600" y="593367"/>
            <a:ext cx="11360800" cy="763600"/>
          </a:xfrm>
          <a:prstGeom prst="rect">
            <a:avLst/>
          </a:prstGeom>
        </p:spPr>
        <p:txBody>
          <a:bodyPr spcFirstLastPara="1" wrap="square" lIns="121897" tIns="121897" rIns="121897" bIns="121897"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solidFill>
                  <a:srgbClr val="666666"/>
                </a:solidFill>
              </a:rPr>
              <a:pPr/>
              <a:t>‹#›</a:t>
            </a:fld>
            <a:endParaRPr lang="en">
              <a:solidFill>
                <a:srgbClr val="666666"/>
              </a:solidFill>
            </a:endParaRPr>
          </a:p>
        </p:txBody>
      </p:sp>
    </p:spTree>
    <p:extLst>
      <p:ext uri="{BB962C8B-B14F-4D97-AF65-F5344CB8AC3E}">
        <p14:creationId xmlns:p14="http://schemas.microsoft.com/office/powerpoint/2010/main" val="29195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15600" y="842400"/>
            <a:ext cx="3744000" cy="1007600"/>
          </a:xfrm>
          <a:prstGeom prst="rect">
            <a:avLst/>
          </a:prstGeom>
        </p:spPr>
        <p:txBody>
          <a:bodyPr spcFirstLastPara="1" wrap="square" lIns="121897" tIns="121897" rIns="121897" bIns="121897" anchor="b" anchorCtr="0"/>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1" name="Google Shape;31;p7"/>
          <p:cNvSpPr txBox="1">
            <a:spLocks noGrp="1"/>
          </p:cNvSpPr>
          <p:nvPr>
            <p:ph type="body" idx="1"/>
          </p:nvPr>
        </p:nvSpPr>
        <p:spPr>
          <a:xfrm>
            <a:off x="415600" y="1987833"/>
            <a:ext cx="3744000" cy="4104000"/>
          </a:xfrm>
          <a:prstGeom prst="rect">
            <a:avLst/>
          </a:prstGeom>
        </p:spPr>
        <p:txBody>
          <a:bodyPr spcFirstLastPara="1" wrap="square" lIns="121897" tIns="121897" rIns="121897" bIns="121897" anchor="t" anchorCtr="0"/>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2" name="Google Shape;32;p7"/>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solidFill>
                  <a:srgbClr val="666666"/>
                </a:solidFill>
              </a:rPr>
              <a:pPr/>
              <a:t>‹#›</a:t>
            </a:fld>
            <a:endParaRPr lang="en">
              <a:solidFill>
                <a:srgbClr val="666666"/>
              </a:solidFill>
            </a:endParaRPr>
          </a:p>
        </p:txBody>
      </p:sp>
    </p:spTree>
    <p:extLst>
      <p:ext uri="{BB962C8B-B14F-4D97-AF65-F5344CB8AC3E}">
        <p14:creationId xmlns:p14="http://schemas.microsoft.com/office/powerpoint/2010/main" val="4166409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p:nvPr/>
        </p:nvSpPr>
        <p:spPr>
          <a:xfrm>
            <a:off x="6096000" y="133"/>
            <a:ext cx="6096000" cy="6858000"/>
          </a:xfrm>
          <a:prstGeom prst="rect">
            <a:avLst/>
          </a:prstGeom>
          <a:solidFill>
            <a:schemeClr val="dk1"/>
          </a:solidFill>
          <a:ln>
            <a:noFill/>
          </a:ln>
        </p:spPr>
        <p:txBody>
          <a:bodyPr spcFirstLastPara="1" wrap="square" lIns="121897" tIns="121897" rIns="121897" bIns="121897" anchor="ctr" anchorCtr="0">
            <a:noAutofit/>
          </a:bodyPr>
          <a:lstStyle/>
          <a:p>
            <a:pPr defTabSz="914400">
              <a:buClr>
                <a:srgbClr val="000000"/>
              </a:buClr>
              <a:buFont typeface="Arial"/>
              <a:buNone/>
            </a:pPr>
            <a:endParaRPr sz="1900" kern="0">
              <a:solidFill>
                <a:srgbClr val="000000"/>
              </a:solidFill>
              <a:cs typeface="Arial"/>
              <a:sym typeface="Arial"/>
            </a:endParaRPr>
          </a:p>
        </p:txBody>
      </p:sp>
      <p:cxnSp>
        <p:nvCxnSpPr>
          <p:cNvPr id="38" name="Google Shape;38;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354000" y="1834132"/>
            <a:ext cx="5393600" cy="2069200"/>
          </a:xfrm>
          <a:prstGeom prst="rect">
            <a:avLst/>
          </a:prstGeom>
        </p:spPr>
        <p:txBody>
          <a:bodyPr spcFirstLastPara="1" wrap="square" lIns="121897" tIns="121897" rIns="121897" bIns="121897" anchor="b" anchorCtr="0"/>
          <a:lstStyle>
            <a:lvl1pPr lvl="0" algn="ctr">
              <a:spcBef>
                <a:spcPts val="0"/>
              </a:spcBef>
              <a:spcAft>
                <a:spcPts val="0"/>
              </a:spcAft>
              <a:buSzPts val="3800"/>
              <a:buNone/>
              <a:defRPr sz="5100"/>
            </a:lvl1pPr>
            <a:lvl2pPr lvl="1" algn="ctr">
              <a:spcBef>
                <a:spcPts val="0"/>
              </a:spcBef>
              <a:spcAft>
                <a:spcPts val="0"/>
              </a:spcAft>
              <a:buSzPts val="3800"/>
              <a:buNone/>
              <a:defRPr sz="5100"/>
            </a:lvl2pPr>
            <a:lvl3pPr lvl="2" algn="ctr">
              <a:spcBef>
                <a:spcPts val="0"/>
              </a:spcBef>
              <a:spcAft>
                <a:spcPts val="0"/>
              </a:spcAft>
              <a:buSzPts val="3800"/>
              <a:buNone/>
              <a:defRPr sz="5100"/>
            </a:lvl3pPr>
            <a:lvl4pPr lvl="3" algn="ctr">
              <a:spcBef>
                <a:spcPts val="0"/>
              </a:spcBef>
              <a:spcAft>
                <a:spcPts val="0"/>
              </a:spcAft>
              <a:buSzPts val="3800"/>
              <a:buNone/>
              <a:defRPr sz="5100"/>
            </a:lvl4pPr>
            <a:lvl5pPr lvl="4" algn="ctr">
              <a:spcBef>
                <a:spcPts val="0"/>
              </a:spcBef>
              <a:spcAft>
                <a:spcPts val="0"/>
              </a:spcAft>
              <a:buSzPts val="3800"/>
              <a:buNone/>
              <a:defRPr sz="5100"/>
            </a:lvl5pPr>
            <a:lvl6pPr lvl="5" algn="ctr">
              <a:spcBef>
                <a:spcPts val="0"/>
              </a:spcBef>
              <a:spcAft>
                <a:spcPts val="0"/>
              </a:spcAft>
              <a:buSzPts val="3800"/>
              <a:buNone/>
              <a:defRPr sz="5100"/>
            </a:lvl6pPr>
            <a:lvl7pPr lvl="6" algn="ctr">
              <a:spcBef>
                <a:spcPts val="0"/>
              </a:spcBef>
              <a:spcAft>
                <a:spcPts val="0"/>
              </a:spcAft>
              <a:buSzPts val="3800"/>
              <a:buNone/>
              <a:defRPr sz="5100"/>
            </a:lvl7pPr>
            <a:lvl8pPr lvl="7" algn="ctr">
              <a:spcBef>
                <a:spcPts val="0"/>
              </a:spcBef>
              <a:spcAft>
                <a:spcPts val="0"/>
              </a:spcAft>
              <a:buSzPts val="3800"/>
              <a:buNone/>
              <a:defRPr sz="5100"/>
            </a:lvl8pPr>
            <a:lvl9pPr lvl="8" algn="ctr">
              <a:spcBef>
                <a:spcPts val="0"/>
              </a:spcBef>
              <a:spcAft>
                <a:spcPts val="0"/>
              </a:spcAft>
              <a:buSzPts val="3800"/>
              <a:buNone/>
              <a:defRPr sz="5100"/>
            </a:lvl9pPr>
          </a:lstStyle>
          <a:p>
            <a:endParaRPr/>
          </a:p>
        </p:txBody>
      </p:sp>
      <p:sp>
        <p:nvSpPr>
          <p:cNvPr id="40" name="Google Shape;40;p9"/>
          <p:cNvSpPr txBox="1">
            <a:spLocks noGrp="1"/>
          </p:cNvSpPr>
          <p:nvPr>
            <p:ph type="subTitle" idx="1"/>
          </p:nvPr>
        </p:nvSpPr>
        <p:spPr>
          <a:xfrm>
            <a:off x="354000" y="3974833"/>
            <a:ext cx="5393600" cy="1794000"/>
          </a:xfrm>
          <a:prstGeom prst="rect">
            <a:avLst/>
          </a:prstGeom>
        </p:spPr>
        <p:txBody>
          <a:bodyPr spcFirstLastPara="1" wrap="square" lIns="121897" tIns="121897" rIns="121897" bIns="121897"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41" name="Google Shape;41;p9"/>
          <p:cNvSpPr txBox="1">
            <a:spLocks noGrp="1"/>
          </p:cNvSpPr>
          <p:nvPr>
            <p:ph type="body" idx="2"/>
          </p:nvPr>
        </p:nvSpPr>
        <p:spPr>
          <a:xfrm>
            <a:off x="6586000" y="965600"/>
            <a:ext cx="5116000" cy="4926800"/>
          </a:xfrm>
          <a:prstGeom prst="rect">
            <a:avLst/>
          </a:prstGeom>
        </p:spPr>
        <p:txBody>
          <a:bodyPr spcFirstLastPara="1" wrap="square" lIns="121897" tIns="121897" rIns="121897" bIns="121897" anchor="ctr" anchorCtr="0"/>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20816077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426000" y="5644967"/>
            <a:ext cx="7998400" cy="798400"/>
          </a:xfrm>
          <a:prstGeom prst="rect">
            <a:avLst/>
          </a:prstGeom>
        </p:spPr>
        <p:txBody>
          <a:bodyPr spcFirstLastPara="1" wrap="square" lIns="121897" tIns="121897" rIns="121897" bIns="121897" anchor="ctr" anchorCtr="0"/>
          <a:lstStyle>
            <a:lvl1pPr marL="609585" lvl="0" indent="-304792">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solidFill>
                  <a:srgbClr val="666666"/>
                </a:solidFill>
              </a:rPr>
              <a:pPr/>
              <a:t>‹#›</a:t>
            </a:fld>
            <a:endParaRPr lang="en">
              <a:solidFill>
                <a:srgbClr val="666666"/>
              </a:solidFill>
            </a:endParaRPr>
          </a:p>
        </p:txBody>
      </p:sp>
    </p:spTree>
    <p:extLst>
      <p:ext uri="{BB962C8B-B14F-4D97-AF65-F5344CB8AC3E}">
        <p14:creationId xmlns:p14="http://schemas.microsoft.com/office/powerpoint/2010/main" val="2030252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3416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415600" y="1557233"/>
            <a:ext cx="11360800" cy="2640000"/>
          </a:xfrm>
          <a:prstGeom prst="rect">
            <a:avLst/>
          </a:prstGeom>
        </p:spPr>
        <p:txBody>
          <a:bodyPr spcFirstLastPara="1" wrap="square" lIns="121897" tIns="121897" rIns="121897" bIns="121897" anchor="ctr" anchorCtr="0"/>
          <a:lstStyle>
            <a:lvl1pPr lvl="0" algn="ctr">
              <a:spcBef>
                <a:spcPts val="0"/>
              </a:spcBef>
              <a:spcAft>
                <a:spcPts val="0"/>
              </a:spcAft>
              <a:buClr>
                <a:schemeClr val="dk1"/>
              </a:buClr>
              <a:buSzPts val="11000"/>
              <a:buNone/>
              <a:defRPr sz="14700">
                <a:solidFill>
                  <a:schemeClr val="dk1"/>
                </a:solidFill>
              </a:defRPr>
            </a:lvl1pPr>
            <a:lvl2pPr lvl="1" algn="ctr">
              <a:spcBef>
                <a:spcPts val="0"/>
              </a:spcBef>
              <a:spcAft>
                <a:spcPts val="0"/>
              </a:spcAft>
              <a:buClr>
                <a:schemeClr val="dk1"/>
              </a:buClr>
              <a:buSzPts val="11000"/>
              <a:buNone/>
              <a:defRPr sz="14700">
                <a:solidFill>
                  <a:schemeClr val="dk1"/>
                </a:solidFill>
              </a:defRPr>
            </a:lvl2pPr>
            <a:lvl3pPr lvl="2" algn="ctr">
              <a:spcBef>
                <a:spcPts val="0"/>
              </a:spcBef>
              <a:spcAft>
                <a:spcPts val="0"/>
              </a:spcAft>
              <a:buClr>
                <a:schemeClr val="dk1"/>
              </a:buClr>
              <a:buSzPts val="11000"/>
              <a:buNone/>
              <a:defRPr sz="14700">
                <a:solidFill>
                  <a:schemeClr val="dk1"/>
                </a:solidFill>
              </a:defRPr>
            </a:lvl3pPr>
            <a:lvl4pPr lvl="3" algn="ctr">
              <a:spcBef>
                <a:spcPts val="0"/>
              </a:spcBef>
              <a:spcAft>
                <a:spcPts val="0"/>
              </a:spcAft>
              <a:buClr>
                <a:schemeClr val="dk1"/>
              </a:buClr>
              <a:buSzPts val="11000"/>
              <a:buNone/>
              <a:defRPr sz="14700">
                <a:solidFill>
                  <a:schemeClr val="dk1"/>
                </a:solidFill>
              </a:defRPr>
            </a:lvl4pPr>
            <a:lvl5pPr lvl="4" algn="ctr">
              <a:spcBef>
                <a:spcPts val="0"/>
              </a:spcBef>
              <a:spcAft>
                <a:spcPts val="0"/>
              </a:spcAft>
              <a:buClr>
                <a:schemeClr val="dk1"/>
              </a:buClr>
              <a:buSzPts val="11000"/>
              <a:buNone/>
              <a:defRPr sz="14700">
                <a:solidFill>
                  <a:schemeClr val="dk1"/>
                </a:solidFill>
              </a:defRPr>
            </a:lvl5pPr>
            <a:lvl6pPr lvl="5" algn="ctr">
              <a:spcBef>
                <a:spcPts val="0"/>
              </a:spcBef>
              <a:spcAft>
                <a:spcPts val="0"/>
              </a:spcAft>
              <a:buClr>
                <a:schemeClr val="dk1"/>
              </a:buClr>
              <a:buSzPts val="11000"/>
              <a:buNone/>
              <a:defRPr sz="14700">
                <a:solidFill>
                  <a:schemeClr val="dk1"/>
                </a:solidFill>
              </a:defRPr>
            </a:lvl6pPr>
            <a:lvl7pPr lvl="6" algn="ctr">
              <a:spcBef>
                <a:spcPts val="0"/>
              </a:spcBef>
              <a:spcAft>
                <a:spcPts val="0"/>
              </a:spcAft>
              <a:buClr>
                <a:schemeClr val="dk1"/>
              </a:buClr>
              <a:buSzPts val="11000"/>
              <a:buNone/>
              <a:defRPr sz="14700">
                <a:solidFill>
                  <a:schemeClr val="dk1"/>
                </a:solidFill>
              </a:defRPr>
            </a:lvl7pPr>
            <a:lvl8pPr lvl="7" algn="ctr">
              <a:spcBef>
                <a:spcPts val="0"/>
              </a:spcBef>
              <a:spcAft>
                <a:spcPts val="0"/>
              </a:spcAft>
              <a:buClr>
                <a:schemeClr val="dk1"/>
              </a:buClr>
              <a:buSzPts val="11000"/>
              <a:buNone/>
              <a:defRPr sz="14700">
                <a:solidFill>
                  <a:schemeClr val="dk1"/>
                </a:solidFill>
              </a:defRPr>
            </a:lvl8pPr>
            <a:lvl9pPr lvl="8" algn="ctr">
              <a:spcBef>
                <a:spcPts val="0"/>
              </a:spcBef>
              <a:spcAft>
                <a:spcPts val="0"/>
              </a:spcAft>
              <a:buClr>
                <a:schemeClr val="dk1"/>
              </a:buClr>
              <a:buSzPts val="11000"/>
              <a:buNone/>
              <a:defRPr sz="14700">
                <a:solidFill>
                  <a:schemeClr val="dk1"/>
                </a:solidFill>
              </a:defRPr>
            </a:lvl9pPr>
          </a:lstStyle>
          <a:p>
            <a:r>
              <a:t>xx%</a:t>
            </a:r>
          </a:p>
        </p:txBody>
      </p:sp>
      <p:sp>
        <p:nvSpPr>
          <p:cNvPr id="48" name="Google Shape;48;p11"/>
          <p:cNvSpPr txBox="1">
            <a:spLocks noGrp="1"/>
          </p:cNvSpPr>
          <p:nvPr>
            <p:ph type="body" idx="1"/>
          </p:nvPr>
        </p:nvSpPr>
        <p:spPr>
          <a:xfrm>
            <a:off x="415600" y="4299000"/>
            <a:ext cx="11360800" cy="1428800"/>
          </a:xfrm>
          <a:prstGeom prst="rect">
            <a:avLst/>
          </a:prstGeom>
        </p:spPr>
        <p:txBody>
          <a:bodyPr spcFirstLastPara="1" wrap="square" lIns="121897" tIns="121897" rIns="121897" bIns="121897" anchor="t" anchorCtr="0"/>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9" name="Google Shape;49;p11"/>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solidFill>
                  <a:srgbClr val="666666"/>
                </a:solidFill>
              </a:rPr>
              <a:pPr/>
              <a:t>‹#›</a:t>
            </a:fld>
            <a:endParaRPr lang="en">
              <a:solidFill>
                <a:srgbClr val="666666"/>
              </a:solidFill>
            </a:endParaRPr>
          </a:p>
        </p:txBody>
      </p:sp>
    </p:spTree>
    <p:extLst>
      <p:ext uri="{BB962C8B-B14F-4D97-AF65-F5344CB8AC3E}">
        <p14:creationId xmlns:p14="http://schemas.microsoft.com/office/powerpoint/2010/main" val="3446052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solidFill>
                  <a:srgbClr val="666666"/>
                </a:solidFill>
              </a:rPr>
              <a:pPr/>
              <a:t>‹#›</a:t>
            </a:fld>
            <a:endParaRPr lang="en">
              <a:solidFill>
                <a:srgbClr val="666666"/>
              </a:solidFill>
            </a:endParaRPr>
          </a:p>
        </p:txBody>
      </p:sp>
    </p:spTree>
    <p:extLst>
      <p:ext uri="{BB962C8B-B14F-4D97-AF65-F5344CB8AC3E}">
        <p14:creationId xmlns:p14="http://schemas.microsoft.com/office/powerpoint/2010/main" val="106977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06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44075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5/9/2019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50507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5/9/2019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12279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5/9/2019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9081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686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0709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96DFF08F-DC6B-4601-B491-B0F83F6DD2DA}" type="datetimeFigureOut">
              <a:rPr lang="en-US" smtClean="0"/>
              <a:pPr/>
              <a:t>5/9/2019</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0959632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121897" tIns="121897" rIns="121897" bIns="121897" anchor="t" anchorCtr="0"/>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121897" tIns="121897" rIns="121897" bIns="121897" anchor="t" anchorCtr="0"/>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121897" tIns="121897" rIns="121897" bIns="121897" anchor="ctr" anchorCtr="0">
            <a:noAutofit/>
          </a:bodyPr>
          <a:lstStyle>
            <a:lvl1pPr lvl="0" algn="r">
              <a:buNone/>
              <a:defRPr sz="1300">
                <a:solidFill>
                  <a:schemeClr val="dk2"/>
                </a:solidFill>
                <a:latin typeface="Proxima Nova"/>
                <a:ea typeface="Proxima Nova"/>
                <a:cs typeface="Proxima Nova"/>
                <a:sym typeface="Proxima Nova"/>
              </a:defRPr>
            </a:lvl1pPr>
            <a:lvl2pPr lvl="1" algn="r">
              <a:buNone/>
              <a:defRPr sz="1300">
                <a:solidFill>
                  <a:schemeClr val="dk2"/>
                </a:solidFill>
                <a:latin typeface="Proxima Nova"/>
                <a:ea typeface="Proxima Nova"/>
                <a:cs typeface="Proxima Nova"/>
                <a:sym typeface="Proxima Nova"/>
              </a:defRPr>
            </a:lvl2pPr>
            <a:lvl3pPr lvl="2" algn="r">
              <a:buNone/>
              <a:defRPr sz="1300">
                <a:solidFill>
                  <a:schemeClr val="dk2"/>
                </a:solidFill>
                <a:latin typeface="Proxima Nova"/>
                <a:ea typeface="Proxima Nova"/>
                <a:cs typeface="Proxima Nova"/>
                <a:sym typeface="Proxima Nova"/>
              </a:defRPr>
            </a:lvl3pPr>
            <a:lvl4pPr lvl="3" algn="r">
              <a:buNone/>
              <a:defRPr sz="1300">
                <a:solidFill>
                  <a:schemeClr val="dk2"/>
                </a:solidFill>
                <a:latin typeface="Proxima Nova"/>
                <a:ea typeface="Proxima Nova"/>
                <a:cs typeface="Proxima Nova"/>
                <a:sym typeface="Proxima Nova"/>
              </a:defRPr>
            </a:lvl4pPr>
            <a:lvl5pPr lvl="4" algn="r">
              <a:buNone/>
              <a:defRPr sz="1300">
                <a:solidFill>
                  <a:schemeClr val="dk2"/>
                </a:solidFill>
                <a:latin typeface="Proxima Nova"/>
                <a:ea typeface="Proxima Nova"/>
                <a:cs typeface="Proxima Nova"/>
                <a:sym typeface="Proxima Nova"/>
              </a:defRPr>
            </a:lvl5pPr>
            <a:lvl6pPr lvl="5" algn="r">
              <a:buNone/>
              <a:defRPr sz="1300">
                <a:solidFill>
                  <a:schemeClr val="dk2"/>
                </a:solidFill>
                <a:latin typeface="Proxima Nova"/>
                <a:ea typeface="Proxima Nova"/>
                <a:cs typeface="Proxima Nova"/>
                <a:sym typeface="Proxima Nova"/>
              </a:defRPr>
            </a:lvl6pPr>
            <a:lvl7pPr lvl="6" algn="r">
              <a:buNone/>
              <a:defRPr sz="1300">
                <a:solidFill>
                  <a:schemeClr val="dk2"/>
                </a:solidFill>
                <a:latin typeface="Proxima Nova"/>
                <a:ea typeface="Proxima Nova"/>
                <a:cs typeface="Proxima Nova"/>
                <a:sym typeface="Proxima Nova"/>
              </a:defRPr>
            </a:lvl7pPr>
            <a:lvl8pPr lvl="7" algn="r">
              <a:buNone/>
              <a:defRPr sz="1300">
                <a:solidFill>
                  <a:schemeClr val="dk2"/>
                </a:solidFill>
                <a:latin typeface="Proxima Nova"/>
                <a:ea typeface="Proxima Nova"/>
                <a:cs typeface="Proxima Nova"/>
                <a:sym typeface="Proxima Nova"/>
              </a:defRPr>
            </a:lvl8pPr>
            <a:lvl9pPr lvl="8" algn="r">
              <a:buNone/>
              <a:defRPr sz="1300">
                <a:solidFill>
                  <a:schemeClr val="dk2"/>
                </a:solidFill>
                <a:latin typeface="Proxima Nova"/>
                <a:ea typeface="Proxima Nova"/>
                <a:cs typeface="Proxima Nova"/>
                <a:sym typeface="Proxima Nova"/>
              </a:defRPr>
            </a:lvl9pPr>
          </a:lstStyle>
          <a:p>
            <a:pPr defTabSz="914400">
              <a:buClr>
                <a:srgbClr val="000000"/>
              </a:buClr>
              <a:buFont typeface="Arial"/>
              <a:buNone/>
            </a:pPr>
            <a:fld id="{00000000-1234-1234-1234-123412341234}" type="slidenum">
              <a:rPr lang="en" kern="0" smtClean="0">
                <a:solidFill>
                  <a:srgbClr val="666666"/>
                </a:solidFill>
              </a:rPr>
              <a:pPr defTabSz="914400">
                <a:buClr>
                  <a:srgbClr val="000000"/>
                </a:buClr>
                <a:buFont typeface="Arial"/>
                <a:buNone/>
              </a:pPr>
              <a:t>‹#›</a:t>
            </a:fld>
            <a:endParaRPr lang="en" kern="0">
              <a:solidFill>
                <a:srgbClr val="666666"/>
              </a:solidFill>
            </a:endParaRPr>
          </a:p>
        </p:txBody>
      </p:sp>
    </p:spTree>
    <p:extLst>
      <p:ext uri="{BB962C8B-B14F-4D97-AF65-F5344CB8AC3E}">
        <p14:creationId xmlns:p14="http://schemas.microsoft.com/office/powerpoint/2010/main" val="234113155"/>
      </p:ext>
    </p:extLst>
  </p:cSld>
  <p:clrMap bg1="lt1" tx1="dk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2" r:id="rId7"/>
    <p:sldLayoutId id="2147483753" r:id="rId8"/>
    <p:sldLayoutId id="2147483754" r:id="rId9"/>
    <p:sldLayoutId id="214748375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2293AF-2B57-4AAB-BD9B-2DE24890E845}"/>
              </a:ext>
            </a:extLst>
          </p:cNvPr>
          <p:cNvSpPr>
            <a:spLocks noGrp="1"/>
          </p:cNvSpPr>
          <p:nvPr>
            <p:ph type="ctrTitle"/>
          </p:nvPr>
        </p:nvSpPr>
        <p:spPr/>
        <p:txBody>
          <a:bodyPr/>
          <a:lstStyle/>
          <a:p>
            <a:r>
              <a:rPr lang="en-US" dirty="0"/>
              <a:t>Air b and see:</a:t>
            </a:r>
            <a:br>
              <a:rPr lang="en-US" dirty="0"/>
            </a:br>
            <a:r>
              <a:rPr lang="en-US" dirty="0"/>
              <a:t> into the Future</a:t>
            </a:r>
          </a:p>
        </p:txBody>
      </p:sp>
      <p:sp>
        <p:nvSpPr>
          <p:cNvPr id="3" name="Subtitle 2">
            <a:extLst>
              <a:ext uri="{FF2B5EF4-FFF2-40B4-BE49-F238E27FC236}">
                <a16:creationId xmlns="" xmlns:a16="http://schemas.microsoft.com/office/drawing/2014/main" id="{63B63A39-FEB1-4800-B2D1-759114B196D9}"/>
              </a:ext>
            </a:extLst>
          </p:cNvPr>
          <p:cNvSpPr>
            <a:spLocks noGrp="1"/>
          </p:cNvSpPr>
          <p:nvPr>
            <p:ph type="subTitle" idx="1"/>
          </p:nvPr>
        </p:nvSpPr>
        <p:spPr/>
        <p:txBody>
          <a:bodyPr/>
          <a:lstStyle/>
          <a:p>
            <a:r>
              <a:rPr lang="en-US" dirty="0"/>
              <a:t>Brianna McKelvey, Lori Harris, Rachel Powell</a:t>
            </a:r>
          </a:p>
        </p:txBody>
      </p:sp>
    </p:spTree>
    <p:extLst>
      <p:ext uri="{BB962C8B-B14F-4D97-AF65-F5344CB8AC3E}">
        <p14:creationId xmlns:p14="http://schemas.microsoft.com/office/powerpoint/2010/main" val="1118548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DFB45F-0E49-47E3-B196-E290663EF928}"/>
              </a:ext>
            </a:extLst>
          </p:cNvPr>
          <p:cNvSpPr>
            <a:spLocks noGrp="1"/>
          </p:cNvSpPr>
          <p:nvPr>
            <p:ph type="title"/>
          </p:nvPr>
        </p:nvSpPr>
        <p:spPr/>
        <p:txBody>
          <a:bodyPr/>
          <a:lstStyle/>
          <a:p>
            <a:r>
              <a:rPr lang="en-US" sz="7200" b="1" cap="all" dirty="0">
                <a:ln w="15875">
                  <a:solidFill>
                    <a:sysClr val="window" lastClr="FFFFFF"/>
                  </a:solidFill>
                </a:ln>
                <a:effectLst>
                  <a:outerShdw dist="38100" dir="2700000" algn="tl" rotWithShape="0">
                    <a:srgbClr val="DF5327"/>
                  </a:outerShdw>
                </a:effectLst>
                <a:ea typeface="+mn-ea"/>
                <a:cs typeface="+mn-cs"/>
              </a:rPr>
              <a:t>VADER Sentiment</a:t>
            </a:r>
            <a:endParaRPr lang="en-US" dirty="0"/>
          </a:p>
        </p:txBody>
      </p:sp>
      <p:sp>
        <p:nvSpPr>
          <p:cNvPr id="3" name="Content Placeholder 2">
            <a:extLst>
              <a:ext uri="{FF2B5EF4-FFF2-40B4-BE49-F238E27FC236}">
                <a16:creationId xmlns="" xmlns:a16="http://schemas.microsoft.com/office/drawing/2014/main" id="{F201BA7C-0094-4C95-B16E-46EF5D3E42E8}"/>
              </a:ext>
            </a:extLst>
          </p:cNvPr>
          <p:cNvSpPr>
            <a:spLocks noGrp="1"/>
          </p:cNvSpPr>
          <p:nvPr>
            <p:ph idx="1"/>
          </p:nvPr>
        </p:nvSpPr>
        <p:spPr>
          <a:xfrm>
            <a:off x="1143000" y="2057400"/>
            <a:ext cx="9872871" cy="4038600"/>
          </a:xfrm>
        </p:spPr>
        <p:txBody>
          <a:bodyPr>
            <a:noAutofit/>
          </a:bodyPr>
          <a:lstStyle/>
          <a:p>
            <a:r>
              <a:rPr lang="en-US" sz="2400" dirty="0"/>
              <a:t>Positives: made for social media, no training</a:t>
            </a:r>
          </a:p>
          <a:p>
            <a:r>
              <a:rPr lang="en-US" sz="2400" dirty="0"/>
              <a:t>Key points for analysis:</a:t>
            </a:r>
          </a:p>
          <a:p>
            <a:pPr lvl="1"/>
            <a:r>
              <a:rPr lang="en-US" sz="2400" dirty="0">
                <a:solidFill>
                  <a:schemeClr val="accent5">
                    <a:lumMod val="75000"/>
                  </a:schemeClr>
                </a:solidFill>
              </a:rPr>
              <a:t>Punctuation</a:t>
            </a:r>
            <a:r>
              <a:rPr lang="en-US" sz="2400" dirty="0"/>
              <a:t>: Awesome!!!!! </a:t>
            </a:r>
          </a:p>
          <a:p>
            <a:pPr lvl="1"/>
            <a:r>
              <a:rPr lang="en-US" sz="2400" dirty="0">
                <a:solidFill>
                  <a:schemeClr val="accent5">
                    <a:lumMod val="75000"/>
                  </a:schemeClr>
                </a:solidFill>
              </a:rPr>
              <a:t>Capitalization</a:t>
            </a:r>
            <a:r>
              <a:rPr lang="en-US" sz="2400" dirty="0"/>
              <a:t>: Food was GREAT</a:t>
            </a:r>
          </a:p>
          <a:p>
            <a:pPr lvl="1"/>
            <a:r>
              <a:rPr lang="en-US" sz="2400" dirty="0">
                <a:solidFill>
                  <a:schemeClr val="accent5">
                    <a:lumMod val="75000"/>
                  </a:schemeClr>
                </a:solidFill>
              </a:rPr>
              <a:t>Degree modifiers</a:t>
            </a:r>
            <a:r>
              <a:rPr lang="en-US" sz="2400" dirty="0"/>
              <a:t>: Marginally good; extremely awesome</a:t>
            </a:r>
          </a:p>
          <a:p>
            <a:pPr lvl="1"/>
            <a:r>
              <a:rPr lang="en-US" sz="2400" dirty="0">
                <a:solidFill>
                  <a:schemeClr val="accent5">
                    <a:lumMod val="75000"/>
                  </a:schemeClr>
                </a:solidFill>
              </a:rPr>
              <a:t>Conjunctions</a:t>
            </a:r>
            <a:r>
              <a:rPr lang="en-US" sz="2400" dirty="0"/>
              <a:t>: Food was great, but service was terrible</a:t>
            </a:r>
          </a:p>
          <a:p>
            <a:pPr lvl="1"/>
            <a:r>
              <a:rPr lang="en-US" sz="2400" dirty="0">
                <a:solidFill>
                  <a:schemeClr val="accent5">
                    <a:lumMod val="75000"/>
                  </a:schemeClr>
                </a:solidFill>
              </a:rPr>
              <a:t>Preceding Tri-gram/Negation</a:t>
            </a:r>
            <a:r>
              <a:rPr lang="en-US" sz="2400" dirty="0"/>
              <a:t>: Food here isn’t really all that great</a:t>
            </a:r>
          </a:p>
          <a:p>
            <a:pPr lvl="1"/>
            <a:r>
              <a:rPr lang="en-US" sz="2400" dirty="0">
                <a:solidFill>
                  <a:schemeClr val="accent5">
                    <a:lumMod val="75000"/>
                  </a:schemeClr>
                </a:solidFill>
              </a:rPr>
              <a:t>Emojis, slang, acronyms</a:t>
            </a:r>
          </a:p>
          <a:p>
            <a:r>
              <a:rPr lang="en-US" sz="2400" dirty="0"/>
              <a:t>Returns a score from -1 to +1</a:t>
            </a:r>
          </a:p>
        </p:txBody>
      </p:sp>
    </p:spTree>
    <p:extLst>
      <p:ext uri="{BB962C8B-B14F-4D97-AF65-F5344CB8AC3E}">
        <p14:creationId xmlns:p14="http://schemas.microsoft.com/office/powerpoint/2010/main" val="3724030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DFB45F-0E49-47E3-B196-E290663EF928}"/>
              </a:ext>
            </a:extLst>
          </p:cNvPr>
          <p:cNvSpPr>
            <a:spLocks noGrp="1"/>
          </p:cNvSpPr>
          <p:nvPr>
            <p:ph type="title"/>
          </p:nvPr>
        </p:nvSpPr>
        <p:spPr/>
        <p:txBody>
          <a:bodyPr/>
          <a:lstStyle/>
          <a:p>
            <a:r>
              <a:rPr lang="en-US" sz="7200" b="1" cap="all" dirty="0">
                <a:ln w="15875">
                  <a:solidFill>
                    <a:sysClr val="window" lastClr="FFFFFF"/>
                  </a:solidFill>
                </a:ln>
                <a:effectLst>
                  <a:outerShdw dist="38100" dir="2700000" algn="tl" rotWithShape="0">
                    <a:srgbClr val="DF5327"/>
                  </a:outerShdw>
                </a:effectLst>
                <a:ea typeface="+mn-ea"/>
                <a:cs typeface="+mn-cs"/>
              </a:rPr>
              <a:t>VADER Sentiment</a:t>
            </a:r>
            <a:endParaRPr lang="en-US" dirty="0"/>
          </a:p>
        </p:txBody>
      </p:sp>
      <p:sp>
        <p:nvSpPr>
          <p:cNvPr id="3" name="Content Placeholder 2">
            <a:extLst>
              <a:ext uri="{FF2B5EF4-FFF2-40B4-BE49-F238E27FC236}">
                <a16:creationId xmlns="" xmlns:a16="http://schemas.microsoft.com/office/drawing/2014/main" id="{F201BA7C-0094-4C95-B16E-46EF5D3E42E8}"/>
              </a:ext>
            </a:extLst>
          </p:cNvPr>
          <p:cNvSpPr>
            <a:spLocks noGrp="1"/>
          </p:cNvSpPr>
          <p:nvPr>
            <p:ph idx="1"/>
          </p:nvPr>
        </p:nvSpPr>
        <p:spPr/>
        <p:txBody>
          <a:bodyPr>
            <a:normAutofit fontScale="77500" lnSpcReduction="20000"/>
          </a:bodyPr>
          <a:lstStyle/>
          <a:p>
            <a:r>
              <a:rPr lang="en-US" sz="2800" dirty="0"/>
              <a:t>test_sentence_1 = 'The room was beautiful. It was not awful at all. I really loved it.’</a:t>
            </a:r>
          </a:p>
          <a:p>
            <a:pPr lvl="1"/>
            <a:r>
              <a:rPr lang="en-US" sz="2800" dirty="0"/>
              <a:t>0.8903</a:t>
            </a:r>
          </a:p>
          <a:p>
            <a:r>
              <a:rPr lang="en-US" sz="2800" dirty="0"/>
              <a:t>test_sentence_2 = 'I detest this room. It was the most terrible. I will never stay here again.’</a:t>
            </a:r>
          </a:p>
          <a:p>
            <a:pPr lvl="1"/>
            <a:r>
              <a:rPr lang="en-US" sz="2800" dirty="0"/>
              <a:t> -0.5256</a:t>
            </a:r>
          </a:p>
          <a:p>
            <a:r>
              <a:rPr lang="en-US" sz="2800" dirty="0"/>
              <a:t>test_sentence_1 = 'The room was the most absolutely beautiful. I really loved it. I have never loved any room more’</a:t>
            </a:r>
          </a:p>
          <a:p>
            <a:pPr lvl="1"/>
            <a:r>
              <a:rPr lang="en-US" sz="2600" dirty="0"/>
              <a:t>0.937</a:t>
            </a:r>
          </a:p>
          <a:p>
            <a:r>
              <a:rPr lang="en-US" sz="2800" dirty="0"/>
              <a:t>test_sentence_2 = ‘ I HATED this room. The room was terrible! I will NEVER stay here again.’</a:t>
            </a:r>
          </a:p>
          <a:p>
            <a:pPr lvl="1"/>
            <a:r>
              <a:rPr lang="en-US" sz="2800" dirty="0"/>
              <a:t>-0.8528</a:t>
            </a:r>
          </a:p>
          <a:p>
            <a:pPr lvl="1"/>
            <a:r>
              <a:rPr lang="en-US" sz="2800" dirty="0"/>
              <a:t>Caveat: more exclamation points made it a positive score??</a:t>
            </a:r>
          </a:p>
          <a:p>
            <a:endParaRPr lang="en-US" dirty="0"/>
          </a:p>
        </p:txBody>
      </p:sp>
    </p:spTree>
    <p:extLst>
      <p:ext uri="{BB962C8B-B14F-4D97-AF65-F5344CB8AC3E}">
        <p14:creationId xmlns:p14="http://schemas.microsoft.com/office/powerpoint/2010/main" val="1886001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B192E7EA-5B03-420C-B4C4-2CDF8AFF971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F3F7E4C3-BCCD-45DD-A83B-0960D4ECB6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generated with very high confidence">
            <a:extLst>
              <a:ext uri="{FF2B5EF4-FFF2-40B4-BE49-F238E27FC236}">
                <a16:creationId xmlns="" xmlns:a16="http://schemas.microsoft.com/office/drawing/2014/main" id="{4724F86B-0EF9-46E3-9045-5A1919FD358D}"/>
              </a:ext>
            </a:extLst>
          </p:cNvPr>
          <p:cNvPicPr>
            <a:picLocks noGrp="1" noChangeAspect="1"/>
          </p:cNvPicPr>
          <p:nvPr>
            <p:ph sz="half" idx="4294967295"/>
          </p:nvPr>
        </p:nvPicPr>
        <p:blipFill>
          <a:blip r:embed="rId2"/>
          <a:stretch>
            <a:fillRect/>
          </a:stretch>
        </p:blipFill>
        <p:spPr>
          <a:xfrm>
            <a:off x="2153412" y="801793"/>
            <a:ext cx="7873998" cy="5249332"/>
          </a:xfrm>
          <a:prstGeom prst="rect">
            <a:avLst/>
          </a:prstGeom>
        </p:spPr>
      </p:pic>
    </p:spTree>
    <p:extLst>
      <p:ext uri="{BB962C8B-B14F-4D97-AF65-F5344CB8AC3E}">
        <p14:creationId xmlns:p14="http://schemas.microsoft.com/office/powerpoint/2010/main" val="1097227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B192E7EA-5B03-420C-B4C4-2CDF8AFF971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F3F7E4C3-BCCD-45DD-A83B-0960D4ECB6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generated with very high confidence">
            <a:extLst>
              <a:ext uri="{FF2B5EF4-FFF2-40B4-BE49-F238E27FC236}">
                <a16:creationId xmlns="" xmlns:a16="http://schemas.microsoft.com/office/drawing/2014/main" id="{0DE4465C-1B91-4018-B54B-4862823C9D66}"/>
              </a:ext>
            </a:extLst>
          </p:cNvPr>
          <p:cNvPicPr>
            <a:picLocks noChangeAspect="1"/>
          </p:cNvPicPr>
          <p:nvPr/>
        </p:nvPicPr>
        <p:blipFill>
          <a:blip r:embed="rId2"/>
          <a:stretch>
            <a:fillRect/>
          </a:stretch>
        </p:blipFill>
        <p:spPr>
          <a:xfrm>
            <a:off x="2153412" y="801793"/>
            <a:ext cx="7873998" cy="5249332"/>
          </a:xfrm>
          <a:prstGeom prst="rect">
            <a:avLst/>
          </a:prstGeom>
        </p:spPr>
      </p:pic>
    </p:spTree>
    <p:extLst>
      <p:ext uri="{BB962C8B-B14F-4D97-AF65-F5344CB8AC3E}">
        <p14:creationId xmlns:p14="http://schemas.microsoft.com/office/powerpoint/2010/main" val="2592145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DFB45F-0E49-47E3-B196-E290663EF928}"/>
              </a:ext>
            </a:extLst>
          </p:cNvPr>
          <p:cNvSpPr>
            <a:spLocks noGrp="1"/>
          </p:cNvSpPr>
          <p:nvPr>
            <p:ph type="title"/>
          </p:nvPr>
        </p:nvSpPr>
        <p:spPr/>
        <p:txBody>
          <a:bodyPr/>
          <a:lstStyle/>
          <a:p>
            <a:r>
              <a:rPr lang="en-US" sz="7200" b="1" cap="all" dirty="0">
                <a:ln w="15875">
                  <a:solidFill>
                    <a:sysClr val="window" lastClr="FFFFFF"/>
                  </a:solidFill>
                </a:ln>
                <a:effectLst>
                  <a:outerShdw dist="38100" dir="2700000" algn="tl" rotWithShape="0">
                    <a:srgbClr val="DF5327"/>
                  </a:outerShdw>
                </a:effectLst>
                <a:ea typeface="+mn-ea"/>
                <a:cs typeface="+mn-cs"/>
              </a:rPr>
              <a:t>Making a model</a:t>
            </a:r>
            <a:endParaRPr lang="en-US" dirty="0"/>
          </a:p>
        </p:txBody>
      </p:sp>
      <p:sp>
        <p:nvSpPr>
          <p:cNvPr id="4" name="Text Placeholder 3">
            <a:extLst>
              <a:ext uri="{FF2B5EF4-FFF2-40B4-BE49-F238E27FC236}">
                <a16:creationId xmlns="" xmlns:a16="http://schemas.microsoft.com/office/drawing/2014/main" id="{DD7E1A2E-B59F-44C3-85C5-B5E3A455F87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4357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354000" y="2238200"/>
            <a:ext cx="5393600" cy="2381600"/>
          </a:xfrm>
          <a:prstGeom prst="rect">
            <a:avLst/>
          </a:prstGeom>
        </p:spPr>
        <p:txBody>
          <a:bodyPr spcFirstLastPara="1" wrap="square" lIns="121894" tIns="121894" rIns="121894" bIns="121894" anchor="ctr" anchorCtr="0">
            <a:noAutofit/>
          </a:bodyPr>
          <a:lstStyle/>
          <a:p>
            <a:r>
              <a:rPr lang="en-US" dirty="0" smtClean="0"/>
              <a:t>Purpose</a:t>
            </a:r>
            <a:endParaRPr dirty="0"/>
          </a:p>
        </p:txBody>
      </p:sp>
      <p:sp>
        <p:nvSpPr>
          <p:cNvPr id="57" name="Google Shape;57;p13"/>
          <p:cNvSpPr txBox="1">
            <a:spLocks noGrp="1"/>
          </p:cNvSpPr>
          <p:nvPr>
            <p:ph type="body" idx="2"/>
          </p:nvPr>
        </p:nvSpPr>
        <p:spPr>
          <a:xfrm>
            <a:off x="7041735" y="1920333"/>
            <a:ext cx="4460903" cy="3489600"/>
          </a:xfrm>
          <a:prstGeom prst="rect">
            <a:avLst/>
          </a:prstGeom>
        </p:spPr>
        <p:txBody>
          <a:bodyPr spcFirstLastPara="1" wrap="square" lIns="121894" tIns="121894" rIns="121894" bIns="121894" anchor="ctr" anchorCtr="0">
            <a:noAutofit/>
          </a:bodyPr>
          <a:lstStyle/>
          <a:p>
            <a:pPr indent="-482576">
              <a:buSzPts val="2100"/>
            </a:pPr>
            <a:endParaRPr lang="en" sz="2800" dirty="0" smtClean="0"/>
          </a:p>
          <a:p>
            <a:pPr indent="-482576">
              <a:buSzPts val="2100"/>
            </a:pPr>
            <a:r>
              <a:rPr lang="en" sz="2800" dirty="0" smtClean="0"/>
              <a:t>Predict Pricing</a:t>
            </a:r>
          </a:p>
          <a:p>
            <a:pPr indent="-482576">
              <a:buSzPts val="2100"/>
            </a:pPr>
            <a:r>
              <a:rPr lang="en-US" sz="2800" dirty="0" smtClean="0"/>
              <a:t>Based on user input</a:t>
            </a:r>
            <a:endParaRPr lang="en-US" sz="2800" dirty="0"/>
          </a:p>
          <a:p>
            <a:pPr indent="-482576">
              <a:buSzPts val="2100"/>
            </a:pPr>
            <a:r>
              <a:rPr lang="en-US" sz="2800" dirty="0" smtClean="0"/>
              <a:t>Give user a result</a:t>
            </a:r>
            <a:endParaRPr sz="2800" dirty="0"/>
          </a:p>
          <a:p>
            <a:pPr indent="-482576">
              <a:buSzPts val="2100"/>
            </a:pPr>
            <a:r>
              <a:rPr lang="en" sz="2800" dirty="0" smtClean="0"/>
              <a:t>Result will indicate if listing is a good deal</a:t>
            </a:r>
            <a:endParaRPr sz="2800" dirty="0"/>
          </a:p>
          <a:p>
            <a:pPr indent="0">
              <a:spcBef>
                <a:spcPts val="2133"/>
              </a:spcBef>
              <a:spcAft>
                <a:spcPts val="2133"/>
              </a:spcAft>
              <a:buNone/>
            </a:pPr>
            <a:endParaRPr sz="2800" dirty="0"/>
          </a:p>
        </p:txBody>
      </p:sp>
    </p:spTree>
    <p:extLst>
      <p:ext uri="{BB962C8B-B14F-4D97-AF65-F5344CB8AC3E}">
        <p14:creationId xmlns:p14="http://schemas.microsoft.com/office/powerpoint/2010/main" val="3379004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DFB45F-0E49-47E3-B196-E290663EF928}"/>
              </a:ext>
            </a:extLst>
          </p:cNvPr>
          <p:cNvSpPr>
            <a:spLocks noGrp="1"/>
          </p:cNvSpPr>
          <p:nvPr>
            <p:ph type="title"/>
          </p:nvPr>
        </p:nvSpPr>
        <p:spPr>
          <a:xfrm>
            <a:off x="3296540" y="592509"/>
            <a:ext cx="4172484" cy="1356360"/>
          </a:xfrm>
        </p:spPr>
        <p:txBody>
          <a:bodyPr/>
          <a:lstStyle/>
          <a:p>
            <a:r>
              <a:rPr lang="en-US" sz="7200" b="1" cap="all" dirty="0" smtClean="0">
                <a:ln w="15875">
                  <a:solidFill>
                    <a:sysClr val="window" lastClr="FFFFFF"/>
                  </a:solidFill>
                </a:ln>
                <a:effectLst>
                  <a:outerShdw dist="38100" dir="2700000" algn="tl" rotWithShape="0">
                    <a:srgbClr val="DF5327"/>
                  </a:outerShdw>
                </a:effectLst>
                <a:ea typeface="+mn-ea"/>
                <a:cs typeface="+mn-cs"/>
              </a:rPr>
              <a:t>Process</a:t>
            </a:r>
            <a:endParaRPr lang="en-US" dirty="0"/>
          </a:p>
        </p:txBody>
      </p:sp>
      <p:sp>
        <p:nvSpPr>
          <p:cNvPr id="3" name="Content Placeholder 2">
            <a:extLst>
              <a:ext uri="{FF2B5EF4-FFF2-40B4-BE49-F238E27FC236}">
                <a16:creationId xmlns="" xmlns:a16="http://schemas.microsoft.com/office/drawing/2014/main" id="{F201BA7C-0094-4C95-B16E-46EF5D3E42E8}"/>
              </a:ext>
            </a:extLst>
          </p:cNvPr>
          <p:cNvSpPr>
            <a:spLocks noGrp="1"/>
          </p:cNvSpPr>
          <p:nvPr>
            <p:ph idx="1"/>
          </p:nvPr>
        </p:nvSpPr>
        <p:spPr>
          <a:xfrm>
            <a:off x="2971801" y="2142858"/>
            <a:ext cx="5155250" cy="4038600"/>
          </a:xfrm>
        </p:spPr>
        <p:txBody>
          <a:bodyPr>
            <a:noAutofit/>
          </a:bodyPr>
          <a:lstStyle/>
          <a:p>
            <a:pPr indent="-482588">
              <a:buSzPts val="2100"/>
            </a:pPr>
            <a:r>
              <a:rPr lang="en-US" sz="2400" dirty="0" smtClean="0"/>
              <a:t>Analysis</a:t>
            </a:r>
            <a:endParaRPr lang="en-US" sz="2400" dirty="0"/>
          </a:p>
          <a:p>
            <a:pPr indent="-482588">
              <a:buSzPts val="2100"/>
            </a:pPr>
            <a:r>
              <a:rPr lang="en-US" sz="2400" dirty="0" smtClean="0"/>
              <a:t>Pre-preprocessing</a:t>
            </a:r>
            <a:endParaRPr lang="en-US" sz="2400" dirty="0" smtClean="0"/>
          </a:p>
          <a:p>
            <a:pPr indent="-482588">
              <a:buSzPts val="2100"/>
            </a:pPr>
            <a:r>
              <a:rPr lang="en-US" sz="2400" dirty="0" smtClean="0"/>
              <a:t>Model train &amp; test</a:t>
            </a:r>
            <a:endParaRPr lang="en-US" dirty="0"/>
          </a:p>
          <a:p>
            <a:pPr indent="-482588">
              <a:buSzPts val="2100"/>
            </a:pPr>
            <a:r>
              <a:rPr lang="en-US" dirty="0" smtClean="0"/>
              <a:t>Implement with deployed </a:t>
            </a:r>
            <a:r>
              <a:rPr lang="en-US" dirty="0" err="1" smtClean="0"/>
              <a:t>Heroku</a:t>
            </a:r>
            <a:r>
              <a:rPr lang="en-US" dirty="0" smtClean="0"/>
              <a:t> app</a:t>
            </a:r>
            <a:r>
              <a:rPr lang="en-US" dirty="0" smtClean="0"/>
              <a:t>			</a:t>
            </a:r>
          </a:p>
        </p:txBody>
      </p:sp>
    </p:spTree>
    <p:extLst>
      <p:ext uri="{BB962C8B-B14F-4D97-AF65-F5344CB8AC3E}">
        <p14:creationId xmlns:p14="http://schemas.microsoft.com/office/powerpoint/2010/main" val="3328968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354000" y="2238200"/>
            <a:ext cx="5406000" cy="2381600"/>
          </a:xfrm>
          <a:prstGeom prst="rect">
            <a:avLst/>
          </a:prstGeom>
        </p:spPr>
        <p:txBody>
          <a:bodyPr spcFirstLastPara="1" wrap="square" lIns="121897" tIns="121897" rIns="121897" bIns="121897" anchor="ctr" anchorCtr="0">
            <a:noAutofit/>
          </a:bodyPr>
          <a:lstStyle/>
          <a:p>
            <a:r>
              <a:rPr lang="en"/>
              <a:t>Choosing Features</a:t>
            </a:r>
            <a:endParaRPr/>
          </a:p>
        </p:txBody>
      </p:sp>
      <p:sp>
        <p:nvSpPr>
          <p:cNvPr id="90" name="Google Shape;90;p16"/>
          <p:cNvSpPr txBox="1">
            <a:spLocks noGrp="1"/>
          </p:cNvSpPr>
          <p:nvPr>
            <p:ph type="body" idx="2"/>
          </p:nvPr>
        </p:nvSpPr>
        <p:spPr>
          <a:xfrm>
            <a:off x="6904233" y="2238200"/>
            <a:ext cx="4806800" cy="3489600"/>
          </a:xfrm>
          <a:prstGeom prst="rect">
            <a:avLst/>
          </a:prstGeom>
        </p:spPr>
        <p:txBody>
          <a:bodyPr spcFirstLastPara="1" wrap="square" lIns="121897" tIns="121897" rIns="121897" bIns="121897" anchor="ctr" anchorCtr="0">
            <a:noAutofit/>
          </a:bodyPr>
          <a:lstStyle/>
          <a:p>
            <a:pPr indent="-482588">
              <a:buSzPts val="2100"/>
            </a:pPr>
            <a:r>
              <a:rPr lang="en" sz="2800"/>
              <a:t>Distance to Bourbon St!</a:t>
            </a:r>
            <a:endParaRPr sz="2800"/>
          </a:p>
          <a:p>
            <a:pPr indent="-482588">
              <a:buSzPts val="2100"/>
            </a:pPr>
            <a:r>
              <a:rPr lang="en" sz="2800"/>
              <a:t>Plot correlation of price</a:t>
            </a:r>
            <a:endParaRPr sz="2800"/>
          </a:p>
          <a:p>
            <a:pPr indent="-482588">
              <a:buSzPts val="2100"/>
            </a:pPr>
            <a:r>
              <a:rPr lang="en" sz="2800"/>
              <a:t>Geopy Python Library</a:t>
            </a:r>
            <a:endParaRPr sz="2800"/>
          </a:p>
          <a:p>
            <a:pPr indent="-482588">
              <a:buSzPts val="2100"/>
            </a:pPr>
            <a:r>
              <a:rPr lang="en" sz="2800"/>
              <a:t>Calculates distances from a point</a:t>
            </a:r>
            <a:endParaRPr sz="2800"/>
          </a:p>
          <a:p>
            <a:pPr indent="-482588">
              <a:buSzPts val="2100"/>
            </a:pPr>
            <a:r>
              <a:rPr lang="en" sz="2800"/>
              <a:t>Can be iterated through DF</a:t>
            </a:r>
            <a:endParaRPr sz="2800"/>
          </a:p>
          <a:p>
            <a:pPr indent="0">
              <a:spcBef>
                <a:spcPts val="2133"/>
              </a:spcBef>
              <a:spcAft>
                <a:spcPts val="2133"/>
              </a:spcAft>
              <a:buNone/>
            </a:pPr>
            <a:endParaRPr sz="2800"/>
          </a:p>
        </p:txBody>
      </p:sp>
    </p:spTree>
    <p:extLst>
      <p:ext uri="{BB962C8B-B14F-4D97-AF65-F5344CB8AC3E}">
        <p14:creationId xmlns:p14="http://schemas.microsoft.com/office/powerpoint/2010/main" val="3719704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3110668" y="119641"/>
            <a:ext cx="8733803" cy="6738359"/>
          </a:xfrm>
          <a:prstGeom prst="rect">
            <a:avLst/>
          </a:prstGeom>
          <a:noFill/>
          <a:ln>
            <a:noFill/>
          </a:ln>
        </p:spPr>
      </p:pic>
      <p:sp>
        <p:nvSpPr>
          <p:cNvPr id="96" name="Google Shape;96;p17"/>
          <p:cNvSpPr txBox="1">
            <a:spLocks noGrp="1"/>
          </p:cNvSpPr>
          <p:nvPr>
            <p:ph type="title"/>
          </p:nvPr>
        </p:nvSpPr>
        <p:spPr>
          <a:xfrm>
            <a:off x="441237" y="240722"/>
            <a:ext cx="4421600" cy="1007600"/>
          </a:xfrm>
          <a:prstGeom prst="rect">
            <a:avLst/>
          </a:prstGeom>
        </p:spPr>
        <p:txBody>
          <a:bodyPr spcFirstLastPara="1" wrap="square" lIns="121897" tIns="121897" rIns="121897" bIns="121897" anchor="b" anchorCtr="0">
            <a:noAutofit/>
          </a:bodyPr>
          <a:lstStyle/>
          <a:p>
            <a:r>
              <a:rPr lang="en" dirty="0"/>
              <a:t>Surprising Results</a:t>
            </a:r>
            <a:endParaRPr dirty="0"/>
          </a:p>
        </p:txBody>
      </p:sp>
      <p:sp>
        <p:nvSpPr>
          <p:cNvPr id="97" name="Google Shape;97;p17"/>
          <p:cNvSpPr txBox="1">
            <a:spLocks noGrp="1"/>
          </p:cNvSpPr>
          <p:nvPr>
            <p:ph type="title"/>
          </p:nvPr>
        </p:nvSpPr>
        <p:spPr>
          <a:xfrm>
            <a:off x="1634312" y="5854932"/>
            <a:ext cx="3123627" cy="898557"/>
          </a:xfrm>
          <a:prstGeom prst="rect">
            <a:avLst/>
          </a:prstGeom>
        </p:spPr>
        <p:txBody>
          <a:bodyPr spcFirstLastPara="1" wrap="square" lIns="121897" tIns="121897" rIns="121897" bIns="121897" anchor="b" anchorCtr="0">
            <a:noAutofit/>
          </a:bodyPr>
          <a:lstStyle/>
          <a:p>
            <a:r>
              <a:rPr lang="en" dirty="0" smtClean="0"/>
              <a:t>Minimal Correlation</a:t>
            </a:r>
            <a:r>
              <a:rPr lang="en" dirty="0"/>
              <a:t>!!</a:t>
            </a:r>
            <a:endParaRPr dirty="0"/>
          </a:p>
        </p:txBody>
      </p:sp>
      <p:sp>
        <p:nvSpPr>
          <p:cNvPr id="98" name="Google Shape;98;p17"/>
          <p:cNvSpPr txBox="1">
            <a:spLocks noGrp="1"/>
          </p:cNvSpPr>
          <p:nvPr>
            <p:ph type="body" idx="1"/>
          </p:nvPr>
        </p:nvSpPr>
        <p:spPr>
          <a:xfrm>
            <a:off x="0" y="1204090"/>
            <a:ext cx="4806800" cy="3489600"/>
          </a:xfrm>
          <a:prstGeom prst="rect">
            <a:avLst/>
          </a:prstGeom>
        </p:spPr>
        <p:txBody>
          <a:bodyPr spcFirstLastPara="1" wrap="square" lIns="121897" tIns="121897" rIns="121897" bIns="121897" anchor="t" anchorCtr="0">
            <a:noAutofit/>
          </a:bodyPr>
          <a:lstStyle/>
          <a:p>
            <a:pPr indent="-482588">
              <a:buSzPts val="2100"/>
            </a:pPr>
            <a:r>
              <a:rPr lang="en" sz="2800" dirty="0"/>
              <a:t>Darker colors </a:t>
            </a:r>
            <a:r>
              <a:rPr lang="en" sz="2800" dirty="0" smtClean="0"/>
              <a:t>closer </a:t>
            </a:r>
            <a:r>
              <a:rPr lang="en" sz="2800" dirty="0" smtClean="0"/>
              <a:t>to Bourbon St</a:t>
            </a:r>
            <a:endParaRPr sz="2800" dirty="0"/>
          </a:p>
          <a:p>
            <a:pPr indent="-482588">
              <a:buSzPts val="2100"/>
            </a:pPr>
            <a:r>
              <a:rPr lang="en" sz="2800" dirty="0" smtClean="0"/>
              <a:t>The least AND most expensive </a:t>
            </a:r>
            <a:r>
              <a:rPr lang="en" sz="2800" dirty="0"/>
              <a:t>rentals were </a:t>
            </a:r>
            <a:r>
              <a:rPr lang="en-US" sz="2800" dirty="0" smtClean="0"/>
              <a:t>closest</a:t>
            </a:r>
            <a:endParaRPr sz="2800" dirty="0"/>
          </a:p>
          <a:p>
            <a:pPr indent="-482588">
              <a:buSzPts val="2100"/>
            </a:pPr>
            <a:r>
              <a:rPr lang="en" sz="2800" dirty="0" smtClean="0"/>
              <a:t>More </a:t>
            </a:r>
            <a:r>
              <a:rPr lang="en" sz="2800" dirty="0"/>
              <a:t>availability </a:t>
            </a:r>
            <a:endParaRPr sz="2800" dirty="0"/>
          </a:p>
          <a:p>
            <a:pPr indent="-482588">
              <a:buSzPts val="2100"/>
            </a:pPr>
            <a:r>
              <a:rPr lang="en" sz="2800" dirty="0"/>
              <a:t>Supply could be driving </a:t>
            </a:r>
            <a:r>
              <a:rPr lang="en" sz="2800" dirty="0" smtClean="0"/>
              <a:t>pricing</a:t>
            </a:r>
            <a:endParaRPr sz="2800" dirty="0"/>
          </a:p>
        </p:txBody>
      </p:sp>
    </p:spTree>
    <p:extLst>
      <p:ext uri="{BB962C8B-B14F-4D97-AF65-F5344CB8AC3E}">
        <p14:creationId xmlns:p14="http://schemas.microsoft.com/office/powerpoint/2010/main" val="659887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DFB45F-0E49-47E3-B196-E290663EF928}"/>
              </a:ext>
            </a:extLst>
          </p:cNvPr>
          <p:cNvSpPr>
            <a:spLocks noGrp="1"/>
          </p:cNvSpPr>
          <p:nvPr>
            <p:ph type="title"/>
          </p:nvPr>
        </p:nvSpPr>
        <p:spPr/>
        <p:txBody>
          <a:bodyPr/>
          <a:lstStyle/>
          <a:p>
            <a:r>
              <a:rPr lang="en-US" sz="7200" b="1" cap="all" dirty="0" smtClean="0">
                <a:ln w="15875">
                  <a:solidFill>
                    <a:sysClr val="window" lastClr="FFFFFF"/>
                  </a:solidFill>
                </a:ln>
                <a:effectLst>
                  <a:outerShdw dist="38100" dir="2700000" algn="tl" rotWithShape="0">
                    <a:srgbClr val="DF5327"/>
                  </a:outerShdw>
                </a:effectLst>
                <a:ea typeface="+mn-ea"/>
                <a:cs typeface="+mn-cs"/>
              </a:rPr>
              <a:t>Choosing Features</a:t>
            </a:r>
            <a:endParaRPr lang="en-US" dirty="0"/>
          </a:p>
        </p:txBody>
      </p:sp>
      <p:sp>
        <p:nvSpPr>
          <p:cNvPr id="3" name="Content Placeholder 2">
            <a:extLst>
              <a:ext uri="{FF2B5EF4-FFF2-40B4-BE49-F238E27FC236}">
                <a16:creationId xmlns="" xmlns:a16="http://schemas.microsoft.com/office/drawing/2014/main" id="{F201BA7C-0094-4C95-B16E-46EF5D3E42E8}"/>
              </a:ext>
            </a:extLst>
          </p:cNvPr>
          <p:cNvSpPr>
            <a:spLocks noGrp="1"/>
          </p:cNvSpPr>
          <p:nvPr>
            <p:ph idx="1"/>
          </p:nvPr>
        </p:nvSpPr>
        <p:spPr>
          <a:xfrm>
            <a:off x="1143000" y="2057400"/>
            <a:ext cx="9872871" cy="4038600"/>
          </a:xfrm>
        </p:spPr>
        <p:txBody>
          <a:bodyPr>
            <a:noAutofit/>
          </a:bodyPr>
          <a:lstStyle/>
          <a:p>
            <a:pPr indent="-482588">
              <a:buSzPts val="2100"/>
            </a:pPr>
            <a:r>
              <a:rPr lang="en-US" sz="2400" b="1" dirty="0"/>
              <a:t>Team Analysis Reveals:</a:t>
            </a:r>
          </a:p>
          <a:p>
            <a:pPr indent="-482588">
              <a:buSzPts val="2100"/>
            </a:pPr>
            <a:r>
              <a:rPr lang="en-US" sz="2400" dirty="0" smtClean="0"/>
              <a:t>Vader sentiment </a:t>
            </a:r>
            <a:r>
              <a:rPr lang="en-US" sz="2400" dirty="0"/>
              <a:t>polarity </a:t>
            </a:r>
            <a:r>
              <a:rPr lang="en-US" sz="2400" dirty="0" smtClean="0"/>
              <a:t>scores</a:t>
            </a:r>
          </a:p>
          <a:p>
            <a:pPr indent="-482588">
              <a:buSzPts val="2100"/>
            </a:pPr>
            <a:r>
              <a:rPr lang="en-US" sz="2400" dirty="0" smtClean="0"/>
              <a:t>Less obvious features held weight –</a:t>
            </a:r>
          </a:p>
          <a:p>
            <a:pPr lvl="2" indent="-482588">
              <a:buSzPts val="2100"/>
            </a:pPr>
            <a:r>
              <a:rPr lang="en-US" dirty="0" smtClean="0"/>
              <a:t>Number of listings per host</a:t>
            </a:r>
          </a:p>
          <a:p>
            <a:pPr lvl="2" indent="-482588">
              <a:buSzPts val="2100"/>
            </a:pPr>
            <a:r>
              <a:rPr lang="en-US" dirty="0" smtClean="0"/>
              <a:t>Cleaning fee</a:t>
            </a:r>
            <a:endParaRPr lang="en-US" dirty="0"/>
          </a:p>
          <a:p>
            <a:pPr indent="-482588">
              <a:buSzPts val="2100"/>
            </a:pPr>
            <a:r>
              <a:rPr lang="en-US" dirty="0" smtClean="0"/>
              <a:t>Obvious features held weight, but not as much as anticipated:</a:t>
            </a:r>
          </a:p>
          <a:p>
            <a:pPr lvl="2" indent="-482588">
              <a:buSzPts val="2100"/>
            </a:pPr>
            <a:r>
              <a:rPr lang="en-US" dirty="0" smtClean="0"/>
              <a:t>Number of bedrooms</a:t>
            </a:r>
          </a:p>
          <a:p>
            <a:pPr lvl="2" indent="-482588">
              <a:buSzPts val="2100"/>
            </a:pPr>
            <a:r>
              <a:rPr lang="en-US" dirty="0" smtClean="0"/>
              <a:t>Square Footage				</a:t>
            </a:r>
          </a:p>
        </p:txBody>
      </p:sp>
    </p:spTree>
    <p:extLst>
      <p:ext uri="{BB962C8B-B14F-4D97-AF65-F5344CB8AC3E}">
        <p14:creationId xmlns:p14="http://schemas.microsoft.com/office/powerpoint/2010/main" val="67828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D4579814-60F3-40BC-ADEF-12F974DD2796}"/>
              </a:ext>
            </a:extLst>
          </p:cNvPr>
          <p:cNvSpPr txBox="1">
            <a:spLocks/>
          </p:cNvSpPr>
          <p:nvPr/>
        </p:nvSpPr>
        <p:spPr>
          <a:xfrm>
            <a:off x="1143000" y="609600"/>
            <a:ext cx="9875520" cy="13563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b="1" cap="all" dirty="0">
                <a:ln w="15875">
                  <a:solidFill>
                    <a:sysClr val="window" lastClr="FFFFFF"/>
                  </a:solidFill>
                </a:ln>
                <a:effectLst>
                  <a:outerShdw dist="38100" dir="2700000" algn="tl" rotWithShape="0">
                    <a:srgbClr val="DF5327"/>
                  </a:outerShdw>
                </a:effectLst>
                <a:ea typeface="+mn-ea"/>
                <a:cs typeface="+mn-cs"/>
              </a:rPr>
              <a:t>Recap</a:t>
            </a:r>
            <a:endParaRPr lang="en-US" dirty="0"/>
          </a:p>
        </p:txBody>
      </p:sp>
      <p:sp>
        <p:nvSpPr>
          <p:cNvPr id="12" name="Content Placeholder 11">
            <a:extLst>
              <a:ext uri="{FF2B5EF4-FFF2-40B4-BE49-F238E27FC236}">
                <a16:creationId xmlns="" xmlns:a16="http://schemas.microsoft.com/office/drawing/2014/main" id="{EA12F7F4-4A07-4F3E-A191-A5021BD2EBCC}"/>
              </a:ext>
            </a:extLst>
          </p:cNvPr>
          <p:cNvSpPr>
            <a:spLocks noGrp="1"/>
          </p:cNvSpPr>
          <p:nvPr>
            <p:ph idx="1"/>
          </p:nvPr>
        </p:nvSpPr>
        <p:spPr/>
        <p:txBody>
          <a:bodyPr>
            <a:normAutofit/>
          </a:bodyPr>
          <a:lstStyle/>
          <a:p>
            <a:r>
              <a:rPr lang="en-US" sz="2400" dirty="0"/>
              <a:t>Traveling to New Orleans</a:t>
            </a:r>
          </a:p>
          <a:p>
            <a:r>
              <a:rPr lang="en-US" sz="2400" dirty="0"/>
              <a:t>Goal: choose an Airbnb close to the breweries, live venues, museums, etc. that YOU care about; filter by accommodations criteria</a:t>
            </a:r>
          </a:p>
          <a:p>
            <a:pPr marL="45720" indent="0">
              <a:buNone/>
            </a:pPr>
            <a:r>
              <a:rPr lang="en-US" sz="2800" dirty="0"/>
              <a:t> </a:t>
            </a:r>
          </a:p>
        </p:txBody>
      </p:sp>
      <p:pic>
        <p:nvPicPr>
          <p:cNvPr id="13" name="Picture 12">
            <a:extLst>
              <a:ext uri="{FF2B5EF4-FFF2-40B4-BE49-F238E27FC236}">
                <a16:creationId xmlns="" xmlns:a16="http://schemas.microsoft.com/office/drawing/2014/main" id="{9503A66C-EDE6-414A-8488-35B9DAC50CC2}"/>
              </a:ext>
            </a:extLst>
          </p:cNvPr>
          <p:cNvPicPr>
            <a:picLocks noChangeAspect="1"/>
          </p:cNvPicPr>
          <p:nvPr/>
        </p:nvPicPr>
        <p:blipFill rotWithShape="1">
          <a:blip r:embed="rId3"/>
          <a:srcRect b="12120"/>
          <a:stretch/>
        </p:blipFill>
        <p:spPr>
          <a:xfrm>
            <a:off x="1419225" y="3362325"/>
            <a:ext cx="9024843" cy="2886076"/>
          </a:xfrm>
          <a:prstGeom prst="rect">
            <a:avLst/>
          </a:prstGeom>
        </p:spPr>
      </p:pic>
    </p:spTree>
    <p:extLst>
      <p:ext uri="{BB962C8B-B14F-4D97-AF65-F5344CB8AC3E}">
        <p14:creationId xmlns:p14="http://schemas.microsoft.com/office/powerpoint/2010/main" val="3030103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54000" y="2238200"/>
            <a:ext cx="5406000" cy="2381600"/>
          </a:xfrm>
          <a:prstGeom prst="rect">
            <a:avLst/>
          </a:prstGeom>
        </p:spPr>
        <p:txBody>
          <a:bodyPr spcFirstLastPara="1" wrap="square" lIns="121897" tIns="121897" rIns="121897" bIns="121897" anchor="ctr" anchorCtr="0">
            <a:noAutofit/>
          </a:bodyPr>
          <a:lstStyle/>
          <a:p>
            <a:r>
              <a:rPr lang="en"/>
              <a:t>Final Selection</a:t>
            </a:r>
            <a:endParaRPr/>
          </a:p>
        </p:txBody>
      </p:sp>
      <p:sp>
        <p:nvSpPr>
          <p:cNvPr id="104" name="Google Shape;104;p18"/>
          <p:cNvSpPr txBox="1">
            <a:spLocks noGrp="1"/>
          </p:cNvSpPr>
          <p:nvPr>
            <p:ph type="body" idx="2"/>
          </p:nvPr>
        </p:nvSpPr>
        <p:spPr>
          <a:xfrm>
            <a:off x="6904233" y="2238200"/>
            <a:ext cx="4806800" cy="3489600"/>
          </a:xfrm>
          <a:prstGeom prst="rect">
            <a:avLst/>
          </a:prstGeom>
        </p:spPr>
        <p:txBody>
          <a:bodyPr spcFirstLastPara="1" wrap="square" lIns="121897" tIns="121897" rIns="121897" bIns="121897" anchor="ctr" anchorCtr="0">
            <a:noAutofit/>
          </a:bodyPr>
          <a:lstStyle/>
          <a:p>
            <a:pPr indent="-482588">
              <a:buSzPts val="2100"/>
            </a:pPr>
            <a:r>
              <a:rPr lang="en-US" sz="2800" dirty="0" smtClean="0"/>
              <a:t>Cleaning fee</a:t>
            </a:r>
          </a:p>
          <a:p>
            <a:pPr indent="-482588">
              <a:buSzPts val="2100"/>
            </a:pPr>
            <a:r>
              <a:rPr lang="en-US" sz="2800" dirty="0" smtClean="0"/>
              <a:t>Distance</a:t>
            </a:r>
          </a:p>
          <a:p>
            <a:pPr indent="-482588">
              <a:buSzPts val="2100"/>
            </a:pPr>
            <a:r>
              <a:rPr lang="en-US" sz="2800" dirty="0" smtClean="0"/>
              <a:t>Listing count of host</a:t>
            </a:r>
          </a:p>
          <a:p>
            <a:pPr indent="-482588">
              <a:buSzPts val="2100"/>
            </a:pPr>
            <a:r>
              <a:rPr lang="en-US" sz="2800" dirty="0" smtClean="0"/>
              <a:t>No. People accommodated</a:t>
            </a:r>
          </a:p>
          <a:p>
            <a:pPr indent="-482588">
              <a:buSzPts val="2100"/>
            </a:pPr>
            <a:r>
              <a:rPr lang="en-US" sz="2800" dirty="0" smtClean="0"/>
              <a:t>Number of bookings</a:t>
            </a:r>
          </a:p>
          <a:p>
            <a:pPr indent="-482588">
              <a:buSzPts val="2100"/>
            </a:pPr>
            <a:r>
              <a:rPr lang="en-US" sz="2800" dirty="0" smtClean="0"/>
              <a:t>Bathroom count</a:t>
            </a:r>
          </a:p>
          <a:p>
            <a:pPr indent="-482588">
              <a:buSzPts val="2100"/>
            </a:pPr>
            <a:r>
              <a:rPr lang="en-US" sz="2800" dirty="0" smtClean="0"/>
              <a:t>Bed count </a:t>
            </a:r>
          </a:p>
          <a:p>
            <a:pPr indent="-482588">
              <a:buSzPts val="2100"/>
            </a:pPr>
            <a:r>
              <a:rPr lang="en-US" sz="2800" dirty="0" smtClean="0"/>
              <a:t>Bedrooms count</a:t>
            </a:r>
          </a:p>
          <a:p>
            <a:pPr indent="-482588">
              <a:buSzPts val="2100"/>
            </a:pPr>
            <a:r>
              <a:rPr lang="en-US" sz="2800" dirty="0" smtClean="0"/>
              <a:t>Etc.</a:t>
            </a:r>
            <a:endParaRPr sz="2800" dirty="0"/>
          </a:p>
          <a:p>
            <a:pPr indent="0">
              <a:spcBef>
                <a:spcPts val="2133"/>
              </a:spcBef>
              <a:spcAft>
                <a:spcPts val="2133"/>
              </a:spcAft>
              <a:buNone/>
            </a:pPr>
            <a:endParaRPr sz="2800" dirty="0"/>
          </a:p>
        </p:txBody>
      </p:sp>
    </p:spTree>
    <p:extLst>
      <p:ext uri="{BB962C8B-B14F-4D97-AF65-F5344CB8AC3E}">
        <p14:creationId xmlns:p14="http://schemas.microsoft.com/office/powerpoint/2010/main" val="2787968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415600" y="593367"/>
            <a:ext cx="11360800" cy="763600"/>
          </a:xfrm>
          <a:prstGeom prst="rect">
            <a:avLst/>
          </a:prstGeom>
        </p:spPr>
        <p:txBody>
          <a:bodyPr spcFirstLastPara="1" wrap="square" lIns="121897" tIns="121897" rIns="121897" bIns="121897" anchor="t" anchorCtr="0">
            <a:noAutofit/>
          </a:bodyPr>
          <a:lstStyle/>
          <a:p>
            <a:r>
              <a:rPr lang="en"/>
              <a:t>Pre-process the data</a:t>
            </a:r>
            <a:endParaRPr/>
          </a:p>
        </p:txBody>
      </p:sp>
      <p:cxnSp>
        <p:nvCxnSpPr>
          <p:cNvPr id="110" name="Google Shape;110;p19"/>
          <p:cNvCxnSpPr/>
          <p:nvPr/>
        </p:nvCxnSpPr>
        <p:spPr>
          <a:xfrm>
            <a:off x="560100" y="3720155"/>
            <a:ext cx="11114800" cy="0"/>
          </a:xfrm>
          <a:prstGeom prst="straightConnector1">
            <a:avLst/>
          </a:prstGeom>
          <a:noFill/>
          <a:ln w="19050" cap="flat" cmpd="sng">
            <a:solidFill>
              <a:schemeClr val="dk1"/>
            </a:solidFill>
            <a:prstDash val="dot"/>
            <a:round/>
            <a:headEnd type="none" w="sm" len="sm"/>
            <a:tailEnd type="none" w="sm" len="sm"/>
          </a:ln>
        </p:spPr>
      </p:cxnSp>
      <p:grpSp>
        <p:nvGrpSpPr>
          <p:cNvPr id="111" name="Google Shape;111;p19"/>
          <p:cNvGrpSpPr/>
          <p:nvPr/>
        </p:nvGrpSpPr>
        <p:grpSpPr>
          <a:xfrm>
            <a:off x="864900" y="2108361"/>
            <a:ext cx="261600" cy="1742400"/>
            <a:chOff x="648675" y="1657471"/>
            <a:chExt cx="196200" cy="1306800"/>
          </a:xfrm>
        </p:grpSpPr>
        <p:sp>
          <p:nvSpPr>
            <p:cNvPr id="112" name="Google Shape;112;p19"/>
            <p:cNvSpPr/>
            <p:nvPr/>
          </p:nvSpPr>
          <p:spPr>
            <a:xfrm>
              <a:off x="64867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endParaRPr/>
            </a:p>
          </p:txBody>
        </p:sp>
        <p:cxnSp>
          <p:nvCxnSpPr>
            <p:cNvPr id="113" name="Google Shape;113;p19"/>
            <p:cNvCxnSpPr>
              <a:stCxn id="112" idx="0"/>
            </p:cNvCxnSpPr>
            <p:nvPr/>
          </p:nvCxnSpPr>
          <p:spPr>
            <a:xfrm rot="10800000">
              <a:off x="746775" y="1657471"/>
              <a:ext cx="0" cy="1110900"/>
            </a:xfrm>
            <a:prstGeom prst="straightConnector1">
              <a:avLst/>
            </a:prstGeom>
            <a:noFill/>
            <a:ln w="19050" cap="flat" cmpd="sng">
              <a:solidFill>
                <a:schemeClr val="accent5"/>
              </a:solidFill>
              <a:prstDash val="solid"/>
              <a:round/>
              <a:headEnd type="none" w="sm" len="sm"/>
              <a:tailEnd type="oval" w="med" len="med"/>
            </a:ln>
          </p:spPr>
        </p:cxnSp>
      </p:grpSp>
      <p:sp>
        <p:nvSpPr>
          <p:cNvPr id="114" name="Google Shape;114;p19"/>
          <p:cNvSpPr txBox="1">
            <a:spLocks noGrp="1"/>
          </p:cNvSpPr>
          <p:nvPr>
            <p:ph type="body" idx="4294967295"/>
          </p:nvPr>
        </p:nvSpPr>
        <p:spPr>
          <a:xfrm>
            <a:off x="996807" y="2139700"/>
            <a:ext cx="3549600" cy="1295600"/>
          </a:xfrm>
          <a:prstGeom prst="rect">
            <a:avLst/>
          </a:prstGeom>
        </p:spPr>
        <p:txBody>
          <a:bodyPr spcFirstLastPara="1" wrap="square" lIns="121897" tIns="121897" rIns="121897" bIns="121897" anchor="t" anchorCtr="0">
            <a:noAutofit/>
          </a:bodyPr>
          <a:lstStyle/>
          <a:p>
            <a:pPr marL="0" indent="0">
              <a:buNone/>
            </a:pPr>
            <a:r>
              <a:rPr lang="en" b="1">
                <a:solidFill>
                  <a:schemeClr val="dk2"/>
                </a:solidFill>
              </a:rPr>
              <a:t>Encode all data</a:t>
            </a:r>
            <a:endParaRPr b="1">
              <a:solidFill>
                <a:schemeClr val="dk2"/>
              </a:solidFill>
            </a:endParaRPr>
          </a:p>
          <a:p>
            <a:pPr marL="0" indent="0">
              <a:spcAft>
                <a:spcPts val="2133"/>
              </a:spcAft>
              <a:buNone/>
            </a:pPr>
            <a:r>
              <a:rPr lang="en" sz="1900"/>
              <a:t>One hot encoding</a:t>
            </a:r>
            <a:endParaRPr sz="1900"/>
          </a:p>
        </p:txBody>
      </p:sp>
      <p:grpSp>
        <p:nvGrpSpPr>
          <p:cNvPr id="115" name="Google Shape;115;p19"/>
          <p:cNvGrpSpPr/>
          <p:nvPr/>
        </p:nvGrpSpPr>
        <p:grpSpPr>
          <a:xfrm>
            <a:off x="3350567" y="3589562"/>
            <a:ext cx="261600" cy="1873207"/>
            <a:chOff x="2512925" y="2768371"/>
            <a:chExt cx="196200" cy="1404905"/>
          </a:xfrm>
        </p:grpSpPr>
        <p:cxnSp>
          <p:nvCxnSpPr>
            <p:cNvPr id="116" name="Google Shape;116;p19"/>
            <p:cNvCxnSpPr/>
            <p:nvPr/>
          </p:nvCxnSpPr>
          <p:spPr>
            <a:xfrm>
              <a:off x="2611025" y="2964276"/>
              <a:ext cx="0" cy="1209000"/>
            </a:xfrm>
            <a:prstGeom prst="straightConnector1">
              <a:avLst/>
            </a:prstGeom>
            <a:noFill/>
            <a:ln w="19050" cap="flat" cmpd="sng">
              <a:solidFill>
                <a:schemeClr val="accent5"/>
              </a:solidFill>
              <a:prstDash val="solid"/>
              <a:round/>
              <a:headEnd type="none" w="sm" len="sm"/>
              <a:tailEnd type="oval" w="med" len="med"/>
            </a:ln>
          </p:spPr>
        </p:cxnSp>
        <p:sp>
          <p:nvSpPr>
            <p:cNvPr id="117" name="Google Shape;117;p19"/>
            <p:cNvSpPr/>
            <p:nvPr/>
          </p:nvSpPr>
          <p:spPr>
            <a:xfrm>
              <a:off x="251292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endParaRPr/>
            </a:p>
          </p:txBody>
        </p:sp>
      </p:grpSp>
      <p:sp>
        <p:nvSpPr>
          <p:cNvPr id="118" name="Google Shape;118;p19"/>
          <p:cNvSpPr txBox="1">
            <a:spLocks noGrp="1"/>
          </p:cNvSpPr>
          <p:nvPr>
            <p:ph type="body" idx="4294967295"/>
          </p:nvPr>
        </p:nvSpPr>
        <p:spPr>
          <a:xfrm>
            <a:off x="3489267" y="4326767"/>
            <a:ext cx="3549600" cy="1295600"/>
          </a:xfrm>
          <a:prstGeom prst="rect">
            <a:avLst/>
          </a:prstGeom>
        </p:spPr>
        <p:txBody>
          <a:bodyPr spcFirstLastPara="1" wrap="square" lIns="121897" tIns="121897" rIns="121897" bIns="121897" anchor="t" anchorCtr="0">
            <a:noAutofit/>
          </a:bodyPr>
          <a:lstStyle/>
          <a:p>
            <a:pPr marL="0" indent="0">
              <a:buNone/>
            </a:pPr>
            <a:r>
              <a:rPr lang="en" b="1">
                <a:solidFill>
                  <a:schemeClr val="dk2"/>
                </a:solidFill>
              </a:rPr>
              <a:t>NaN were problematic</a:t>
            </a:r>
            <a:endParaRPr b="1">
              <a:solidFill>
                <a:schemeClr val="dk2"/>
              </a:solidFill>
            </a:endParaRPr>
          </a:p>
          <a:p>
            <a:pPr marL="0" indent="0">
              <a:spcAft>
                <a:spcPts val="2133"/>
              </a:spcAft>
              <a:buNone/>
            </a:pPr>
            <a:r>
              <a:rPr lang="en" sz="1900"/>
              <a:t>Fill all Nan with mean of the entire column</a:t>
            </a:r>
            <a:endParaRPr sz="1900"/>
          </a:p>
        </p:txBody>
      </p:sp>
      <p:grpSp>
        <p:nvGrpSpPr>
          <p:cNvPr id="119" name="Google Shape;119;p19"/>
          <p:cNvGrpSpPr/>
          <p:nvPr/>
        </p:nvGrpSpPr>
        <p:grpSpPr>
          <a:xfrm>
            <a:off x="5705600" y="1977561"/>
            <a:ext cx="261600" cy="1873200"/>
            <a:chOff x="4279200" y="1559371"/>
            <a:chExt cx="196200" cy="1404900"/>
          </a:xfrm>
        </p:grpSpPr>
        <p:cxnSp>
          <p:nvCxnSpPr>
            <p:cNvPr id="120" name="Google Shape;120;p19"/>
            <p:cNvCxnSpPr>
              <a:stCxn id="121" idx="0"/>
            </p:cNvCxnSpPr>
            <p:nvPr/>
          </p:nvCxnSpPr>
          <p:spPr>
            <a:xfrm rot="10800000">
              <a:off x="4377300" y="1559371"/>
              <a:ext cx="0" cy="1209000"/>
            </a:xfrm>
            <a:prstGeom prst="straightConnector1">
              <a:avLst/>
            </a:prstGeom>
            <a:noFill/>
            <a:ln w="19050" cap="flat" cmpd="sng">
              <a:solidFill>
                <a:schemeClr val="accent5"/>
              </a:solidFill>
              <a:prstDash val="solid"/>
              <a:round/>
              <a:headEnd type="none" w="sm" len="sm"/>
              <a:tailEnd type="oval" w="med" len="med"/>
            </a:ln>
          </p:spPr>
        </p:cxnSp>
        <p:sp>
          <p:nvSpPr>
            <p:cNvPr id="121" name="Google Shape;121;p19"/>
            <p:cNvSpPr/>
            <p:nvPr/>
          </p:nvSpPr>
          <p:spPr>
            <a:xfrm>
              <a:off x="4279200" y="2768371"/>
              <a:ext cx="196200" cy="195900"/>
            </a:xfrm>
            <a:prstGeom prst="ellipse">
              <a:avLst/>
            </a:prstGeom>
            <a:solidFill>
              <a:schemeClr val="dk1"/>
            </a:solidFill>
            <a:ln>
              <a:noFill/>
            </a:ln>
          </p:spPr>
          <p:txBody>
            <a:bodyPr spcFirstLastPara="1" wrap="square" lIns="91425" tIns="91425" rIns="91425" bIns="91425" anchor="ctr" anchorCtr="0">
              <a:noAutofit/>
            </a:bodyPr>
            <a:lstStyle/>
            <a:p>
              <a:endParaRPr/>
            </a:p>
          </p:txBody>
        </p:sp>
      </p:grpSp>
      <p:sp>
        <p:nvSpPr>
          <p:cNvPr id="122" name="Google Shape;122;p19"/>
          <p:cNvSpPr txBox="1">
            <a:spLocks noGrp="1"/>
          </p:cNvSpPr>
          <p:nvPr>
            <p:ph type="body" idx="4294967295"/>
          </p:nvPr>
        </p:nvSpPr>
        <p:spPr>
          <a:xfrm>
            <a:off x="5837665" y="1936500"/>
            <a:ext cx="3549600" cy="1295600"/>
          </a:xfrm>
          <a:prstGeom prst="rect">
            <a:avLst/>
          </a:prstGeom>
        </p:spPr>
        <p:txBody>
          <a:bodyPr spcFirstLastPara="1" wrap="square" lIns="121897" tIns="121897" rIns="121897" bIns="121897" anchor="t" anchorCtr="0">
            <a:noAutofit/>
          </a:bodyPr>
          <a:lstStyle/>
          <a:p>
            <a:pPr marL="0" indent="0">
              <a:buNone/>
            </a:pPr>
            <a:r>
              <a:rPr lang="en" b="1">
                <a:solidFill>
                  <a:schemeClr val="dk2"/>
                </a:solidFill>
              </a:rPr>
              <a:t>Binning Price</a:t>
            </a:r>
            <a:endParaRPr b="1">
              <a:solidFill>
                <a:schemeClr val="dk2"/>
              </a:solidFill>
            </a:endParaRPr>
          </a:p>
          <a:p>
            <a:pPr marL="0" indent="0">
              <a:buNone/>
            </a:pPr>
            <a:r>
              <a:rPr lang="en" sz="1900"/>
              <a:t>Requires at least 2 of each item. So binned pricing to create categories with multiples</a:t>
            </a:r>
            <a:endParaRPr sz="1900"/>
          </a:p>
          <a:p>
            <a:pPr marL="0" indent="0">
              <a:spcBef>
                <a:spcPts val="2133"/>
              </a:spcBef>
              <a:spcAft>
                <a:spcPts val="2133"/>
              </a:spcAft>
              <a:buNone/>
            </a:pPr>
            <a:endParaRPr/>
          </a:p>
        </p:txBody>
      </p:sp>
      <p:grpSp>
        <p:nvGrpSpPr>
          <p:cNvPr id="123" name="Google Shape;123;p19"/>
          <p:cNvGrpSpPr/>
          <p:nvPr/>
        </p:nvGrpSpPr>
        <p:grpSpPr>
          <a:xfrm>
            <a:off x="8060633" y="3589562"/>
            <a:ext cx="261600" cy="1873207"/>
            <a:chOff x="6045475" y="2768371"/>
            <a:chExt cx="196200" cy="1404905"/>
          </a:xfrm>
        </p:grpSpPr>
        <p:cxnSp>
          <p:nvCxnSpPr>
            <p:cNvPr id="124" name="Google Shape;124;p19"/>
            <p:cNvCxnSpPr/>
            <p:nvPr/>
          </p:nvCxnSpPr>
          <p:spPr>
            <a:xfrm>
              <a:off x="6143575" y="2964276"/>
              <a:ext cx="0" cy="1209000"/>
            </a:xfrm>
            <a:prstGeom prst="straightConnector1">
              <a:avLst/>
            </a:prstGeom>
            <a:noFill/>
            <a:ln w="19050" cap="flat" cmpd="sng">
              <a:solidFill>
                <a:schemeClr val="accent5"/>
              </a:solidFill>
              <a:prstDash val="solid"/>
              <a:round/>
              <a:headEnd type="none" w="sm" len="sm"/>
              <a:tailEnd type="oval" w="med" len="med"/>
            </a:ln>
          </p:spPr>
        </p:cxnSp>
        <p:sp>
          <p:nvSpPr>
            <p:cNvPr id="125" name="Google Shape;125;p19"/>
            <p:cNvSpPr/>
            <p:nvPr/>
          </p:nvSpPr>
          <p:spPr>
            <a:xfrm>
              <a:off x="604547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endParaRPr/>
            </a:p>
          </p:txBody>
        </p:sp>
      </p:grpSp>
      <p:sp>
        <p:nvSpPr>
          <p:cNvPr id="126" name="Google Shape;126;p19"/>
          <p:cNvSpPr txBox="1">
            <a:spLocks noGrp="1"/>
          </p:cNvSpPr>
          <p:nvPr>
            <p:ph type="body" idx="4294967295"/>
          </p:nvPr>
        </p:nvSpPr>
        <p:spPr>
          <a:xfrm>
            <a:off x="8199360" y="4631567"/>
            <a:ext cx="3549600" cy="1295600"/>
          </a:xfrm>
          <a:prstGeom prst="rect">
            <a:avLst/>
          </a:prstGeom>
        </p:spPr>
        <p:txBody>
          <a:bodyPr spcFirstLastPara="1" wrap="square" lIns="121897" tIns="121897" rIns="121897" bIns="121897" anchor="t" anchorCtr="0">
            <a:noAutofit/>
          </a:bodyPr>
          <a:lstStyle/>
          <a:p>
            <a:pPr marL="0" indent="0">
              <a:buNone/>
            </a:pPr>
            <a:r>
              <a:rPr lang="en" b="1">
                <a:solidFill>
                  <a:schemeClr val="dk2"/>
                </a:solidFill>
              </a:rPr>
              <a:t>Split data</a:t>
            </a:r>
            <a:endParaRPr b="1">
              <a:solidFill>
                <a:schemeClr val="dk2"/>
              </a:solidFill>
            </a:endParaRPr>
          </a:p>
          <a:p>
            <a:pPr marL="0" indent="0">
              <a:spcAft>
                <a:spcPts val="2133"/>
              </a:spcAft>
              <a:buNone/>
            </a:pPr>
            <a:r>
              <a:rPr lang="en" sz="1900"/>
              <a:t>Train, test, split function</a:t>
            </a:r>
            <a:endParaRPr sz="1900"/>
          </a:p>
        </p:txBody>
      </p:sp>
    </p:spTree>
    <p:extLst>
      <p:ext uri="{BB962C8B-B14F-4D97-AF65-F5344CB8AC3E}">
        <p14:creationId xmlns:p14="http://schemas.microsoft.com/office/powerpoint/2010/main" val="1731916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DFB45F-0E49-47E3-B196-E290663EF928}"/>
              </a:ext>
            </a:extLst>
          </p:cNvPr>
          <p:cNvSpPr>
            <a:spLocks noGrp="1"/>
          </p:cNvSpPr>
          <p:nvPr>
            <p:ph type="title"/>
          </p:nvPr>
        </p:nvSpPr>
        <p:spPr/>
        <p:txBody>
          <a:bodyPr/>
          <a:lstStyle/>
          <a:p>
            <a:r>
              <a:rPr lang="en-US" sz="7200" b="1" cap="all" dirty="0" smtClean="0">
                <a:ln w="15875">
                  <a:solidFill>
                    <a:sysClr val="window" lastClr="FFFFFF"/>
                  </a:solidFill>
                </a:ln>
                <a:effectLst>
                  <a:outerShdw dist="38100" dir="2700000" algn="tl" rotWithShape="0">
                    <a:srgbClr val="DF5327"/>
                  </a:outerShdw>
                </a:effectLst>
                <a:ea typeface="+mn-ea"/>
                <a:cs typeface="+mn-cs"/>
              </a:rPr>
              <a:t>Running  the models</a:t>
            </a:r>
            <a:endParaRPr lang="en-US" dirty="0"/>
          </a:p>
        </p:txBody>
      </p:sp>
      <p:sp>
        <p:nvSpPr>
          <p:cNvPr id="4" name="Text Placeholder 3">
            <a:extLst>
              <a:ext uri="{FF2B5EF4-FFF2-40B4-BE49-F238E27FC236}">
                <a16:creationId xmlns="" xmlns:a16="http://schemas.microsoft.com/office/drawing/2014/main" id="{DD7E1A2E-B59F-44C3-85C5-B5E3A455F87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9177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354000" y="2238200"/>
            <a:ext cx="5406000" cy="2381600"/>
          </a:xfrm>
          <a:prstGeom prst="rect">
            <a:avLst/>
          </a:prstGeom>
        </p:spPr>
        <p:txBody>
          <a:bodyPr spcFirstLastPara="1" wrap="square" lIns="121897" tIns="121897" rIns="121897" bIns="121897" anchor="ctr" anchorCtr="0">
            <a:noAutofit/>
          </a:bodyPr>
          <a:lstStyle/>
          <a:p>
            <a:r>
              <a:rPr lang="en"/>
              <a:t>Models Used</a:t>
            </a:r>
            <a:endParaRPr/>
          </a:p>
        </p:txBody>
      </p:sp>
      <p:sp>
        <p:nvSpPr>
          <p:cNvPr id="137" name="Google Shape;137;p21"/>
          <p:cNvSpPr txBox="1">
            <a:spLocks noGrp="1"/>
          </p:cNvSpPr>
          <p:nvPr>
            <p:ph type="body" idx="2"/>
          </p:nvPr>
        </p:nvSpPr>
        <p:spPr>
          <a:xfrm>
            <a:off x="6904233" y="2238200"/>
            <a:ext cx="4806800" cy="3489600"/>
          </a:xfrm>
          <a:prstGeom prst="rect">
            <a:avLst/>
          </a:prstGeom>
        </p:spPr>
        <p:txBody>
          <a:bodyPr spcFirstLastPara="1" wrap="square" lIns="121897" tIns="121897" rIns="121897" bIns="121897" anchor="ctr" anchorCtr="0">
            <a:noAutofit/>
          </a:bodyPr>
          <a:lstStyle/>
          <a:p>
            <a:pPr indent="-482588">
              <a:buSzPts val="2100"/>
            </a:pPr>
            <a:r>
              <a:rPr lang="en" sz="2800" dirty="0"/>
              <a:t>Sklearn Library:</a:t>
            </a:r>
            <a:endParaRPr sz="2800" dirty="0"/>
          </a:p>
          <a:p>
            <a:pPr lvl="1" indent="-482588">
              <a:spcBef>
                <a:spcPts val="0"/>
              </a:spcBef>
              <a:buSzPts val="2100"/>
            </a:pPr>
            <a:r>
              <a:rPr lang="en" sz="2800" dirty="0"/>
              <a:t>Nearest Neighbors</a:t>
            </a:r>
            <a:endParaRPr sz="2800" dirty="0"/>
          </a:p>
          <a:p>
            <a:pPr lvl="1" indent="-482588">
              <a:spcBef>
                <a:spcPts val="0"/>
              </a:spcBef>
              <a:buSzPts val="2100"/>
            </a:pPr>
            <a:r>
              <a:rPr lang="en" sz="2800" dirty="0"/>
              <a:t>Random </a:t>
            </a:r>
            <a:r>
              <a:rPr lang="en" sz="2800" dirty="0" smtClean="0"/>
              <a:t>Forest</a:t>
            </a:r>
            <a:endParaRPr sz="2800" dirty="0"/>
          </a:p>
          <a:p>
            <a:pPr lvl="1" indent="-482588">
              <a:spcBef>
                <a:spcPts val="0"/>
              </a:spcBef>
              <a:buSzPts val="2100"/>
            </a:pPr>
            <a:r>
              <a:rPr lang="en" sz="2800" dirty="0"/>
              <a:t>Gaussian	</a:t>
            </a:r>
            <a:endParaRPr sz="2800" dirty="0"/>
          </a:p>
          <a:p>
            <a:pPr lvl="1" indent="-482588">
              <a:spcBef>
                <a:spcPts val="0"/>
              </a:spcBef>
              <a:buSzPts val="2100"/>
            </a:pPr>
            <a:r>
              <a:rPr lang="en" sz="2800" dirty="0"/>
              <a:t>Decision Tree</a:t>
            </a:r>
            <a:endParaRPr sz="2800" dirty="0"/>
          </a:p>
          <a:p>
            <a:pPr lvl="1" indent="-482588">
              <a:spcBef>
                <a:spcPts val="0"/>
              </a:spcBef>
              <a:buSzPts val="2100"/>
            </a:pPr>
            <a:r>
              <a:rPr lang="en" sz="2800" dirty="0"/>
              <a:t>SVC</a:t>
            </a:r>
            <a:endParaRPr sz="2800" dirty="0"/>
          </a:p>
          <a:p>
            <a:pPr indent="-482588">
              <a:buSzPts val="2100"/>
            </a:pPr>
            <a:r>
              <a:rPr lang="en" sz="2800" dirty="0"/>
              <a:t>Keras &amp; Tensorflow:</a:t>
            </a:r>
            <a:endParaRPr sz="2800" dirty="0"/>
          </a:p>
          <a:p>
            <a:pPr lvl="1" indent="-482588">
              <a:spcBef>
                <a:spcPts val="0"/>
              </a:spcBef>
              <a:buSzPts val="2100"/>
            </a:pPr>
            <a:r>
              <a:rPr lang="en" sz="2800" dirty="0"/>
              <a:t>Dense Neural Network</a:t>
            </a:r>
            <a:endParaRPr sz="2800" dirty="0"/>
          </a:p>
          <a:p>
            <a:pPr indent="0">
              <a:spcBef>
                <a:spcPts val="2133"/>
              </a:spcBef>
              <a:spcAft>
                <a:spcPts val="2133"/>
              </a:spcAft>
              <a:buNone/>
            </a:pPr>
            <a:endParaRPr sz="2800" dirty="0"/>
          </a:p>
        </p:txBody>
      </p:sp>
    </p:spTree>
    <p:extLst>
      <p:ext uri="{BB962C8B-B14F-4D97-AF65-F5344CB8AC3E}">
        <p14:creationId xmlns:p14="http://schemas.microsoft.com/office/powerpoint/2010/main" val="2984127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321595" y="445821"/>
            <a:ext cx="5352811" cy="1007600"/>
          </a:xfrm>
          <a:prstGeom prst="rect">
            <a:avLst/>
          </a:prstGeom>
        </p:spPr>
        <p:txBody>
          <a:bodyPr spcFirstLastPara="1" wrap="square" lIns="121897" tIns="121897" rIns="121897" bIns="121897" anchor="b" anchorCtr="0">
            <a:noAutofit/>
          </a:bodyPr>
          <a:lstStyle/>
          <a:p>
            <a:r>
              <a:rPr lang="en" dirty="0" smtClean="0"/>
              <a:t>Neural Network Frustration</a:t>
            </a:r>
            <a:endParaRPr dirty="0"/>
          </a:p>
        </p:txBody>
      </p:sp>
      <p:sp>
        <p:nvSpPr>
          <p:cNvPr id="143" name="Google Shape;143;p22"/>
          <p:cNvSpPr txBox="1">
            <a:spLocks noGrp="1"/>
          </p:cNvSpPr>
          <p:nvPr>
            <p:ph type="body" idx="1"/>
          </p:nvPr>
        </p:nvSpPr>
        <p:spPr>
          <a:xfrm>
            <a:off x="0" y="1554467"/>
            <a:ext cx="5222800" cy="3557600"/>
          </a:xfrm>
          <a:prstGeom prst="rect">
            <a:avLst/>
          </a:prstGeom>
        </p:spPr>
        <p:txBody>
          <a:bodyPr spcFirstLastPara="1" wrap="square" lIns="121897" tIns="121897" rIns="121897" bIns="121897" anchor="t" anchorCtr="0">
            <a:noAutofit/>
          </a:bodyPr>
          <a:lstStyle/>
          <a:p>
            <a:pPr indent="-482588">
              <a:buSzPts val="2100"/>
            </a:pPr>
            <a:r>
              <a:rPr lang="en" sz="2800" dirty="0"/>
              <a:t>The more epochs on trained data the more acccurate</a:t>
            </a:r>
            <a:endParaRPr sz="2800" dirty="0"/>
          </a:p>
          <a:p>
            <a:pPr indent="-482588">
              <a:buSzPts val="2100"/>
            </a:pPr>
            <a:r>
              <a:rPr lang="en" sz="2800" dirty="0"/>
              <a:t>Ran enough training to get up to 90% accruacy</a:t>
            </a:r>
            <a:endParaRPr sz="2800" dirty="0"/>
          </a:p>
          <a:p>
            <a:pPr indent="-482588">
              <a:buSzPts val="2100"/>
            </a:pPr>
            <a:r>
              <a:rPr lang="en" sz="2800" dirty="0"/>
              <a:t>Accuracy was never carried over to test data</a:t>
            </a:r>
            <a:endParaRPr sz="2800" dirty="0"/>
          </a:p>
          <a:p>
            <a:pPr indent="-482588">
              <a:buSzPts val="2100"/>
            </a:pPr>
            <a:r>
              <a:rPr lang="en" sz="2800" dirty="0"/>
              <a:t>Why?</a:t>
            </a:r>
            <a:endParaRPr sz="2800" dirty="0"/>
          </a:p>
          <a:p>
            <a:pPr indent="-482588">
              <a:buSzPts val="2100"/>
            </a:pPr>
            <a:r>
              <a:rPr lang="en" sz="2800" dirty="0"/>
              <a:t>Massive Overfitting of Data</a:t>
            </a:r>
            <a:endParaRPr sz="2800" dirty="0"/>
          </a:p>
          <a:p>
            <a:pPr marL="0" indent="0">
              <a:spcBef>
                <a:spcPts val="2133"/>
              </a:spcBef>
              <a:spcAft>
                <a:spcPts val="2133"/>
              </a:spcAft>
              <a:buNone/>
            </a:pPr>
            <a:endParaRPr sz="2800" dirty="0"/>
          </a:p>
        </p:txBody>
      </p:sp>
      <p:pic>
        <p:nvPicPr>
          <p:cNvPr id="144" name="Google Shape;144;p22"/>
          <p:cNvPicPr preferRelativeResize="0"/>
          <p:nvPr/>
        </p:nvPicPr>
        <p:blipFill>
          <a:blip r:embed="rId3">
            <a:alphaModFix/>
          </a:blip>
          <a:stretch>
            <a:fillRect/>
          </a:stretch>
        </p:blipFill>
        <p:spPr>
          <a:xfrm>
            <a:off x="5318134" y="-70333"/>
            <a:ext cx="7162767" cy="6807200"/>
          </a:xfrm>
          <a:prstGeom prst="rect">
            <a:avLst/>
          </a:prstGeom>
          <a:noFill/>
          <a:ln>
            <a:noFill/>
          </a:ln>
        </p:spPr>
      </p:pic>
    </p:spTree>
    <p:extLst>
      <p:ext uri="{BB962C8B-B14F-4D97-AF65-F5344CB8AC3E}">
        <p14:creationId xmlns:p14="http://schemas.microsoft.com/office/powerpoint/2010/main" val="3146823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3"/>
          <p:cNvPicPr preferRelativeResize="0"/>
          <p:nvPr/>
        </p:nvPicPr>
        <p:blipFill>
          <a:blip r:embed="rId3">
            <a:alphaModFix/>
          </a:blip>
          <a:stretch>
            <a:fillRect/>
          </a:stretch>
        </p:blipFill>
        <p:spPr>
          <a:xfrm>
            <a:off x="604000" y="201967"/>
            <a:ext cx="11246741" cy="6656032"/>
          </a:xfrm>
          <a:prstGeom prst="rect">
            <a:avLst/>
          </a:prstGeom>
          <a:noFill/>
          <a:ln>
            <a:noFill/>
          </a:ln>
        </p:spPr>
      </p:pic>
    </p:spTree>
    <p:extLst>
      <p:ext uri="{BB962C8B-B14F-4D97-AF65-F5344CB8AC3E}">
        <p14:creationId xmlns:p14="http://schemas.microsoft.com/office/powerpoint/2010/main" val="1946291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24"/>
          <p:cNvPicPr preferRelativeResize="0"/>
          <p:nvPr/>
        </p:nvPicPr>
        <p:blipFill>
          <a:blip r:embed="rId3">
            <a:alphaModFix/>
          </a:blip>
          <a:stretch>
            <a:fillRect/>
          </a:stretch>
        </p:blipFill>
        <p:spPr>
          <a:xfrm>
            <a:off x="4292534" y="203200"/>
            <a:ext cx="8349132" cy="6451603"/>
          </a:xfrm>
          <a:prstGeom prst="rect">
            <a:avLst/>
          </a:prstGeom>
          <a:noFill/>
          <a:ln>
            <a:noFill/>
          </a:ln>
        </p:spPr>
      </p:pic>
      <p:sp>
        <p:nvSpPr>
          <p:cNvPr id="155" name="Google Shape;155;p24"/>
          <p:cNvSpPr txBox="1">
            <a:spLocks noGrp="1"/>
          </p:cNvSpPr>
          <p:nvPr>
            <p:ph type="title"/>
          </p:nvPr>
        </p:nvSpPr>
        <p:spPr>
          <a:xfrm>
            <a:off x="415600" y="454367"/>
            <a:ext cx="4421600" cy="1007600"/>
          </a:xfrm>
          <a:prstGeom prst="rect">
            <a:avLst/>
          </a:prstGeom>
        </p:spPr>
        <p:txBody>
          <a:bodyPr spcFirstLastPara="1" wrap="square" lIns="121897" tIns="121897" rIns="121897" bIns="121897" anchor="b" anchorCtr="0">
            <a:noAutofit/>
          </a:bodyPr>
          <a:lstStyle/>
          <a:p>
            <a:r>
              <a:rPr lang="en"/>
              <a:t>Close Finish!</a:t>
            </a:r>
            <a:endParaRPr/>
          </a:p>
        </p:txBody>
      </p:sp>
      <p:sp>
        <p:nvSpPr>
          <p:cNvPr id="156" name="Google Shape;156;p24"/>
          <p:cNvSpPr txBox="1">
            <a:spLocks noGrp="1"/>
          </p:cNvSpPr>
          <p:nvPr>
            <p:ph type="body" idx="1"/>
          </p:nvPr>
        </p:nvSpPr>
        <p:spPr>
          <a:xfrm>
            <a:off x="0" y="1554467"/>
            <a:ext cx="4421600" cy="3557600"/>
          </a:xfrm>
          <a:prstGeom prst="rect">
            <a:avLst/>
          </a:prstGeom>
        </p:spPr>
        <p:txBody>
          <a:bodyPr spcFirstLastPara="1" wrap="square" lIns="121897" tIns="121897" rIns="121897" bIns="121897" anchor="t" anchorCtr="0">
            <a:noAutofit/>
          </a:bodyPr>
          <a:lstStyle/>
          <a:p>
            <a:pPr indent="-482588">
              <a:buSzPts val="2100"/>
            </a:pPr>
            <a:r>
              <a:rPr lang="en" sz="2800"/>
              <a:t>Neural Network and Random Forest - close</a:t>
            </a:r>
            <a:endParaRPr sz="2800"/>
          </a:p>
          <a:p>
            <a:pPr indent="-482588">
              <a:buSzPts val="2100"/>
            </a:pPr>
            <a:r>
              <a:rPr lang="en" sz="2800"/>
              <a:t>Random Forest wins</a:t>
            </a:r>
            <a:endParaRPr sz="2800"/>
          </a:p>
          <a:p>
            <a:pPr indent="-482588">
              <a:buSzPts val="2100"/>
            </a:pPr>
            <a:r>
              <a:rPr lang="en" sz="2800"/>
              <a:t>The others were much less accurate</a:t>
            </a:r>
            <a:endParaRPr sz="2800"/>
          </a:p>
          <a:p>
            <a:pPr marL="0" indent="0">
              <a:spcBef>
                <a:spcPts val="2133"/>
              </a:spcBef>
              <a:spcAft>
                <a:spcPts val="2133"/>
              </a:spcAft>
              <a:buNone/>
            </a:pPr>
            <a:endParaRPr sz="2800"/>
          </a:p>
        </p:txBody>
      </p:sp>
      <p:sp>
        <p:nvSpPr>
          <p:cNvPr id="2" name="Rectangle 1"/>
          <p:cNvSpPr/>
          <p:nvPr/>
        </p:nvSpPr>
        <p:spPr>
          <a:xfrm>
            <a:off x="5306938" y="5178750"/>
            <a:ext cx="1734795" cy="290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1">
                    <a:lumMod val="50000"/>
                  </a:schemeClr>
                </a:solidFill>
              </a:rPr>
              <a:t>Neural Network</a:t>
            </a:r>
            <a:endParaRPr lang="en-US" sz="1600" dirty="0">
              <a:solidFill>
                <a:schemeClr val="accent1">
                  <a:lumMod val="50000"/>
                </a:schemeClr>
              </a:solidFill>
            </a:endParaRPr>
          </a:p>
        </p:txBody>
      </p:sp>
    </p:spTree>
    <p:extLst>
      <p:ext uri="{BB962C8B-B14F-4D97-AF65-F5344CB8AC3E}">
        <p14:creationId xmlns:p14="http://schemas.microsoft.com/office/powerpoint/2010/main" val="947861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DFB45F-0E49-47E3-B196-E290663EF928}"/>
              </a:ext>
            </a:extLst>
          </p:cNvPr>
          <p:cNvSpPr>
            <a:spLocks noGrp="1"/>
          </p:cNvSpPr>
          <p:nvPr>
            <p:ph type="title"/>
          </p:nvPr>
        </p:nvSpPr>
        <p:spPr/>
        <p:txBody>
          <a:bodyPr/>
          <a:lstStyle/>
          <a:p>
            <a:r>
              <a:rPr lang="en-US" sz="7200" b="1" cap="all" dirty="0" smtClean="0">
                <a:ln w="15875">
                  <a:solidFill>
                    <a:sysClr val="window" lastClr="FFFFFF"/>
                  </a:solidFill>
                </a:ln>
                <a:effectLst>
                  <a:outerShdw dist="38100" dir="2700000" algn="tl" rotWithShape="0">
                    <a:srgbClr val="DF5327"/>
                  </a:outerShdw>
                </a:effectLst>
                <a:ea typeface="+mn-ea"/>
                <a:cs typeface="+mn-cs"/>
              </a:rPr>
              <a:t>Check  Out  the forest</a:t>
            </a:r>
            <a:endParaRPr lang="en-US" dirty="0"/>
          </a:p>
        </p:txBody>
      </p:sp>
      <p:sp>
        <p:nvSpPr>
          <p:cNvPr id="4" name="Text Placeholder 3">
            <a:extLst>
              <a:ext uri="{FF2B5EF4-FFF2-40B4-BE49-F238E27FC236}">
                <a16:creationId xmlns="" xmlns:a16="http://schemas.microsoft.com/office/drawing/2014/main" id="{DD7E1A2E-B59F-44C3-85C5-B5E3A455F87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4081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563" y="1594379"/>
            <a:ext cx="10058400" cy="530423"/>
          </a:xfrm>
          <a:prstGeom prst="rect">
            <a:avLst/>
          </a:prstGeom>
        </p:spPr>
      </p:pic>
      <p:sp>
        <p:nvSpPr>
          <p:cNvPr id="17" name="Google Shape;161;p25"/>
          <p:cNvSpPr txBox="1">
            <a:spLocks noGrp="1"/>
          </p:cNvSpPr>
          <p:nvPr>
            <p:ph type="title"/>
          </p:nvPr>
        </p:nvSpPr>
        <p:spPr>
          <a:xfrm>
            <a:off x="3381595" y="397968"/>
            <a:ext cx="5476430" cy="1196411"/>
          </a:xfrm>
          <a:prstGeom prst="rect">
            <a:avLst/>
          </a:prstGeom>
        </p:spPr>
        <p:txBody>
          <a:bodyPr spcFirstLastPara="1" wrap="square" lIns="121897" tIns="121897" rIns="121897" bIns="121897" anchor="ctr" anchorCtr="0">
            <a:noAutofit/>
          </a:bodyPr>
          <a:lstStyle/>
          <a:p>
            <a:r>
              <a:rPr lang="en" dirty="0" smtClean="0"/>
              <a:t>Many Huge Decision Trees</a:t>
            </a:r>
            <a:endParaRPr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9499" y="2452641"/>
            <a:ext cx="9539151" cy="3955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5793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456" y="1462340"/>
            <a:ext cx="5900737" cy="478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Google Shape;161;p25"/>
          <p:cNvSpPr txBox="1">
            <a:spLocks noGrp="1"/>
          </p:cNvSpPr>
          <p:nvPr>
            <p:ph type="title"/>
          </p:nvPr>
        </p:nvSpPr>
        <p:spPr>
          <a:xfrm>
            <a:off x="2471159" y="397968"/>
            <a:ext cx="8545794" cy="1196411"/>
          </a:xfrm>
          <a:prstGeom prst="rect">
            <a:avLst/>
          </a:prstGeom>
        </p:spPr>
        <p:txBody>
          <a:bodyPr spcFirstLastPara="1" wrap="square" lIns="121897" tIns="121897" rIns="121897" bIns="121897" anchor="ctr" anchorCtr="0">
            <a:noAutofit/>
          </a:bodyPr>
          <a:lstStyle/>
          <a:p>
            <a:r>
              <a:rPr lang="en" dirty="0" smtClean="0"/>
              <a:t>Zooming In:</a:t>
            </a:r>
            <a:endParaRPr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9425" y="2575308"/>
            <a:ext cx="4815328" cy="2148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7055978" y="1688236"/>
            <a:ext cx="4879648" cy="3922519"/>
          </a:xfrm>
          <a:prstGeom prst="ellipse">
            <a:avLst/>
          </a:prstGeom>
          <a:no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Elbow Connector 4"/>
          <p:cNvCxnSpPr/>
          <p:nvPr/>
        </p:nvCxnSpPr>
        <p:spPr>
          <a:xfrm>
            <a:off x="4606183" y="2674834"/>
            <a:ext cx="3973795" cy="2050990"/>
          </a:xfrm>
          <a:prstGeom prst="bentConnector3">
            <a:avLst>
              <a:gd name="adj1" fmla="val 50000"/>
            </a:avLst>
          </a:prstGeom>
          <a:ln w="57150">
            <a:solidFill>
              <a:schemeClr val="tx2">
                <a:lumMod val="10000"/>
              </a:schemeClr>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87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212;p34">
            <a:extLst>
              <a:ext uri="{FF2B5EF4-FFF2-40B4-BE49-F238E27FC236}">
                <a16:creationId xmlns="" xmlns:a16="http://schemas.microsoft.com/office/drawing/2014/main" id="{9B66B55B-78DA-4FAA-AC9C-93587D6F2E4E}"/>
              </a:ext>
            </a:extLst>
          </p:cNvPr>
          <p:cNvPicPr preferRelativeResize="0"/>
          <p:nvPr/>
        </p:nvPicPr>
        <p:blipFill>
          <a:blip r:embed="rId3">
            <a:alphaModFix/>
          </a:blip>
          <a:stretch>
            <a:fillRect/>
          </a:stretch>
        </p:blipFill>
        <p:spPr>
          <a:xfrm>
            <a:off x="3730513" y="3935691"/>
            <a:ext cx="4937237" cy="2436534"/>
          </a:xfrm>
          <a:prstGeom prst="rect">
            <a:avLst/>
          </a:prstGeom>
          <a:noFill/>
          <a:ln>
            <a:noFill/>
          </a:ln>
        </p:spPr>
      </p:pic>
      <p:sp>
        <p:nvSpPr>
          <p:cNvPr id="6" name="Google Shape;213;p34">
            <a:extLst>
              <a:ext uri="{FF2B5EF4-FFF2-40B4-BE49-F238E27FC236}">
                <a16:creationId xmlns="" xmlns:a16="http://schemas.microsoft.com/office/drawing/2014/main" id="{3ED3557A-F5F0-4AE5-AF90-D314E55556D0}"/>
              </a:ext>
            </a:extLst>
          </p:cNvPr>
          <p:cNvSpPr/>
          <p:nvPr/>
        </p:nvSpPr>
        <p:spPr>
          <a:xfrm>
            <a:off x="4291917" y="1743704"/>
            <a:ext cx="453878" cy="1060456"/>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4;p34">
            <a:extLst>
              <a:ext uri="{FF2B5EF4-FFF2-40B4-BE49-F238E27FC236}">
                <a16:creationId xmlns="" xmlns:a16="http://schemas.microsoft.com/office/drawing/2014/main" id="{D10CBA18-F820-4FEC-95D8-59C30441F094}"/>
              </a:ext>
            </a:extLst>
          </p:cNvPr>
          <p:cNvSpPr/>
          <p:nvPr/>
        </p:nvSpPr>
        <p:spPr>
          <a:xfrm>
            <a:off x="7339477" y="1743705"/>
            <a:ext cx="453878" cy="1060456"/>
          </a:xfrm>
          <a:prstGeom prst="down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Google Shape;215;p34">
            <a:extLst>
              <a:ext uri="{FF2B5EF4-FFF2-40B4-BE49-F238E27FC236}">
                <a16:creationId xmlns="" xmlns:a16="http://schemas.microsoft.com/office/drawing/2014/main" id="{00154F03-132B-4885-A393-B0C47F84AAF9}"/>
              </a:ext>
            </a:extLst>
          </p:cNvPr>
          <p:cNvPicPr preferRelativeResize="0"/>
          <p:nvPr/>
        </p:nvPicPr>
        <p:blipFill>
          <a:blip r:embed="rId4">
            <a:alphaModFix/>
          </a:blip>
          <a:stretch>
            <a:fillRect/>
          </a:stretch>
        </p:blipFill>
        <p:spPr>
          <a:xfrm>
            <a:off x="7178933" y="2932193"/>
            <a:ext cx="769024" cy="556605"/>
          </a:xfrm>
          <a:prstGeom prst="rect">
            <a:avLst/>
          </a:prstGeom>
          <a:noFill/>
          <a:ln>
            <a:noFill/>
          </a:ln>
        </p:spPr>
      </p:pic>
      <p:pic>
        <p:nvPicPr>
          <p:cNvPr id="9" name="Google Shape;217;p34">
            <a:extLst>
              <a:ext uri="{FF2B5EF4-FFF2-40B4-BE49-F238E27FC236}">
                <a16:creationId xmlns="" xmlns:a16="http://schemas.microsoft.com/office/drawing/2014/main" id="{7ABB4C11-A170-465A-AE95-CA4B8D71DA3A}"/>
              </a:ext>
            </a:extLst>
          </p:cNvPr>
          <p:cNvPicPr preferRelativeResize="0"/>
          <p:nvPr/>
        </p:nvPicPr>
        <p:blipFill>
          <a:blip r:embed="rId5">
            <a:alphaModFix/>
          </a:blip>
          <a:stretch>
            <a:fillRect/>
          </a:stretch>
        </p:blipFill>
        <p:spPr>
          <a:xfrm>
            <a:off x="4217970" y="3113278"/>
            <a:ext cx="769025" cy="375520"/>
          </a:xfrm>
          <a:prstGeom prst="rect">
            <a:avLst/>
          </a:prstGeom>
          <a:noFill/>
          <a:ln>
            <a:noFill/>
          </a:ln>
        </p:spPr>
      </p:pic>
      <p:sp>
        <p:nvSpPr>
          <p:cNvPr id="10" name="Title 1">
            <a:extLst>
              <a:ext uri="{FF2B5EF4-FFF2-40B4-BE49-F238E27FC236}">
                <a16:creationId xmlns="" xmlns:a16="http://schemas.microsoft.com/office/drawing/2014/main" id="{D4579814-60F3-40BC-ADEF-12F974DD2796}"/>
              </a:ext>
            </a:extLst>
          </p:cNvPr>
          <p:cNvSpPr txBox="1">
            <a:spLocks/>
          </p:cNvSpPr>
          <p:nvPr/>
        </p:nvSpPr>
        <p:spPr>
          <a:xfrm>
            <a:off x="1143000" y="609600"/>
            <a:ext cx="9875520" cy="13563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b="1" cap="all" dirty="0">
                <a:ln w="15875">
                  <a:solidFill>
                    <a:sysClr val="window" lastClr="FFFFFF"/>
                  </a:solidFill>
                </a:ln>
                <a:effectLst>
                  <a:outerShdw dist="38100" dir="2700000" algn="tl" rotWithShape="0">
                    <a:srgbClr val="DF5327"/>
                  </a:outerShdw>
                </a:effectLst>
                <a:ea typeface="+mn-ea"/>
                <a:cs typeface="+mn-cs"/>
              </a:rPr>
              <a:t>Visualizing Value</a:t>
            </a:r>
            <a:endParaRPr lang="en-US" dirty="0"/>
          </a:p>
        </p:txBody>
      </p:sp>
    </p:spTree>
    <p:extLst>
      <p:ext uri="{BB962C8B-B14F-4D97-AF65-F5344CB8AC3E}">
        <p14:creationId xmlns:p14="http://schemas.microsoft.com/office/powerpoint/2010/main" val="203380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618799" y="203201"/>
            <a:ext cx="4421600" cy="1007600"/>
          </a:xfrm>
          <a:prstGeom prst="rect">
            <a:avLst/>
          </a:prstGeom>
        </p:spPr>
        <p:txBody>
          <a:bodyPr spcFirstLastPara="1" wrap="square" lIns="121897" tIns="121897" rIns="121897" bIns="121897" anchor="b" anchorCtr="0">
            <a:noAutofit/>
          </a:bodyPr>
          <a:lstStyle/>
          <a:p>
            <a:r>
              <a:rPr lang="en" dirty="0"/>
              <a:t>Interesting Weights!</a:t>
            </a:r>
            <a:endParaRPr dirty="0"/>
          </a:p>
        </p:txBody>
      </p:sp>
      <p:sp>
        <p:nvSpPr>
          <p:cNvPr id="173" name="Google Shape;173;p27"/>
          <p:cNvSpPr txBox="1">
            <a:spLocks noGrp="1"/>
          </p:cNvSpPr>
          <p:nvPr>
            <p:ph type="body" idx="1"/>
          </p:nvPr>
        </p:nvSpPr>
        <p:spPr>
          <a:xfrm>
            <a:off x="233803" y="1278072"/>
            <a:ext cx="4643600" cy="3557600"/>
          </a:xfrm>
          <a:prstGeom prst="rect">
            <a:avLst/>
          </a:prstGeom>
        </p:spPr>
        <p:txBody>
          <a:bodyPr spcFirstLastPara="1" wrap="square" lIns="121897" tIns="121897" rIns="121897" bIns="121897" anchor="t" anchorCtr="0">
            <a:noAutofit/>
          </a:bodyPr>
          <a:lstStyle/>
          <a:p>
            <a:pPr indent="-482588">
              <a:buSzPts val="2100"/>
            </a:pPr>
            <a:r>
              <a:rPr lang="en" sz="2800" dirty="0" smtClean="0"/>
              <a:t>Eli5 lib</a:t>
            </a:r>
            <a:r>
              <a:rPr lang="en-US" sz="2800" dirty="0" smtClean="0"/>
              <a:t>r</a:t>
            </a:r>
            <a:r>
              <a:rPr lang="en" sz="2800" dirty="0" smtClean="0"/>
              <a:t>ary to generate chart</a:t>
            </a:r>
          </a:p>
          <a:p>
            <a:pPr indent="-482588">
              <a:buSzPts val="2100"/>
            </a:pPr>
            <a:r>
              <a:rPr lang="en-US" sz="2800" dirty="0"/>
              <a:t>Clean fee was most important </a:t>
            </a:r>
            <a:r>
              <a:rPr lang="en-US" sz="2800" dirty="0" smtClean="0"/>
              <a:t>indicator</a:t>
            </a:r>
            <a:endParaRPr sz="2800" dirty="0"/>
          </a:p>
          <a:p>
            <a:pPr indent="-482588">
              <a:buSzPts val="2100"/>
            </a:pPr>
            <a:r>
              <a:rPr lang="en" sz="2800" dirty="0" smtClean="0"/>
              <a:t>Number of times booked in one month #5</a:t>
            </a:r>
            <a:endParaRPr sz="2800" dirty="0" smtClean="0"/>
          </a:p>
          <a:p>
            <a:pPr indent="-482588">
              <a:buSzPts val="2100"/>
            </a:pPr>
            <a:r>
              <a:rPr lang="en" sz="2800" dirty="0" smtClean="0"/>
              <a:t>Distance </a:t>
            </a:r>
            <a:r>
              <a:rPr lang="en" sz="2800" dirty="0"/>
              <a:t>was second, despite my earlier analysis</a:t>
            </a:r>
            <a:endParaRPr sz="2800" dirty="0"/>
          </a:p>
          <a:p>
            <a:pPr marL="0" indent="0">
              <a:spcBef>
                <a:spcPts val="2133"/>
              </a:spcBef>
              <a:spcAft>
                <a:spcPts val="2133"/>
              </a:spcAft>
              <a:buNone/>
            </a:pPr>
            <a:endParaRPr sz="2800" dirty="0"/>
          </a:p>
        </p:txBody>
      </p:sp>
      <p:pic>
        <p:nvPicPr>
          <p:cNvPr id="174" name="Google Shape;174;p27"/>
          <p:cNvPicPr preferRelativeResize="0"/>
          <p:nvPr/>
        </p:nvPicPr>
        <p:blipFill>
          <a:blip r:embed="rId3">
            <a:alphaModFix/>
          </a:blip>
          <a:stretch>
            <a:fillRect/>
          </a:stretch>
        </p:blipFill>
        <p:spPr>
          <a:xfrm>
            <a:off x="5040399" y="203201"/>
            <a:ext cx="6299029" cy="6451601"/>
          </a:xfrm>
          <a:prstGeom prst="rect">
            <a:avLst/>
          </a:prstGeom>
          <a:noFill/>
          <a:ln>
            <a:noFill/>
          </a:ln>
        </p:spPr>
      </p:pic>
    </p:spTree>
    <p:extLst>
      <p:ext uri="{BB962C8B-B14F-4D97-AF65-F5344CB8AC3E}">
        <p14:creationId xmlns:p14="http://schemas.microsoft.com/office/powerpoint/2010/main" val="2510827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354000" y="2238200"/>
            <a:ext cx="5406000" cy="2381600"/>
          </a:xfrm>
          <a:prstGeom prst="rect">
            <a:avLst/>
          </a:prstGeom>
        </p:spPr>
        <p:txBody>
          <a:bodyPr spcFirstLastPara="1" wrap="square" lIns="121897" tIns="121897" rIns="121897" bIns="121897" anchor="ctr" anchorCtr="0">
            <a:noAutofit/>
          </a:bodyPr>
          <a:lstStyle/>
          <a:p>
            <a:r>
              <a:rPr lang="en"/>
              <a:t>Implementation</a:t>
            </a:r>
            <a:endParaRPr/>
          </a:p>
        </p:txBody>
      </p:sp>
      <p:sp>
        <p:nvSpPr>
          <p:cNvPr id="180" name="Google Shape;180;p28"/>
          <p:cNvSpPr txBox="1">
            <a:spLocks noGrp="1"/>
          </p:cNvSpPr>
          <p:nvPr>
            <p:ph type="body" idx="2"/>
          </p:nvPr>
        </p:nvSpPr>
        <p:spPr>
          <a:xfrm>
            <a:off x="6904233" y="2238200"/>
            <a:ext cx="4806800" cy="3489600"/>
          </a:xfrm>
          <a:prstGeom prst="rect">
            <a:avLst/>
          </a:prstGeom>
        </p:spPr>
        <p:txBody>
          <a:bodyPr spcFirstLastPara="1" wrap="square" lIns="121897" tIns="121897" rIns="121897" bIns="121897" anchor="ctr" anchorCtr="0">
            <a:noAutofit/>
          </a:bodyPr>
          <a:lstStyle/>
          <a:p>
            <a:pPr indent="-482588">
              <a:buSzPts val="2100"/>
            </a:pPr>
            <a:r>
              <a:rPr lang="en" sz="2800"/>
              <a:t>Incorporate ML in our Airbnb web app</a:t>
            </a:r>
            <a:endParaRPr sz="2800"/>
          </a:p>
          <a:p>
            <a:pPr indent="-482588">
              <a:buSzPts val="2100"/>
            </a:pPr>
            <a:r>
              <a:rPr lang="en" sz="2800"/>
              <a:t>Pushed new dataset to our Mongo DB</a:t>
            </a:r>
            <a:endParaRPr sz="2800"/>
          </a:p>
          <a:p>
            <a:pPr indent="-482588">
              <a:buSzPts val="2100"/>
            </a:pPr>
            <a:r>
              <a:rPr lang="en" sz="2800"/>
              <a:t>Altered app.py with new route to search a listing on selection 	</a:t>
            </a:r>
            <a:endParaRPr sz="2800"/>
          </a:p>
          <a:p>
            <a:pPr indent="-482588">
              <a:buSzPts val="2100"/>
            </a:pPr>
            <a:r>
              <a:rPr lang="en" sz="2800"/>
              <a:t>Utilized JS library - SweetAlerts	</a:t>
            </a:r>
            <a:endParaRPr sz="2800"/>
          </a:p>
          <a:p>
            <a:pPr marL="1219170" indent="0">
              <a:spcBef>
                <a:spcPts val="2133"/>
              </a:spcBef>
              <a:buNone/>
            </a:pPr>
            <a:endParaRPr sz="2800"/>
          </a:p>
          <a:p>
            <a:pPr indent="0">
              <a:spcBef>
                <a:spcPts val="2133"/>
              </a:spcBef>
              <a:spcAft>
                <a:spcPts val="2133"/>
              </a:spcAft>
              <a:buNone/>
            </a:pPr>
            <a:endParaRPr sz="2800"/>
          </a:p>
        </p:txBody>
      </p:sp>
    </p:spTree>
    <p:extLst>
      <p:ext uri="{BB962C8B-B14F-4D97-AF65-F5344CB8AC3E}">
        <p14:creationId xmlns:p14="http://schemas.microsoft.com/office/powerpoint/2010/main" val="2286380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415600" y="454367"/>
            <a:ext cx="4421600" cy="1007600"/>
          </a:xfrm>
          <a:prstGeom prst="rect">
            <a:avLst/>
          </a:prstGeom>
        </p:spPr>
        <p:txBody>
          <a:bodyPr spcFirstLastPara="1" wrap="square" lIns="121897" tIns="121897" rIns="121897" bIns="121897" anchor="b" anchorCtr="0">
            <a:noAutofit/>
          </a:bodyPr>
          <a:lstStyle/>
          <a:p>
            <a:r>
              <a:rPr lang="en"/>
              <a:t>Great Deal!</a:t>
            </a:r>
            <a:endParaRPr/>
          </a:p>
        </p:txBody>
      </p:sp>
      <p:sp>
        <p:nvSpPr>
          <p:cNvPr id="186" name="Google Shape;186;p29"/>
          <p:cNvSpPr txBox="1">
            <a:spLocks noGrp="1"/>
          </p:cNvSpPr>
          <p:nvPr>
            <p:ph type="body" idx="1"/>
          </p:nvPr>
        </p:nvSpPr>
        <p:spPr>
          <a:xfrm>
            <a:off x="0" y="1554467"/>
            <a:ext cx="4421600" cy="3557600"/>
          </a:xfrm>
          <a:prstGeom prst="rect">
            <a:avLst/>
          </a:prstGeom>
        </p:spPr>
        <p:txBody>
          <a:bodyPr spcFirstLastPara="1" wrap="square" lIns="121897" tIns="121897" rIns="121897" bIns="121897" anchor="t" anchorCtr="0">
            <a:noAutofit/>
          </a:bodyPr>
          <a:lstStyle/>
          <a:p>
            <a:pPr indent="-482588">
              <a:buSzPts val="2100"/>
            </a:pPr>
            <a:r>
              <a:rPr lang="en" sz="2800"/>
              <a:t>Based on user input,</a:t>
            </a:r>
            <a:endParaRPr sz="2800"/>
          </a:p>
          <a:p>
            <a:pPr indent="-482588">
              <a:buSzPts val="2100"/>
            </a:pPr>
            <a:r>
              <a:rPr lang="en" sz="2800"/>
              <a:t>Model predicts pricing of listing</a:t>
            </a:r>
            <a:endParaRPr sz="2800"/>
          </a:p>
          <a:p>
            <a:pPr indent="-482588">
              <a:buSzPts val="2100"/>
            </a:pPr>
            <a:r>
              <a:rPr lang="en" sz="2800"/>
              <a:t>If actual price is less than prediction then:</a:t>
            </a:r>
            <a:endParaRPr sz="2800"/>
          </a:p>
          <a:p>
            <a:pPr indent="-482588">
              <a:buSzPts val="2100"/>
            </a:pPr>
            <a:r>
              <a:rPr lang="en" sz="2800"/>
              <a:t>You found a great deal!</a:t>
            </a:r>
            <a:endParaRPr sz="2800"/>
          </a:p>
        </p:txBody>
      </p:sp>
      <p:pic>
        <p:nvPicPr>
          <p:cNvPr id="187" name="Google Shape;187;p29"/>
          <p:cNvPicPr preferRelativeResize="0"/>
          <p:nvPr/>
        </p:nvPicPr>
        <p:blipFill rotWithShape="1">
          <a:blip r:embed="rId3">
            <a:alphaModFix/>
          </a:blip>
          <a:srcRect l="23412"/>
          <a:stretch/>
        </p:blipFill>
        <p:spPr>
          <a:xfrm>
            <a:off x="4421601" y="788377"/>
            <a:ext cx="7567201" cy="5281240"/>
          </a:xfrm>
          <a:prstGeom prst="rect">
            <a:avLst/>
          </a:prstGeom>
          <a:noFill/>
          <a:ln>
            <a:noFill/>
          </a:ln>
        </p:spPr>
      </p:pic>
    </p:spTree>
    <p:extLst>
      <p:ext uri="{BB962C8B-B14F-4D97-AF65-F5344CB8AC3E}">
        <p14:creationId xmlns:p14="http://schemas.microsoft.com/office/powerpoint/2010/main" val="527635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354000" y="2238200"/>
            <a:ext cx="5406000" cy="2381600"/>
          </a:xfrm>
          <a:prstGeom prst="rect">
            <a:avLst/>
          </a:prstGeom>
        </p:spPr>
        <p:txBody>
          <a:bodyPr spcFirstLastPara="1" wrap="square" lIns="121897" tIns="121897" rIns="121897" bIns="121897" anchor="ctr" anchorCtr="0">
            <a:noAutofit/>
          </a:bodyPr>
          <a:lstStyle/>
          <a:p>
            <a:r>
              <a:rPr lang="en"/>
              <a:t>Future plans:</a:t>
            </a:r>
            <a:endParaRPr/>
          </a:p>
        </p:txBody>
      </p:sp>
      <p:sp>
        <p:nvSpPr>
          <p:cNvPr id="193" name="Google Shape;193;p30"/>
          <p:cNvSpPr txBox="1">
            <a:spLocks noGrp="1"/>
          </p:cNvSpPr>
          <p:nvPr>
            <p:ph type="body" idx="2"/>
          </p:nvPr>
        </p:nvSpPr>
        <p:spPr>
          <a:xfrm>
            <a:off x="6904233" y="2238200"/>
            <a:ext cx="4806800" cy="3489600"/>
          </a:xfrm>
          <a:prstGeom prst="rect">
            <a:avLst/>
          </a:prstGeom>
        </p:spPr>
        <p:txBody>
          <a:bodyPr spcFirstLastPara="1" wrap="square" lIns="121897" tIns="121897" rIns="121897" bIns="121897" anchor="ctr" anchorCtr="0">
            <a:noAutofit/>
          </a:bodyPr>
          <a:lstStyle/>
          <a:p>
            <a:pPr indent="-482588">
              <a:buSzPts val="2100"/>
            </a:pPr>
            <a:r>
              <a:rPr lang="en" sz="2800"/>
              <a:t>Continue to improve the platform</a:t>
            </a:r>
            <a:endParaRPr sz="2800"/>
          </a:p>
          <a:p>
            <a:pPr indent="-482588">
              <a:buSzPts val="2100"/>
            </a:pPr>
            <a:r>
              <a:rPr lang="en" sz="2800"/>
              <a:t>Want to incorporate more detail </a:t>
            </a:r>
            <a:endParaRPr sz="2800"/>
          </a:p>
          <a:p>
            <a:pPr indent="-482588">
              <a:buSzPts val="2100"/>
            </a:pPr>
            <a:r>
              <a:rPr lang="en" sz="2800"/>
              <a:t>More specific recommendation</a:t>
            </a:r>
            <a:endParaRPr sz="2800"/>
          </a:p>
          <a:p>
            <a:pPr indent="-482588">
              <a:buSzPts val="2100"/>
            </a:pPr>
            <a:r>
              <a:rPr lang="en" sz="2800"/>
              <a:t>Especially want to work on site design	</a:t>
            </a:r>
            <a:endParaRPr sz="2800"/>
          </a:p>
          <a:p>
            <a:pPr indent="-482588">
              <a:buSzPts val="2100"/>
            </a:pPr>
            <a:endParaRPr sz="2800"/>
          </a:p>
          <a:p>
            <a:pPr marL="1219170" indent="0">
              <a:spcBef>
                <a:spcPts val="2133"/>
              </a:spcBef>
              <a:buNone/>
            </a:pPr>
            <a:endParaRPr sz="2800"/>
          </a:p>
          <a:p>
            <a:pPr indent="0">
              <a:spcBef>
                <a:spcPts val="2133"/>
              </a:spcBef>
              <a:spcAft>
                <a:spcPts val="2133"/>
              </a:spcAft>
              <a:buNone/>
            </a:pPr>
            <a:endParaRPr sz="2800"/>
          </a:p>
        </p:txBody>
      </p:sp>
    </p:spTree>
    <p:extLst>
      <p:ext uri="{BB962C8B-B14F-4D97-AF65-F5344CB8AC3E}">
        <p14:creationId xmlns:p14="http://schemas.microsoft.com/office/powerpoint/2010/main" val="4111822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9A19A397-BE14-4FF2-8663-39AA154526BC}"/>
              </a:ext>
            </a:extLst>
          </p:cNvPr>
          <p:cNvSpPr>
            <a:spLocks noGrp="1"/>
          </p:cNvSpPr>
          <p:nvPr>
            <p:ph type="body" idx="1"/>
          </p:nvPr>
        </p:nvSpPr>
        <p:spPr/>
        <p:txBody>
          <a:bodyPr/>
          <a:lstStyle/>
          <a:p>
            <a:endParaRPr lang="en-US"/>
          </a:p>
        </p:txBody>
      </p:sp>
      <p:sp>
        <p:nvSpPr>
          <p:cNvPr id="6" name="Rectangle 5">
            <a:extLst>
              <a:ext uri="{FF2B5EF4-FFF2-40B4-BE49-F238E27FC236}">
                <a16:creationId xmlns="" xmlns:a16="http://schemas.microsoft.com/office/drawing/2014/main" id="{18A55C8D-52E3-4161-AB29-C3D990C55452}"/>
              </a:ext>
            </a:extLst>
          </p:cNvPr>
          <p:cNvSpPr/>
          <p:nvPr/>
        </p:nvSpPr>
        <p:spPr>
          <a:xfrm>
            <a:off x="1027621" y="2593711"/>
            <a:ext cx="10124567" cy="144655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effectLst>
                  <a:outerShdw blurRad="12700" dist="38100" dir="2700000" algn="tl" rotWithShape="0">
                    <a:schemeClr val="accent5">
                      <a:lumMod val="60000"/>
                      <a:lumOff val="40000"/>
                    </a:schemeClr>
                  </a:outerShdw>
                </a:effectLst>
              </a:rPr>
              <a:t>Supplemental Slides</a:t>
            </a:r>
          </a:p>
        </p:txBody>
      </p:sp>
    </p:spTree>
    <p:extLst>
      <p:ext uri="{BB962C8B-B14F-4D97-AF65-F5344CB8AC3E}">
        <p14:creationId xmlns:p14="http://schemas.microsoft.com/office/powerpoint/2010/main" val="203147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DFB45F-0E49-47E3-B196-E290663EF928}"/>
              </a:ext>
            </a:extLst>
          </p:cNvPr>
          <p:cNvSpPr>
            <a:spLocks noGrp="1"/>
          </p:cNvSpPr>
          <p:nvPr>
            <p:ph type="title"/>
          </p:nvPr>
        </p:nvSpPr>
        <p:spPr/>
        <p:txBody>
          <a:bodyPr/>
          <a:lstStyle/>
          <a:p>
            <a:r>
              <a:rPr lang="en-US" sz="7200" b="1" cap="all" dirty="0">
                <a:ln w="15875">
                  <a:solidFill>
                    <a:sysClr val="window" lastClr="FFFFFF"/>
                  </a:solidFill>
                </a:ln>
                <a:effectLst>
                  <a:outerShdw dist="38100" dir="2700000" algn="tl" rotWithShape="0">
                    <a:srgbClr val="DF5327"/>
                  </a:outerShdw>
                </a:effectLst>
                <a:ea typeface="+mn-ea"/>
                <a:cs typeface="+mn-cs"/>
              </a:rPr>
              <a:t>Top Amenities</a:t>
            </a:r>
            <a:endParaRPr lang="en-US" dirty="0"/>
          </a:p>
        </p:txBody>
      </p:sp>
      <p:sp>
        <p:nvSpPr>
          <p:cNvPr id="3" name="Content Placeholder 2">
            <a:extLst>
              <a:ext uri="{FF2B5EF4-FFF2-40B4-BE49-F238E27FC236}">
                <a16:creationId xmlns="" xmlns:a16="http://schemas.microsoft.com/office/drawing/2014/main" id="{F201BA7C-0094-4C95-B16E-46EF5D3E42E8}"/>
              </a:ext>
            </a:extLst>
          </p:cNvPr>
          <p:cNvSpPr>
            <a:spLocks noGrp="1"/>
          </p:cNvSpPr>
          <p:nvPr>
            <p:ph idx="1"/>
          </p:nvPr>
        </p:nvSpPr>
        <p:spPr/>
        <p:txBody>
          <a:bodyPr>
            <a:normAutofit/>
          </a:bodyPr>
          <a:lstStyle/>
          <a:p>
            <a:endParaRPr lang="en-US" sz="2400" dirty="0"/>
          </a:p>
          <a:p>
            <a:pPr lvl="1"/>
            <a:endParaRPr lang="en-US" sz="2200" dirty="0"/>
          </a:p>
        </p:txBody>
      </p:sp>
      <p:pic>
        <p:nvPicPr>
          <p:cNvPr id="4098" name="Picture 2" descr="common_amenities_under1k.png">
            <a:extLst>
              <a:ext uri="{FF2B5EF4-FFF2-40B4-BE49-F238E27FC236}">
                <a16:creationId xmlns="" xmlns:a16="http://schemas.microsoft.com/office/drawing/2014/main" id="{911C773A-E5AE-40F5-B98C-471BAAAFFB1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46813" y="1698241"/>
            <a:ext cx="6771045" cy="496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052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DFB45F-0E49-47E3-B196-E290663EF928}"/>
              </a:ext>
            </a:extLst>
          </p:cNvPr>
          <p:cNvSpPr>
            <a:spLocks noGrp="1"/>
          </p:cNvSpPr>
          <p:nvPr>
            <p:ph type="title"/>
          </p:nvPr>
        </p:nvSpPr>
        <p:spPr/>
        <p:txBody>
          <a:bodyPr/>
          <a:lstStyle/>
          <a:p>
            <a:r>
              <a:rPr lang="en-US" sz="7200" b="1" cap="all" dirty="0">
                <a:ln w="15875">
                  <a:solidFill>
                    <a:sysClr val="window" lastClr="FFFFFF"/>
                  </a:solidFill>
                </a:ln>
                <a:effectLst>
                  <a:outerShdw dist="38100" dir="2700000" algn="tl" rotWithShape="0">
                    <a:srgbClr val="DF5327"/>
                  </a:outerShdw>
                </a:effectLst>
                <a:ea typeface="+mn-ea"/>
                <a:cs typeface="+mn-cs"/>
              </a:rPr>
              <a:t>Goals</a:t>
            </a:r>
            <a:endParaRPr lang="en-US" dirty="0"/>
          </a:p>
        </p:txBody>
      </p:sp>
      <p:sp>
        <p:nvSpPr>
          <p:cNvPr id="3" name="Content Placeholder 2">
            <a:extLst>
              <a:ext uri="{FF2B5EF4-FFF2-40B4-BE49-F238E27FC236}">
                <a16:creationId xmlns="" xmlns:a16="http://schemas.microsoft.com/office/drawing/2014/main" id="{F201BA7C-0094-4C95-B16E-46EF5D3E42E8}"/>
              </a:ext>
            </a:extLst>
          </p:cNvPr>
          <p:cNvSpPr>
            <a:spLocks noGrp="1"/>
          </p:cNvSpPr>
          <p:nvPr>
            <p:ph idx="1"/>
          </p:nvPr>
        </p:nvSpPr>
        <p:spPr/>
        <p:txBody>
          <a:bodyPr>
            <a:normAutofit/>
          </a:bodyPr>
          <a:lstStyle/>
          <a:p>
            <a:pPr marL="502920" indent="-457200">
              <a:buFont typeface="+mj-lt"/>
              <a:buAutoNum type="arabicPeriod"/>
            </a:pPr>
            <a:r>
              <a:rPr lang="en-US" sz="2800" dirty="0"/>
              <a:t>Analyze pricing fluctuations and influences</a:t>
            </a:r>
          </a:p>
          <a:p>
            <a:pPr marL="502920" indent="-457200">
              <a:buFont typeface="+mj-lt"/>
              <a:buAutoNum type="arabicPeriod"/>
            </a:pPr>
            <a:r>
              <a:rPr lang="en-US" sz="2800" dirty="0"/>
              <a:t>Elucidate correlations between Airbnb “features”</a:t>
            </a:r>
          </a:p>
          <a:p>
            <a:pPr marL="502920" indent="-457200">
              <a:buFont typeface="+mj-lt"/>
              <a:buAutoNum type="arabicPeriod"/>
            </a:pPr>
            <a:r>
              <a:rPr lang="en-US" sz="2800" dirty="0"/>
              <a:t>Utilize VADER sentiment analysis to Airbnb reviews</a:t>
            </a:r>
          </a:p>
          <a:p>
            <a:pPr marL="502920" indent="-457200">
              <a:buFont typeface="+mj-lt"/>
              <a:buAutoNum type="arabicPeriod"/>
            </a:pPr>
            <a:r>
              <a:rPr lang="en-US" sz="2800" dirty="0"/>
              <a:t>Predict pricing based upon each Airbnb’s unique features using machine learning modeling</a:t>
            </a:r>
          </a:p>
          <a:p>
            <a:pPr marL="502920" indent="-457200">
              <a:buFont typeface="+mj-lt"/>
              <a:buAutoNum type="arabicPeriod"/>
            </a:pPr>
            <a:r>
              <a:rPr lang="en-US" sz="2800" dirty="0"/>
              <a:t>Rate Airbnb options by relative value</a:t>
            </a:r>
          </a:p>
          <a:p>
            <a:pPr marL="502920" indent="-457200">
              <a:buFont typeface="+mj-lt"/>
              <a:buAutoNum type="arabicPeriod"/>
            </a:pPr>
            <a:endParaRPr lang="en-US" sz="2800" dirty="0"/>
          </a:p>
          <a:p>
            <a:pPr marL="502920" indent="-457200">
              <a:buFont typeface="+mj-lt"/>
              <a:buAutoNum type="arabicPeriod"/>
            </a:pPr>
            <a:endParaRPr lang="en-US" sz="2800" dirty="0"/>
          </a:p>
        </p:txBody>
      </p:sp>
    </p:spTree>
    <p:extLst>
      <p:ext uri="{BB962C8B-B14F-4D97-AF65-F5344CB8AC3E}">
        <p14:creationId xmlns:p14="http://schemas.microsoft.com/office/powerpoint/2010/main" val="1282172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DFB45F-0E49-47E3-B196-E290663EF928}"/>
              </a:ext>
            </a:extLst>
          </p:cNvPr>
          <p:cNvSpPr>
            <a:spLocks noGrp="1"/>
          </p:cNvSpPr>
          <p:nvPr>
            <p:ph type="title"/>
          </p:nvPr>
        </p:nvSpPr>
        <p:spPr/>
        <p:txBody>
          <a:bodyPr/>
          <a:lstStyle/>
          <a:p>
            <a:r>
              <a:rPr lang="en-US" sz="7200" b="1" cap="all" dirty="0">
                <a:ln w="15875">
                  <a:solidFill>
                    <a:sysClr val="window" lastClr="FFFFFF"/>
                  </a:solidFill>
                </a:ln>
                <a:effectLst>
                  <a:outerShdw dist="38100" dir="2700000" algn="tl" rotWithShape="0">
                    <a:srgbClr val="DF5327"/>
                  </a:outerShdw>
                </a:effectLst>
                <a:ea typeface="+mn-ea"/>
                <a:cs typeface="+mn-cs"/>
              </a:rPr>
              <a:t>Cleaning Data</a:t>
            </a:r>
            <a:endParaRPr lang="en-US" dirty="0"/>
          </a:p>
        </p:txBody>
      </p:sp>
      <p:sp>
        <p:nvSpPr>
          <p:cNvPr id="3" name="Content Placeholder 2">
            <a:extLst>
              <a:ext uri="{FF2B5EF4-FFF2-40B4-BE49-F238E27FC236}">
                <a16:creationId xmlns="" xmlns:a16="http://schemas.microsoft.com/office/drawing/2014/main" id="{F201BA7C-0094-4C95-B16E-46EF5D3E42E8}"/>
              </a:ext>
            </a:extLst>
          </p:cNvPr>
          <p:cNvSpPr>
            <a:spLocks noGrp="1"/>
          </p:cNvSpPr>
          <p:nvPr>
            <p:ph idx="1"/>
          </p:nvPr>
        </p:nvSpPr>
        <p:spPr/>
        <p:txBody>
          <a:bodyPr>
            <a:normAutofit/>
          </a:bodyPr>
          <a:lstStyle/>
          <a:p>
            <a:r>
              <a:rPr lang="en-US" sz="2400" dirty="0"/>
              <a:t>Two sets of Airbnb data:</a:t>
            </a:r>
          </a:p>
          <a:p>
            <a:pPr lvl="1"/>
            <a:r>
              <a:rPr lang="en-US" sz="2400" dirty="0"/>
              <a:t>276,455 rows by 6 columns</a:t>
            </a:r>
          </a:p>
          <a:p>
            <a:pPr lvl="1"/>
            <a:r>
              <a:rPr lang="en-US" sz="2400" dirty="0"/>
              <a:t>6,632 rows by 106 columns</a:t>
            </a:r>
          </a:p>
          <a:p>
            <a:endParaRPr lang="en-US" sz="2400" dirty="0"/>
          </a:p>
          <a:p>
            <a:pPr lvl="1"/>
            <a:endParaRPr lang="en-US" sz="2200" dirty="0"/>
          </a:p>
        </p:txBody>
      </p:sp>
      <p:pic>
        <p:nvPicPr>
          <p:cNvPr id="5" name="Picture 4">
            <a:extLst>
              <a:ext uri="{FF2B5EF4-FFF2-40B4-BE49-F238E27FC236}">
                <a16:creationId xmlns="" xmlns:a16="http://schemas.microsoft.com/office/drawing/2014/main" id="{0E1CD123-C642-4B2B-8B64-081F3CE0316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143000" y="3299460"/>
            <a:ext cx="9486900" cy="3597156"/>
          </a:xfrm>
          <a:prstGeom prst="rect">
            <a:avLst/>
          </a:prstGeom>
        </p:spPr>
      </p:pic>
    </p:spTree>
    <p:extLst>
      <p:ext uri="{BB962C8B-B14F-4D97-AF65-F5344CB8AC3E}">
        <p14:creationId xmlns:p14="http://schemas.microsoft.com/office/powerpoint/2010/main" val="411266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DFB45F-0E49-47E3-B196-E290663EF928}"/>
              </a:ext>
            </a:extLst>
          </p:cNvPr>
          <p:cNvSpPr>
            <a:spLocks noGrp="1"/>
          </p:cNvSpPr>
          <p:nvPr>
            <p:ph type="title"/>
          </p:nvPr>
        </p:nvSpPr>
        <p:spPr/>
        <p:txBody>
          <a:bodyPr/>
          <a:lstStyle/>
          <a:p>
            <a:r>
              <a:rPr lang="en-US" sz="7200" b="1" cap="all" dirty="0">
                <a:ln w="15875">
                  <a:solidFill>
                    <a:sysClr val="window" lastClr="FFFFFF"/>
                  </a:solidFill>
                </a:ln>
                <a:effectLst>
                  <a:outerShdw dist="38100" dir="2700000" algn="tl" rotWithShape="0">
                    <a:srgbClr val="DF5327"/>
                  </a:outerShdw>
                </a:effectLst>
                <a:ea typeface="+mn-ea"/>
                <a:cs typeface="+mn-cs"/>
              </a:rPr>
              <a:t>Pricing Variation</a:t>
            </a:r>
            <a:endParaRPr lang="en-US" dirty="0"/>
          </a:p>
        </p:txBody>
      </p:sp>
      <p:sp>
        <p:nvSpPr>
          <p:cNvPr id="3" name="Content Placeholder 2">
            <a:extLst>
              <a:ext uri="{FF2B5EF4-FFF2-40B4-BE49-F238E27FC236}">
                <a16:creationId xmlns="" xmlns:a16="http://schemas.microsoft.com/office/drawing/2014/main" id="{F201BA7C-0094-4C95-B16E-46EF5D3E42E8}"/>
              </a:ext>
            </a:extLst>
          </p:cNvPr>
          <p:cNvSpPr>
            <a:spLocks noGrp="1"/>
          </p:cNvSpPr>
          <p:nvPr>
            <p:ph idx="1"/>
          </p:nvPr>
        </p:nvSpPr>
        <p:spPr/>
        <p:txBody>
          <a:bodyPr>
            <a:normAutofit/>
          </a:bodyPr>
          <a:lstStyle/>
          <a:p>
            <a:endParaRPr lang="en-US" sz="2400" dirty="0"/>
          </a:p>
          <a:p>
            <a:pPr lvl="1"/>
            <a:endParaRPr lang="en-US" sz="2200" dirty="0"/>
          </a:p>
        </p:txBody>
      </p:sp>
      <p:pic>
        <p:nvPicPr>
          <p:cNvPr id="5122" name="Picture 2" descr="booked_no_cal.png">
            <a:extLst>
              <a:ext uri="{FF2B5EF4-FFF2-40B4-BE49-F238E27FC236}">
                <a16:creationId xmlns="" xmlns:a16="http://schemas.microsoft.com/office/drawing/2014/main" id="{425DF10F-7C44-4ABF-A2C5-6F7980F3D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313" y="1672713"/>
            <a:ext cx="9151374" cy="4575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30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DFB45F-0E49-47E3-B196-E290663EF928}"/>
              </a:ext>
            </a:extLst>
          </p:cNvPr>
          <p:cNvSpPr>
            <a:spLocks noGrp="1"/>
          </p:cNvSpPr>
          <p:nvPr>
            <p:ph type="title"/>
          </p:nvPr>
        </p:nvSpPr>
        <p:spPr/>
        <p:txBody>
          <a:bodyPr/>
          <a:lstStyle/>
          <a:p>
            <a:r>
              <a:rPr lang="en-US" sz="7200" b="1" cap="all" dirty="0">
                <a:ln w="15875">
                  <a:solidFill>
                    <a:sysClr val="window" lastClr="FFFFFF"/>
                  </a:solidFill>
                </a:ln>
                <a:effectLst>
                  <a:outerShdw dist="38100" dir="2700000" algn="tl" rotWithShape="0">
                    <a:srgbClr val="DF5327"/>
                  </a:outerShdw>
                </a:effectLst>
                <a:ea typeface="+mn-ea"/>
                <a:cs typeface="+mn-cs"/>
              </a:rPr>
              <a:t>Pricing Variation</a:t>
            </a:r>
            <a:endParaRPr lang="en-US" dirty="0"/>
          </a:p>
        </p:txBody>
      </p:sp>
      <p:sp>
        <p:nvSpPr>
          <p:cNvPr id="3" name="Content Placeholder 2">
            <a:extLst>
              <a:ext uri="{FF2B5EF4-FFF2-40B4-BE49-F238E27FC236}">
                <a16:creationId xmlns="" xmlns:a16="http://schemas.microsoft.com/office/drawing/2014/main" id="{F201BA7C-0094-4C95-B16E-46EF5D3E42E8}"/>
              </a:ext>
            </a:extLst>
          </p:cNvPr>
          <p:cNvSpPr>
            <a:spLocks noGrp="1"/>
          </p:cNvSpPr>
          <p:nvPr>
            <p:ph sz="half" idx="1"/>
          </p:nvPr>
        </p:nvSpPr>
        <p:spPr/>
        <p:txBody>
          <a:bodyPr>
            <a:normAutofit/>
          </a:bodyPr>
          <a:lstStyle/>
          <a:p>
            <a:endParaRPr lang="en-US" sz="2400" dirty="0"/>
          </a:p>
          <a:p>
            <a:pPr lvl="1"/>
            <a:endParaRPr lang="en-US" sz="2200" dirty="0"/>
          </a:p>
        </p:txBody>
      </p:sp>
      <p:pic>
        <p:nvPicPr>
          <p:cNvPr id="12292" name="Picture 4" descr="price_by_wkday.png">
            <a:extLst>
              <a:ext uri="{FF2B5EF4-FFF2-40B4-BE49-F238E27FC236}">
                <a16:creationId xmlns="" xmlns:a16="http://schemas.microsoft.com/office/drawing/2014/main" id="{9E36ABC0-4EA1-4B9F-A288-19A28A179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7880" y="1986262"/>
            <a:ext cx="5619064" cy="374604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 xmlns:a16="http://schemas.microsoft.com/office/drawing/2014/main" id="{9B48E00F-0871-4D6C-8994-E4842E4BE24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29598" y="2056293"/>
            <a:ext cx="6181684" cy="3605982"/>
          </a:xfrm>
          <a:prstGeom prst="rect">
            <a:avLst/>
          </a:prstGeom>
        </p:spPr>
      </p:pic>
    </p:spTree>
    <p:extLst>
      <p:ext uri="{BB962C8B-B14F-4D97-AF65-F5344CB8AC3E}">
        <p14:creationId xmlns:p14="http://schemas.microsoft.com/office/powerpoint/2010/main" val="303182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 xmlns:a16="http://schemas.microsoft.com/office/drawing/2014/main" id="{B192E7EA-5B03-420C-B4C4-2CDF8AFF971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 xmlns:a16="http://schemas.microsoft.com/office/drawing/2014/main" id="{F3F7E4C3-BCCD-45DD-A83B-0960D4ECB6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descr="ngbhd_by_price_under1k.png">
            <a:extLst>
              <a:ext uri="{FF2B5EF4-FFF2-40B4-BE49-F238E27FC236}">
                <a16:creationId xmlns="" xmlns:a16="http://schemas.microsoft.com/office/drawing/2014/main" id="{6A0ED7CE-1CD6-4B7A-92B4-23EEB8BD8FB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00423" y="-144771"/>
            <a:ext cx="11991577" cy="6522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47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 xmlns:a16="http://schemas.microsoft.com/office/drawing/2014/main" id="{6A57C1BC-D661-4607-B02D-2B22919C07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 xmlns:a16="http://schemas.microsoft.com/office/drawing/2014/main" id="{7EDE6182-B3FE-49A1-AE1A-7CB2489DC4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7012" y="480060"/>
            <a:ext cx="5534321"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descr="room_by_price_under1k.png">
            <a:extLst>
              <a:ext uri="{FF2B5EF4-FFF2-40B4-BE49-F238E27FC236}">
                <a16:creationId xmlns="" xmlns:a16="http://schemas.microsoft.com/office/drawing/2014/main" id="{D5B6A8BC-A4FD-4DAC-B7F3-8B8AA8920A1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8070" y="1087856"/>
            <a:ext cx="6392203" cy="4682288"/>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 xmlns:a16="http://schemas.microsoft.com/office/drawing/2014/main" id="{67D5B627-7733-4429-B5AB-8AD670F9A3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173639" y="480060"/>
            <a:ext cx="5534321" cy="5906006"/>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40" name="Picture 4" descr="property_by_price_under1k.png">
            <a:extLst>
              <a:ext uri="{FF2B5EF4-FFF2-40B4-BE49-F238E27FC236}">
                <a16:creationId xmlns="" xmlns:a16="http://schemas.microsoft.com/office/drawing/2014/main" id="{10A61D54-803F-40AD-AE20-DF2F3C08654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722643" y="1301287"/>
            <a:ext cx="6436312" cy="38617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 xmlns:a16="http://schemas.microsoft.com/office/drawing/2014/main" id="{6A27C7E5-377D-4F74-9D46-CB1CA404B755}"/>
              </a:ext>
            </a:extLst>
          </p:cNvPr>
          <p:cNvSpPr/>
          <p:nvPr/>
        </p:nvSpPr>
        <p:spPr>
          <a:xfrm>
            <a:off x="1494653" y="626191"/>
            <a:ext cx="349903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effectLst>
                  <a:outerShdw blurRad="12700" dist="38100" dir="2700000" algn="tl" rotWithShape="0">
                    <a:schemeClr val="accent5">
                      <a:lumMod val="60000"/>
                      <a:lumOff val="40000"/>
                    </a:schemeClr>
                  </a:outerShdw>
                </a:effectLst>
              </a:rPr>
              <a:t>Room Type</a:t>
            </a:r>
          </a:p>
        </p:txBody>
      </p:sp>
      <p:sp>
        <p:nvSpPr>
          <p:cNvPr id="10" name="Rectangle 9">
            <a:extLst>
              <a:ext uri="{FF2B5EF4-FFF2-40B4-BE49-F238E27FC236}">
                <a16:creationId xmlns="" xmlns:a16="http://schemas.microsoft.com/office/drawing/2014/main" id="{6A9927F2-94B9-463A-B33E-94F3495F35DD}"/>
              </a:ext>
            </a:extLst>
          </p:cNvPr>
          <p:cNvSpPr/>
          <p:nvPr/>
        </p:nvSpPr>
        <p:spPr>
          <a:xfrm>
            <a:off x="6761328" y="631511"/>
            <a:ext cx="435895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effectLst>
                  <a:outerShdw blurRad="12700" dist="38100" dir="2700000" algn="tl" rotWithShape="0">
                    <a:schemeClr val="accent5">
                      <a:lumMod val="60000"/>
                      <a:lumOff val="40000"/>
                    </a:schemeClr>
                  </a:outerShdw>
                </a:effectLst>
              </a:rPr>
              <a:t>Property Type</a:t>
            </a:r>
          </a:p>
        </p:txBody>
      </p:sp>
    </p:spTree>
    <p:extLst>
      <p:ext uri="{BB962C8B-B14F-4D97-AF65-F5344CB8AC3E}">
        <p14:creationId xmlns:p14="http://schemas.microsoft.com/office/powerpoint/2010/main" val="2459315782"/>
      </p:ext>
    </p:extLst>
  </p:cSld>
  <p:clrMapOvr>
    <a:masterClrMapping/>
  </p:clrMapOvr>
</p:sld>
</file>

<file path=ppt/theme/theme1.xml><?xml version="1.0" encoding="utf-8"?>
<a:theme xmlns:a="http://schemas.openxmlformats.org/drawingml/2006/main" name="Basi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 xmlns:thm15="http://schemas.microsoft.com/office/thememl/2012/main" name="Basis" id="{5665723A-49BA-4B57-8411-A56F8F207965}" vid="{ACC63D00-1EE0-4159-BF5A-6FF02000B710}"/>
    </a:ext>
  </a:extLst>
</a:theme>
</file>

<file path=ppt/theme/theme2.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801</Words>
  <Application>Microsoft Office PowerPoint</Application>
  <PresentationFormat>Custom</PresentationFormat>
  <Paragraphs>147</Paragraphs>
  <Slides>35</Slides>
  <Notes>19</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Basis</vt:lpstr>
      <vt:lpstr>Gameday</vt:lpstr>
      <vt:lpstr>Air b and see:  into the Future</vt:lpstr>
      <vt:lpstr>PowerPoint Presentation</vt:lpstr>
      <vt:lpstr>PowerPoint Presentation</vt:lpstr>
      <vt:lpstr>Goals</vt:lpstr>
      <vt:lpstr>Cleaning Data</vt:lpstr>
      <vt:lpstr>Pricing Variation</vt:lpstr>
      <vt:lpstr>Pricing Variation</vt:lpstr>
      <vt:lpstr>PowerPoint Presentation</vt:lpstr>
      <vt:lpstr>PowerPoint Presentation</vt:lpstr>
      <vt:lpstr>VADER Sentiment</vt:lpstr>
      <vt:lpstr>VADER Sentiment</vt:lpstr>
      <vt:lpstr>PowerPoint Presentation</vt:lpstr>
      <vt:lpstr>PowerPoint Presentation</vt:lpstr>
      <vt:lpstr>Making a model</vt:lpstr>
      <vt:lpstr>Purpose</vt:lpstr>
      <vt:lpstr>Process</vt:lpstr>
      <vt:lpstr>Choosing Features</vt:lpstr>
      <vt:lpstr>Surprising Results</vt:lpstr>
      <vt:lpstr>Choosing Features</vt:lpstr>
      <vt:lpstr>Final Selection</vt:lpstr>
      <vt:lpstr>Pre-process the data</vt:lpstr>
      <vt:lpstr>Running  the models</vt:lpstr>
      <vt:lpstr>Models Used</vt:lpstr>
      <vt:lpstr>Neural Network Frustration</vt:lpstr>
      <vt:lpstr>PowerPoint Presentation</vt:lpstr>
      <vt:lpstr>Close Finish!</vt:lpstr>
      <vt:lpstr>Check  Out  the forest</vt:lpstr>
      <vt:lpstr>Many Huge Decision Trees</vt:lpstr>
      <vt:lpstr>Zooming In:</vt:lpstr>
      <vt:lpstr>Interesting Weights!</vt:lpstr>
      <vt:lpstr>Implementation</vt:lpstr>
      <vt:lpstr>Great Deal!</vt:lpstr>
      <vt:lpstr>Future plans:</vt:lpstr>
      <vt:lpstr>PowerPoint Presentation</vt:lpstr>
      <vt:lpstr>Top Amenities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b and see:  into the Future</dc:title>
  <dc:creator>Rachel Powell</dc:creator>
  <cp:lastModifiedBy>User</cp:lastModifiedBy>
  <cp:revision>11</cp:revision>
  <dcterms:created xsi:type="dcterms:W3CDTF">2019-05-09T14:00:01Z</dcterms:created>
  <dcterms:modified xsi:type="dcterms:W3CDTF">2019-05-09T18:09:33Z</dcterms:modified>
</cp:coreProperties>
</file>