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 Black"/>
      <p:bold r:id="rId29"/>
      <p:boldItalic r:id="rId30"/>
    </p:embeddedFont>
    <p:embeddedFont>
      <p:font typeface="Roboto Thin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Didact Gothic"/>
      <p:regular r:id="rId39"/>
    </p:embeddedFont>
    <p:embeddedFont>
      <p:font typeface="Roboto Mono Thin"/>
      <p:regular r:id="rId40"/>
      <p:bold r:id="rId41"/>
      <p:italic r:id="rId42"/>
      <p:boldItalic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Bree Serif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regular.fntdata"/><Relationship Id="rId20" Type="http://schemas.openxmlformats.org/officeDocument/2006/relationships/slide" Target="slides/slide16.xml"/><Relationship Id="rId42" Type="http://schemas.openxmlformats.org/officeDocument/2006/relationships/font" Target="fonts/RobotoMonoThin-italic.fntdata"/><Relationship Id="rId41" Type="http://schemas.openxmlformats.org/officeDocument/2006/relationships/font" Target="fonts/RobotoMonoThin-bold.fntdata"/><Relationship Id="rId22" Type="http://schemas.openxmlformats.org/officeDocument/2006/relationships/slide" Target="slides/slide18.xml"/><Relationship Id="rId44" Type="http://schemas.openxmlformats.org/officeDocument/2006/relationships/font" Target="fonts/RobotoLight-regular.fntdata"/><Relationship Id="rId21" Type="http://schemas.openxmlformats.org/officeDocument/2006/relationships/slide" Target="slides/slide17.xml"/><Relationship Id="rId43" Type="http://schemas.openxmlformats.org/officeDocument/2006/relationships/font" Target="fonts/RobotoMonoThin-boldItalic.fntdata"/><Relationship Id="rId24" Type="http://schemas.openxmlformats.org/officeDocument/2006/relationships/slide" Target="slides/slide20.xml"/><Relationship Id="rId46" Type="http://schemas.openxmlformats.org/officeDocument/2006/relationships/font" Target="fonts/RobotoLight-italic.fntdata"/><Relationship Id="rId23" Type="http://schemas.openxmlformats.org/officeDocument/2006/relationships/slide" Target="slides/slide19.xml"/><Relationship Id="rId45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BreeSerif-regular.fntdata"/><Relationship Id="rId25" Type="http://schemas.openxmlformats.org/officeDocument/2006/relationships/slide" Target="slides/slide21.xml"/><Relationship Id="rId47" Type="http://schemas.openxmlformats.org/officeDocument/2006/relationships/font" Target="fonts/Roboto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Thin-regular.fntdata"/><Relationship Id="rId30" Type="http://schemas.openxmlformats.org/officeDocument/2006/relationships/font" Target="fonts/Roboto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Thin-italic.fntdata"/><Relationship Id="rId10" Type="http://schemas.openxmlformats.org/officeDocument/2006/relationships/slide" Target="slides/slide6.xml"/><Relationship Id="rId32" Type="http://schemas.openxmlformats.org/officeDocument/2006/relationships/font" Target="fonts/RobotoThin-bold.fntdata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RobotoThin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DidactGothic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8d3ec016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8d3ec01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8d3ec016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8d3ec01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8d3ec016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8d3ec016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bb3dc62f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bb3dc62f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8d3ec01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8d3ec01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bb3dc62fd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5bb3dc62fd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3dc62fd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3dc62fd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8d3ec016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8d3ec01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8d3ec016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78d3ec016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5dc4e38d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5dc4e38d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bb3dc62f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bb3dc62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5d5c1b5e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5d5c1b5e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bb3dc62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bb3dc62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bb3dc62f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bb3dc62f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bbcd31a2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bbcd31a2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8d3ec01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8d3ec01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SOURCES">
  <p:cSld name="TITLE_1_1_2_1_1_1">
    <p:bg>
      <p:bgPr>
        <a:solidFill>
          <a:srgbClr val="48FFD5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100"/>
              <a:buFont typeface="Roboto Black"/>
              <a:buNone/>
              <a:defRPr b="0" sz="11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1j_fbisCtvAXri33HURfs3eocABqcCIa/view" TargetMode="External"/><Relationship Id="rId4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4098475" y="2991150"/>
            <a:ext cx="42684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ETHEREAL CRYPTO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ADVENTURES IN MACHINE LEARNING,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DASHBOARDING &amp; DAY TRADING</a:t>
            </a:r>
            <a:endParaRPr sz="1200"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BY: LORI HARRIS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529524" y="784175"/>
            <a:ext cx="1080391" cy="774204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37693" y="42450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84785" y="42450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-1462474" y="841650"/>
            <a:ext cx="1228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BITCOIN</a:t>
            </a:r>
            <a:endParaRPr b="1" sz="1600">
              <a:solidFill>
                <a:srgbClr val="1EFF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-730327" y="245800"/>
            <a:ext cx="669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XRP</a:t>
            </a:r>
            <a:endParaRPr b="1" sz="1600">
              <a:solidFill>
                <a:srgbClr val="1EFF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3658325" y="1752088"/>
            <a:ext cx="699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rPr>
              <a:t>ETC</a:t>
            </a:r>
            <a:endParaRPr b="1" sz="2000">
              <a:solidFill>
                <a:srgbClr val="1EFFC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idx="6" type="ctrTitle"/>
          </p:nvPr>
        </p:nvSpPr>
        <p:spPr>
          <a:xfrm>
            <a:off x="5396450" y="1394750"/>
            <a:ext cx="3159600" cy="15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 SUCCESS!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85725" y="207900"/>
            <a:ext cx="4901100" cy="47301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6" name="Google Shape;486;p2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7" name="Google Shape;4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369975"/>
            <a:ext cx="4629175" cy="43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>
            <p:ph idx="6" type="ctrTitle"/>
          </p:nvPr>
        </p:nvSpPr>
        <p:spPr>
          <a:xfrm>
            <a:off x="1919825" y="304800"/>
            <a:ext cx="5591100" cy="8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BOLLINGER BAR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538700" y="1457325"/>
            <a:ext cx="8039100" cy="3480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5" name="Google Shape;4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200" y="1642850"/>
            <a:ext cx="5950476" cy="11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525" y="1880450"/>
            <a:ext cx="3979600" cy="232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852650" y="2818750"/>
            <a:ext cx="34575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61234"/>
                </a:solidFill>
              </a:rPr>
              <a:t>Using these bands, you can see that ETC is approaching a BUY signal!</a:t>
            </a:r>
            <a:endParaRPr sz="1400">
              <a:solidFill>
                <a:srgbClr val="16123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6123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61234"/>
                </a:solidFill>
              </a:rPr>
              <a:t>Unfortunately, I bought during a SELL signal, without realizing it.</a:t>
            </a:r>
            <a:endParaRPr sz="1400">
              <a:solidFill>
                <a:srgbClr val="16123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6123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61234"/>
                </a:solidFill>
              </a:rPr>
              <a:t>This was the only part of the dashboard using static data.  All other data was pulled live from Kraken API.</a:t>
            </a:r>
            <a:endParaRPr sz="1400">
              <a:solidFill>
                <a:srgbClr val="16123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/>
          <p:nvPr>
            <p:ph idx="6" type="ctrTitle"/>
          </p:nvPr>
        </p:nvSpPr>
        <p:spPr>
          <a:xfrm>
            <a:off x="1732050" y="304800"/>
            <a:ext cx="5950500" cy="8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LIVE </a:t>
            </a:r>
            <a:r>
              <a:rPr lang="es"/>
              <a:t>BOLLINGER BAR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538700" y="1457325"/>
            <a:ext cx="8039100" cy="3480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4" name="Google Shape;504;p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5" name="Google Shape;5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15" y="1562533"/>
            <a:ext cx="4072235" cy="175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292" y="3067900"/>
            <a:ext cx="4057132" cy="17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9"/>
          <p:cNvSpPr txBox="1"/>
          <p:nvPr>
            <p:ph idx="1" type="subTitle"/>
          </p:nvPr>
        </p:nvSpPr>
        <p:spPr>
          <a:xfrm>
            <a:off x="4882100" y="1743450"/>
            <a:ext cx="32385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61234"/>
                </a:solidFill>
              </a:rPr>
              <a:t>I saw these in my research incorporated with candlestick charts, and would like to refine these.</a:t>
            </a:r>
            <a:endParaRPr sz="1400">
              <a:solidFill>
                <a:srgbClr val="161234"/>
              </a:solidFill>
            </a:endParaRPr>
          </a:p>
        </p:txBody>
      </p:sp>
      <p:sp>
        <p:nvSpPr>
          <p:cNvPr id="508" name="Google Shape;508;p29"/>
          <p:cNvSpPr txBox="1"/>
          <p:nvPr>
            <p:ph idx="1" type="subTitle"/>
          </p:nvPr>
        </p:nvSpPr>
        <p:spPr>
          <a:xfrm>
            <a:off x="805400" y="3524625"/>
            <a:ext cx="3238500" cy="1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61234"/>
                </a:solidFill>
              </a:rPr>
              <a:t>Attempting a live price bollinger band series with BTC and ETC.  They need finessing to gain usefulness.</a:t>
            </a:r>
            <a:endParaRPr sz="1400">
              <a:solidFill>
                <a:srgbClr val="16123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"/>
          <p:cNvSpPr txBox="1"/>
          <p:nvPr>
            <p:ph type="ctrTitle"/>
          </p:nvPr>
        </p:nvSpPr>
        <p:spPr>
          <a:xfrm>
            <a:off x="464800" y="97225"/>
            <a:ext cx="80394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ETC DASHBOARD</a:t>
            </a: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2094254" y="594625"/>
            <a:ext cx="4955489" cy="4486601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 txBox="1"/>
          <p:nvPr>
            <p:ph idx="4294967295" type="ctrTitle"/>
          </p:nvPr>
        </p:nvSpPr>
        <p:spPr>
          <a:xfrm>
            <a:off x="7557402" y="820667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LIVE BOLLINGER</a:t>
            </a:r>
            <a:endParaRPr sz="1200"/>
          </a:p>
        </p:txBody>
      </p:sp>
      <p:sp>
        <p:nvSpPr>
          <p:cNvPr id="516" name="Google Shape;516;p30"/>
          <p:cNvSpPr txBox="1"/>
          <p:nvPr>
            <p:ph idx="4294967295" type="ctrTitle"/>
          </p:nvPr>
        </p:nvSpPr>
        <p:spPr>
          <a:xfrm>
            <a:off x="81500" y="1183746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MODEL PREDICTION and CLOSE PRICE</a:t>
            </a:r>
            <a:endParaRPr sz="1200"/>
          </a:p>
        </p:txBody>
      </p:sp>
      <p:sp>
        <p:nvSpPr>
          <p:cNvPr id="517" name="Google Shape;517;p30"/>
          <p:cNvSpPr txBox="1"/>
          <p:nvPr>
            <p:ph idx="4294967295" type="ctrTitle"/>
          </p:nvPr>
        </p:nvSpPr>
        <p:spPr>
          <a:xfrm>
            <a:off x="157700" y="2711482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LIVE PRICE 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TICKER</a:t>
            </a:r>
            <a:endParaRPr sz="1200"/>
          </a:p>
        </p:txBody>
      </p:sp>
      <p:cxnSp>
        <p:nvCxnSpPr>
          <p:cNvPr id="518" name="Google Shape;518;p30"/>
          <p:cNvCxnSpPr/>
          <p:nvPr/>
        </p:nvCxnSpPr>
        <p:spPr>
          <a:xfrm flipH="1" rot="10800000">
            <a:off x="329150" y="1775750"/>
            <a:ext cx="2352600" cy="30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0"/>
          <p:cNvCxnSpPr/>
          <p:nvPr/>
        </p:nvCxnSpPr>
        <p:spPr>
          <a:xfrm flipH="1" rot="10800000">
            <a:off x="329150" y="2714225"/>
            <a:ext cx="2706000" cy="499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0"/>
          <p:cNvCxnSpPr/>
          <p:nvPr/>
        </p:nvCxnSpPr>
        <p:spPr>
          <a:xfrm flipH="1" rot="10800000">
            <a:off x="6815687" y="1313207"/>
            <a:ext cx="1628700" cy="1152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30"/>
          <p:cNvCxnSpPr/>
          <p:nvPr/>
        </p:nvCxnSpPr>
        <p:spPr>
          <a:xfrm>
            <a:off x="6349041" y="3495434"/>
            <a:ext cx="2247900" cy="309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0"/>
          <p:cNvCxnSpPr/>
          <p:nvPr/>
        </p:nvCxnSpPr>
        <p:spPr>
          <a:xfrm>
            <a:off x="224200" y="51536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3" name="Google Shape;5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325" y="863460"/>
            <a:ext cx="4487362" cy="3176318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0"/>
          <p:cNvSpPr txBox="1"/>
          <p:nvPr>
            <p:ph idx="4294967295" type="ctrTitle"/>
          </p:nvPr>
        </p:nvSpPr>
        <p:spPr>
          <a:xfrm>
            <a:off x="7557402" y="3263017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BOLLINGER BANDS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cap="rnd" cmpd="sng" w="13850">
            <a:solidFill>
              <a:srgbClr val="48FFD5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cap="rnd" cmpd="sng" w="13850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1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2" name="Google Shape;532;p31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1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4" name="Google Shape;534;p31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5" name="Google Shape;535;p31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39" name="Google Shape;539;p31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0" name="Google Shape;540;p31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1" name="Google Shape;541;p31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cap="flat" cmpd="sng" w="13850">
            <a:solidFill>
              <a:srgbClr val="48FFD5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cap="flat" cmpd="sng" w="13850">
            <a:solidFill>
              <a:srgbClr val="48FFD5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1"/>
          <p:cNvSpPr txBox="1"/>
          <p:nvPr>
            <p:ph type="ctrTitle"/>
          </p:nvPr>
        </p:nvSpPr>
        <p:spPr>
          <a:xfrm>
            <a:off x="2673575" y="170297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1"/>
          <p:cNvSpPr txBox="1"/>
          <p:nvPr>
            <p:ph idx="1" type="subTitle"/>
          </p:nvPr>
        </p:nvSpPr>
        <p:spPr>
          <a:xfrm>
            <a:off x="2786225" y="17937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61234"/>
                </a:solidFill>
              </a:rPr>
              <a:t>The price movements were so small, the charts showed little movement, so Bitcoin was brought in for comparison.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/>
          <p:nvPr>
            <p:ph type="ctrTitle"/>
          </p:nvPr>
        </p:nvSpPr>
        <p:spPr>
          <a:xfrm>
            <a:off x="464800" y="97225"/>
            <a:ext cx="80394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BTC DASHBOARD</a:t>
            </a:r>
            <a:endParaRPr/>
          </a:p>
        </p:txBody>
      </p:sp>
      <p:sp>
        <p:nvSpPr>
          <p:cNvPr id="553" name="Google Shape;553;p32"/>
          <p:cNvSpPr/>
          <p:nvPr/>
        </p:nvSpPr>
        <p:spPr>
          <a:xfrm>
            <a:off x="2094254" y="594625"/>
            <a:ext cx="4955489" cy="4486601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FFC0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2"/>
          <p:cNvSpPr txBox="1"/>
          <p:nvPr>
            <p:ph idx="4294967295" type="ctrTitle"/>
          </p:nvPr>
        </p:nvSpPr>
        <p:spPr>
          <a:xfrm>
            <a:off x="7557402" y="820667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LIVE BOLLINGER</a:t>
            </a:r>
            <a:endParaRPr sz="1200"/>
          </a:p>
        </p:txBody>
      </p:sp>
      <p:sp>
        <p:nvSpPr>
          <p:cNvPr id="555" name="Google Shape;555;p32"/>
          <p:cNvSpPr txBox="1"/>
          <p:nvPr>
            <p:ph idx="4294967295" type="ctrTitle"/>
          </p:nvPr>
        </p:nvSpPr>
        <p:spPr>
          <a:xfrm>
            <a:off x="157700" y="1402821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PREVIOUS DAY’S      </a:t>
            </a:r>
            <a:r>
              <a:rPr lang="es" sz="1200"/>
              <a:t>CLOSE PRICE</a:t>
            </a:r>
            <a:endParaRPr sz="1200"/>
          </a:p>
        </p:txBody>
      </p:sp>
      <p:sp>
        <p:nvSpPr>
          <p:cNvPr id="556" name="Google Shape;556;p32"/>
          <p:cNvSpPr txBox="1"/>
          <p:nvPr>
            <p:ph idx="4294967295" type="ctrTitle"/>
          </p:nvPr>
        </p:nvSpPr>
        <p:spPr>
          <a:xfrm>
            <a:off x="157700" y="2711482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LIVE PRICE 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TICKER</a:t>
            </a:r>
            <a:endParaRPr sz="1200"/>
          </a:p>
        </p:txBody>
      </p:sp>
      <p:cxnSp>
        <p:nvCxnSpPr>
          <p:cNvPr id="557" name="Google Shape;557;p32"/>
          <p:cNvCxnSpPr/>
          <p:nvPr/>
        </p:nvCxnSpPr>
        <p:spPr>
          <a:xfrm flipH="1" rot="10800000">
            <a:off x="329150" y="1775750"/>
            <a:ext cx="2352600" cy="304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2"/>
          <p:cNvCxnSpPr/>
          <p:nvPr/>
        </p:nvCxnSpPr>
        <p:spPr>
          <a:xfrm flipH="1" rot="10800000">
            <a:off x="329150" y="2714225"/>
            <a:ext cx="2706000" cy="499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2"/>
          <p:cNvCxnSpPr/>
          <p:nvPr/>
        </p:nvCxnSpPr>
        <p:spPr>
          <a:xfrm flipH="1" rot="10800000">
            <a:off x="6815687" y="1313207"/>
            <a:ext cx="1628700" cy="1152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2"/>
          <p:cNvCxnSpPr/>
          <p:nvPr/>
        </p:nvCxnSpPr>
        <p:spPr>
          <a:xfrm>
            <a:off x="6349041" y="3495434"/>
            <a:ext cx="2247900" cy="309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2"/>
          <p:cNvCxnSpPr/>
          <p:nvPr/>
        </p:nvCxnSpPr>
        <p:spPr>
          <a:xfrm>
            <a:off x="224200" y="515363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FFC07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2"/>
          <p:cNvSpPr txBox="1"/>
          <p:nvPr>
            <p:ph idx="4294967295" type="ctrTitle"/>
          </p:nvPr>
        </p:nvSpPr>
        <p:spPr>
          <a:xfrm>
            <a:off x="7557402" y="3263017"/>
            <a:ext cx="1263600" cy="2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BOLLINGER BANDS</a:t>
            </a:r>
            <a:endParaRPr sz="1200"/>
          </a:p>
        </p:txBody>
      </p:sp>
      <p:pic>
        <p:nvPicPr>
          <p:cNvPr id="563" name="Google Shape;5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820675"/>
            <a:ext cx="4571999" cy="328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</a:t>
            </a:r>
            <a:endParaRPr/>
          </a:p>
        </p:txBody>
      </p:sp>
      <p:sp>
        <p:nvSpPr>
          <p:cNvPr id="569" name="Google Shape;569;p33"/>
          <p:cNvSpPr txBox="1"/>
          <p:nvPr/>
        </p:nvSpPr>
        <p:spPr>
          <a:xfrm>
            <a:off x="3072013" y="4245600"/>
            <a:ext cx="30000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Insert your multimedia content here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570" name="Google Shape;57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1" name="Google Shape;571;p33"/>
          <p:cNvGrpSpPr/>
          <p:nvPr/>
        </p:nvGrpSpPr>
        <p:grpSpPr>
          <a:xfrm>
            <a:off x="445011" y="390575"/>
            <a:ext cx="5301278" cy="4362346"/>
            <a:chOff x="778775" y="238125"/>
            <a:chExt cx="6020075" cy="5235025"/>
          </a:xfrm>
        </p:grpSpPr>
        <p:sp>
          <p:nvSpPr>
            <p:cNvPr id="572" name="Google Shape;572;p33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rgbClr val="48FFD5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rgbClr val="48FFD5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rgbClr val="48FFD5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rgbClr val="48FFD5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rgbClr val="48FFD5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rgbClr val="48FFD5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0" name="Google Shape;610;p33" title="My 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75" y="587400"/>
            <a:ext cx="4726752" cy="247965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3"/>
          <p:cNvSpPr txBox="1"/>
          <p:nvPr>
            <p:ph type="ctrTitle"/>
          </p:nvPr>
        </p:nvSpPr>
        <p:spPr>
          <a:xfrm>
            <a:off x="5672700" y="1385225"/>
            <a:ext cx="3159600" cy="15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SEE IT IN ACTION</a:t>
            </a:r>
            <a:r>
              <a:rPr lang="es"/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 - HOW’D WE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7" name="Google Shape;617;p34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3571900" y="2634463"/>
            <a:ext cx="2009700" cy="20097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4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Google Shape;620;p34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4"/>
          <p:cNvCxnSpPr/>
          <p:nvPr/>
        </p:nvCxnSpPr>
        <p:spPr>
          <a:xfrm flipH="1" rot="10800000">
            <a:off x="5019675" y="2634450"/>
            <a:ext cx="1790700" cy="10803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4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4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5" name="Google Shape;625;p34"/>
          <p:cNvGrpSpPr/>
          <p:nvPr/>
        </p:nvGrpSpPr>
        <p:grpSpPr>
          <a:xfrm>
            <a:off x="1145059" y="1994098"/>
            <a:ext cx="1310332" cy="1250569"/>
            <a:chOff x="892750" y="4993750"/>
            <a:chExt cx="483125" cy="483125"/>
          </a:xfrm>
        </p:grpSpPr>
        <p:sp>
          <p:nvSpPr>
            <p:cNvPr id="626" name="Google Shape;626;p34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9" name="Google Shape;629;p34"/>
          <p:cNvGrpSpPr/>
          <p:nvPr/>
        </p:nvGrpSpPr>
        <p:grpSpPr>
          <a:xfrm>
            <a:off x="3921597" y="3014035"/>
            <a:ext cx="1310332" cy="1250569"/>
            <a:chOff x="892750" y="4993750"/>
            <a:chExt cx="483125" cy="483125"/>
          </a:xfrm>
        </p:grpSpPr>
        <p:sp>
          <p:nvSpPr>
            <p:cNvPr id="630" name="Google Shape;630;p34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>
            <a:off x="6626734" y="2141760"/>
            <a:ext cx="1310332" cy="1250569"/>
            <a:chOff x="892750" y="4993750"/>
            <a:chExt cx="483125" cy="483125"/>
          </a:xfrm>
        </p:grpSpPr>
        <p:sp>
          <p:nvSpPr>
            <p:cNvPr id="634" name="Google Shape;634;p34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FROM </a:t>
            </a:r>
            <a:r>
              <a:rPr i="1" lang="es"/>
              <a:t>“WHOA!”</a:t>
            </a:r>
            <a:r>
              <a:rPr lang="es"/>
              <a:t>  TO “</a:t>
            </a:r>
            <a:r>
              <a:rPr i="1" lang="es"/>
              <a:t>OH NO!”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2" name="Google Shape;642;p35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5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5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p35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5"/>
          <p:cNvCxnSpPr/>
          <p:nvPr/>
        </p:nvCxnSpPr>
        <p:spPr>
          <a:xfrm flipH="1" rot="10800000">
            <a:off x="5019675" y="2634450"/>
            <a:ext cx="1790700" cy="10803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5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5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cap="flat" cmpd="sng" w="2857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5"/>
          <p:cNvSpPr txBox="1"/>
          <p:nvPr>
            <p:ph idx="4294967295" type="ctrTitle"/>
          </p:nvPr>
        </p:nvSpPr>
        <p:spPr>
          <a:xfrm rot="-5400000">
            <a:off x="391444" y="2566475"/>
            <a:ext cx="20760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WHOA!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650" name="Google Shape;650;p35"/>
          <p:cNvSpPr txBox="1"/>
          <p:nvPr>
            <p:ph idx="4294967295" type="ctrTitle"/>
          </p:nvPr>
        </p:nvSpPr>
        <p:spPr>
          <a:xfrm>
            <a:off x="6414900" y="2945298"/>
            <a:ext cx="1734000" cy="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E2A47"/>
                </a:solidFill>
              </a:rPr>
              <a:t>OH NO!</a:t>
            </a:r>
            <a:endParaRPr sz="1400">
              <a:solidFill>
                <a:srgbClr val="0E2A47"/>
              </a:solidFill>
            </a:endParaRPr>
          </a:p>
        </p:txBody>
      </p:sp>
      <p:sp>
        <p:nvSpPr>
          <p:cNvPr id="651" name="Google Shape;651;p35"/>
          <p:cNvSpPr txBox="1"/>
          <p:nvPr>
            <p:ph idx="4294967295" type="subTitle"/>
          </p:nvPr>
        </p:nvSpPr>
        <p:spPr>
          <a:xfrm>
            <a:off x="1103187" y="35625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Model predicted high!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52" name="Google Shape;652;p35"/>
          <p:cNvSpPr txBox="1"/>
          <p:nvPr>
            <p:ph idx="4294967295" type="subTitle"/>
          </p:nvPr>
        </p:nvSpPr>
        <p:spPr>
          <a:xfrm>
            <a:off x="3857487" y="1641463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Need more time to accurately assess results</a:t>
            </a:r>
            <a:endParaRPr sz="900">
              <a:solidFill>
                <a:srgbClr val="FFFFFF"/>
              </a:solidFill>
            </a:endParaRPr>
          </a:p>
        </p:txBody>
      </p:sp>
      <p:sp>
        <p:nvSpPr>
          <p:cNvPr id="653" name="Google Shape;653;p35"/>
          <p:cNvSpPr txBox="1"/>
          <p:nvPr>
            <p:ph idx="4294967295" type="subTitle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/>
              <a:t>ETC went down to $4.70 from $5.03 after our purchase</a:t>
            </a:r>
            <a:endParaRPr sz="900">
              <a:solidFill>
                <a:srgbClr val="FFFFFF"/>
              </a:solidFill>
            </a:endParaRPr>
          </a:p>
        </p:txBody>
      </p:sp>
      <p:cxnSp>
        <p:nvCxnSpPr>
          <p:cNvPr id="654" name="Google Shape;654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35"/>
          <p:cNvSpPr/>
          <p:nvPr/>
        </p:nvSpPr>
        <p:spPr>
          <a:xfrm rot="-915179">
            <a:off x="1634905" y="2348896"/>
            <a:ext cx="527081" cy="540958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5"/>
          <p:cNvSpPr/>
          <p:nvPr/>
        </p:nvSpPr>
        <p:spPr>
          <a:xfrm rot="10800000">
            <a:off x="7030454" y="2289107"/>
            <a:ext cx="685683" cy="598306"/>
          </a:xfrm>
          <a:custGeom>
            <a:rect b="b" l="l" r="r" t="t"/>
            <a:pathLst>
              <a:path extrusionOk="0" h="12713" w="12792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35"/>
          <p:cNvGrpSpPr/>
          <p:nvPr/>
        </p:nvGrpSpPr>
        <p:grpSpPr>
          <a:xfrm>
            <a:off x="3943359" y="3014023"/>
            <a:ext cx="1310332" cy="1250569"/>
            <a:chOff x="892750" y="4993750"/>
            <a:chExt cx="483125" cy="483125"/>
          </a:xfrm>
        </p:grpSpPr>
        <p:sp>
          <p:nvSpPr>
            <p:cNvPr id="658" name="Google Shape;658;p35"/>
            <p:cNvSpPr/>
            <p:nvPr/>
          </p:nvSpPr>
          <p:spPr>
            <a:xfrm>
              <a:off x="8927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021000" y="5052250"/>
              <a:ext cx="230775" cy="253450"/>
            </a:xfrm>
            <a:custGeom>
              <a:rect b="b" l="l" r="r" t="t"/>
              <a:pathLst>
                <a:path extrusionOk="0" h="10138" w="9231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088475" y="5334425"/>
              <a:ext cx="88350" cy="84925"/>
            </a:xfrm>
            <a:custGeom>
              <a:rect b="b" l="l" r="r" t="t"/>
              <a:pathLst>
                <a:path extrusionOk="0" h="3397" w="3534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rgbClr val="48FFD5"/>
          </a:solidFill>
          <a:ln cap="rnd" cmpd="sng" w="13850">
            <a:solidFill>
              <a:srgbClr val="48FFD5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66" name="Google Shape;666;p36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rgbClr val="48FFD5"/>
          </a:solidFill>
          <a:ln cap="rnd" cmpd="sng" w="13850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6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rgbClr val="48FFD5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68" name="Google Shape;668;p36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6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0" name="Google Shape;670;p36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1" name="Google Shape;671;p36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3" name="Google Shape;673;p36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4" name="Google Shape;674;p36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5" name="Google Shape;675;p36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6" name="Google Shape;676;p36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7" name="Google Shape;677;p36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8" name="Google Shape;678;p36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rgbClr val="48FFD5"/>
          </a:solidFill>
          <a:ln cap="flat" cmpd="sng" w="13850">
            <a:solidFill>
              <a:srgbClr val="48FFD5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79" name="Google Shape;679;p36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80" name="Google Shape;680;p36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81" name="Google Shape;681;p36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rgbClr val="1EFFC1"/>
          </a:solidFill>
          <a:ln cap="flat" cmpd="sng" w="13850">
            <a:solidFill>
              <a:srgbClr val="48FFD5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6"/>
          <p:cNvSpPr txBox="1"/>
          <p:nvPr>
            <p:ph type="ctrTitle"/>
          </p:nvPr>
        </p:nvSpPr>
        <p:spPr>
          <a:xfrm>
            <a:off x="2673575" y="170297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6"/>
          <p:cNvSpPr txBox="1"/>
          <p:nvPr>
            <p:ph idx="1" type="subTitle"/>
          </p:nvPr>
        </p:nvSpPr>
        <p:spPr>
          <a:xfrm>
            <a:off x="2710025" y="207952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161234"/>
                </a:solidFill>
                <a:latin typeface="Roboto"/>
                <a:ea typeface="Roboto"/>
                <a:cs typeface="Roboto"/>
                <a:sym typeface="Roboto"/>
              </a:rPr>
              <a:t>What Next?</a:t>
            </a:r>
            <a:endParaRPr b="1"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05" name="Google Shape;205;p19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How we chose our model and a closer look at our charts.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06" name="Google Shape;206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04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07" name="Google Shape;207;p19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Local deployment of live feed charts using Panel, HVPlot and Streamz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08" name="Google Shape;208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05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09" name="Google Shape;209;p19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How we did, and what we’d like to work on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0" name="Google Shape;210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06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1" name="Google Shape;211;p19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Overview of project scope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2" name="Google Shape;212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01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3" name="Google Shape;213;p19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How we decided on ETC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4" name="Google Shape;214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02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5" name="Google Shape;215;p19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Project requirements and their implementations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6" name="Google Shape;216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</a:rPr>
              <a:t>03</a:t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217" name="Google Shape;217;p19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About the Project</a:t>
            </a:r>
            <a:endParaRPr/>
          </a:p>
        </p:txBody>
      </p:sp>
      <p:sp>
        <p:nvSpPr>
          <p:cNvPr id="218" name="Google Shape;218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Choosing a Crypto</a:t>
            </a:r>
            <a:endParaRPr/>
          </a:p>
        </p:txBody>
      </p:sp>
      <p:sp>
        <p:nvSpPr>
          <p:cNvPr id="219" name="Google Shape;219;p19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220" name="Google Shape;220;p19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Machine Learning 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Analysis</a:t>
            </a:r>
            <a:endParaRPr/>
          </a:p>
        </p:txBody>
      </p:sp>
      <p:sp>
        <p:nvSpPr>
          <p:cNvPr id="221" name="Google Shape;221;p19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Visualization  Dashboard</a:t>
            </a:r>
            <a:endParaRPr/>
          </a:p>
        </p:txBody>
      </p:sp>
      <p:sp>
        <p:nvSpPr>
          <p:cNvPr id="222" name="Google Shape;222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Final Thoughts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597855" y="3835194"/>
            <a:ext cx="428915" cy="428530"/>
          </a:xfrm>
          <a:custGeom>
            <a:rect b="b" l="l" r="r" t="t"/>
            <a:pathLst>
              <a:path extrusionOk="0" h="31446" w="3148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9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25" name="Google Shape;225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9"/>
          <p:cNvSpPr/>
          <p:nvPr/>
        </p:nvSpPr>
        <p:spPr>
          <a:xfrm>
            <a:off x="3597844" y="2922788"/>
            <a:ext cx="428938" cy="428938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5" name="Google Shape;235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19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5087875" y="2087844"/>
            <a:ext cx="476178" cy="282154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7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89" name="Google Shape;689;p37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90" name="Google Shape;690;p37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91" name="Google Shape;691;p37"/>
          <p:cNvSpPr txBox="1"/>
          <p:nvPr>
            <p:ph idx="4" type="ctrTitle"/>
          </p:nvPr>
        </p:nvSpPr>
        <p:spPr>
          <a:xfrm>
            <a:off x="384050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CURRENT 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2" name="Google Shape;692;p37"/>
          <p:cNvSpPr txBox="1"/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LACKS LIVE DEPLOYMENT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37"/>
          <p:cNvSpPr txBox="1"/>
          <p:nvPr>
            <p:ph idx="2" type="ctrTitle"/>
          </p:nvPr>
        </p:nvSpPr>
        <p:spPr>
          <a:xfrm>
            <a:off x="1557931" y="349058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MODEL NEEDS </a:t>
            </a:r>
            <a:r>
              <a:rPr lang="es">
                <a:solidFill>
                  <a:schemeClr val="dk1"/>
                </a:solidFill>
              </a:rPr>
              <a:t>REFINEMENT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4" name="Google Shape;694;p37"/>
          <p:cNvSpPr txBox="1"/>
          <p:nvPr>
            <p:ph idx="3" type="ctrTitle"/>
          </p:nvPr>
        </p:nvSpPr>
        <p:spPr>
          <a:xfrm>
            <a:off x="1395999" y="2788775"/>
            <a:ext cx="22668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NOT ALL DATA IS DYNAMIC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695" name="Google Shape;695;p37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37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97" name="Google Shape;697;p37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98" name="Google Shape;698;p37"/>
          <p:cNvSpPr/>
          <p:nvPr/>
        </p:nvSpPr>
        <p:spPr>
          <a:xfrm>
            <a:off x="933213" y="1994550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9" name="Google Shape;699;p37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700" name="Google Shape;700;p37"/>
          <p:cNvGrpSpPr/>
          <p:nvPr/>
        </p:nvGrpSpPr>
        <p:grpSpPr>
          <a:xfrm flipH="1" rot="10800000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701" name="Google Shape;701;p37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4" name="Google Shape;704;p37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705" name="Google Shape;705;p37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07" name="Google Shape;707;p37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7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709" name="Google Shape;709;p37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710" name="Google Shape;710;p37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7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7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7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7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15" name="Google Shape;715;p37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16" name="Google Shape;716;p37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7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7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48FFD5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7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7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23" name="Google Shape;723;p37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24" name="Google Shape;724;p37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7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7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7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7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7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8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8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8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8"/>
          <p:cNvSpPr txBox="1"/>
          <p:nvPr>
            <p:ph idx="4" type="ctrTitle"/>
          </p:nvPr>
        </p:nvSpPr>
        <p:spPr>
          <a:xfrm>
            <a:off x="781050" y="68147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FUTURE APP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8" name="Google Shape;738;p38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8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8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8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744" name="Google Shape;744;p38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6" name="Google Shape;746;p38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7" name="Google Shape;747;p38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38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8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8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8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8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8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8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8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8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8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8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8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8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8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8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8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8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8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8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8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8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8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8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8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8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8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8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8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8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8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8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8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8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8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8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8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8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8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38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8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8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8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8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8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8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8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8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8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8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8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8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8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8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8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8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8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8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8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8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8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8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8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8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8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8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8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38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8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8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8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8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8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8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8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8"/>
          <p:cNvSpPr txBox="1"/>
          <p:nvPr>
            <p:ph type="ctrTitle"/>
          </p:nvPr>
        </p:nvSpPr>
        <p:spPr>
          <a:xfrm>
            <a:off x="5393874" y="2071900"/>
            <a:ext cx="23838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FULLY DEPLOYED WEB APP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845" name="Google Shape;845;p38"/>
          <p:cNvSpPr txBox="1"/>
          <p:nvPr>
            <p:ph idx="2" type="ctrTitle"/>
          </p:nvPr>
        </p:nvSpPr>
        <p:spPr>
          <a:xfrm>
            <a:off x="5393874" y="3474575"/>
            <a:ext cx="23265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IMPROVED INTERFACE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846" name="Google Shape;846;p38"/>
          <p:cNvSpPr txBox="1"/>
          <p:nvPr>
            <p:ph idx="3" type="ctrTitle"/>
          </p:nvPr>
        </p:nvSpPr>
        <p:spPr>
          <a:xfrm>
            <a:off x="5393874" y="2773225"/>
            <a:ext cx="23265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E2A47"/>
                </a:solidFill>
              </a:rPr>
              <a:t>AUTOMATED MODEL SIGNALS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WRAPPING UP</a:t>
            </a:r>
            <a:endParaRPr/>
          </a:p>
        </p:txBody>
      </p:sp>
      <p:sp>
        <p:nvSpPr>
          <p:cNvPr id="852" name="Google Shape;852;p39"/>
          <p:cNvSpPr/>
          <p:nvPr/>
        </p:nvSpPr>
        <p:spPr>
          <a:xfrm>
            <a:off x="4346435" y="41460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9"/>
          <p:cNvSpPr/>
          <p:nvPr/>
        </p:nvSpPr>
        <p:spPr>
          <a:xfrm>
            <a:off x="4402857" y="41917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9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9"/>
          <p:cNvSpPr/>
          <p:nvPr/>
        </p:nvSpPr>
        <p:spPr>
          <a:xfrm>
            <a:off x="4453451" y="41743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856" name="Google Shape;856;p39"/>
          <p:cNvSpPr/>
          <p:nvPr/>
        </p:nvSpPr>
        <p:spPr>
          <a:xfrm>
            <a:off x="3124390" y="29178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9"/>
          <p:cNvSpPr/>
          <p:nvPr/>
        </p:nvSpPr>
        <p:spPr>
          <a:xfrm>
            <a:off x="2931510" y="23350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9"/>
          <p:cNvSpPr/>
          <p:nvPr/>
        </p:nvSpPr>
        <p:spPr>
          <a:xfrm>
            <a:off x="3797852" y="24968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9"/>
          <p:cNvSpPr/>
          <p:nvPr/>
        </p:nvSpPr>
        <p:spPr>
          <a:xfrm>
            <a:off x="2689247" y="19625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9"/>
          <p:cNvSpPr/>
          <p:nvPr/>
        </p:nvSpPr>
        <p:spPr>
          <a:xfrm>
            <a:off x="4453867" y="35952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9"/>
          <p:cNvSpPr/>
          <p:nvPr/>
        </p:nvSpPr>
        <p:spPr>
          <a:xfrm>
            <a:off x="3631915" y="37740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9"/>
          <p:cNvSpPr/>
          <p:nvPr/>
        </p:nvSpPr>
        <p:spPr>
          <a:xfrm>
            <a:off x="4412611" y="37740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4441236" y="39175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9"/>
          <p:cNvSpPr/>
          <p:nvPr/>
        </p:nvSpPr>
        <p:spPr>
          <a:xfrm>
            <a:off x="4412611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9"/>
          <p:cNvSpPr/>
          <p:nvPr/>
        </p:nvSpPr>
        <p:spPr>
          <a:xfrm>
            <a:off x="4791332" y="34824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9"/>
          <p:cNvSpPr/>
          <p:nvPr/>
        </p:nvSpPr>
        <p:spPr>
          <a:xfrm>
            <a:off x="3813811" y="32070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"/>
          <p:cNvSpPr/>
          <p:nvPr/>
        </p:nvSpPr>
        <p:spPr>
          <a:xfrm>
            <a:off x="3111523" y="29054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9"/>
          <p:cNvSpPr/>
          <p:nvPr/>
        </p:nvSpPr>
        <p:spPr>
          <a:xfrm>
            <a:off x="3506441" y="19505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9"/>
          <p:cNvSpPr/>
          <p:nvPr/>
        </p:nvSpPr>
        <p:spPr>
          <a:xfrm>
            <a:off x="2676816" y="23101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9"/>
          <p:cNvSpPr/>
          <p:nvPr/>
        </p:nvSpPr>
        <p:spPr>
          <a:xfrm>
            <a:off x="4819741" y="23226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9"/>
          <p:cNvSpPr/>
          <p:nvPr/>
        </p:nvSpPr>
        <p:spPr>
          <a:xfrm>
            <a:off x="5718021" y="24864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9"/>
          <p:cNvSpPr/>
          <p:nvPr/>
        </p:nvSpPr>
        <p:spPr>
          <a:xfrm>
            <a:off x="6074147" y="35927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9"/>
          <p:cNvSpPr/>
          <p:nvPr/>
        </p:nvSpPr>
        <p:spPr>
          <a:xfrm>
            <a:off x="5523060" y="390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9"/>
          <p:cNvSpPr/>
          <p:nvPr/>
        </p:nvSpPr>
        <p:spPr>
          <a:xfrm>
            <a:off x="5533230" y="21869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5533627" y="19613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5758880" y="19617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9"/>
          <p:cNvSpPr/>
          <p:nvPr/>
        </p:nvSpPr>
        <p:spPr>
          <a:xfrm>
            <a:off x="5758880" y="21873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9"/>
          <p:cNvSpPr/>
          <p:nvPr/>
        </p:nvSpPr>
        <p:spPr>
          <a:xfrm>
            <a:off x="3533820" y="14025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4065023" y="15368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5188093" y="17443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9"/>
          <p:cNvSpPr/>
          <p:nvPr/>
        </p:nvSpPr>
        <p:spPr>
          <a:xfrm>
            <a:off x="5168701" y="18881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3388620" y="16257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9"/>
          <p:cNvSpPr/>
          <p:nvPr/>
        </p:nvSpPr>
        <p:spPr>
          <a:xfrm>
            <a:off x="3397343" y="16481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9"/>
          <p:cNvSpPr/>
          <p:nvPr/>
        </p:nvSpPr>
        <p:spPr>
          <a:xfrm>
            <a:off x="3518871" y="16701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9"/>
          <p:cNvSpPr/>
          <p:nvPr/>
        </p:nvSpPr>
        <p:spPr>
          <a:xfrm>
            <a:off x="4503232" y="17352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9"/>
          <p:cNvSpPr/>
          <p:nvPr/>
        </p:nvSpPr>
        <p:spPr>
          <a:xfrm>
            <a:off x="4090908" y="32866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3659095" y="28510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9"/>
          <p:cNvSpPr/>
          <p:nvPr/>
        </p:nvSpPr>
        <p:spPr>
          <a:xfrm>
            <a:off x="5968770" y="33737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9"/>
          <p:cNvSpPr/>
          <p:nvPr/>
        </p:nvSpPr>
        <p:spPr>
          <a:xfrm>
            <a:off x="5968770" y="33737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9"/>
          <p:cNvSpPr/>
          <p:nvPr/>
        </p:nvSpPr>
        <p:spPr>
          <a:xfrm>
            <a:off x="2564388" y="21313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9"/>
          <p:cNvSpPr/>
          <p:nvPr/>
        </p:nvSpPr>
        <p:spPr>
          <a:xfrm>
            <a:off x="2564388" y="2106504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9"/>
          <p:cNvSpPr/>
          <p:nvPr/>
        </p:nvSpPr>
        <p:spPr>
          <a:xfrm>
            <a:off x="5990143" y="27108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4602378" y="27494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4581224" y="28618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9"/>
          <p:cNvSpPr/>
          <p:nvPr/>
        </p:nvSpPr>
        <p:spPr>
          <a:xfrm>
            <a:off x="4527716" y="22491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4529778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4531443" y="22085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4515266" y="23100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9"/>
          <p:cNvSpPr/>
          <p:nvPr/>
        </p:nvSpPr>
        <p:spPr>
          <a:xfrm>
            <a:off x="4520658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4524802" y="22695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4494529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/>
          <p:nvPr/>
        </p:nvSpPr>
        <p:spPr>
          <a:xfrm>
            <a:off x="4502399" y="23487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4509041" y="23284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4465485" y="24221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4476686" y="24051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4485806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4429819" y="24731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9"/>
          <p:cNvSpPr/>
          <p:nvPr/>
        </p:nvSpPr>
        <p:spPr>
          <a:xfrm>
            <a:off x="4442250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9"/>
          <p:cNvSpPr/>
          <p:nvPr/>
        </p:nvSpPr>
        <p:spPr>
          <a:xfrm>
            <a:off x="4454700" y="24403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9"/>
          <p:cNvSpPr/>
          <p:nvPr/>
        </p:nvSpPr>
        <p:spPr>
          <a:xfrm>
            <a:off x="4386680" y="25175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9"/>
          <p:cNvSpPr/>
          <p:nvPr/>
        </p:nvSpPr>
        <p:spPr>
          <a:xfrm>
            <a:off x="4402024" y="25042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9"/>
          <p:cNvSpPr/>
          <p:nvPr/>
        </p:nvSpPr>
        <p:spPr>
          <a:xfrm>
            <a:off x="4415704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9"/>
          <p:cNvSpPr/>
          <p:nvPr/>
        </p:nvSpPr>
        <p:spPr>
          <a:xfrm>
            <a:off x="4338148" y="25565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9"/>
          <p:cNvSpPr/>
          <p:nvPr/>
        </p:nvSpPr>
        <p:spPr>
          <a:xfrm>
            <a:off x="4354741" y="25437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9"/>
          <p:cNvSpPr/>
          <p:nvPr/>
        </p:nvSpPr>
        <p:spPr>
          <a:xfrm>
            <a:off x="4370919" y="25316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9"/>
          <p:cNvSpPr/>
          <p:nvPr/>
        </p:nvSpPr>
        <p:spPr>
          <a:xfrm>
            <a:off x="4284620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9"/>
          <p:cNvSpPr/>
          <p:nvPr/>
        </p:nvSpPr>
        <p:spPr>
          <a:xfrm>
            <a:off x="4302879" y="25777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9"/>
          <p:cNvSpPr/>
          <p:nvPr/>
        </p:nvSpPr>
        <p:spPr>
          <a:xfrm>
            <a:off x="4321138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9"/>
          <p:cNvSpPr/>
          <p:nvPr/>
        </p:nvSpPr>
        <p:spPr>
          <a:xfrm>
            <a:off x="4227801" y="26109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9"/>
          <p:cNvSpPr/>
          <p:nvPr/>
        </p:nvSpPr>
        <p:spPr>
          <a:xfrm>
            <a:off x="4246872" y="26046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9"/>
          <p:cNvSpPr/>
          <p:nvPr/>
        </p:nvSpPr>
        <p:spPr>
          <a:xfrm>
            <a:off x="4265964" y="25963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9"/>
          <p:cNvSpPr/>
          <p:nvPr/>
        </p:nvSpPr>
        <p:spPr>
          <a:xfrm>
            <a:off x="4167651" y="26266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9"/>
          <p:cNvSpPr/>
          <p:nvPr/>
        </p:nvSpPr>
        <p:spPr>
          <a:xfrm>
            <a:off x="4187555" y="26217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9"/>
          <p:cNvSpPr/>
          <p:nvPr/>
        </p:nvSpPr>
        <p:spPr>
          <a:xfrm>
            <a:off x="4207896" y="26171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9"/>
          <p:cNvSpPr/>
          <p:nvPr/>
        </p:nvSpPr>
        <p:spPr>
          <a:xfrm>
            <a:off x="4106252" y="26333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9"/>
          <p:cNvSpPr/>
          <p:nvPr/>
        </p:nvSpPr>
        <p:spPr>
          <a:xfrm>
            <a:off x="4126989" y="26316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9"/>
          <p:cNvSpPr/>
          <p:nvPr/>
        </p:nvSpPr>
        <p:spPr>
          <a:xfrm>
            <a:off x="4147330" y="26295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9"/>
          <p:cNvSpPr/>
          <p:nvPr/>
        </p:nvSpPr>
        <p:spPr>
          <a:xfrm>
            <a:off x="4044457" y="26295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4064778" y="26316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9"/>
          <p:cNvSpPr/>
          <p:nvPr/>
        </p:nvSpPr>
        <p:spPr>
          <a:xfrm>
            <a:off x="4085515" y="26329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9"/>
          <p:cNvSpPr/>
          <p:nvPr/>
        </p:nvSpPr>
        <p:spPr>
          <a:xfrm>
            <a:off x="3983059" y="26171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9"/>
          <p:cNvSpPr/>
          <p:nvPr/>
        </p:nvSpPr>
        <p:spPr>
          <a:xfrm>
            <a:off x="4003379" y="26225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9"/>
          <p:cNvSpPr/>
          <p:nvPr/>
        </p:nvSpPr>
        <p:spPr>
          <a:xfrm>
            <a:off x="4023720" y="26266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9"/>
          <p:cNvSpPr/>
          <p:nvPr/>
        </p:nvSpPr>
        <p:spPr>
          <a:xfrm>
            <a:off x="3924574" y="25959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9"/>
          <p:cNvSpPr/>
          <p:nvPr/>
        </p:nvSpPr>
        <p:spPr>
          <a:xfrm>
            <a:off x="3944062" y="26042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9"/>
          <p:cNvSpPr/>
          <p:nvPr/>
        </p:nvSpPr>
        <p:spPr>
          <a:xfrm>
            <a:off x="3963570" y="26109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9"/>
          <p:cNvSpPr/>
          <p:nvPr/>
        </p:nvSpPr>
        <p:spPr>
          <a:xfrm>
            <a:off x="3869817" y="25673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9"/>
          <p:cNvSpPr/>
          <p:nvPr/>
        </p:nvSpPr>
        <p:spPr>
          <a:xfrm>
            <a:off x="3887660" y="25785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9"/>
          <p:cNvSpPr/>
          <p:nvPr/>
        </p:nvSpPr>
        <p:spPr>
          <a:xfrm>
            <a:off x="3905899" y="25876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9"/>
          <p:cNvSpPr/>
          <p:nvPr/>
        </p:nvSpPr>
        <p:spPr>
          <a:xfrm>
            <a:off x="3819620" y="25312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9"/>
          <p:cNvSpPr/>
          <p:nvPr/>
        </p:nvSpPr>
        <p:spPr>
          <a:xfrm>
            <a:off x="3835797" y="25441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9"/>
          <p:cNvSpPr/>
          <p:nvPr/>
        </p:nvSpPr>
        <p:spPr>
          <a:xfrm>
            <a:off x="3851974" y="25561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9"/>
          <p:cNvSpPr/>
          <p:nvPr/>
        </p:nvSpPr>
        <p:spPr>
          <a:xfrm>
            <a:off x="3774815" y="24885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9"/>
          <p:cNvSpPr/>
          <p:nvPr/>
        </p:nvSpPr>
        <p:spPr>
          <a:xfrm>
            <a:off x="3788930" y="25038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9"/>
          <p:cNvSpPr/>
          <p:nvPr/>
        </p:nvSpPr>
        <p:spPr>
          <a:xfrm>
            <a:off x="3803859" y="25175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3737068" y="24400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9"/>
          <p:cNvSpPr/>
          <p:nvPr/>
        </p:nvSpPr>
        <p:spPr>
          <a:xfrm>
            <a:off x="3749101" y="24565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9"/>
          <p:cNvSpPr/>
          <p:nvPr/>
        </p:nvSpPr>
        <p:spPr>
          <a:xfrm>
            <a:off x="3761968" y="24727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9"/>
          <p:cNvSpPr/>
          <p:nvPr/>
        </p:nvSpPr>
        <p:spPr>
          <a:xfrm>
            <a:off x="3706378" y="23864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/>
          <p:nvPr/>
        </p:nvSpPr>
        <p:spPr>
          <a:xfrm>
            <a:off x="3715914" y="24047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9"/>
          <p:cNvSpPr/>
          <p:nvPr/>
        </p:nvSpPr>
        <p:spPr>
          <a:xfrm>
            <a:off x="3726283" y="24229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9"/>
          <p:cNvSpPr/>
          <p:nvPr/>
        </p:nvSpPr>
        <p:spPr>
          <a:xfrm>
            <a:off x="3684392" y="23296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9"/>
          <p:cNvSpPr/>
          <p:nvPr/>
        </p:nvSpPr>
        <p:spPr>
          <a:xfrm>
            <a:off x="3690617" y="23487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9"/>
          <p:cNvSpPr/>
          <p:nvPr/>
        </p:nvSpPr>
        <p:spPr>
          <a:xfrm>
            <a:off x="3698488" y="23678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9"/>
          <p:cNvSpPr/>
          <p:nvPr/>
        </p:nvSpPr>
        <p:spPr>
          <a:xfrm>
            <a:off x="3670296" y="22695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9"/>
          <p:cNvSpPr/>
          <p:nvPr/>
        </p:nvSpPr>
        <p:spPr>
          <a:xfrm>
            <a:off x="3674440" y="22894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9"/>
          <p:cNvSpPr/>
          <p:nvPr/>
        </p:nvSpPr>
        <p:spPr>
          <a:xfrm>
            <a:off x="3678583" y="23097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3665717" y="22081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9"/>
          <p:cNvSpPr/>
          <p:nvPr/>
        </p:nvSpPr>
        <p:spPr>
          <a:xfrm>
            <a:off x="3666133" y="22288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9"/>
          <p:cNvSpPr/>
          <p:nvPr/>
        </p:nvSpPr>
        <p:spPr>
          <a:xfrm>
            <a:off x="3667798" y="22491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9"/>
          <p:cNvSpPr/>
          <p:nvPr/>
        </p:nvSpPr>
        <p:spPr>
          <a:xfrm>
            <a:off x="3667798" y="17700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9"/>
          <p:cNvSpPr/>
          <p:nvPr/>
        </p:nvSpPr>
        <p:spPr>
          <a:xfrm>
            <a:off x="3647894" y="21927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4085099" y="26146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9"/>
          <p:cNvSpPr/>
          <p:nvPr/>
        </p:nvSpPr>
        <p:spPr>
          <a:xfrm>
            <a:off x="4512371" y="21927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9"/>
          <p:cNvSpPr/>
          <p:nvPr/>
        </p:nvSpPr>
        <p:spPr>
          <a:xfrm>
            <a:off x="3741231" y="18488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4693638" y="20676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9"/>
          <p:cNvSpPr/>
          <p:nvPr/>
        </p:nvSpPr>
        <p:spPr>
          <a:xfrm>
            <a:off x="4706901" y="20798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9"/>
          <p:cNvSpPr/>
          <p:nvPr/>
        </p:nvSpPr>
        <p:spPr>
          <a:xfrm>
            <a:off x="2986268" y="26967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9"/>
          <p:cNvSpPr/>
          <p:nvPr/>
        </p:nvSpPr>
        <p:spPr>
          <a:xfrm>
            <a:off x="3010732" y="27204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9"/>
          <p:cNvSpPr/>
          <p:nvPr/>
        </p:nvSpPr>
        <p:spPr>
          <a:xfrm>
            <a:off x="3010732" y="27693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9"/>
          <p:cNvSpPr/>
          <p:nvPr/>
        </p:nvSpPr>
        <p:spPr>
          <a:xfrm>
            <a:off x="3116519" y="27249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39"/>
          <p:cNvSpPr/>
          <p:nvPr/>
        </p:nvSpPr>
        <p:spPr>
          <a:xfrm>
            <a:off x="3116519" y="27423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9"/>
          <p:cNvSpPr/>
          <p:nvPr/>
        </p:nvSpPr>
        <p:spPr>
          <a:xfrm>
            <a:off x="3116519" y="27594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3116519" y="27764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3116519" y="27934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3116519" y="28104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3116519" y="28278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9"/>
          <p:cNvSpPr/>
          <p:nvPr/>
        </p:nvSpPr>
        <p:spPr>
          <a:xfrm>
            <a:off x="3116519" y="28448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9"/>
          <p:cNvSpPr/>
          <p:nvPr/>
        </p:nvSpPr>
        <p:spPr>
          <a:xfrm>
            <a:off x="3126888" y="26237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9"/>
          <p:cNvSpPr/>
          <p:nvPr/>
        </p:nvSpPr>
        <p:spPr>
          <a:xfrm>
            <a:off x="3126888" y="26357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9"/>
          <p:cNvSpPr/>
          <p:nvPr/>
        </p:nvSpPr>
        <p:spPr>
          <a:xfrm>
            <a:off x="3126888" y="26474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9"/>
          <p:cNvSpPr/>
          <p:nvPr/>
        </p:nvSpPr>
        <p:spPr>
          <a:xfrm>
            <a:off x="3126888" y="25893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9"/>
          <p:cNvSpPr/>
          <p:nvPr/>
        </p:nvSpPr>
        <p:spPr>
          <a:xfrm>
            <a:off x="3126888" y="26005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9"/>
          <p:cNvSpPr/>
          <p:nvPr/>
        </p:nvSpPr>
        <p:spPr>
          <a:xfrm>
            <a:off x="3126888" y="26121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9"/>
          <p:cNvSpPr/>
          <p:nvPr/>
        </p:nvSpPr>
        <p:spPr>
          <a:xfrm>
            <a:off x="3126888" y="25540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9"/>
          <p:cNvSpPr/>
          <p:nvPr/>
        </p:nvSpPr>
        <p:spPr>
          <a:xfrm>
            <a:off x="3126888" y="25652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9"/>
          <p:cNvSpPr/>
          <p:nvPr/>
        </p:nvSpPr>
        <p:spPr>
          <a:xfrm>
            <a:off x="3126888" y="25773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9"/>
          <p:cNvSpPr/>
          <p:nvPr/>
        </p:nvSpPr>
        <p:spPr>
          <a:xfrm>
            <a:off x="3126888" y="25188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9"/>
          <p:cNvSpPr/>
          <p:nvPr/>
        </p:nvSpPr>
        <p:spPr>
          <a:xfrm>
            <a:off x="3126888" y="25304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9"/>
          <p:cNvSpPr/>
          <p:nvPr/>
        </p:nvSpPr>
        <p:spPr>
          <a:xfrm>
            <a:off x="3126888" y="25420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9"/>
          <p:cNvSpPr/>
          <p:nvPr/>
        </p:nvSpPr>
        <p:spPr>
          <a:xfrm>
            <a:off x="3126888" y="24835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9"/>
          <p:cNvSpPr/>
          <p:nvPr/>
        </p:nvSpPr>
        <p:spPr>
          <a:xfrm>
            <a:off x="3126888" y="24955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39"/>
          <p:cNvSpPr/>
          <p:nvPr/>
        </p:nvSpPr>
        <p:spPr>
          <a:xfrm>
            <a:off x="3126888" y="25067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39"/>
          <p:cNvSpPr/>
          <p:nvPr/>
        </p:nvSpPr>
        <p:spPr>
          <a:xfrm>
            <a:off x="3126888" y="24487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9"/>
          <p:cNvSpPr/>
          <p:nvPr/>
        </p:nvSpPr>
        <p:spPr>
          <a:xfrm>
            <a:off x="3126888" y="24603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9"/>
          <p:cNvSpPr/>
          <p:nvPr/>
        </p:nvSpPr>
        <p:spPr>
          <a:xfrm>
            <a:off x="3126888" y="24719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9"/>
          <p:cNvSpPr/>
          <p:nvPr/>
        </p:nvSpPr>
        <p:spPr>
          <a:xfrm>
            <a:off x="3125639" y="24134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9"/>
          <p:cNvSpPr/>
          <p:nvPr/>
        </p:nvSpPr>
        <p:spPr>
          <a:xfrm>
            <a:off x="3126888" y="24254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9"/>
          <p:cNvSpPr/>
          <p:nvPr/>
        </p:nvSpPr>
        <p:spPr>
          <a:xfrm>
            <a:off x="3126888" y="24366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9"/>
          <p:cNvSpPr/>
          <p:nvPr/>
        </p:nvSpPr>
        <p:spPr>
          <a:xfrm>
            <a:off x="3122724" y="23782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9"/>
          <p:cNvSpPr/>
          <p:nvPr/>
        </p:nvSpPr>
        <p:spPr>
          <a:xfrm>
            <a:off x="3124390" y="23902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9"/>
          <p:cNvSpPr/>
          <p:nvPr/>
        </p:nvSpPr>
        <p:spPr>
          <a:xfrm>
            <a:off x="3125222" y="24014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9"/>
          <p:cNvSpPr/>
          <p:nvPr/>
        </p:nvSpPr>
        <p:spPr>
          <a:xfrm>
            <a:off x="3114437" y="23441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9"/>
          <p:cNvSpPr/>
          <p:nvPr/>
        </p:nvSpPr>
        <p:spPr>
          <a:xfrm>
            <a:off x="3117332" y="23553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9"/>
          <p:cNvSpPr/>
          <p:nvPr/>
        </p:nvSpPr>
        <p:spPr>
          <a:xfrm>
            <a:off x="3120663" y="23670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9"/>
          <p:cNvSpPr/>
          <p:nvPr/>
        </p:nvSpPr>
        <p:spPr>
          <a:xfrm>
            <a:off x="3102404" y="23110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9"/>
          <p:cNvSpPr/>
          <p:nvPr/>
        </p:nvSpPr>
        <p:spPr>
          <a:xfrm>
            <a:off x="3106547" y="23217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9"/>
          <p:cNvSpPr/>
          <p:nvPr/>
        </p:nvSpPr>
        <p:spPr>
          <a:xfrm>
            <a:off x="3110710" y="23325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9"/>
          <p:cNvSpPr/>
          <p:nvPr/>
        </p:nvSpPr>
        <p:spPr>
          <a:xfrm>
            <a:off x="3085810" y="22798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9"/>
          <p:cNvSpPr/>
          <p:nvPr/>
        </p:nvSpPr>
        <p:spPr>
          <a:xfrm>
            <a:off x="3091619" y="22902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9"/>
          <p:cNvSpPr/>
          <p:nvPr/>
        </p:nvSpPr>
        <p:spPr>
          <a:xfrm>
            <a:off x="3097427" y="22998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9"/>
          <p:cNvSpPr/>
          <p:nvPr/>
        </p:nvSpPr>
        <p:spPr>
          <a:xfrm>
            <a:off x="3065489" y="22508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9"/>
          <p:cNvSpPr/>
          <p:nvPr/>
        </p:nvSpPr>
        <p:spPr>
          <a:xfrm>
            <a:off x="3072963" y="22599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9"/>
          <p:cNvSpPr/>
          <p:nvPr/>
        </p:nvSpPr>
        <p:spPr>
          <a:xfrm>
            <a:off x="3079585" y="22695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9"/>
          <p:cNvSpPr/>
          <p:nvPr/>
        </p:nvSpPr>
        <p:spPr>
          <a:xfrm>
            <a:off x="3042254" y="22243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9"/>
          <p:cNvSpPr/>
          <p:nvPr/>
        </p:nvSpPr>
        <p:spPr>
          <a:xfrm>
            <a:off x="3050561" y="22330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9"/>
          <p:cNvSpPr/>
          <p:nvPr/>
        </p:nvSpPr>
        <p:spPr>
          <a:xfrm>
            <a:off x="3058431" y="22413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9"/>
          <p:cNvSpPr/>
          <p:nvPr/>
        </p:nvSpPr>
        <p:spPr>
          <a:xfrm>
            <a:off x="3015708" y="22014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9"/>
          <p:cNvSpPr/>
          <p:nvPr/>
        </p:nvSpPr>
        <p:spPr>
          <a:xfrm>
            <a:off x="3024828" y="22085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9"/>
          <p:cNvSpPr/>
          <p:nvPr/>
        </p:nvSpPr>
        <p:spPr>
          <a:xfrm>
            <a:off x="3033551" y="22164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9"/>
          <p:cNvSpPr/>
          <p:nvPr/>
        </p:nvSpPr>
        <p:spPr>
          <a:xfrm>
            <a:off x="2986664" y="21824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9"/>
          <p:cNvSpPr/>
          <p:nvPr/>
        </p:nvSpPr>
        <p:spPr>
          <a:xfrm>
            <a:off x="2996636" y="21886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/>
          <p:nvPr/>
        </p:nvSpPr>
        <p:spPr>
          <a:xfrm>
            <a:off x="3006588" y="21948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9"/>
          <p:cNvSpPr/>
          <p:nvPr/>
        </p:nvSpPr>
        <p:spPr>
          <a:xfrm>
            <a:off x="2955142" y="21666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9"/>
          <p:cNvSpPr/>
          <p:nvPr/>
        </p:nvSpPr>
        <p:spPr>
          <a:xfrm>
            <a:off x="2965927" y="21712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9"/>
          <p:cNvSpPr/>
          <p:nvPr/>
        </p:nvSpPr>
        <p:spPr>
          <a:xfrm>
            <a:off x="2976296" y="21766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9"/>
          <p:cNvSpPr/>
          <p:nvPr/>
        </p:nvSpPr>
        <p:spPr>
          <a:xfrm>
            <a:off x="2921955" y="21554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9"/>
          <p:cNvSpPr/>
          <p:nvPr/>
        </p:nvSpPr>
        <p:spPr>
          <a:xfrm>
            <a:off x="2933572" y="21583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9"/>
          <p:cNvSpPr/>
          <p:nvPr/>
        </p:nvSpPr>
        <p:spPr>
          <a:xfrm>
            <a:off x="2944357" y="21624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9"/>
          <p:cNvSpPr/>
          <p:nvPr/>
        </p:nvSpPr>
        <p:spPr>
          <a:xfrm>
            <a:off x="2887954" y="21483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"/>
          <p:cNvSpPr/>
          <p:nvPr/>
        </p:nvSpPr>
        <p:spPr>
          <a:xfrm>
            <a:off x="2899572" y="21500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>
            <a:off x="2910753" y="21525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9"/>
          <p:cNvSpPr/>
          <p:nvPr/>
        </p:nvSpPr>
        <p:spPr>
          <a:xfrm>
            <a:off x="2853102" y="21458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9"/>
          <p:cNvSpPr/>
          <p:nvPr/>
        </p:nvSpPr>
        <p:spPr>
          <a:xfrm>
            <a:off x="2865136" y="21463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9"/>
          <p:cNvSpPr/>
          <p:nvPr/>
        </p:nvSpPr>
        <p:spPr>
          <a:xfrm>
            <a:off x="2875921" y="21475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9"/>
          <p:cNvSpPr/>
          <p:nvPr/>
        </p:nvSpPr>
        <p:spPr>
          <a:xfrm>
            <a:off x="5746723" y="22329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9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9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9"/>
          <p:cNvSpPr/>
          <p:nvPr/>
        </p:nvSpPr>
        <p:spPr>
          <a:xfrm>
            <a:off x="5727421" y="2198024"/>
            <a:ext cx="74787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9"/>
          <p:cNvSpPr/>
          <p:nvPr/>
        </p:nvSpPr>
        <p:spPr>
          <a:xfrm>
            <a:off x="5667153" y="21172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9"/>
          <p:cNvSpPr/>
          <p:nvPr/>
        </p:nvSpPr>
        <p:spPr>
          <a:xfrm>
            <a:off x="5698497" y="21582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9"/>
          <p:cNvSpPr/>
          <p:nvPr/>
        </p:nvSpPr>
        <p:spPr>
          <a:xfrm>
            <a:off x="6084509" y="30000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9"/>
          <p:cNvSpPr/>
          <p:nvPr/>
        </p:nvSpPr>
        <p:spPr>
          <a:xfrm>
            <a:off x="6084509" y="29875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9"/>
          <p:cNvSpPr/>
          <p:nvPr/>
        </p:nvSpPr>
        <p:spPr>
          <a:xfrm>
            <a:off x="6084509" y="29751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9"/>
          <p:cNvSpPr/>
          <p:nvPr/>
        </p:nvSpPr>
        <p:spPr>
          <a:xfrm>
            <a:off x="6084509" y="30373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9"/>
          <p:cNvSpPr/>
          <p:nvPr/>
        </p:nvSpPr>
        <p:spPr>
          <a:xfrm>
            <a:off x="6084509" y="30248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9"/>
          <p:cNvSpPr/>
          <p:nvPr/>
        </p:nvSpPr>
        <p:spPr>
          <a:xfrm>
            <a:off x="6084509" y="30124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9"/>
          <p:cNvSpPr/>
          <p:nvPr/>
        </p:nvSpPr>
        <p:spPr>
          <a:xfrm>
            <a:off x="6084509" y="30750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9"/>
          <p:cNvSpPr/>
          <p:nvPr/>
        </p:nvSpPr>
        <p:spPr>
          <a:xfrm>
            <a:off x="6084509" y="30626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9"/>
          <p:cNvSpPr/>
          <p:nvPr/>
        </p:nvSpPr>
        <p:spPr>
          <a:xfrm>
            <a:off x="6084509" y="30502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39"/>
          <p:cNvSpPr/>
          <p:nvPr/>
        </p:nvSpPr>
        <p:spPr>
          <a:xfrm>
            <a:off x="6084509" y="31124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39"/>
          <p:cNvSpPr/>
          <p:nvPr/>
        </p:nvSpPr>
        <p:spPr>
          <a:xfrm>
            <a:off x="6084509" y="30999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>
            <a:off x="6084509" y="30875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>
            <a:off x="6084509" y="31497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39"/>
          <p:cNvSpPr/>
          <p:nvPr/>
        </p:nvSpPr>
        <p:spPr>
          <a:xfrm>
            <a:off x="6084509" y="31373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9"/>
          <p:cNvSpPr/>
          <p:nvPr/>
        </p:nvSpPr>
        <p:spPr>
          <a:xfrm>
            <a:off x="6084509" y="31248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39"/>
          <p:cNvSpPr/>
          <p:nvPr/>
        </p:nvSpPr>
        <p:spPr>
          <a:xfrm>
            <a:off x="6084509" y="31870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9"/>
          <p:cNvSpPr/>
          <p:nvPr/>
        </p:nvSpPr>
        <p:spPr>
          <a:xfrm>
            <a:off x="6084509" y="31746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9"/>
          <p:cNvSpPr/>
          <p:nvPr/>
        </p:nvSpPr>
        <p:spPr>
          <a:xfrm>
            <a:off x="6084509" y="31621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9"/>
          <p:cNvSpPr/>
          <p:nvPr/>
        </p:nvSpPr>
        <p:spPr>
          <a:xfrm>
            <a:off x="6084509" y="32248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9"/>
          <p:cNvSpPr/>
          <p:nvPr/>
        </p:nvSpPr>
        <p:spPr>
          <a:xfrm>
            <a:off x="6084509" y="32123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9"/>
          <p:cNvSpPr/>
          <p:nvPr/>
        </p:nvSpPr>
        <p:spPr>
          <a:xfrm>
            <a:off x="6084509" y="31999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9"/>
          <p:cNvSpPr/>
          <p:nvPr/>
        </p:nvSpPr>
        <p:spPr>
          <a:xfrm>
            <a:off x="6084509" y="32621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9"/>
          <p:cNvSpPr/>
          <p:nvPr/>
        </p:nvSpPr>
        <p:spPr>
          <a:xfrm>
            <a:off x="6084509" y="32497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9"/>
          <p:cNvSpPr/>
          <p:nvPr/>
        </p:nvSpPr>
        <p:spPr>
          <a:xfrm>
            <a:off x="6084509" y="32372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9"/>
          <p:cNvSpPr/>
          <p:nvPr/>
        </p:nvSpPr>
        <p:spPr>
          <a:xfrm>
            <a:off x="6084509" y="32995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9"/>
          <p:cNvSpPr/>
          <p:nvPr/>
        </p:nvSpPr>
        <p:spPr>
          <a:xfrm>
            <a:off x="6084509" y="32870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9"/>
          <p:cNvSpPr/>
          <p:nvPr/>
        </p:nvSpPr>
        <p:spPr>
          <a:xfrm>
            <a:off x="6084509" y="32746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9"/>
          <p:cNvSpPr/>
          <p:nvPr/>
        </p:nvSpPr>
        <p:spPr>
          <a:xfrm>
            <a:off x="5104312" y="34675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9"/>
          <p:cNvSpPr/>
          <p:nvPr/>
        </p:nvSpPr>
        <p:spPr>
          <a:xfrm>
            <a:off x="4929672" y="27175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9"/>
          <p:cNvSpPr/>
          <p:nvPr/>
        </p:nvSpPr>
        <p:spPr>
          <a:xfrm>
            <a:off x="4960778" y="27486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9"/>
          <p:cNvSpPr/>
          <p:nvPr/>
        </p:nvSpPr>
        <p:spPr>
          <a:xfrm>
            <a:off x="5018429" y="29243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9"/>
          <p:cNvSpPr/>
          <p:nvPr/>
        </p:nvSpPr>
        <p:spPr>
          <a:xfrm>
            <a:off x="5018429" y="28730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9"/>
          <p:cNvSpPr/>
          <p:nvPr/>
        </p:nvSpPr>
        <p:spPr>
          <a:xfrm>
            <a:off x="5018429" y="29733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9"/>
          <p:cNvSpPr/>
          <p:nvPr/>
        </p:nvSpPr>
        <p:spPr>
          <a:xfrm>
            <a:off x="5018429" y="30744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9"/>
          <p:cNvSpPr/>
          <p:nvPr/>
        </p:nvSpPr>
        <p:spPr>
          <a:xfrm>
            <a:off x="5018429" y="31269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5018429" y="31763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9"/>
          <p:cNvSpPr/>
          <p:nvPr/>
        </p:nvSpPr>
        <p:spPr>
          <a:xfrm>
            <a:off x="5519115" y="37346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9"/>
          <p:cNvSpPr/>
          <p:nvPr/>
        </p:nvSpPr>
        <p:spPr>
          <a:xfrm>
            <a:off x="5535708" y="38155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9"/>
          <p:cNvSpPr/>
          <p:nvPr/>
        </p:nvSpPr>
        <p:spPr>
          <a:xfrm>
            <a:off x="5499210" y="37188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9"/>
          <p:cNvSpPr/>
          <p:nvPr/>
        </p:nvSpPr>
        <p:spPr>
          <a:xfrm>
            <a:off x="5559776" y="36944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9"/>
          <p:cNvSpPr/>
          <p:nvPr/>
        </p:nvSpPr>
        <p:spPr>
          <a:xfrm>
            <a:off x="5603748" y="37188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9"/>
          <p:cNvSpPr/>
          <p:nvPr/>
        </p:nvSpPr>
        <p:spPr>
          <a:xfrm>
            <a:off x="4298319" y="42893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4482078" y="49006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9"/>
          <p:cNvSpPr/>
          <p:nvPr/>
        </p:nvSpPr>
        <p:spPr>
          <a:xfrm>
            <a:off x="4461341" y="48239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9"/>
          <p:cNvSpPr/>
          <p:nvPr/>
        </p:nvSpPr>
        <p:spPr>
          <a:xfrm>
            <a:off x="4482078" y="49006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9"/>
          <p:cNvSpPr/>
          <p:nvPr/>
        </p:nvSpPr>
        <p:spPr>
          <a:xfrm>
            <a:off x="4491198" y="49537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9"/>
          <p:cNvSpPr/>
          <p:nvPr/>
        </p:nvSpPr>
        <p:spPr>
          <a:xfrm>
            <a:off x="4023900" y="21665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1089" name="Google Shape;1089;p39"/>
          <p:cNvSpPr txBox="1"/>
          <p:nvPr>
            <p:ph idx="4294967295" type="subTitle"/>
          </p:nvPr>
        </p:nvSpPr>
        <p:spPr>
          <a:xfrm>
            <a:off x="556375" y="2870113"/>
            <a:ext cx="17745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Our model was 97% accurate at predictions during test phase, more time is needed to assess it’s real world abilities.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90" name="Google Shape;1090;p39"/>
          <p:cNvSpPr txBox="1"/>
          <p:nvPr>
            <p:ph idx="4294967295" type="ctrTitle"/>
          </p:nvPr>
        </p:nvSpPr>
        <p:spPr>
          <a:xfrm>
            <a:off x="899220" y="2570729"/>
            <a:ext cx="14316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ONE:</a:t>
            </a:r>
            <a:endParaRPr sz="1400">
              <a:solidFill>
                <a:srgbClr val="FFFFFF"/>
              </a:solidFill>
            </a:endParaRPr>
          </a:p>
        </p:txBody>
      </p:sp>
      <p:cxnSp>
        <p:nvCxnSpPr>
          <p:cNvPr id="1091" name="Google Shape;1091;p39"/>
          <p:cNvCxnSpPr/>
          <p:nvPr/>
        </p:nvCxnSpPr>
        <p:spPr>
          <a:xfrm flipH="1">
            <a:off x="1408025" y="3792675"/>
            <a:ext cx="2504400" cy="435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92" name="Google Shape;1092;p39"/>
          <p:cNvCxnSpPr>
            <a:stCxn id="1093" idx="1"/>
          </p:cNvCxnSpPr>
          <p:nvPr/>
        </p:nvCxnSpPr>
        <p:spPr>
          <a:xfrm flipH="1">
            <a:off x="5734120" y="1685466"/>
            <a:ext cx="1067100" cy="810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94" name="Google Shape;1094;p39"/>
          <p:cNvCxnSpPr/>
          <p:nvPr/>
        </p:nvCxnSpPr>
        <p:spPr>
          <a:xfrm>
            <a:off x="5268650" y="3879447"/>
            <a:ext cx="1635900" cy="416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95" name="Google Shape;1095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39"/>
          <p:cNvSpPr txBox="1"/>
          <p:nvPr>
            <p:ph idx="4294967295" type="subTitle"/>
          </p:nvPr>
        </p:nvSpPr>
        <p:spPr>
          <a:xfrm>
            <a:off x="6807975" y="1846976"/>
            <a:ext cx="17745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What a great project!  I can genuinely use these dashboards and models to work a day trading side hustle!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93" name="Google Shape;1093;p39"/>
          <p:cNvSpPr txBox="1"/>
          <p:nvPr>
            <p:ph idx="4294967295" type="ctrTitle"/>
          </p:nvPr>
        </p:nvSpPr>
        <p:spPr>
          <a:xfrm>
            <a:off x="6801220" y="1558116"/>
            <a:ext cx="14316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TWO</a:t>
            </a:r>
            <a:r>
              <a:rPr lang="es" sz="1400"/>
              <a:t>: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97" name="Google Shape;1097;p39"/>
          <p:cNvSpPr txBox="1"/>
          <p:nvPr>
            <p:ph idx="4294967295" type="subTitle"/>
          </p:nvPr>
        </p:nvSpPr>
        <p:spPr>
          <a:xfrm>
            <a:off x="7000650" y="3591588"/>
            <a:ext cx="1774500" cy="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Boy would I love to own just ONE Bitcoin!  Their Bollinger Bars indicate a good time to BUY! Only need about 8 grande!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98" name="Google Shape;1098;p39"/>
          <p:cNvSpPr txBox="1"/>
          <p:nvPr>
            <p:ph idx="4294967295" type="ctrTitle"/>
          </p:nvPr>
        </p:nvSpPr>
        <p:spPr>
          <a:xfrm>
            <a:off x="6993895" y="3302729"/>
            <a:ext cx="14316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THREE</a:t>
            </a:r>
            <a:r>
              <a:rPr lang="es" sz="1400"/>
              <a:t>: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0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04" name="Google Shape;1104;p40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Does anyone have any questions?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105" name="Google Shape;1105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06" name="Google Shape;1106;p40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1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1251" name="Google Shape;1251;p41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2"/>
                </a:solidFill>
              </a:rPr>
              <a:t>This is where you give credit to the ones who are part of this project.</a:t>
            </a:r>
            <a:endParaRPr>
              <a:solidFill>
                <a:schemeClr val="accent2"/>
              </a:solidFill>
            </a:endParaRPr>
          </a:p>
          <a:p>
            <a:pPr indent="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">
                <a:solidFill>
                  <a:schemeClr val="accent2"/>
                </a:solidFill>
              </a:rPr>
              <a:t>TEMPLATE by </a:t>
            </a:r>
            <a:r>
              <a:rPr lang="es">
                <a:solidFill>
                  <a:schemeClr val="accent2"/>
                </a:solidFill>
                <a:uFill>
                  <a:noFill/>
                </a:uFill>
                <a:hlinkClick r:id="rId3"/>
              </a:rPr>
              <a:t>Slidesgo</a:t>
            </a:r>
            <a:endParaRPr>
              <a:solidFill>
                <a:schemeClr val="accent2"/>
              </a:solidFill>
            </a:endParaRPr>
          </a:p>
          <a:p>
            <a:pPr indent="-1778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unito Light"/>
              <a:buChar char="●"/>
            </a:pPr>
            <a:r>
              <a:rPr lang="es">
                <a:solidFill>
                  <a:schemeClr val="accent2"/>
                </a:solidFill>
              </a:rPr>
              <a:t>Static data from Coinmetrics free downloads</a:t>
            </a:r>
            <a:endParaRPr>
              <a:solidFill>
                <a:schemeClr val="accent2"/>
              </a:solidFill>
            </a:endParaRPr>
          </a:p>
          <a:p>
            <a:pPr indent="-177800" lvl="0" marL="24130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unito Light"/>
              <a:buChar char="●"/>
            </a:pPr>
            <a:r>
              <a:rPr lang="es">
                <a:solidFill>
                  <a:schemeClr val="accent2"/>
                </a:solidFill>
              </a:rPr>
              <a:t>Live data from Kraken API</a:t>
            </a:r>
            <a:endParaRPr>
              <a:solidFill>
                <a:schemeClr val="accent2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">
                <a:solidFill>
                  <a:schemeClr val="accent2"/>
                </a:solidFill>
              </a:rPr>
              <a:t>Icons by </a:t>
            </a:r>
            <a:r>
              <a:rPr lang="es">
                <a:solidFill>
                  <a:schemeClr val="accent2"/>
                </a:solidFill>
                <a:uFill>
                  <a:noFill/>
                </a:uFill>
                <a:hlinkClick r:id="rId4"/>
              </a:rPr>
              <a:t>Flaticon</a:t>
            </a:r>
            <a:endParaRPr>
              <a:solidFill>
                <a:schemeClr val="accent2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">
                <a:solidFill>
                  <a:schemeClr val="accent2"/>
                </a:solidFill>
              </a:rPr>
              <a:t>Infographics by </a:t>
            </a:r>
            <a:r>
              <a:rPr lang="es">
                <a:solidFill>
                  <a:schemeClr val="accent2"/>
                </a:solidFill>
                <a:uFill>
                  <a:noFill/>
                </a:uFill>
                <a:hlinkClick r:id="rId5"/>
              </a:rPr>
              <a:t>Freepik</a:t>
            </a:r>
            <a:endParaRPr>
              <a:solidFill>
                <a:schemeClr val="accent2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">
                <a:solidFill>
                  <a:schemeClr val="accent2"/>
                </a:solidFill>
              </a:rPr>
              <a:t>Images created by Freepik</a:t>
            </a:r>
            <a:endParaRPr>
              <a:solidFill>
                <a:schemeClr val="accent2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">
                <a:solidFill>
                  <a:schemeClr val="accent2"/>
                </a:solidFill>
              </a:rPr>
              <a:t>Author introduction slide photo created by Freepik</a:t>
            </a:r>
            <a:endParaRPr>
              <a:solidFill>
                <a:schemeClr val="accent2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 Light"/>
              <a:buChar char="●"/>
            </a:pPr>
            <a:r>
              <a:rPr lang="es">
                <a:solidFill>
                  <a:schemeClr val="accent2"/>
                </a:solidFill>
              </a:rPr>
              <a:t>Text &amp; Image slide photo created by Freepik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ctrTitle"/>
          </p:nvPr>
        </p:nvSpPr>
        <p:spPr>
          <a:xfrm>
            <a:off x="4893700" y="1737500"/>
            <a:ext cx="39720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PROJECT OVERVIEW</a:t>
            </a:r>
            <a:endParaRPr sz="3000"/>
          </a:p>
        </p:txBody>
      </p:sp>
      <p:sp>
        <p:nvSpPr>
          <p:cNvPr id="249" name="Google Shape;249;p20"/>
          <p:cNvSpPr txBox="1"/>
          <p:nvPr>
            <p:ph idx="1" type="subTitle"/>
          </p:nvPr>
        </p:nvSpPr>
        <p:spPr>
          <a:xfrm>
            <a:off x="4893700" y="25082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Make a small initial investment/purchase of Ethereum Classic crypto currency.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Use machine learning algorithms to predict when to buy/sell. 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Complete the project with a servable dashboard to showcase the success (or failure!) of the predictions made.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50" name="Google Shape;250;p20"/>
          <p:cNvCxnSpPr/>
          <p:nvPr/>
        </p:nvCxnSpPr>
        <p:spPr>
          <a:xfrm>
            <a:off x="4760275" y="228385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" name="Google Shape;251;p20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52" name="Google Shape;252;p20"/>
            <p:cNvSpPr/>
            <p:nvPr/>
          </p:nvSpPr>
          <p:spPr>
            <a:xfrm>
              <a:off x="2429200" y="1820275"/>
              <a:ext cx="2493650" cy="3513550"/>
            </a:xfrm>
            <a:custGeom>
              <a:rect b="b" l="l" r="r" t="t"/>
              <a:pathLst>
                <a:path extrusionOk="0" h="140542" w="99746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0325" y="221250"/>
              <a:ext cx="7199950" cy="5116900"/>
            </a:xfrm>
            <a:custGeom>
              <a:rect b="b" l="l" r="r" t="t"/>
              <a:pathLst>
                <a:path extrusionOk="0" h="204676" w="287998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2472425" y="4158300"/>
              <a:ext cx="726075" cy="1175525"/>
            </a:xfrm>
            <a:custGeom>
              <a:rect b="b" l="l" r="r" t="t"/>
              <a:pathLst>
                <a:path extrusionOk="0" h="47021" w="29043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054175" y="4408950"/>
              <a:ext cx="816800" cy="916225"/>
            </a:xfrm>
            <a:custGeom>
              <a:rect b="b" l="l" r="r" t="t"/>
              <a:pathLst>
                <a:path extrusionOk="0" h="36649" w="32672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0"/>
          <p:cNvSpPr txBox="1"/>
          <p:nvPr>
            <p:ph type="ctrTitle"/>
          </p:nvPr>
        </p:nvSpPr>
        <p:spPr>
          <a:xfrm>
            <a:off x="597425" y="3153325"/>
            <a:ext cx="3367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ETHEREAL CRYPTO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CHOOSE ETHEREUM CLASSIC?</a:t>
            </a:r>
            <a:endParaRPr/>
          </a:p>
        </p:txBody>
      </p:sp>
      <p:sp>
        <p:nvSpPr>
          <p:cNvPr id="262" name="Google Shape;262;p21"/>
          <p:cNvSpPr txBox="1"/>
          <p:nvPr>
            <p:ph idx="1" type="subTitle"/>
          </p:nvPr>
        </p:nvSpPr>
        <p:spPr>
          <a:xfrm>
            <a:off x="819944" y="2952038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With an initial investment reserve of $50, only certain crypto currencies made sense.  Crypto under $4 per coin allowed for maximum purchase.</a:t>
            </a:r>
            <a:endParaRPr/>
          </a:p>
        </p:txBody>
      </p:sp>
      <p:sp>
        <p:nvSpPr>
          <p:cNvPr id="263" name="Google Shape;263;p21"/>
          <p:cNvSpPr txBox="1"/>
          <p:nvPr>
            <p:ph idx="2" type="subTitle"/>
          </p:nvPr>
        </p:nvSpPr>
        <p:spPr>
          <a:xfrm>
            <a:off x="6434669" y="2952038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Though work only a small fraction of its original value, ETC is </a:t>
            </a:r>
            <a:r>
              <a:rPr lang="es"/>
              <a:t>still</a:t>
            </a:r>
            <a:r>
              <a:rPr lang="es"/>
              <a:t> what Ethereum as we know it today was born from, so of all the ‘cheap’ crypto this one seemed most reliable.</a:t>
            </a:r>
            <a:endParaRPr/>
          </a:p>
        </p:txBody>
      </p:sp>
      <p:sp>
        <p:nvSpPr>
          <p:cNvPr id="264" name="Google Shape;264;p21"/>
          <p:cNvSpPr txBox="1"/>
          <p:nvPr>
            <p:ph idx="3" type="subTitle"/>
          </p:nvPr>
        </p:nvSpPr>
        <p:spPr>
          <a:xfrm>
            <a:off x="3633944" y="2952038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Originally we chose Stellar Lumen at only $.08 per coin, but access to an exchange (Kraken) took too long, so we chose ETC which is more widely available.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 txBox="1"/>
          <p:nvPr>
            <p:ph type="ctrTitle"/>
          </p:nvPr>
        </p:nvSpPr>
        <p:spPr>
          <a:xfrm>
            <a:off x="726644" y="28864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AFFORDABLE</a:t>
            </a:r>
            <a:endParaRPr/>
          </a:p>
        </p:txBody>
      </p:sp>
      <p:sp>
        <p:nvSpPr>
          <p:cNvPr id="266" name="Google Shape;266;p21"/>
          <p:cNvSpPr txBox="1"/>
          <p:nvPr>
            <p:ph idx="4" type="ctrTitle"/>
          </p:nvPr>
        </p:nvSpPr>
        <p:spPr>
          <a:xfrm>
            <a:off x="6341369" y="28864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RELIABLE - ISH?</a:t>
            </a:r>
            <a:endParaRPr/>
          </a:p>
        </p:txBody>
      </p:sp>
      <p:sp>
        <p:nvSpPr>
          <p:cNvPr id="267" name="Google Shape;267;p21"/>
          <p:cNvSpPr txBox="1"/>
          <p:nvPr>
            <p:ph idx="5" type="ctrTitle"/>
          </p:nvPr>
        </p:nvSpPr>
        <p:spPr>
          <a:xfrm>
            <a:off x="3540644" y="28864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1267157" y="1695518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1"/>
          <p:cNvGrpSpPr/>
          <p:nvPr/>
        </p:nvGrpSpPr>
        <p:grpSpPr>
          <a:xfrm>
            <a:off x="4081155" y="1695518"/>
            <a:ext cx="994978" cy="830447"/>
            <a:chOff x="6666900" y="628300"/>
            <a:chExt cx="5236725" cy="4370775"/>
          </a:xfrm>
        </p:grpSpPr>
        <p:sp>
          <p:nvSpPr>
            <p:cNvPr id="270" name="Google Shape;270;p21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1"/>
          <p:cNvGrpSpPr/>
          <p:nvPr/>
        </p:nvGrpSpPr>
        <p:grpSpPr>
          <a:xfrm>
            <a:off x="6877952" y="1688962"/>
            <a:ext cx="1002833" cy="837003"/>
            <a:chOff x="12618250" y="628300"/>
            <a:chExt cx="5236725" cy="4370775"/>
          </a:xfrm>
        </p:grpSpPr>
        <p:sp>
          <p:nvSpPr>
            <p:cNvPr id="274" name="Google Shape;274;p21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1"/>
          <p:cNvSpPr/>
          <p:nvPr/>
        </p:nvSpPr>
        <p:spPr>
          <a:xfrm>
            <a:off x="1609013" y="1833763"/>
            <a:ext cx="311260" cy="414990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PURCHASING </a:t>
            </a:r>
            <a:r>
              <a:rPr lang="es" sz="2400"/>
              <a:t>ETHEREUM CLASSIC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3" name="Google Shape;283;p2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/>
              <a:t>Kraken required lots of documentation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to begin trading with USD.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Through research, Robinhood was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discovered.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/>
              <a:t>Robinhood allows near instant deposit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of USD and free trading.</a:t>
            </a:r>
            <a:endParaRPr/>
          </a:p>
        </p:txBody>
      </p:sp>
      <p:cxnSp>
        <p:nvCxnSpPr>
          <p:cNvPr id="284" name="Google Shape;284;p22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2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rgbClr val="2E31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22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33" name="Google Shape;333;p22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35" name="Google Shape;335;p22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36" name="Google Shape;336;p22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2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41" name="Google Shape;341;p22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46" name="Google Shape;346;p22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22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52" name="Google Shape;352;p22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MAJOR REQUIREMENTS</a:t>
            </a:r>
            <a:endParaRPr/>
          </a:p>
        </p:txBody>
      </p:sp>
      <p:sp>
        <p:nvSpPr>
          <p:cNvPr id="364" name="Google Shape;364;p23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After playing with several models, the SciKit </a:t>
            </a:r>
            <a:r>
              <a:rPr lang="es">
                <a:solidFill>
                  <a:schemeClr val="lt1"/>
                </a:solidFill>
              </a:rPr>
              <a:t>Learn</a:t>
            </a:r>
            <a:r>
              <a:rPr lang="es">
                <a:solidFill>
                  <a:schemeClr val="lt1"/>
                </a:solidFill>
              </a:rPr>
              <a:t>  Gradient Boosting Regressor was chosen.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5" name="Google Shape;365;p23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Interactive visualizations were produced using Streamz, HVPlot, and Panel.</a:t>
            </a:r>
            <a:endParaRPr sz="900"/>
          </a:p>
        </p:txBody>
      </p:sp>
      <p:sp>
        <p:nvSpPr>
          <p:cNvPr id="366" name="Google Shape;366;p23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Using Jupyter Notebook, data imported,  cleaned, and loaded for analysis and machine learning.</a:t>
            </a:r>
            <a:endParaRPr/>
          </a:p>
        </p:txBody>
      </p:sp>
      <p:sp>
        <p:nvSpPr>
          <p:cNvPr id="367" name="Google Shape;367;p23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MACHINE LEARNING</a:t>
            </a:r>
            <a:endParaRPr sz="900"/>
          </a:p>
        </p:txBody>
      </p:sp>
      <p:sp>
        <p:nvSpPr>
          <p:cNvPr id="368" name="Google Shape;368;p23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VISUALIZATIONS</a:t>
            </a:r>
            <a:endParaRPr sz="900"/>
          </a:p>
        </p:txBody>
      </p:sp>
      <p:sp>
        <p:nvSpPr>
          <p:cNvPr id="369" name="Google Shape;369;p23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ETL &amp; ANALYSIS</a:t>
            </a:r>
            <a:endParaRPr sz="900"/>
          </a:p>
        </p:txBody>
      </p:sp>
      <p:sp>
        <p:nvSpPr>
          <p:cNvPr id="370" name="Google Shape;370;p23"/>
          <p:cNvSpPr/>
          <p:nvPr/>
        </p:nvSpPr>
        <p:spPr>
          <a:xfrm>
            <a:off x="1916500" y="3140312"/>
            <a:ext cx="1432353" cy="275589"/>
          </a:xfrm>
          <a:custGeom>
            <a:rect b="b" l="l" r="r" t="t"/>
            <a:pathLst>
              <a:path extrusionOk="0" h="14659" w="76189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2118344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2613395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2268942" y="2012352"/>
            <a:ext cx="727410" cy="641042"/>
          </a:xfrm>
          <a:custGeom>
            <a:rect b="b" l="l" r="r" t="t"/>
            <a:pathLst>
              <a:path extrusionOk="0" h="34098" w="38692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2177636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4057680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3855009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4551923" y="2264371"/>
            <a:ext cx="40082" cy="916068"/>
          </a:xfrm>
          <a:custGeom>
            <a:rect b="b" l="l" r="r" t="t"/>
            <a:pathLst>
              <a:path extrusionOk="0" h="48727" w="2132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4207470" y="2012389"/>
            <a:ext cx="727410" cy="641005"/>
          </a:xfrm>
          <a:custGeom>
            <a:rect b="b" l="l" r="r" t="t"/>
            <a:pathLst>
              <a:path extrusionOk="0" h="34096" w="38692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4116163" y="1992067"/>
            <a:ext cx="796293" cy="682102"/>
          </a:xfrm>
          <a:custGeom>
            <a:rect b="b" l="l" r="r" t="t"/>
            <a:pathLst>
              <a:path extrusionOk="0" h="36282" w="42356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5793536" y="3140312"/>
            <a:ext cx="1433970" cy="275589"/>
          </a:xfrm>
          <a:custGeom>
            <a:rect b="b" l="l" r="r" t="t"/>
            <a:pathLst>
              <a:path extrusionOk="0" h="14659" w="76275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5990605" y="1879988"/>
            <a:ext cx="1028623" cy="905784"/>
          </a:xfrm>
          <a:custGeom>
            <a:rect b="b" l="l" r="r" t="t"/>
            <a:pathLst>
              <a:path extrusionOk="0" h="48180" w="54714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6490450" y="2264371"/>
            <a:ext cx="40063" cy="916068"/>
          </a:xfrm>
          <a:custGeom>
            <a:rect b="b" l="l" r="r" t="t"/>
            <a:pathLst>
              <a:path extrusionOk="0" h="48727" w="2131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6147595" y="2012389"/>
            <a:ext cx="725812" cy="641005"/>
          </a:xfrm>
          <a:custGeom>
            <a:rect b="b" l="l" r="r" t="t"/>
            <a:pathLst>
              <a:path extrusionOk="0" h="34096" w="38607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6056289" y="1992067"/>
            <a:ext cx="794695" cy="682102"/>
          </a:xfrm>
          <a:custGeom>
            <a:rect b="b" l="l" r="r" t="t"/>
            <a:pathLst>
              <a:path extrusionOk="0" h="36282" w="42271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23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386" name="Google Shape;386;p23"/>
            <p:cNvSpPr/>
            <p:nvPr/>
          </p:nvSpPr>
          <p:spPr>
            <a:xfrm>
              <a:off x="1190625" y="1515525"/>
              <a:ext cx="1645000" cy="2151125"/>
            </a:xfrm>
            <a:custGeom>
              <a:rect b="b" l="l" r="r" t="t"/>
              <a:pathLst>
                <a:path extrusionOk="0" h="86045" w="6580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865625" y="238125"/>
              <a:ext cx="2005325" cy="2148975"/>
            </a:xfrm>
            <a:custGeom>
              <a:rect b="b" l="l" r="r" t="t"/>
              <a:pathLst>
                <a:path extrusionOk="0" h="85959" w="80213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772975" y="2037400"/>
              <a:ext cx="1643700" cy="2149150"/>
            </a:xfrm>
            <a:custGeom>
              <a:rect b="b" l="l" r="r" t="t"/>
              <a:pathLst>
                <a:path extrusionOk="0" h="85966" w="65748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3595225" y="300300"/>
              <a:ext cx="2493600" cy="1326850"/>
            </a:xfrm>
            <a:custGeom>
              <a:rect b="b" l="l" r="r" t="t"/>
              <a:pathLst>
                <a:path extrusionOk="0" h="53074" w="99744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1519350" y="4075125"/>
              <a:ext cx="2490100" cy="1326425"/>
            </a:xfrm>
            <a:custGeom>
              <a:rect b="b" l="l" r="r" t="t"/>
              <a:pathLst>
                <a:path extrusionOk="0" h="53057" w="99604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3733275" y="3314750"/>
              <a:ext cx="2008825" cy="2149425"/>
            </a:xfrm>
            <a:custGeom>
              <a:rect b="b" l="l" r="r" t="t"/>
              <a:pathLst>
                <a:path extrusionOk="0" h="85977" w="80353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3"/>
          <p:cNvGrpSpPr/>
          <p:nvPr/>
        </p:nvGrpSpPr>
        <p:grpSpPr>
          <a:xfrm>
            <a:off x="4409906" y="2192159"/>
            <a:ext cx="317750" cy="317849"/>
            <a:chOff x="1191425" y="238125"/>
            <a:chExt cx="5217575" cy="5219200"/>
          </a:xfrm>
        </p:grpSpPr>
        <p:sp>
          <p:nvSpPr>
            <p:cNvPr id="393" name="Google Shape;393;p23"/>
            <p:cNvSpPr/>
            <p:nvPr/>
          </p:nvSpPr>
          <p:spPr>
            <a:xfrm>
              <a:off x="1191425" y="3001025"/>
              <a:ext cx="2474250" cy="2456300"/>
            </a:xfrm>
            <a:custGeom>
              <a:rect b="b" l="l" r="r" t="t"/>
              <a:pathLst>
                <a:path extrusionOk="0" h="98252" w="98970">
                  <a:moveTo>
                    <a:pt x="1" y="0"/>
                  </a:moveTo>
                  <a:cubicBezTo>
                    <a:pt x="1469" y="25607"/>
                    <a:pt x="12168" y="49484"/>
                    <a:pt x="30435" y="67784"/>
                  </a:cubicBezTo>
                  <a:cubicBezTo>
                    <a:pt x="48898" y="86247"/>
                    <a:pt x="73069" y="96946"/>
                    <a:pt x="98969" y="98251"/>
                  </a:cubicBezTo>
                  <a:lnTo>
                    <a:pt x="98969" y="55030"/>
                  </a:lnTo>
                  <a:cubicBezTo>
                    <a:pt x="69644" y="52485"/>
                    <a:pt x="46158" y="29228"/>
                    <a:pt x="43255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3972275" y="3001025"/>
              <a:ext cx="2436725" cy="2453850"/>
            </a:xfrm>
            <a:custGeom>
              <a:rect b="b" l="l" r="r" t="t"/>
              <a:pathLst>
                <a:path extrusionOk="0" h="98154" w="97469">
                  <a:moveTo>
                    <a:pt x="54215" y="0"/>
                  </a:moveTo>
                  <a:cubicBezTo>
                    <a:pt x="51344" y="28706"/>
                    <a:pt x="28608" y="51670"/>
                    <a:pt x="0" y="54867"/>
                  </a:cubicBezTo>
                  <a:lnTo>
                    <a:pt x="0" y="98153"/>
                  </a:lnTo>
                  <a:cubicBezTo>
                    <a:pt x="25313" y="96522"/>
                    <a:pt x="48898" y="85888"/>
                    <a:pt x="67034" y="67784"/>
                  </a:cubicBezTo>
                  <a:cubicBezTo>
                    <a:pt x="85301" y="49484"/>
                    <a:pt x="96001" y="25607"/>
                    <a:pt x="97469" y="0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1191425" y="238125"/>
              <a:ext cx="2474250" cy="2456300"/>
            </a:xfrm>
            <a:custGeom>
              <a:rect b="b" l="l" r="r" t="t"/>
              <a:pathLst>
                <a:path extrusionOk="0" h="98252" w="98970">
                  <a:moveTo>
                    <a:pt x="98969" y="0"/>
                  </a:moveTo>
                  <a:cubicBezTo>
                    <a:pt x="73069" y="1305"/>
                    <a:pt x="48898" y="12004"/>
                    <a:pt x="30435" y="30467"/>
                  </a:cubicBezTo>
                  <a:cubicBezTo>
                    <a:pt x="12168" y="48767"/>
                    <a:pt x="1469" y="72644"/>
                    <a:pt x="1" y="98251"/>
                  </a:cubicBezTo>
                  <a:lnTo>
                    <a:pt x="43255" y="98251"/>
                  </a:lnTo>
                  <a:cubicBezTo>
                    <a:pt x="46158" y="69024"/>
                    <a:pt x="69644" y="45766"/>
                    <a:pt x="98969" y="43221"/>
                  </a:cubicBezTo>
                  <a:lnTo>
                    <a:pt x="98969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3972275" y="240550"/>
              <a:ext cx="2436725" cy="2453875"/>
            </a:xfrm>
            <a:custGeom>
              <a:rect b="b" l="l" r="r" t="t"/>
              <a:pathLst>
                <a:path extrusionOk="0" h="98155" w="97469">
                  <a:moveTo>
                    <a:pt x="0" y="1"/>
                  </a:moveTo>
                  <a:lnTo>
                    <a:pt x="0" y="43287"/>
                  </a:lnTo>
                  <a:cubicBezTo>
                    <a:pt x="28608" y="46484"/>
                    <a:pt x="51344" y="69449"/>
                    <a:pt x="54215" y="98154"/>
                  </a:cubicBezTo>
                  <a:lnTo>
                    <a:pt x="97469" y="98154"/>
                  </a:lnTo>
                  <a:cubicBezTo>
                    <a:pt x="96001" y="72547"/>
                    <a:pt x="85301" y="48670"/>
                    <a:pt x="67034" y="30370"/>
                  </a:cubicBezTo>
                  <a:cubicBezTo>
                    <a:pt x="48898" y="12266"/>
                    <a:pt x="25313" y="1632"/>
                    <a:pt x="0" y="1"/>
                  </a:cubicBez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3054850" y="2520700"/>
              <a:ext cx="680950" cy="715200"/>
            </a:xfrm>
            <a:custGeom>
              <a:rect b="b" l="l" r="r" t="t"/>
              <a:pathLst>
                <a:path extrusionOk="0" h="28608" w="27238">
                  <a:moveTo>
                    <a:pt x="0" y="0"/>
                  </a:moveTo>
                  <a:lnTo>
                    <a:pt x="0" y="6948"/>
                  </a:lnTo>
                  <a:lnTo>
                    <a:pt x="0" y="15364"/>
                  </a:lnTo>
                  <a:cubicBezTo>
                    <a:pt x="0" y="16734"/>
                    <a:pt x="130" y="18039"/>
                    <a:pt x="391" y="19213"/>
                  </a:cubicBezTo>
                  <a:cubicBezTo>
                    <a:pt x="1761" y="25215"/>
                    <a:pt x="6459" y="28608"/>
                    <a:pt x="13635" y="28608"/>
                  </a:cubicBezTo>
                  <a:cubicBezTo>
                    <a:pt x="18430" y="28608"/>
                    <a:pt x="22116" y="27074"/>
                    <a:pt x="24432" y="24269"/>
                  </a:cubicBezTo>
                  <a:cubicBezTo>
                    <a:pt x="26259" y="22084"/>
                    <a:pt x="27238" y="19083"/>
                    <a:pt x="27238" y="15364"/>
                  </a:cubicBezTo>
                  <a:lnTo>
                    <a:pt x="27238" y="0"/>
                  </a:lnTo>
                  <a:lnTo>
                    <a:pt x="17974" y="0"/>
                  </a:lnTo>
                  <a:lnTo>
                    <a:pt x="17974" y="6948"/>
                  </a:lnTo>
                  <a:lnTo>
                    <a:pt x="17974" y="15103"/>
                  </a:lnTo>
                  <a:cubicBezTo>
                    <a:pt x="17974" y="16930"/>
                    <a:pt x="17680" y="18267"/>
                    <a:pt x="17125" y="19213"/>
                  </a:cubicBezTo>
                  <a:cubicBezTo>
                    <a:pt x="16375" y="20453"/>
                    <a:pt x="15201" y="20975"/>
                    <a:pt x="13700" y="20975"/>
                  </a:cubicBezTo>
                  <a:cubicBezTo>
                    <a:pt x="12200" y="20975"/>
                    <a:pt x="11026" y="20453"/>
                    <a:pt x="10275" y="19213"/>
                  </a:cubicBezTo>
                  <a:cubicBezTo>
                    <a:pt x="9721" y="18267"/>
                    <a:pt x="9427" y="16930"/>
                    <a:pt x="9427" y="15103"/>
                  </a:cubicBezTo>
                  <a:lnTo>
                    <a:pt x="9427" y="6948"/>
                  </a:lnTo>
                  <a:lnTo>
                    <a:pt x="9427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3818950" y="2520700"/>
              <a:ext cx="776375" cy="698900"/>
            </a:xfrm>
            <a:custGeom>
              <a:rect b="b" l="l" r="r" t="t"/>
              <a:pathLst>
                <a:path extrusionOk="0" h="27956" w="31055">
                  <a:moveTo>
                    <a:pt x="360" y="0"/>
                  </a:moveTo>
                  <a:lnTo>
                    <a:pt x="10113" y="13863"/>
                  </a:lnTo>
                  <a:lnTo>
                    <a:pt x="6264" y="19213"/>
                  </a:lnTo>
                  <a:lnTo>
                    <a:pt x="6133" y="19409"/>
                  </a:lnTo>
                  <a:lnTo>
                    <a:pt x="1" y="27955"/>
                  </a:lnTo>
                  <a:lnTo>
                    <a:pt x="10733" y="27955"/>
                  </a:lnTo>
                  <a:lnTo>
                    <a:pt x="15463" y="20485"/>
                  </a:lnTo>
                  <a:lnTo>
                    <a:pt x="20290" y="27955"/>
                  </a:lnTo>
                  <a:lnTo>
                    <a:pt x="31055" y="27955"/>
                  </a:lnTo>
                  <a:lnTo>
                    <a:pt x="24825" y="19213"/>
                  </a:lnTo>
                  <a:lnTo>
                    <a:pt x="20747" y="13505"/>
                  </a:lnTo>
                  <a:lnTo>
                    <a:pt x="25477" y="6948"/>
                  </a:lnTo>
                  <a:lnTo>
                    <a:pt x="30468" y="0"/>
                  </a:lnTo>
                  <a:lnTo>
                    <a:pt x="20323" y="0"/>
                  </a:lnTo>
                  <a:lnTo>
                    <a:pt x="15724" y="6948"/>
                  </a:lnTo>
                  <a:lnTo>
                    <a:pt x="15691" y="7013"/>
                  </a:lnTo>
                  <a:lnTo>
                    <a:pt x="15658" y="6948"/>
                  </a:lnTo>
                  <a:lnTo>
                    <a:pt x="10928" y="0"/>
                  </a:lnTo>
                  <a:close/>
                </a:path>
              </a:pathLst>
            </a:custGeom>
            <a:solidFill>
              <a:srgbClr val="1EFF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3"/>
          <p:cNvSpPr/>
          <p:nvPr/>
        </p:nvSpPr>
        <p:spPr>
          <a:xfrm>
            <a:off x="6363675" y="2174113"/>
            <a:ext cx="317516" cy="317516"/>
          </a:xfrm>
          <a:custGeom>
            <a:rect b="b" l="l" r="r" t="t"/>
            <a:pathLst>
              <a:path extrusionOk="0" h="187325" w="187325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MACHINE LEARNING</a:t>
            </a:r>
            <a:endParaRPr/>
          </a:p>
        </p:txBody>
      </p:sp>
      <p:sp>
        <p:nvSpPr>
          <p:cNvPr id="406" name="Google Shape;406;p24"/>
          <p:cNvSpPr/>
          <p:nvPr/>
        </p:nvSpPr>
        <p:spPr>
          <a:xfrm>
            <a:off x="2293016" y="2645636"/>
            <a:ext cx="4557964" cy="779241"/>
          </a:xfrm>
          <a:custGeom>
            <a:rect b="b" l="l" r="r" t="t"/>
            <a:pathLst>
              <a:path extrusionOk="0" h="48817" w="285542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"/>
          <p:cNvSpPr/>
          <p:nvPr/>
        </p:nvSpPr>
        <p:spPr>
          <a:xfrm>
            <a:off x="2707594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2963999" y="2667282"/>
            <a:ext cx="119894" cy="57465"/>
          </a:xfrm>
          <a:custGeom>
            <a:rect b="b" l="l" r="r" t="t"/>
            <a:pathLst>
              <a:path extrusionOk="0" h="3600" w="7511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2959003" y="2002124"/>
            <a:ext cx="129887" cy="129871"/>
          </a:xfrm>
          <a:custGeom>
            <a:rect b="b" l="l" r="r" t="t"/>
            <a:pathLst>
              <a:path extrusionOk="0" h="8136" w="8137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2987320" y="2030426"/>
            <a:ext cx="73268" cy="73268"/>
          </a:xfrm>
          <a:custGeom>
            <a:rect b="b" l="l" r="r" t="t"/>
            <a:pathLst>
              <a:path extrusionOk="0" h="4590" w="459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3023938" y="2122003"/>
            <a:ext cx="16" cy="617717"/>
          </a:xfrm>
          <a:custGeom>
            <a:rect b="b" l="l" r="r" t="t"/>
            <a:pathLst>
              <a:path extrusionOk="0" fill="none" h="38698" w="1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"/>
          <p:cNvSpPr/>
          <p:nvPr/>
        </p:nvSpPr>
        <p:spPr>
          <a:xfrm>
            <a:off x="2793344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24"/>
          <p:cNvGrpSpPr/>
          <p:nvPr/>
        </p:nvGrpSpPr>
        <p:grpSpPr>
          <a:xfrm>
            <a:off x="2905736" y="2888729"/>
            <a:ext cx="235606" cy="294716"/>
            <a:chOff x="2905736" y="2888729"/>
            <a:chExt cx="235606" cy="294716"/>
          </a:xfrm>
        </p:grpSpPr>
        <p:sp>
          <p:nvSpPr>
            <p:cNvPr id="415" name="Google Shape;415;p24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24"/>
          <p:cNvSpPr/>
          <p:nvPr/>
        </p:nvSpPr>
        <p:spPr>
          <a:xfrm>
            <a:off x="5031941" y="2002124"/>
            <a:ext cx="130717" cy="129871"/>
          </a:xfrm>
          <a:custGeom>
            <a:rect b="b" l="l" r="r" t="t"/>
            <a:pathLst>
              <a:path extrusionOk="0" h="8136" w="8189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4780532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036937" y="2667282"/>
            <a:ext cx="120724" cy="57465"/>
          </a:xfrm>
          <a:custGeom>
            <a:rect b="b" l="l" r="r" t="t"/>
            <a:pathLst>
              <a:path extrusionOk="0" h="3600" w="7563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097707" y="2067044"/>
            <a:ext cx="16" cy="690171"/>
          </a:xfrm>
          <a:custGeom>
            <a:rect b="b" l="l" r="r" t="t"/>
            <a:pathLst>
              <a:path extrusionOk="0" fill="none" h="43237" w="1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5061073" y="2030426"/>
            <a:ext cx="72454" cy="72438"/>
          </a:xfrm>
          <a:custGeom>
            <a:rect b="b" l="l" r="r" t="t"/>
            <a:pathLst>
              <a:path extrusionOk="0" h="4538" w="4539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4867112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3995480" y="3937673"/>
            <a:ext cx="129887" cy="130717"/>
          </a:xfrm>
          <a:custGeom>
            <a:rect b="b" l="l" r="r" t="t"/>
            <a:pathLst>
              <a:path extrusionOk="0" h="8189" w="8137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3744055" y="2718904"/>
            <a:ext cx="632722" cy="632706"/>
          </a:xfrm>
          <a:custGeom>
            <a:rect b="b" l="l" r="r" t="t"/>
            <a:pathLst>
              <a:path extrusionOk="0" h="39637" w="39638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3998800" y="3344938"/>
            <a:ext cx="119910" cy="57465"/>
          </a:xfrm>
          <a:custGeom>
            <a:rect b="b" l="l" r="r" t="t"/>
            <a:pathLst>
              <a:path extrusionOk="0" h="3600" w="7512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4060415" y="3250025"/>
            <a:ext cx="16" cy="752600"/>
          </a:xfrm>
          <a:custGeom>
            <a:rect b="b" l="l" r="r" t="t"/>
            <a:pathLst>
              <a:path extrusionOk="0" fill="none" h="47148" w="1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flat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4024612" y="3966821"/>
            <a:ext cx="72454" cy="72438"/>
          </a:xfrm>
          <a:custGeom>
            <a:rect b="b" l="l" r="r" t="t"/>
            <a:pathLst>
              <a:path extrusionOk="0" h="4538" w="4539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3830635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6068402" y="3937673"/>
            <a:ext cx="130733" cy="130717"/>
          </a:xfrm>
          <a:custGeom>
            <a:rect b="b" l="l" r="r" t="t"/>
            <a:pathLst>
              <a:path extrusionOk="0" h="8189" w="819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5816993" y="2718904"/>
            <a:ext cx="633552" cy="632706"/>
          </a:xfrm>
          <a:custGeom>
            <a:rect b="b" l="l" r="r" t="t"/>
            <a:pathLst>
              <a:path extrusionOk="0" h="39637" w="3969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072568" y="3344938"/>
            <a:ext cx="119894" cy="57465"/>
          </a:xfrm>
          <a:custGeom>
            <a:rect b="b" l="l" r="r" t="t"/>
            <a:pathLst>
              <a:path extrusionOk="0" h="3600" w="7511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6134184" y="3161784"/>
            <a:ext cx="16" cy="840841"/>
          </a:xfrm>
          <a:custGeom>
            <a:rect b="b" l="l" r="r" t="t"/>
            <a:pathLst>
              <a:path extrusionOk="0" fill="none" h="52676" w="1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24775">
            <a:solidFill>
              <a:srgbClr val="48FFD5"/>
            </a:solidFill>
            <a:prstDash val="solid"/>
            <a:miter lim="521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6097550" y="3965975"/>
            <a:ext cx="72438" cy="72454"/>
          </a:xfrm>
          <a:custGeom>
            <a:rect b="b" l="l" r="r" t="t"/>
            <a:pathLst>
              <a:path extrusionOk="0" h="4539" w="4538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5903573" y="2804639"/>
            <a:ext cx="460390" cy="460390"/>
          </a:xfrm>
          <a:custGeom>
            <a:rect b="b" l="l" r="r" t="t"/>
            <a:pathLst>
              <a:path extrusionOk="0" h="28842" w="28842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 txBox="1"/>
          <p:nvPr>
            <p:ph idx="4294967295" type="subTitle"/>
          </p:nvPr>
        </p:nvSpPr>
        <p:spPr>
          <a:xfrm>
            <a:off x="3201725" y="4194600"/>
            <a:ext cx="19560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Using </a:t>
            </a:r>
            <a:r>
              <a:rPr lang="es" sz="1000"/>
              <a:t>techniques</a:t>
            </a:r>
            <a:r>
              <a:rPr lang="es" sz="1000"/>
              <a:t> from class, chose the best learning rate and narrowed modes down to 3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1" name="Google Shape;441;p24"/>
          <p:cNvSpPr txBox="1"/>
          <p:nvPr>
            <p:ph idx="4294967295" type="ctrTitle"/>
          </p:nvPr>
        </p:nvSpPr>
        <p:spPr>
          <a:xfrm>
            <a:off x="2571562" y="1341675"/>
            <a:ext cx="885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FEATURES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2" name="Google Shape;442;p24"/>
          <p:cNvSpPr txBox="1"/>
          <p:nvPr>
            <p:ph idx="4294967295" type="ctrTitle"/>
          </p:nvPr>
        </p:nvSpPr>
        <p:spPr>
          <a:xfrm>
            <a:off x="3717525" y="4046700"/>
            <a:ext cx="793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TESTING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3" name="Google Shape;443;p24"/>
          <p:cNvSpPr txBox="1"/>
          <p:nvPr>
            <p:ph idx="4294967295" type="ctrTitle"/>
          </p:nvPr>
        </p:nvSpPr>
        <p:spPr>
          <a:xfrm>
            <a:off x="4517913" y="1309650"/>
            <a:ext cx="11067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FINAL MODEL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4" name="Google Shape;444;p24"/>
          <p:cNvSpPr txBox="1"/>
          <p:nvPr>
            <p:ph idx="4294967295" type="ctrTitle"/>
          </p:nvPr>
        </p:nvSpPr>
        <p:spPr>
          <a:xfrm>
            <a:off x="5784450" y="4046700"/>
            <a:ext cx="6972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JOBLIB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5" name="Google Shape;445;p24"/>
          <p:cNvSpPr txBox="1"/>
          <p:nvPr>
            <p:ph idx="4294967295" type="subTitle"/>
          </p:nvPr>
        </p:nvSpPr>
        <p:spPr>
          <a:xfrm>
            <a:off x="4186987" y="1475275"/>
            <a:ext cx="1819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Used all features and had 97% accuracy for predictions.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6" name="Google Shape;446;p24"/>
          <p:cNvSpPr txBox="1"/>
          <p:nvPr>
            <p:ph idx="4294967295" type="subTitle"/>
          </p:nvPr>
        </p:nvSpPr>
        <p:spPr>
          <a:xfrm>
            <a:off x="5212000" y="4194600"/>
            <a:ext cx="19560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Using JOBLIB, the model was exported and then loaded in our deployed app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7" name="Google Shape;447;p24"/>
          <p:cNvSpPr txBox="1"/>
          <p:nvPr>
            <p:ph idx="4294967295" type="subTitle"/>
          </p:nvPr>
        </p:nvSpPr>
        <p:spPr>
          <a:xfrm>
            <a:off x="2093825" y="1502688"/>
            <a:ext cx="18594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/>
              <a:t>Which features produce best results?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8" name="Google Shape;448;p24"/>
          <p:cNvSpPr txBox="1"/>
          <p:nvPr>
            <p:ph idx="4294967295" type="ctrTitle"/>
          </p:nvPr>
        </p:nvSpPr>
        <p:spPr>
          <a:xfrm>
            <a:off x="1212175" y="2827625"/>
            <a:ext cx="983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GRADIENT BOOSTING REGRESSOR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49" name="Google Shape;449;p24"/>
          <p:cNvSpPr txBox="1"/>
          <p:nvPr>
            <p:ph idx="4294967295" type="ctrTitle"/>
          </p:nvPr>
        </p:nvSpPr>
        <p:spPr>
          <a:xfrm>
            <a:off x="6948725" y="2724750"/>
            <a:ext cx="8856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MODEL DISPLAYS ON WEBAPP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50" name="Google Shape;450;p24"/>
          <p:cNvGrpSpPr/>
          <p:nvPr/>
        </p:nvGrpSpPr>
        <p:grpSpPr>
          <a:xfrm>
            <a:off x="4985744" y="2902518"/>
            <a:ext cx="222293" cy="237986"/>
            <a:chOff x="5029650" y="894850"/>
            <a:chExt cx="1559950" cy="1670075"/>
          </a:xfrm>
        </p:grpSpPr>
        <p:sp>
          <p:nvSpPr>
            <p:cNvPr id="451" name="Google Shape;451;p24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6035044" y="2913719"/>
            <a:ext cx="196025" cy="243061"/>
            <a:chOff x="736175" y="1051000"/>
            <a:chExt cx="1678300" cy="2081000"/>
          </a:xfrm>
        </p:grpSpPr>
        <p:sp>
          <p:nvSpPr>
            <p:cNvPr id="456" name="Google Shape;456;p24"/>
            <p:cNvSpPr/>
            <p:nvPr/>
          </p:nvSpPr>
          <p:spPr>
            <a:xfrm>
              <a:off x="849600" y="1051000"/>
              <a:ext cx="1449800" cy="1414800"/>
            </a:xfrm>
            <a:custGeom>
              <a:rect b="b" l="l" r="r" t="t"/>
              <a:pathLst>
                <a:path extrusionOk="0" h="56592" w="57992">
                  <a:moveTo>
                    <a:pt x="29062" y="11507"/>
                  </a:moveTo>
                  <a:cubicBezTo>
                    <a:pt x="38267" y="11507"/>
                    <a:pt x="45762" y="19002"/>
                    <a:pt x="45762" y="28207"/>
                  </a:cubicBezTo>
                  <a:cubicBezTo>
                    <a:pt x="45762" y="37412"/>
                    <a:pt x="38267" y="44842"/>
                    <a:pt x="29062" y="44842"/>
                  </a:cubicBezTo>
                  <a:cubicBezTo>
                    <a:pt x="19857" y="44842"/>
                    <a:pt x="12361" y="37412"/>
                    <a:pt x="12361" y="28207"/>
                  </a:cubicBezTo>
                  <a:cubicBezTo>
                    <a:pt x="12361" y="18936"/>
                    <a:pt x="19857" y="11507"/>
                    <a:pt x="29062" y="11507"/>
                  </a:cubicBezTo>
                  <a:close/>
                  <a:moveTo>
                    <a:pt x="22334" y="0"/>
                  </a:moveTo>
                  <a:cubicBezTo>
                    <a:pt x="20900" y="0"/>
                    <a:pt x="19679" y="822"/>
                    <a:pt x="18673" y="2499"/>
                  </a:cubicBezTo>
                  <a:cubicBezTo>
                    <a:pt x="17095" y="5129"/>
                    <a:pt x="14794" y="6444"/>
                    <a:pt x="11769" y="6444"/>
                  </a:cubicBezTo>
                  <a:cubicBezTo>
                    <a:pt x="8745" y="6444"/>
                    <a:pt x="7167" y="8022"/>
                    <a:pt x="7167" y="11046"/>
                  </a:cubicBezTo>
                  <a:cubicBezTo>
                    <a:pt x="7101" y="14137"/>
                    <a:pt x="5786" y="16438"/>
                    <a:pt x="3222" y="17950"/>
                  </a:cubicBezTo>
                  <a:cubicBezTo>
                    <a:pt x="592" y="19528"/>
                    <a:pt x="0" y="21566"/>
                    <a:pt x="1512" y="24328"/>
                  </a:cubicBezTo>
                  <a:cubicBezTo>
                    <a:pt x="2959" y="26958"/>
                    <a:pt x="2959" y="29654"/>
                    <a:pt x="1512" y="32284"/>
                  </a:cubicBezTo>
                  <a:cubicBezTo>
                    <a:pt x="0" y="34914"/>
                    <a:pt x="592" y="37018"/>
                    <a:pt x="3222" y="38596"/>
                  </a:cubicBezTo>
                  <a:cubicBezTo>
                    <a:pt x="5852" y="40174"/>
                    <a:pt x="7167" y="42475"/>
                    <a:pt x="7167" y="45499"/>
                  </a:cubicBezTo>
                  <a:cubicBezTo>
                    <a:pt x="7233" y="48590"/>
                    <a:pt x="8745" y="50102"/>
                    <a:pt x="11769" y="50102"/>
                  </a:cubicBezTo>
                  <a:cubicBezTo>
                    <a:pt x="14794" y="50102"/>
                    <a:pt x="17095" y="51548"/>
                    <a:pt x="18673" y="54047"/>
                  </a:cubicBezTo>
                  <a:cubicBezTo>
                    <a:pt x="19691" y="55744"/>
                    <a:pt x="20928" y="56592"/>
                    <a:pt x="22384" y="56592"/>
                  </a:cubicBezTo>
                  <a:cubicBezTo>
                    <a:pt x="23185" y="56592"/>
                    <a:pt x="24052" y="56335"/>
                    <a:pt x="24985" y="55822"/>
                  </a:cubicBezTo>
                  <a:cubicBezTo>
                    <a:pt x="26300" y="55066"/>
                    <a:pt x="27648" y="54688"/>
                    <a:pt x="28996" y="54688"/>
                  </a:cubicBezTo>
                  <a:cubicBezTo>
                    <a:pt x="30344" y="54688"/>
                    <a:pt x="31692" y="55066"/>
                    <a:pt x="33007" y="55822"/>
                  </a:cubicBezTo>
                  <a:cubicBezTo>
                    <a:pt x="33942" y="56313"/>
                    <a:pt x="34810" y="56563"/>
                    <a:pt x="35612" y="56563"/>
                  </a:cubicBezTo>
                  <a:cubicBezTo>
                    <a:pt x="37066" y="56563"/>
                    <a:pt x="38302" y="55742"/>
                    <a:pt x="39319" y="54047"/>
                  </a:cubicBezTo>
                  <a:cubicBezTo>
                    <a:pt x="40897" y="51417"/>
                    <a:pt x="43198" y="50102"/>
                    <a:pt x="46222" y="50102"/>
                  </a:cubicBezTo>
                  <a:cubicBezTo>
                    <a:pt x="49247" y="50102"/>
                    <a:pt x="50825" y="48590"/>
                    <a:pt x="50825" y="45499"/>
                  </a:cubicBezTo>
                  <a:cubicBezTo>
                    <a:pt x="50891" y="42475"/>
                    <a:pt x="52206" y="40174"/>
                    <a:pt x="54770" y="38596"/>
                  </a:cubicBezTo>
                  <a:cubicBezTo>
                    <a:pt x="57400" y="37018"/>
                    <a:pt x="57992" y="34914"/>
                    <a:pt x="56479" y="32284"/>
                  </a:cubicBezTo>
                  <a:cubicBezTo>
                    <a:pt x="55033" y="29654"/>
                    <a:pt x="55033" y="26958"/>
                    <a:pt x="56479" y="24328"/>
                  </a:cubicBezTo>
                  <a:cubicBezTo>
                    <a:pt x="57992" y="21698"/>
                    <a:pt x="57400" y="19528"/>
                    <a:pt x="54770" y="17950"/>
                  </a:cubicBezTo>
                  <a:cubicBezTo>
                    <a:pt x="52140" y="16438"/>
                    <a:pt x="50825" y="14137"/>
                    <a:pt x="50825" y="11046"/>
                  </a:cubicBezTo>
                  <a:cubicBezTo>
                    <a:pt x="50759" y="8022"/>
                    <a:pt x="49247" y="6444"/>
                    <a:pt x="46222" y="6444"/>
                  </a:cubicBezTo>
                  <a:cubicBezTo>
                    <a:pt x="43198" y="6378"/>
                    <a:pt x="40897" y="5063"/>
                    <a:pt x="39319" y="2499"/>
                  </a:cubicBezTo>
                  <a:cubicBezTo>
                    <a:pt x="38312" y="822"/>
                    <a:pt x="37092" y="0"/>
                    <a:pt x="35658" y="0"/>
                  </a:cubicBezTo>
                  <a:cubicBezTo>
                    <a:pt x="34843" y="0"/>
                    <a:pt x="33959" y="265"/>
                    <a:pt x="33007" y="789"/>
                  </a:cubicBezTo>
                  <a:cubicBezTo>
                    <a:pt x="31692" y="1546"/>
                    <a:pt x="30344" y="1924"/>
                    <a:pt x="28996" y="1924"/>
                  </a:cubicBezTo>
                  <a:cubicBezTo>
                    <a:pt x="27648" y="1924"/>
                    <a:pt x="26300" y="1546"/>
                    <a:pt x="24985" y="789"/>
                  </a:cubicBezTo>
                  <a:cubicBezTo>
                    <a:pt x="24032" y="265"/>
                    <a:pt x="23148" y="0"/>
                    <a:pt x="2233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736175" y="2326550"/>
              <a:ext cx="677250" cy="795600"/>
            </a:xfrm>
            <a:custGeom>
              <a:rect b="b" l="l" r="r" t="t"/>
              <a:pathLst>
                <a:path extrusionOk="0" h="31824" w="27090">
                  <a:moveTo>
                    <a:pt x="12493" y="0"/>
                  </a:moveTo>
                  <a:lnTo>
                    <a:pt x="0" y="24591"/>
                  </a:lnTo>
                  <a:lnTo>
                    <a:pt x="0" y="24591"/>
                  </a:lnTo>
                  <a:lnTo>
                    <a:pt x="9994" y="23407"/>
                  </a:lnTo>
                  <a:lnTo>
                    <a:pt x="15517" y="31823"/>
                  </a:lnTo>
                  <a:cubicBezTo>
                    <a:pt x="15517" y="31823"/>
                    <a:pt x="26965" y="8018"/>
                    <a:pt x="27088" y="7890"/>
                  </a:cubicBezTo>
                  <a:lnTo>
                    <a:pt x="27088" y="7890"/>
                  </a:ln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9" y="7890"/>
                  </a:cubicBezTo>
                  <a:cubicBezTo>
                    <a:pt x="27089" y="7890"/>
                    <a:pt x="27089" y="7890"/>
                    <a:pt x="27088" y="7890"/>
                  </a:cubicBezTo>
                  <a:lnTo>
                    <a:pt x="27088" y="7890"/>
                  </a:lnTo>
                  <a:cubicBezTo>
                    <a:pt x="21106" y="7758"/>
                    <a:pt x="23473" y="1644"/>
                    <a:pt x="16109" y="1513"/>
                  </a:cubicBezTo>
                  <a:cubicBezTo>
                    <a:pt x="12887" y="1513"/>
                    <a:pt x="12493" y="0"/>
                    <a:pt x="124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727350" y="2349550"/>
              <a:ext cx="687125" cy="782450"/>
            </a:xfrm>
            <a:custGeom>
              <a:rect b="b" l="l" r="r" t="t"/>
              <a:pathLst>
                <a:path extrusionOk="0" h="31298" w="27485">
                  <a:moveTo>
                    <a:pt x="14794" y="1"/>
                  </a:moveTo>
                  <a:cubicBezTo>
                    <a:pt x="5721" y="987"/>
                    <a:pt x="7496" y="3223"/>
                    <a:pt x="5458" y="4998"/>
                  </a:cubicBezTo>
                  <a:cubicBezTo>
                    <a:pt x="3733" y="6816"/>
                    <a:pt x="1710" y="7081"/>
                    <a:pt x="679" y="7081"/>
                  </a:cubicBezTo>
                  <a:cubicBezTo>
                    <a:pt x="257" y="7081"/>
                    <a:pt x="1" y="7036"/>
                    <a:pt x="1" y="7036"/>
                  </a:cubicBezTo>
                  <a:lnTo>
                    <a:pt x="1" y="7036"/>
                  </a:lnTo>
                  <a:lnTo>
                    <a:pt x="14137" y="31298"/>
                  </a:lnTo>
                  <a:lnTo>
                    <a:pt x="17622" y="22356"/>
                  </a:lnTo>
                  <a:lnTo>
                    <a:pt x="27484" y="23671"/>
                  </a:lnTo>
                  <a:lnTo>
                    <a:pt x="14794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291750" y="1488225"/>
              <a:ext cx="565475" cy="535900"/>
            </a:xfrm>
            <a:custGeom>
              <a:rect b="b" l="l" r="r" t="t"/>
              <a:pathLst>
                <a:path extrusionOk="0" h="21436" w="22619">
                  <a:moveTo>
                    <a:pt x="11376" y="1"/>
                  </a:moveTo>
                  <a:lnTo>
                    <a:pt x="7825" y="7102"/>
                  </a:lnTo>
                  <a:lnTo>
                    <a:pt x="1" y="8220"/>
                  </a:lnTo>
                  <a:lnTo>
                    <a:pt x="5721" y="13743"/>
                  </a:lnTo>
                  <a:lnTo>
                    <a:pt x="4406" y="21435"/>
                  </a:lnTo>
                  <a:lnTo>
                    <a:pt x="11376" y="17819"/>
                  </a:lnTo>
                  <a:lnTo>
                    <a:pt x="18345" y="21435"/>
                  </a:lnTo>
                  <a:lnTo>
                    <a:pt x="17030" y="13743"/>
                  </a:lnTo>
                  <a:lnTo>
                    <a:pt x="22619" y="8220"/>
                  </a:lnTo>
                  <a:lnTo>
                    <a:pt x="14795" y="7102"/>
                  </a:lnTo>
                  <a:lnTo>
                    <a:pt x="1137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4"/>
          <p:cNvGrpSpPr/>
          <p:nvPr/>
        </p:nvGrpSpPr>
        <p:grpSpPr>
          <a:xfrm>
            <a:off x="3979968" y="2921659"/>
            <a:ext cx="160902" cy="226360"/>
            <a:chOff x="2790850" y="955650"/>
            <a:chExt cx="1984000" cy="2791125"/>
          </a:xfrm>
        </p:grpSpPr>
        <p:sp>
          <p:nvSpPr>
            <p:cNvPr id="461" name="Google Shape;461;p24"/>
            <p:cNvSpPr/>
            <p:nvPr/>
          </p:nvSpPr>
          <p:spPr>
            <a:xfrm>
              <a:off x="3259325" y="955650"/>
              <a:ext cx="1048750" cy="1364350"/>
            </a:xfrm>
            <a:custGeom>
              <a:rect b="b" l="l" r="r" t="t"/>
              <a:pathLst>
                <a:path extrusionOk="0" h="54574" w="41950">
                  <a:moveTo>
                    <a:pt x="21041" y="1"/>
                  </a:moveTo>
                  <a:cubicBezTo>
                    <a:pt x="3157" y="1"/>
                    <a:pt x="1" y="12165"/>
                    <a:pt x="1" y="27221"/>
                  </a:cubicBezTo>
                  <a:cubicBezTo>
                    <a:pt x="1" y="42344"/>
                    <a:pt x="9403" y="54573"/>
                    <a:pt x="21041" y="54573"/>
                  </a:cubicBezTo>
                  <a:cubicBezTo>
                    <a:pt x="32613" y="54573"/>
                    <a:pt x="41949" y="42344"/>
                    <a:pt x="41949" y="27287"/>
                  </a:cubicBezTo>
                  <a:cubicBezTo>
                    <a:pt x="41949" y="12165"/>
                    <a:pt x="38859" y="1"/>
                    <a:pt x="21041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2790850" y="2370925"/>
              <a:ext cx="1984000" cy="1375850"/>
            </a:xfrm>
            <a:custGeom>
              <a:rect b="b" l="l" r="r" t="t"/>
              <a:pathLst>
                <a:path extrusionOk="0" h="55034" w="79360">
                  <a:moveTo>
                    <a:pt x="28142" y="1"/>
                  </a:moveTo>
                  <a:cubicBezTo>
                    <a:pt x="3946" y="4735"/>
                    <a:pt x="527" y="12099"/>
                    <a:pt x="67" y="37675"/>
                  </a:cubicBezTo>
                  <a:cubicBezTo>
                    <a:pt x="67" y="39274"/>
                    <a:pt x="26" y="39740"/>
                    <a:pt x="9" y="39740"/>
                  </a:cubicBezTo>
                  <a:cubicBezTo>
                    <a:pt x="4" y="39740"/>
                    <a:pt x="1" y="39704"/>
                    <a:pt x="1" y="39648"/>
                  </a:cubicBezTo>
                  <a:lnTo>
                    <a:pt x="1" y="42409"/>
                  </a:lnTo>
                  <a:cubicBezTo>
                    <a:pt x="1" y="42409"/>
                    <a:pt x="5787" y="55033"/>
                    <a:pt x="39583" y="55033"/>
                  </a:cubicBezTo>
                  <a:cubicBezTo>
                    <a:pt x="73378" y="55033"/>
                    <a:pt x="79230" y="42409"/>
                    <a:pt x="79230" y="42409"/>
                  </a:cubicBezTo>
                  <a:lnTo>
                    <a:pt x="79230" y="40371"/>
                  </a:lnTo>
                  <a:cubicBezTo>
                    <a:pt x="79252" y="40404"/>
                    <a:pt x="79270" y="40422"/>
                    <a:pt x="79285" y="40422"/>
                  </a:cubicBezTo>
                  <a:cubicBezTo>
                    <a:pt x="79359" y="40422"/>
                    <a:pt x="79350" y="39965"/>
                    <a:pt x="79296" y="38596"/>
                  </a:cubicBezTo>
                  <a:cubicBezTo>
                    <a:pt x="78901" y="12296"/>
                    <a:pt x="75679" y="4800"/>
                    <a:pt x="51155" y="1"/>
                  </a:cubicBezTo>
                  <a:cubicBezTo>
                    <a:pt x="51155" y="1"/>
                    <a:pt x="47736" y="4735"/>
                    <a:pt x="39648" y="4735"/>
                  </a:cubicBezTo>
                  <a:cubicBezTo>
                    <a:pt x="31627" y="4735"/>
                    <a:pt x="28142" y="1"/>
                    <a:pt x="2814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3" name="Google Shape;463;p2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6" type="ctrTitle"/>
          </p:nvPr>
        </p:nvSpPr>
        <p:spPr>
          <a:xfrm>
            <a:off x="5396450" y="1394750"/>
            <a:ext cx="3159600" cy="15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IMPORTANCES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9" name="Google Shape;469;p25"/>
          <p:cNvSpPr/>
          <p:nvPr/>
        </p:nvSpPr>
        <p:spPr>
          <a:xfrm>
            <a:off x="85725" y="207900"/>
            <a:ext cx="4901100" cy="47301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1" name="Google Shape;4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5" y="283637"/>
            <a:ext cx="4576225" cy="45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 txBox="1"/>
          <p:nvPr>
            <p:ph idx="6" type="ctrTitle"/>
          </p:nvPr>
        </p:nvSpPr>
        <p:spPr>
          <a:xfrm>
            <a:off x="1919825" y="304800"/>
            <a:ext cx="5591100" cy="8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 IMPORTANCES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538700" y="1457325"/>
            <a:ext cx="8039100" cy="3480600"/>
          </a:xfrm>
          <a:prstGeom prst="rect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2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9" name="Google Shape;479;p26"/>
          <p:cNvPicPr preferRelativeResize="0"/>
          <p:nvPr/>
        </p:nvPicPr>
        <p:blipFill rotWithShape="1">
          <a:blip r:embed="rId3">
            <a:alphaModFix/>
          </a:blip>
          <a:srcRect b="66697" l="0" r="0" t="0"/>
          <a:stretch/>
        </p:blipFill>
        <p:spPr>
          <a:xfrm>
            <a:off x="655922" y="1706434"/>
            <a:ext cx="7741755" cy="301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