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5" r:id="rId5"/>
    <p:sldId id="267" r:id="rId6"/>
    <p:sldId id="278" r:id="rId7"/>
    <p:sldId id="305" r:id="rId8"/>
    <p:sldId id="272" r:id="rId9"/>
    <p:sldId id="296" r:id="rId10"/>
    <p:sldId id="306" r:id="rId11"/>
    <p:sldId id="307" r:id="rId12"/>
    <p:sldId id="286" r:id="rId13"/>
    <p:sldId id="308" r:id="rId14"/>
    <p:sldId id="304" r:id="rId15"/>
    <p:sldId id="264" r:id="rId16"/>
    <p:sldId id="270" r:id="rId17"/>
    <p:sldId id="271" r:id="rId18"/>
    <p:sldId id="262" r:id="rId19"/>
    <p:sldId id="273" r:id="rId20"/>
    <p:sldId id="298" r:id="rId21"/>
    <p:sldId id="281" r:id="rId22"/>
    <p:sldId id="268" r:id="rId23"/>
    <p:sldId id="290" r:id="rId24"/>
    <p:sldId id="269" r:id="rId25"/>
    <p:sldId id="280" r:id="rId26"/>
    <p:sldId id="293" r:id="rId27"/>
    <p:sldId id="288" r:id="rId28"/>
    <p:sldId id="284" r:id="rId29"/>
    <p:sldId id="287" r:id="rId30"/>
    <p:sldId id="297" r:id="rId31"/>
    <p:sldId id="289" r:id="rId32"/>
    <p:sldId id="282" r:id="rId33"/>
    <p:sldId id="292" r:id="rId34"/>
    <p:sldId id="283" r:id="rId35"/>
    <p:sldId id="276" r:id="rId36"/>
    <p:sldId id="279" r:id="rId37"/>
    <p:sldId id="285" r:id="rId38"/>
    <p:sldId id="291" r:id="rId39"/>
    <p:sldId id="266" r:id="rId40"/>
    <p:sldId id="303" r:id="rId41"/>
    <p:sldId id="257" r:id="rId42"/>
    <p:sldId id="258" r:id="rId43"/>
    <p:sldId id="302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>
        <p:scale>
          <a:sx n="100" d="100"/>
          <a:sy n="100" d="100"/>
        </p:scale>
        <p:origin x="64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993172144"/>
        <c:axId val="993169424"/>
      </c:barChart>
      <c:catAx>
        <c:axId val="99317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69424"/>
        <c:crosses val="autoZero"/>
        <c:auto val="1"/>
        <c:lblAlgn val="ctr"/>
        <c:lblOffset val="100"/>
        <c:noMultiLvlLbl val="0"/>
      </c:catAx>
      <c:valAx>
        <c:axId val="993169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72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75C-47D3-A562-D1AAB30144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375C-47D3-A562-D1AAB3014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375C-47D3-A562-D1AAB301442C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C-47D3-A562-D1AAB301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344992"/>
        <c:axId val="1061350976"/>
      </c:barChart>
      <c:catAx>
        <c:axId val="1061344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50976"/>
        <c:crosses val="autoZero"/>
        <c:auto val="1"/>
        <c:lblAlgn val="ctr"/>
        <c:lblOffset val="100"/>
        <c:noMultiLvlLbl val="0"/>
      </c:catAx>
      <c:valAx>
        <c:axId val="106135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44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1A-4A22-B471-6B5ABAAB733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61A-4A22-B471-6B5ABAAB733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A22-B471-6B5ABAAB7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F63-4DBB-A236-FC2F294E46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0F63-4DBB-A236-FC2F294E4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63-4DBB-A236-FC2F294E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D7A-4BE7-BBAF-E8809747C39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3D7A-4BE7-BBAF-E8809747C3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7A-4BE7-BBAF-E8809747C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FD9-4440-BC01-594E9E63E0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FD9-4440-BC01-594E9E63E08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D9-4440-BC01-594E9E6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4036" y="1467675"/>
            <a:ext cx="5184428" cy="1800201"/>
          </a:xfrm>
        </p:spPr>
        <p:txBody>
          <a:bodyPr/>
          <a:lstStyle/>
          <a:p>
            <a:r>
              <a:rPr lang="en-US" altLang="ko-KR" sz="5400" dirty="0">
                <a:ea typeface="맑은 고딕" pitchFamily="50" charset="-127"/>
              </a:rPr>
              <a:t>Real Estate Affordability </a:t>
            </a:r>
            <a:endParaRPr lang="en-US" altLang="ko-KR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4008" y="3491884"/>
            <a:ext cx="4248472" cy="118406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By: Lori Harris, Briana McKelvey,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Rachael Powell, Joe Robbins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84355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Group 1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95218"/>
              </p:ext>
            </p:extLst>
          </p:nvPr>
        </p:nvGraphicFramePr>
        <p:xfrm>
          <a:off x="905766" y="1563638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89590"/>
              </p:ext>
            </p:extLst>
          </p:nvPr>
        </p:nvGraphicFramePr>
        <p:xfrm>
          <a:off x="3642069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75944"/>
              </p:ext>
            </p:extLst>
          </p:nvPr>
        </p:nvGraphicFramePr>
        <p:xfrm>
          <a:off x="6378373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Discussion &amp; Post Mortem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cs typeface="Arial" pitchFamily="34" charset="0"/>
              </a:rPr>
              <a:t>How has real estate affordability for home buyers over time in the top 50 US cities based on population?</a:t>
            </a:r>
          </a:p>
          <a:p>
            <a:endParaRPr lang="en-US" altLang="ko-KR" sz="160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>
                <a:solidFill>
                  <a:schemeClr val="accent2"/>
                </a:solidFill>
                <a:cs typeface="Arial" pitchFamily="34" charset="0"/>
              </a:rPr>
              <a:t>[Insert Heat Map based on city list and population size]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Motivation &amp; Summary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How has real estate affordability for home buyers changed over time in the top 50 US cities based on population?</a:t>
            </a:r>
          </a:p>
          <a:p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[Insert Heat Map based on city list and population size]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2211710"/>
            <a:ext cx="5868144" cy="576064"/>
          </a:xfrm>
        </p:spPr>
        <p:txBody>
          <a:bodyPr/>
          <a:lstStyle/>
          <a:p>
            <a:r>
              <a:rPr lang="en-US" altLang="ko-KR" dirty="0"/>
              <a:t>Motivation and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4"/>
          <p:cNvSpPr/>
          <p:nvPr/>
        </p:nvSpPr>
        <p:spPr>
          <a:xfrm>
            <a:off x="6715228" y="2217043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894" y="2856694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0584" y="366686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4298462" y="1319119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250663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5805" y="147949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1583058" y="2507782"/>
            <a:ext cx="710924" cy="113073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660" y="3681306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0" y="4022105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Oval 4"/>
          <p:cNvSpPr/>
          <p:nvPr/>
        </p:nvSpPr>
        <p:spPr>
          <a:xfrm>
            <a:off x="2394904" y="1381612"/>
            <a:ext cx="641001" cy="1019521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1544" y="2401133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454" y="1268055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13" y="217728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474" y="2500853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6993834" y="2488109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4528567" y="1579895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1816646" y="2730855"/>
            <a:ext cx="253810" cy="2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2593876" y="1576420"/>
            <a:ext cx="250912" cy="2509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81296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Thank You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359532" y="37238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5" y="657647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82DF3D-6DB4-48C9-85DB-6CE9D366FC11}"/>
              </a:ext>
            </a:extLst>
          </p:cNvPr>
          <p:cNvSpPr/>
          <p:nvPr/>
        </p:nvSpPr>
        <p:spPr>
          <a:xfrm>
            <a:off x="323528" y="25787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Questions?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343" y="3142193"/>
            <a:ext cx="1728193" cy="1558425"/>
            <a:chOff x="391343" y="3135465"/>
            <a:chExt cx="1728193" cy="1558425"/>
          </a:xfrm>
        </p:grpSpPr>
        <p:grpSp>
          <p:nvGrpSpPr>
            <p:cNvPr id="8" name="Group 7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629" y="3142193"/>
            <a:ext cx="1728193" cy="1558425"/>
            <a:chOff x="391343" y="3135465"/>
            <a:chExt cx="1728193" cy="1558425"/>
          </a:xfrm>
        </p:grpSpPr>
        <p:grpSp>
          <p:nvGrpSpPr>
            <p:cNvPr id="16" name="Group 15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4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00986" y="3142193"/>
            <a:ext cx="1728193" cy="1558425"/>
            <a:chOff x="391343" y="3135465"/>
            <a:chExt cx="1728193" cy="1558425"/>
          </a:xfrm>
        </p:grpSpPr>
        <p:grpSp>
          <p:nvGrpSpPr>
            <p:cNvPr id="23" name="Group 22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020272" y="3142193"/>
            <a:ext cx="1728193" cy="1558425"/>
            <a:chOff x="391343" y="3135465"/>
            <a:chExt cx="1728193" cy="1558425"/>
          </a:xfrm>
        </p:grpSpPr>
        <p:grpSp>
          <p:nvGrpSpPr>
            <p:cNvPr id="30" name="Group 29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D28703-48EE-48A1-B447-67053ADD21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784C16D-8E52-4A0A-A315-F5CEAE3DADF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9" name="그림 개체 틀 38">
            <a:extLst>
              <a:ext uri="{FF2B5EF4-FFF2-40B4-BE49-F238E27FC236}">
                <a16:creationId xmlns:a16="http://schemas.microsoft.com/office/drawing/2014/main" id="{0EB9AB29-60DF-4BED-84AC-03887A0C001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7F047620-84FF-47B3-9FCD-FC0DBB430CA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56057" y="1227981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2076603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44008" y="2907600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16539" y="39110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B5DFA-7526-495B-BBA1-56BDEA69B8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859782"/>
            <a:ext cx="266429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202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91E9487-6009-4784-A225-0E852B6F971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7544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1307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583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52035" y="1549561"/>
            <a:ext cx="7540445" cy="72877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72105" y="1617428"/>
            <a:ext cx="7300304" cy="593044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48127" y="1638742"/>
            <a:ext cx="7000576" cy="536295"/>
            <a:chOff x="2175371" y="1762965"/>
            <a:chExt cx="5040560" cy="58288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5"/>
              <a:ext cx="5040560" cy="33451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Question &amp; Data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44785"/>
              <a:ext cx="5040560" cy="30106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Zillow.com, Realtor.com, Bureau of Labor Statistics, Google Maps API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67544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3063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7339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352035" y="2364030"/>
            <a:ext cx="7540445" cy="728778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72105" y="2431897"/>
            <a:ext cx="7300304" cy="593044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648127" y="2452965"/>
            <a:ext cx="7000576" cy="524751"/>
            <a:chOff x="2175371" y="1762964"/>
            <a:chExt cx="5040560" cy="570336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3451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Data Cleanup &amp; Exploration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8"/>
              <a:ext cx="5040560" cy="30106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Jupyter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Notebook, Matplotlib, GitHub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67544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41307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5583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52035" y="3178499"/>
            <a:ext cx="7540445" cy="728778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72105" y="3246366"/>
            <a:ext cx="7300304" cy="593044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648127" y="3266662"/>
            <a:ext cx="7000576" cy="524750"/>
            <a:chOff x="2175371" y="1762964"/>
            <a:chExt cx="5040560" cy="570336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3451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Data Analysis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8"/>
              <a:ext cx="5040560" cy="30106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Process, Findings, Figures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467544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1307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55583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2035" y="3992968"/>
            <a:ext cx="7540445" cy="728778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472105" y="4060835"/>
            <a:ext cx="7300304" cy="593044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648127" y="4081131"/>
            <a:ext cx="7000576" cy="524750"/>
            <a:chOff x="2175371" y="1762964"/>
            <a:chExt cx="5040560" cy="570336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3451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Discussion and Post Mortem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8"/>
              <a:ext cx="5040560" cy="30106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Difficulties, Inferences, General Conclusions, </a:t>
              </a:r>
            </a:p>
          </p:txBody>
        </p:sp>
      </p:grp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EC7306FC-7C9A-4150-AAD4-AA5251FF47DC}"/>
              </a:ext>
            </a:extLst>
          </p:cNvPr>
          <p:cNvSpPr/>
          <p:nvPr/>
        </p:nvSpPr>
        <p:spPr>
          <a:xfrm>
            <a:off x="1763688" y="690844"/>
            <a:ext cx="792087" cy="72877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A748B2F8-244C-4CC4-B0CF-F7B48C8701E1}"/>
              </a:ext>
            </a:extLst>
          </p:cNvPr>
          <p:cNvSpPr/>
          <p:nvPr/>
        </p:nvSpPr>
        <p:spPr>
          <a:xfrm>
            <a:off x="1839206" y="758712"/>
            <a:ext cx="644561" cy="593043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277440-0405-4319-8D86-D925309A80F0}"/>
              </a:ext>
            </a:extLst>
          </p:cNvPr>
          <p:cNvSpPr txBox="1"/>
          <p:nvPr/>
        </p:nvSpPr>
        <p:spPr>
          <a:xfrm>
            <a:off x="1853482" y="801317"/>
            <a:ext cx="616009" cy="50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A21CDF5F-5C1A-4FDC-BC31-6EA9FCA2A2B9}"/>
              </a:ext>
            </a:extLst>
          </p:cNvPr>
          <p:cNvSpPr/>
          <p:nvPr/>
        </p:nvSpPr>
        <p:spPr>
          <a:xfrm>
            <a:off x="2660707" y="690844"/>
            <a:ext cx="6231773" cy="72877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5FD8CC6E-3142-4A3B-B02B-307C7F94AC15}"/>
              </a:ext>
            </a:extLst>
          </p:cNvPr>
          <p:cNvSpPr/>
          <p:nvPr/>
        </p:nvSpPr>
        <p:spPr>
          <a:xfrm>
            <a:off x="2759939" y="758711"/>
            <a:ext cx="6033309" cy="593044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68939CD-2B71-4071-9329-83D92304B869}"/>
              </a:ext>
            </a:extLst>
          </p:cNvPr>
          <p:cNvGrpSpPr/>
          <p:nvPr/>
        </p:nvGrpSpPr>
        <p:grpSpPr>
          <a:xfrm>
            <a:off x="2909951" y="771551"/>
            <a:ext cx="5785600" cy="720080"/>
            <a:chOff x="2175371" y="1820534"/>
            <a:chExt cx="5040560" cy="782633"/>
          </a:xfrm>
        </p:grpSpPr>
        <p:sp>
          <p:nvSpPr>
            <p:cNvPr id="65" name="TextBox 10">
              <a:extLst>
                <a:ext uri="{FF2B5EF4-FFF2-40B4-BE49-F238E27FC236}">
                  <a16:creationId xmlns:a16="http://schemas.microsoft.com/office/drawing/2014/main" id="{794DB8B4-5A40-4A9D-B595-88A3F02824F9}"/>
                </a:ext>
              </a:extLst>
            </p:cNvPr>
            <p:cNvSpPr txBox="1"/>
            <p:nvPr/>
          </p:nvSpPr>
          <p:spPr bwMode="auto">
            <a:xfrm>
              <a:off x="2175371" y="182053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Motivation and Summary</a:t>
              </a:r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A3E8B778-7D6A-456E-AC18-7AAFCEB2C1AA}"/>
                </a:ext>
              </a:extLst>
            </p:cNvPr>
            <p:cNvSpPr txBox="1"/>
            <p:nvPr/>
          </p:nvSpPr>
          <p:spPr bwMode="auto">
            <a:xfrm>
              <a:off x="2175371" y="2147012"/>
              <a:ext cx="5040560" cy="45615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Real Estate Affordability for Home Buyers in the 50 Highest Populated US Cities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B47BD66-0AEA-4BCD-A4D8-7113A17FEAE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5398" y="3507854"/>
            <a:ext cx="2008370" cy="1346185"/>
            <a:chOff x="475398" y="3507854"/>
            <a:chExt cx="2008370" cy="1346185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8387" y="3590994"/>
              <a:ext cx="1485381" cy="1263045"/>
              <a:chOff x="1062658" y="3986014"/>
              <a:chExt cx="1728192" cy="12630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247706" y="3507854"/>
            <a:ext cx="2008370" cy="1346185"/>
            <a:chOff x="2995678" y="3507854"/>
            <a:chExt cx="2008370" cy="1346185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263045"/>
              <a:chOff x="1062658" y="3986014"/>
              <a:chExt cx="1728192" cy="12630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20014" y="3507854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3003" y="3590994"/>
              <a:ext cx="1485381" cy="1263045"/>
              <a:chOff x="1062658" y="3986014"/>
              <a:chExt cx="1728192" cy="12630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2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8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Donut 1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83505" y="2682007"/>
            <a:ext cx="409092" cy="394981"/>
            <a:chOff x="4462674" y="3512626"/>
            <a:chExt cx="3384287" cy="3267549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Donut 2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"/>
          <p:cNvSpPr txBox="1">
            <a:spLocks/>
          </p:cNvSpPr>
          <p:nvPr/>
        </p:nvSpPr>
        <p:spPr>
          <a:xfrm rot="16200000">
            <a:off x="-1493862" y="2102439"/>
            <a:ext cx="4384091" cy="10373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FDF7A-B5FC-46D8-B004-D1E5A0A1851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6B8FBF2-FC67-48C6-862E-BFC0042A3C1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73006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96628" y="3651870"/>
            <a:ext cx="211032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651870"/>
            <a:ext cx="211032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651870"/>
            <a:ext cx="2110320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40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079401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apezoid 13"/>
          <p:cNvSpPr/>
          <p:nvPr/>
        </p:nvSpPr>
        <p:spPr>
          <a:xfrm>
            <a:off x="7952528" y="1654897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292080" y="1563638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6566309" y="162922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76607" y="2433810"/>
            <a:ext cx="1214876" cy="1232690"/>
            <a:chOff x="803640" y="3362835"/>
            <a:chExt cx="2059657" cy="1232690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297" y="2433810"/>
            <a:ext cx="1214876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987" y="2433810"/>
            <a:ext cx="1214876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696" y="3869635"/>
            <a:ext cx="38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5116" y="1059582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2963" y="3317765"/>
            <a:ext cx="2592288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182" y="3317765"/>
            <a:ext cx="2592288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2C08B0B0-B6D1-4813-8415-6F89D7B3533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DE920D-34CC-4E95-AD1B-BCEA100A567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C10AB5F5-F0CB-405B-A430-95C7942BC50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379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5342"/>
              </p:ext>
            </p:extLst>
          </p:nvPr>
        </p:nvGraphicFramePr>
        <p:xfrm>
          <a:off x="943479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1048024"/>
            <a:chOff x="803640" y="3362835"/>
            <a:chExt cx="2059657" cy="104802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13793"/>
              </p:ext>
            </p:extLst>
          </p:nvPr>
        </p:nvGraphicFramePr>
        <p:xfrm>
          <a:off x="5070691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68103"/>
              </p:ext>
            </p:extLst>
          </p:nvPr>
        </p:nvGraphicFramePr>
        <p:xfrm>
          <a:off x="6988917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24221086"/>
              </p:ext>
            </p:extLst>
          </p:nvPr>
        </p:nvGraphicFramePr>
        <p:xfrm>
          <a:off x="3152465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59832" y="2931790"/>
            <a:ext cx="1728192" cy="1081951"/>
            <a:chOff x="1062658" y="3986014"/>
            <a:chExt cx="1728192" cy="1081951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8044" y="2931790"/>
            <a:ext cx="1728192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6256" y="2928651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5576" y="4083918"/>
            <a:ext cx="7200800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3888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100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7" name="Chart 25">
            <a:extLst>
              <a:ext uri="{FF2B5EF4-FFF2-40B4-BE49-F238E27FC236}">
                <a16:creationId xmlns:a16="http://schemas.microsoft.com/office/drawing/2014/main" id="{753C55A3-0444-4F9B-AD43-02C01E893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91245"/>
              </p:ext>
            </p:extLst>
          </p:nvPr>
        </p:nvGraphicFramePr>
        <p:xfrm>
          <a:off x="700153" y="1333434"/>
          <a:ext cx="2030874" cy="272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Motivation &amp; Summary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How has real estate affordability for home buyers over time in the top 50 US cities based on population?</a:t>
            </a:r>
          </a:p>
          <a:p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[Insert Heat Map based on city list and population size]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1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965879" y="339502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8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F549544-61BC-4163-9199-2D5D4D71F8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D016CA4-36A6-47D8-92EA-C8099F0314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D78F0A0-E04E-4D78-9906-09ABB0FEF3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FA7B2AAC-9C17-4A0A-B363-2A9424FB6E2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31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6527125"/>
              </p:ext>
            </p:extLst>
          </p:nvPr>
        </p:nvGraphicFramePr>
        <p:xfrm>
          <a:off x="6845415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09AEC5E0-B673-4D5B-A484-9393E909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62781"/>
              </p:ext>
            </p:extLst>
          </p:nvPr>
        </p:nvGraphicFramePr>
        <p:xfrm>
          <a:off x="4927266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id="{04ADED88-80C4-4293-A8FE-71D74588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35289"/>
              </p:ext>
            </p:extLst>
          </p:nvPr>
        </p:nvGraphicFramePr>
        <p:xfrm>
          <a:off x="3009117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038419D5-0992-4B86-8276-E2A8F16D7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40305"/>
              </p:ext>
            </p:extLst>
          </p:nvPr>
        </p:nvGraphicFramePr>
        <p:xfrm>
          <a:off x="1090968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6436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7284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980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8132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90968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10120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4929272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6848424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482921" y="1676289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3417255" y="1682740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376525" y="158113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7234943" y="168609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342" y="2417861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494" y="2416372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2646" y="2414883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1798" y="2413394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705" y="4085659"/>
            <a:ext cx="69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42214" y="1831693"/>
            <a:ext cx="7416824" cy="1578051"/>
          </a:xfrm>
          <a:prstGeom prst="bracketPair">
            <a:avLst>
              <a:gd name="adj" fmla="val 554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DB66A7FF-0D15-4561-88F7-3B4E907A0A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3548" y="769944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7950" y="285978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9" name="Oval 8"/>
          <p:cNvSpPr/>
          <p:nvPr/>
        </p:nvSpPr>
        <p:spPr>
          <a:xfrm>
            <a:off x="5764651" y="3369481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4651" y="257175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64651" y="416721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5933657" y="2746156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976195" y="34747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7"/>
          <p:cNvSpPr/>
          <p:nvPr/>
        </p:nvSpPr>
        <p:spPr>
          <a:xfrm>
            <a:off x="5929477" y="4343598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1523" y="2520643"/>
            <a:ext cx="2592288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523" y="3318270"/>
            <a:ext cx="259228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1523" y="4115898"/>
            <a:ext cx="259228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3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9"/>
          <p:cNvSpPr/>
          <p:nvPr/>
        </p:nvSpPr>
        <p:spPr>
          <a:xfrm>
            <a:off x="884471" y="21267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279" y="21284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ound Same Side Corner Rectangle 8"/>
          <p:cNvSpPr/>
          <p:nvPr/>
        </p:nvSpPr>
        <p:spPr>
          <a:xfrm>
            <a:off x="7065714" y="120902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5006480" y="120902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6242675" y="1596405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5901606" y="1884437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45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0242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857" y="1279360"/>
            <a:ext cx="1680566" cy="1436406"/>
            <a:chOff x="803640" y="3343785"/>
            <a:chExt cx="2059657" cy="143640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437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9792" y="1080385"/>
            <a:ext cx="4519736" cy="491378"/>
            <a:chOff x="1062658" y="3986014"/>
            <a:chExt cx="1728192" cy="491378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25552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7840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2192" y="1667421"/>
            <a:ext cx="4519736" cy="491378"/>
            <a:chOff x="1062658" y="3986014"/>
            <a:chExt cx="1728192" cy="491378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4592" y="2254458"/>
            <a:ext cx="4519736" cy="491378"/>
            <a:chOff x="1062658" y="3986014"/>
            <a:chExt cx="1728192" cy="491378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203848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96136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3562" y="2976052"/>
            <a:ext cx="180606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51386" y="2976052"/>
            <a:ext cx="180606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3562" y="3923442"/>
            <a:ext cx="180606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1386" y="3923442"/>
            <a:ext cx="180606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608073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27787" y="3923442"/>
            <a:ext cx="180606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6"/>
          <p:cNvSpPr/>
          <p:nvPr/>
        </p:nvSpPr>
        <p:spPr>
          <a:xfrm>
            <a:off x="3362605" y="422686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6"/>
          <p:cNvSpPr/>
          <p:nvPr/>
        </p:nvSpPr>
        <p:spPr>
          <a:xfrm rot="8100000">
            <a:off x="3383641" y="325071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16"/>
          <p:cNvSpPr/>
          <p:nvPr/>
        </p:nvSpPr>
        <p:spPr>
          <a:xfrm rot="2700000">
            <a:off x="6006787" y="3219816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ounded Rectangle 27"/>
          <p:cNvSpPr/>
          <p:nvPr/>
        </p:nvSpPr>
        <p:spPr>
          <a:xfrm>
            <a:off x="5936792" y="4228845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25"/>
          <p:cNvSpPr/>
          <p:nvPr/>
        </p:nvSpPr>
        <p:spPr>
          <a:xfrm>
            <a:off x="721093" y="4226865"/>
            <a:ext cx="323084" cy="23676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DBC962-81E1-4A21-942C-D49FFF0B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9404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803451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3451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3451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7757411-EBB2-40F8-9856-8C23D419BD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33F0B49-EE60-4E08-9035-2B7D24672369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CD82F98-8076-4EEB-8F74-5D865FB9650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D263995-E749-4DA5-8702-D29265E4155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7E025710-D2C5-4348-B3B2-30C32BF2CD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5254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6E984A-B29B-4033-A676-873C0E4DB2EA}"/>
              </a:ext>
            </a:extLst>
          </p:cNvPr>
          <p:cNvGrpSpPr/>
          <p:nvPr/>
        </p:nvGrpSpPr>
        <p:grpSpPr>
          <a:xfrm>
            <a:off x="82017" y="1445686"/>
            <a:ext cx="5656738" cy="3300052"/>
            <a:chOff x="82017" y="1445686"/>
            <a:chExt cx="5656738" cy="3300052"/>
          </a:xfrm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D0FF5C78-43B6-4BF5-8378-D20F82CFC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1675BDCD-3345-4EF2-8BAB-483B43604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65B238B8-AF3A-4DF9-B8BC-69E53D842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7E21D77E-AAE3-45FE-9E5B-3F9F07F6B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96136" y="1275606"/>
            <a:ext cx="2808312" cy="50430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1890571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3933" y="2299234"/>
            <a:ext cx="465157" cy="739838"/>
            <a:chOff x="2221299" y="3723878"/>
            <a:chExt cx="641001" cy="1019521"/>
          </a:xfrm>
          <a:solidFill>
            <a:schemeClr val="accent3"/>
          </a:solidFill>
        </p:grpSpPr>
        <p:sp>
          <p:nvSpPr>
            <p:cNvPr id="1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1680" y="3132232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23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3221" y="1178439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6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468" y="3355328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50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61254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8104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826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27" y="1553765"/>
            <a:ext cx="22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553765"/>
            <a:ext cx="229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0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1CA31-7CB2-4115-BC6B-731F41337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892D4B7F-011C-484C-BDD1-E5151B53ED06}"/>
              </a:ext>
            </a:extLst>
          </p:cNvPr>
          <p:cNvSpPr/>
          <p:nvPr/>
        </p:nvSpPr>
        <p:spPr>
          <a:xfrm>
            <a:off x="1043608" y="1275606"/>
            <a:ext cx="1623446" cy="3640822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6083F2-5D5E-4DFE-93F9-D31DD23B4FD5}"/>
              </a:ext>
            </a:extLst>
          </p:cNvPr>
          <p:cNvSpPr/>
          <p:nvPr/>
        </p:nvSpPr>
        <p:spPr>
          <a:xfrm>
            <a:off x="3167844" y="23558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9FFF7D-CE0D-41E7-997D-889E9E200A58}"/>
              </a:ext>
            </a:extLst>
          </p:cNvPr>
          <p:cNvGrpSpPr/>
          <p:nvPr/>
        </p:nvGrpSpPr>
        <p:grpSpPr>
          <a:xfrm>
            <a:off x="3167844" y="826563"/>
            <a:ext cx="3716371" cy="1152128"/>
            <a:chOff x="3635896" y="771550"/>
            <a:chExt cx="5342283" cy="165618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71A319E-26F8-4032-A980-E4F71E7CEE55}"/>
                </a:ext>
              </a:extLst>
            </p:cNvPr>
            <p:cNvSpPr/>
            <p:nvPr/>
          </p:nvSpPr>
          <p:spPr>
            <a:xfrm>
              <a:off x="3635896" y="771550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321A250-B35C-4ED3-9F2B-E483C64DB635}"/>
                </a:ext>
              </a:extLst>
            </p:cNvPr>
            <p:cNvSpPr/>
            <p:nvPr/>
          </p:nvSpPr>
          <p:spPr>
            <a:xfrm>
              <a:off x="3910649" y="1047143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id="{87D5D65E-3CFE-44F5-B3D7-3D398219704F}"/>
                </a:ext>
              </a:extLst>
            </p:cNvPr>
            <p:cNvSpPr/>
            <p:nvPr/>
          </p:nvSpPr>
          <p:spPr>
            <a:xfrm>
              <a:off x="7606389" y="2049731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521A6B25-64D7-4F57-82B3-A89227F3346B}"/>
                </a:ext>
              </a:extLst>
            </p:cNvPr>
            <p:cNvSpPr/>
            <p:nvPr/>
          </p:nvSpPr>
          <p:spPr>
            <a:xfrm>
              <a:off x="8249996" y="1988818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2C1C298-E3CE-45D5-A329-038327070E47}"/>
                </a:ext>
              </a:extLst>
            </p:cNvPr>
            <p:cNvSpPr/>
            <p:nvPr/>
          </p:nvSpPr>
          <p:spPr>
            <a:xfrm>
              <a:off x="7044330" y="2053447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D94C45-4F2D-4A64-84CF-CDCCCB2B03E8}"/>
              </a:ext>
            </a:extLst>
          </p:cNvPr>
          <p:cNvGrpSpPr/>
          <p:nvPr/>
        </p:nvGrpSpPr>
        <p:grpSpPr>
          <a:xfrm>
            <a:off x="6188914" y="3219822"/>
            <a:ext cx="1580513" cy="1509533"/>
            <a:chOff x="5726740" y="1638281"/>
            <a:chExt cx="3275762" cy="3128649"/>
          </a:xfrm>
        </p:grpSpPr>
        <p:sp>
          <p:nvSpPr>
            <p:cNvPr id="12" name="Round Same Side Corner Rectangle 63">
              <a:extLst>
                <a:ext uri="{FF2B5EF4-FFF2-40B4-BE49-F238E27FC236}">
                  <a16:creationId xmlns:a16="http://schemas.microsoft.com/office/drawing/2014/main" id="{62F0D0FB-334B-4283-968D-4D1865193C92}"/>
                </a:ext>
              </a:extLst>
            </p:cNvPr>
            <p:cNvSpPr/>
            <p:nvPr/>
          </p:nvSpPr>
          <p:spPr>
            <a:xfrm rot="10800000" flipH="1">
              <a:off x="5726740" y="3313857"/>
              <a:ext cx="3275762" cy="1058093"/>
            </a:xfrm>
            <a:custGeom>
              <a:avLst/>
              <a:gdLst/>
              <a:ahLst/>
              <a:cxnLst/>
              <a:rect l="l" t="t" r="r" b="b"/>
              <a:pathLst>
                <a:path w="3275762" h="1058093">
                  <a:moveTo>
                    <a:pt x="442297" y="1058093"/>
                  </a:moveTo>
                  <a:lnTo>
                    <a:pt x="2818561" y="1058093"/>
                  </a:lnTo>
                  <a:cubicBezTo>
                    <a:pt x="2818561" y="1010646"/>
                    <a:pt x="2818561" y="963198"/>
                    <a:pt x="2818561" y="915751"/>
                  </a:cubicBezTo>
                  <a:lnTo>
                    <a:pt x="3167330" y="915751"/>
                  </a:lnTo>
                  <a:cubicBezTo>
                    <a:pt x="3227215" y="915751"/>
                    <a:pt x="3275762" y="867204"/>
                    <a:pt x="3275762" y="807320"/>
                  </a:cubicBezTo>
                  <a:cubicBezTo>
                    <a:pt x="3275762" y="747435"/>
                    <a:pt x="3227215" y="698888"/>
                    <a:pt x="3167330" y="698888"/>
                  </a:cubicBezTo>
                  <a:lnTo>
                    <a:pt x="2818562" y="698888"/>
                  </a:lnTo>
                  <a:lnTo>
                    <a:pt x="2818562" y="529047"/>
                  </a:lnTo>
                  <a:cubicBezTo>
                    <a:pt x="2818562" y="236862"/>
                    <a:pt x="2581700" y="0"/>
                    <a:pt x="2289515" y="0"/>
                  </a:cubicBezTo>
                  <a:lnTo>
                    <a:pt x="971344" y="0"/>
                  </a:lnTo>
                  <a:cubicBezTo>
                    <a:pt x="679159" y="0"/>
                    <a:pt x="442297" y="236862"/>
                    <a:pt x="442297" y="529047"/>
                  </a:cubicBezTo>
                  <a:lnTo>
                    <a:pt x="442297" y="698888"/>
                  </a:lnTo>
                  <a:lnTo>
                    <a:pt x="108433" y="698887"/>
                  </a:lnTo>
                  <a:cubicBezTo>
                    <a:pt x="48548" y="698887"/>
                    <a:pt x="1" y="747434"/>
                    <a:pt x="1" y="807319"/>
                  </a:cubicBezTo>
                  <a:lnTo>
                    <a:pt x="0" y="807319"/>
                  </a:lnTo>
                  <a:cubicBezTo>
                    <a:pt x="0" y="867204"/>
                    <a:pt x="48547" y="915751"/>
                    <a:pt x="108432" y="915751"/>
                  </a:cubicBezTo>
                  <a:lnTo>
                    <a:pt x="442297" y="9157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30EC66C6-C5CC-40C7-9FAC-AC9B34FA64CC}"/>
                </a:ext>
              </a:extLst>
            </p:cNvPr>
            <p:cNvSpPr/>
            <p:nvPr/>
          </p:nvSpPr>
          <p:spPr>
            <a:xfrm flipH="1">
              <a:off x="6116009" y="4478898"/>
              <a:ext cx="2497223" cy="288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Group 4095">
              <a:extLst>
                <a:ext uri="{FF2B5EF4-FFF2-40B4-BE49-F238E27FC236}">
                  <a16:creationId xmlns:a16="http://schemas.microsoft.com/office/drawing/2014/main" id="{3A114EFB-07D6-4950-86D5-004572D3EDB7}"/>
                </a:ext>
              </a:extLst>
            </p:cNvPr>
            <p:cNvGrpSpPr/>
            <p:nvPr/>
          </p:nvGrpSpPr>
          <p:grpSpPr>
            <a:xfrm>
              <a:off x="5795553" y="1638281"/>
              <a:ext cx="2376265" cy="654103"/>
              <a:chOff x="767240" y="1531333"/>
              <a:chExt cx="2376265" cy="654103"/>
            </a:xfr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</p:grpSpPr>
          <p:sp>
            <p:nvSpPr>
              <p:cNvPr id="15" name="Round Same Side Corner Rectangle 114">
                <a:extLst>
                  <a:ext uri="{FF2B5EF4-FFF2-40B4-BE49-F238E27FC236}">
                    <a16:creationId xmlns:a16="http://schemas.microsoft.com/office/drawing/2014/main" id="{D1285F6E-FC68-4A69-8A97-4D3D3B8E9B3F}"/>
                  </a:ext>
                </a:extLst>
              </p:cNvPr>
              <p:cNvSpPr/>
              <p:nvPr/>
            </p:nvSpPr>
            <p:spPr>
              <a:xfrm rot="19800000" flipH="1">
                <a:off x="767240" y="1655028"/>
                <a:ext cx="2376265" cy="530408"/>
              </a:xfrm>
              <a:custGeom>
                <a:avLst/>
                <a:gdLst/>
                <a:ahLst/>
                <a:cxnLst/>
                <a:rect l="l" t="t" r="r" b="b"/>
                <a:pathLst>
                  <a:path w="2376265" h="530408">
                    <a:moveTo>
                      <a:pt x="109948" y="184516"/>
                    </a:moveTo>
                    <a:cubicBezTo>
                      <a:pt x="45336" y="211844"/>
                      <a:pt x="0" y="275822"/>
                      <a:pt x="0" y="350389"/>
                    </a:cubicBezTo>
                    <a:lnTo>
                      <a:pt x="0" y="530408"/>
                    </a:lnTo>
                    <a:lnTo>
                      <a:pt x="2376264" y="530408"/>
                    </a:lnTo>
                    <a:cubicBezTo>
                      <a:pt x="2376264" y="470402"/>
                      <a:pt x="2376265" y="410395"/>
                      <a:pt x="2376265" y="350389"/>
                    </a:cubicBezTo>
                    <a:cubicBezTo>
                      <a:pt x="2376265" y="250967"/>
                      <a:pt x="2295667" y="170369"/>
                      <a:pt x="2196245" y="170369"/>
                    </a:cubicBezTo>
                    <a:lnTo>
                      <a:pt x="1416732" y="170369"/>
                    </a:lnTo>
                    <a:lnTo>
                      <a:pt x="1416732" y="54007"/>
                    </a:lnTo>
                    <a:cubicBezTo>
                      <a:pt x="1416732" y="24180"/>
                      <a:pt x="1392552" y="0"/>
                      <a:pt x="1362725" y="0"/>
                    </a:cubicBezTo>
                    <a:lnTo>
                      <a:pt x="1013539" y="0"/>
                    </a:lnTo>
                    <a:cubicBezTo>
                      <a:pt x="983712" y="0"/>
                      <a:pt x="959532" y="24180"/>
                      <a:pt x="959532" y="54007"/>
                    </a:cubicBezTo>
                    <a:lnTo>
                      <a:pt x="959532" y="170369"/>
                    </a:lnTo>
                    <a:lnTo>
                      <a:pt x="180020" y="170369"/>
                    </a:lnTo>
                    <a:cubicBezTo>
                      <a:pt x="155165" y="170369"/>
                      <a:pt x="131486" y="175406"/>
                      <a:pt x="109948" y="1845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ounded Rectangle 116">
                <a:extLst>
                  <a:ext uri="{FF2B5EF4-FFF2-40B4-BE49-F238E27FC236}">
                    <a16:creationId xmlns:a16="http://schemas.microsoft.com/office/drawing/2014/main" id="{1F9D4C51-7F7C-473B-B32E-AE4DCE42A50A}"/>
                  </a:ext>
                </a:extLst>
              </p:cNvPr>
              <p:cNvSpPr/>
              <p:nvPr/>
            </p:nvSpPr>
            <p:spPr>
              <a:xfrm rot="19800000" flipH="1">
                <a:off x="1336244" y="1531333"/>
                <a:ext cx="914400" cy="21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A55228AC-1A67-432B-BFC7-3DAD34E4C9D4}"/>
              </a:ext>
            </a:extLst>
          </p:cNvPr>
          <p:cNvSpPr/>
          <p:nvPr/>
        </p:nvSpPr>
        <p:spPr>
          <a:xfrm>
            <a:off x="7242606" y="864959"/>
            <a:ext cx="1502778" cy="1500338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EC259-D241-43D5-AFBA-03F0353C2A1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A0C9B3-ED64-411A-AD11-5776B1A5C1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FD1867-D675-423E-8F80-E029CAF198F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CE3B15-0F10-4224-A760-0BC3BD1D63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4912E0D6-F3DA-4EBA-A9D5-AD76AEF281D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37205ADB-170C-45C3-89AA-86578750BE3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348BC297-B096-4FB3-A3AC-2B170432B51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237ED788-B142-488D-897C-634363712F1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3F706A27-7F6A-463F-A737-B8B7D22D358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A63C3C51-ED7B-4973-B979-5D6E9E0D6DC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9D70563-1200-4E82-B93F-B5AF014B626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31DFA87E-B2B0-4DA3-ADCC-B300542397A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D047D9F1-7D88-4149-901A-69C53BAAC5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03E24B85-C142-4904-9D50-9E52123E755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55F2FB0E-22B0-4B87-9B37-253111CED73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5A597359-0228-46E8-B113-A9BDB79A54D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2963B515-AAA9-492A-A6B2-C479AF237B2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E54018A9-6C58-462B-B360-3DC9F6DCC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E5E8E1D9-6A72-44B6-AE54-1F7C6DE9C500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B3DFA23F-A51C-4599-B73E-5FCCFBCF0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5953D2FD-F8B6-4DFA-AEFE-A9C7CDACCA9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18A8596F-DC73-47D2-BBD2-A98F5BD72AB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43AA8CD1-5C10-4741-A402-732DD0B07A3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3AF0B501-A795-46B9-ABAA-773293FA35E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37D2EF93-130C-41AF-9DA2-9E54B68E08B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5F6C7AD-583D-4964-890E-3FF2ECD56814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D2B5B4B7-9ED9-4B9C-A624-7CCA1CC75A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B49EFF-E98C-465D-ADE7-88C9F04C403B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201930B0-8FFA-401F-AFF7-82793547A96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C6A6C6C6-D13C-4D82-93B5-8A4FC1B528B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D32961D7-D9BF-492C-B461-E39F5DDC0E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93EAC508-6AF7-40A2-8718-DB20AEE177D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05880E76-80CF-4FEC-9A6B-B6A98D3AC3C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43296CD7-6496-45A1-B9F5-10FF1AFBB60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E6B20A8D-7B8C-4C03-BF43-7A246E3E280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B92F07F7-13DD-4DC5-B92C-84EA4A97CE92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59439168-C6C5-4E53-9F4C-3581863AB9C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1316701C-8414-480A-9D9D-2CA844FFC23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391A26F2-3DE2-46AA-98A6-1AAB68811C3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DAC4AC3C-7C53-4087-A90E-E7A528F46B9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4642C726-DAA3-4CAB-B1B7-814A3F70E9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9B498553-D70E-4FC8-AA33-D2DD68DBFA0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D7C275C1-741C-482D-83D5-67029B880CD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7A757610-4F34-4F19-8730-0BEBFD8301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9D5E3307-AD34-4133-93DA-78A1E8F3100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53AC7CBF-C3E6-4BC5-AD39-0C43A825F3C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2F87A862-D8C0-4467-98A0-CF5E5F4ADB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EC140A2F-3377-4724-8EF3-9CBC89C9C1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34431C59-4E52-4178-B353-1830BB3DC9B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199EF4DF-E6B3-4F83-85E2-1F634A0B284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F7BA554-843C-46DF-BA0E-4D91DFDCC6D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406B8AEA-5716-404E-9E95-3FE9FB3B1E9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B709CEE6-7D27-4075-A8E5-9E04D4865C1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B225E2EC-E0CF-4E00-97ED-28568B9D6D5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5870AAC0-A8B3-4BD7-AA5D-AC25EC97739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>
          <a:xfrm>
            <a:off x="1998762" y="1131590"/>
            <a:ext cx="1818687" cy="1815734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9480" y="2116582"/>
            <a:ext cx="1037249" cy="769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9"/>
          <p:cNvSpPr/>
          <p:nvPr/>
        </p:nvSpPr>
        <p:spPr>
          <a:xfrm>
            <a:off x="4362326" y="1109311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Comparing Affordability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Define Tiers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66924" y="2332243"/>
            <a:ext cx="2349504" cy="2345689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244376" y="3784357"/>
            <a:ext cx="1008112" cy="1006475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229543" y="2354225"/>
            <a:ext cx="2016224" cy="2012951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814896" y="3635986"/>
            <a:ext cx="504055" cy="503237"/>
          </a:xfrm>
          <a:custGeom>
            <a:avLst/>
            <a:gdLst/>
            <a:ahLst/>
            <a:cxnLst/>
            <a:rect l="l" t="t" r="r" b="b"/>
            <a:pathLst>
              <a:path w="504055" h="503237">
                <a:moveTo>
                  <a:pt x="171145" y="258032"/>
                </a:moveTo>
                <a:lnTo>
                  <a:pt x="171145" y="419796"/>
                </a:lnTo>
                <a:lnTo>
                  <a:pt x="332909" y="419796"/>
                </a:lnTo>
                <a:lnTo>
                  <a:pt x="332909" y="258032"/>
                </a:lnTo>
                <a:close/>
                <a:moveTo>
                  <a:pt x="252948" y="100312"/>
                </a:moveTo>
                <a:lnTo>
                  <a:pt x="415977" y="263341"/>
                </a:lnTo>
                <a:lnTo>
                  <a:pt x="415977" y="263341"/>
                </a:lnTo>
                <a:lnTo>
                  <a:pt x="415977" y="503237"/>
                </a:lnTo>
                <a:lnTo>
                  <a:pt x="363808" y="503237"/>
                </a:lnTo>
                <a:lnTo>
                  <a:pt x="314626" y="503237"/>
                </a:lnTo>
                <a:lnTo>
                  <a:pt x="191270" y="503237"/>
                </a:lnTo>
                <a:lnTo>
                  <a:pt x="140562" y="503237"/>
                </a:lnTo>
                <a:lnTo>
                  <a:pt x="89919" y="503237"/>
                </a:lnTo>
                <a:lnTo>
                  <a:pt x="89919" y="263341"/>
                </a:lnTo>
                <a:lnTo>
                  <a:pt x="89919" y="263341"/>
                </a:lnTo>
                <a:close/>
                <a:moveTo>
                  <a:pt x="79631" y="19157"/>
                </a:moveTo>
                <a:lnTo>
                  <a:pt x="147092" y="19157"/>
                </a:lnTo>
                <a:lnTo>
                  <a:pt x="147092" y="84715"/>
                </a:lnTo>
                <a:lnTo>
                  <a:pt x="79631" y="152176"/>
                </a:lnTo>
                <a:close/>
                <a:moveTo>
                  <a:pt x="252948" y="1109"/>
                </a:moveTo>
                <a:lnTo>
                  <a:pt x="504055" y="263341"/>
                </a:lnTo>
                <a:lnTo>
                  <a:pt x="452877" y="263341"/>
                </a:lnTo>
                <a:lnTo>
                  <a:pt x="252948" y="54554"/>
                </a:lnTo>
                <a:close/>
                <a:moveTo>
                  <a:pt x="252948" y="0"/>
                </a:moveTo>
                <a:lnTo>
                  <a:pt x="252948" y="53446"/>
                </a:lnTo>
                <a:lnTo>
                  <a:pt x="51553" y="262233"/>
                </a:lnTo>
                <a:lnTo>
                  <a:pt x="0" y="2622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3982864" y="1845509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262115" y="431847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713899" y="2306194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028384" y="2571750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533879" y="387108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8833" y="3604654"/>
            <a:ext cx="1325686" cy="1005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6671614" y="3411372"/>
            <a:ext cx="1139789" cy="887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558556" y="3676991"/>
            <a:ext cx="1369776" cy="584775"/>
            <a:chOff x="803640" y="3362835"/>
            <a:chExt cx="2059657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Education Attained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4873" y="2353878"/>
            <a:ext cx="1369776" cy="830997"/>
            <a:chOff x="803640" y="3362835"/>
            <a:chExt cx="2059657" cy="830997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Current City “Hotness” Score</a:t>
              </a:r>
              <a:endParaRPr lang="ko-KR" altLang="en-US" sz="16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2767" y="3425340"/>
            <a:ext cx="1369776" cy="738664"/>
            <a:chOff x="803640" y="3362835"/>
            <a:chExt cx="2059657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Homebuyers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vs.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Renters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8048" y="3631594"/>
            <a:ext cx="1514148" cy="575543"/>
            <a:chOff x="760939" y="3447518"/>
            <a:chExt cx="2276741" cy="575543"/>
          </a:xfrm>
        </p:grpSpPr>
        <p:sp>
          <p:nvSpPr>
            <p:cNvPr id="35" name="TextBox 34"/>
            <p:cNvSpPr txBox="1"/>
            <p:nvPr/>
          </p:nvSpPr>
          <p:spPr>
            <a:xfrm>
              <a:off x="791561" y="358886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939" y="3447518"/>
              <a:ext cx="2276741" cy="57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Unemployment</a:t>
              </a:r>
            </a:p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Rate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25108" y="2160880"/>
            <a:ext cx="1176520" cy="646331"/>
            <a:chOff x="803640" y="3362835"/>
            <a:chExt cx="2059657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Median Income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9"/>
          <p:cNvSpPr/>
          <p:nvPr/>
        </p:nvSpPr>
        <p:spPr>
          <a:xfrm>
            <a:off x="6612528" y="1794634"/>
            <a:ext cx="371740" cy="371136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1354739" y="1529763"/>
            <a:ext cx="496279" cy="495473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BD9BF-4CB3-4017-866F-CBEB77235A4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9B515-8B33-4033-B268-464AE79E5A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1DF138-0E71-47C3-96F8-203A2D2D028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21BBF-D09E-4992-97EC-B579346F06E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6512DC9-0D90-4159-A87F-C9869DF6384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E1F2219-886A-47A2-A3CC-A200E4E8B47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2AE96BF2-703F-4E88-A951-32B6A085782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65C55D1F-0EA4-4A42-A9D5-5BB21B8234B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825891D1-22BF-418B-AA55-08B703D955F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67AC7AC-73BF-41FE-9F5C-96D63D56C11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29BF4EDB-3171-43D6-AE91-5F8B7F9AEE6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713B49E-5412-4893-9EC8-62570E540B3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2BCC0B3-C4E1-4B1D-A87E-2AE0877B9A5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8E5B20E0-D728-4582-96B3-639516E5108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54CD6E4-9BB6-4921-9616-A31899A890B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229FAE0D-2A1C-429E-BF3A-A6C4B0B81F0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56355C0-D238-4E87-A975-263FE73EAC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84C76824-A5FE-4A96-8435-4597D34AD69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C906B3D-A3E8-4193-966C-6BF45AD8449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4113F336-F949-40E1-AAC0-893660E5431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B858CBE-7E93-41FD-9E45-9EA6BDA9662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FA0DA6A6-EFF7-4288-9D19-8CEA8C5A937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E4A0E91-6660-4495-856C-758D2E96C34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AFC8D7CB-64B4-44C5-9862-2A478522205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F60BD8D-E32C-4334-B6E9-A37704957D5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7648C5D9-7134-4C91-B966-E68C1A27B00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A5AC09B-C8C0-4938-8F11-2D5CB624688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54E540C2-0DE6-486D-A98D-717038196FD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FEC2022F-AF0C-46F7-B081-60C1C359F09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EF3C285F-32C4-4AB9-A7D5-6752626D778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0707210C-9D6E-4F59-8F84-04DE4294DA7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A6CC994A-9ADC-4E08-B53B-AE596E3E224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0A17299E-FC75-4285-9FD8-157CDE76EB7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2ACC226E-0548-420F-A405-F5E0F1B0E49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72C93332-621A-437B-BFBE-C3B5C28E9F0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5CF4E71E-1D93-49E1-8304-44191045B1D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E4C2E23D-36DF-436A-9F9F-34DBDAB3DDF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30FFE92B-144F-4317-9657-C32710C4C54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EA628E7-D6AB-4704-A0D1-5879A2D3266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978AC866-2C7A-43B4-A219-758701355937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B924BA25-7A45-4EFF-921A-58578E4A16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D607F7B-BE60-40E6-BCCB-D80A8F6D696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B2AB9B14-8544-477C-BE51-26FEA8F394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DEFC80CF-3E22-487C-82B3-5D4AD029F26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8FF8864-38FA-4FED-B6D1-C53EEB31F5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EEA73CE1-0487-4B0D-AE88-40A6C3712C1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850F89B9-29BA-41D0-87BE-D9F4E25BC22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1DC453D-5F38-49AC-85A3-9FF90774403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C805DCF-7F3D-4F66-A46F-40D7EB7A879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09E6B7-7A53-402D-8625-54761A546F7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5BC11C-9FD7-4B43-8F35-278C6913CE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00A5F-9F4A-47EF-903A-A416D95F35E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DE249A-243B-4F46-B602-5471D3716A5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2AF4056-9176-40D2-A051-073C9F54C47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7A03B8B1-B41D-4A42-A382-BE86BC451E35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F83ED032-7A3C-40F7-BF71-926880613B8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5599FDA9-3141-420B-BB58-9ADC5F76B92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5A784B7-2A69-4FEE-AA42-4B195B799ED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A17A3427-C8B7-4AB4-B786-7548912A487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1584D989-8724-416B-BEA2-2BCA8E53FAD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0BA04E02-91B1-407D-91D2-DBB1CB78725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41CC2FE4-9E8F-4228-B36A-0C2EED27453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23782C5A-914C-444D-B673-EF654C0096B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9E8E3A90-B5AF-408F-A20C-9C8DBD0D491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8388EA3E-12EC-45A9-A492-88FE1D02827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193464-9757-451F-B8CF-120A919B9FA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BAC987F6-1386-448D-AA5D-1AA38565BF7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C9426F82-66C3-440A-B363-D18F0C8E750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48618174-246D-48B9-9292-91554F9C673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DA90F957-99FF-4C36-AC91-DC4F95F5EC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685EC331-61F8-41FE-B487-A90BB9389AD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CE39D5B-98D2-4555-9FF9-189F9A213BB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DED5ECE5-7C17-4418-91E0-9C69221399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1E924455-543E-4AE8-A5CD-B507597C245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E1A3A608-3083-402E-B13C-0E3DA8F0FBA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E9DA702F-5EA5-4556-8604-6D1D578326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25120578-59C0-419A-9820-72EB1DCB714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BAC51B45-A713-436F-9480-D668B71C87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D2957246-083D-45D0-9132-BC30792E751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F9BC3414-4D8E-4F5D-B19D-45B9236FFC8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0E3D01EE-4D20-4AA5-A71D-1567E67C0C6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39EB08C4-8989-42C4-9077-FE72CBB3B3B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6EFFCC52-CD35-4826-BC28-13B11CE42DE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89CFD8C8-3136-4F84-A44E-FEAFEF2DE98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10B8CD7A-0A6F-4B7F-945A-9973147757B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4823E13B-CB3E-412B-866D-77A16FB32CB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978E1C38-7316-4A08-9CD6-E1430CBBD68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394C7972-34A1-4C93-8D2D-555C725CCB6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D4DD315-1113-438F-A4BF-E765CCFBAE1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40F2294B-C0BA-451D-8457-C82BAFB5D96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C6E6D864-4B35-4901-858E-C877FCA284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E220F45-B757-467A-9268-A9823EEB119C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C61AA1F5-25B3-4C9E-9032-C149A907ED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E0F6D53D-04E5-4DE7-8ADB-FDE8E45B189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91E4B7F1-C29B-461C-A998-67667FE3C0F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508F83D-ADB5-4C3F-98D4-A80DBAC414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0354178-B112-45A0-A8AE-FD2416A6837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B03E0E89-C090-41D5-909B-D4F026A597E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76CB7925-7645-4E4B-9794-D06A8BFE1D3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2CB52EE1-979B-4E43-830A-119E01E084C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03C1C062-754B-46D2-A70D-206227BACAD4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35BB5BB1-98AA-4DEC-B799-788D07133B9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0667BB84-D0F5-47B0-BB7F-827BA06CBF0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A108E677-DC39-4EB3-A12B-71002D6D59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Questions &amp; Data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Started with looking at the Affordability of Homebuyers over the last 20 years with affordability is defined as the percentage of income homeowners use to pay for their mortgages.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If you spend less of a percentage of your income on your mortgage then the city is more affordable.</a:t>
            </a:r>
          </a:p>
          <a:p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Questions Asked?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873526"/>
            <a:chOff x="803640" y="3362835"/>
            <a:chExt cx="1757165" cy="8735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90030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Do changes in Unemployment Rate make cities more affordable?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40467" y="1652057"/>
            <a:ext cx="2014171" cy="863358"/>
            <a:chOff x="803640" y="3362835"/>
            <a:chExt cx="1757165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Does a Lower Median Income indicate a more affordable city?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Median Income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10307" y="1652057"/>
            <a:ext cx="2014171" cy="863358"/>
            <a:chOff x="803640" y="3362835"/>
            <a:chExt cx="1757165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Does a cities education level correspond to a less affordable city?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Education Attained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70627" y="3236233"/>
            <a:ext cx="2014171" cy="863358"/>
            <a:chOff x="803640" y="3362835"/>
            <a:chExt cx="1757165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If you are in a hot city, does that mean that city will be less affordable?</a:t>
              </a: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Current “Hotness” Score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863358"/>
            <a:chOff x="803640" y="3362835"/>
            <a:chExt cx="1757165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Is there a difference in Homebuyer and Renter Affordability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Homebuyers vs. Renters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863358"/>
            <a:chOff x="803640" y="3362835"/>
            <a:chExt cx="1757165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Can Affordability be forecasted based on our results?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Forecasting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Data Sources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 rot="429050">
            <a:off x="3062042" y="1473941"/>
            <a:ext cx="1432492" cy="1611426"/>
          </a:xfrm>
          <a:custGeom>
            <a:avLst/>
            <a:gdLst/>
            <a:ahLst/>
            <a:cxnLst/>
            <a:rect l="l" t="t" r="r" b="b"/>
            <a:pathLst>
              <a:path w="1432492" h="1611426">
                <a:moveTo>
                  <a:pt x="929327" y="0"/>
                </a:move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92" y="534163"/>
                </a:lnTo>
                <a:cubicBezTo>
                  <a:pt x="938987" y="620510"/>
                  <a:pt x="591896" y="1071044"/>
                  <a:pt x="635525" y="1571289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6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 rot="5853198">
            <a:off x="4651350" y="1496926"/>
            <a:ext cx="1432301" cy="1611426"/>
          </a:xfrm>
          <a:custGeom>
            <a:avLst/>
            <a:gdLst/>
            <a:ahLst/>
            <a:cxnLst/>
            <a:rect l="l" t="t" r="r" b="b"/>
            <a:pathLst>
              <a:path w="1432301" h="1611426">
                <a:moveTo>
                  <a:pt x="0" y="1296342"/>
                </a:move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301" y="532636"/>
                </a:lnTo>
                <a:cubicBezTo>
                  <a:pt x="926065" y="609613"/>
                  <a:pt x="568388" y="1066948"/>
                  <a:pt x="612802" y="1574140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close/>
              </a:path>
            </a:pathLst>
          </a:custGeom>
          <a:gradFill flip="none" rotWithShape="1">
            <a:gsLst>
              <a:gs pos="40000">
                <a:srgbClr val="FAFAFA">
                  <a:lumMod val="87000"/>
                </a:srgbClr>
              </a:gs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24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 rot="429050" flipH="1" flipV="1">
            <a:off x="4629050" y="3052269"/>
            <a:ext cx="1432400" cy="1611426"/>
          </a:xfrm>
          <a:custGeom>
            <a:avLst/>
            <a:gdLst/>
            <a:ahLst/>
            <a:cxnLst/>
            <a:rect l="l" t="t" r="r" b="b"/>
            <a:pathLst>
              <a:path w="1432400" h="1611426">
                <a:moveTo>
                  <a:pt x="620988" y="1573113"/>
                </a:move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00" y="533430"/>
                </a:lnTo>
                <a:cubicBezTo>
                  <a:pt x="931260" y="613548"/>
                  <a:pt x="576945" y="1067987"/>
                  <a:pt x="620988" y="15731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21"/>
          <p:cNvSpPr>
            <a:spLocks noChangeAspect="1"/>
          </p:cNvSpPr>
          <p:nvPr/>
        </p:nvSpPr>
        <p:spPr>
          <a:xfrm rot="5820000" flipH="1" flipV="1">
            <a:off x="3061944" y="3044799"/>
            <a:ext cx="1433238" cy="1611426"/>
          </a:xfrm>
          <a:custGeom>
            <a:avLst/>
            <a:gdLst/>
            <a:ahLst/>
            <a:cxnLst/>
            <a:rect l="l" t="t" r="r" b="b"/>
            <a:pathLst>
              <a:path w="1433238" h="1611426">
                <a:moveTo>
                  <a:pt x="1433238" y="540105"/>
                </a:moveTo>
                <a:cubicBezTo>
                  <a:pt x="934564" y="619754"/>
                  <a:pt x="580875" y="1070338"/>
                  <a:pt x="621281" y="1573076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6741" y="1563638"/>
            <a:ext cx="2539483" cy="494026"/>
            <a:chOff x="803640" y="3362835"/>
            <a:chExt cx="2059657" cy="494026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Provided Data on City Affordability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Zillow.com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9264" y="3363838"/>
            <a:ext cx="2994389" cy="873448"/>
            <a:chOff x="803640" y="3362835"/>
            <a:chExt cx="2428610" cy="873448"/>
          </a:xfrm>
        </p:grpSpPr>
        <p:sp>
          <p:nvSpPr>
            <p:cNvPr id="19" name="TextBox 18"/>
            <p:cNvSpPr txBox="1"/>
            <p:nvPr/>
          </p:nvSpPr>
          <p:spPr>
            <a:xfrm>
              <a:off x="1172593" y="358995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Unemployment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Median Income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Education Attainment Statistics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Bureau of Labor Statistics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6170" y="1563638"/>
            <a:ext cx="2539483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Gave us the “Hotness” Scores for our cities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Realtor.com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56176" y="3363838"/>
            <a:ext cx="2539483" cy="852843"/>
            <a:chOff x="803640" y="3362835"/>
            <a:chExt cx="2059657" cy="852843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69347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So we could use an API and provide some “Pretty Sweet” Images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Google Maps API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3687210" y="2194352"/>
            <a:ext cx="1769580" cy="17695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4163087" y="2429214"/>
            <a:ext cx="817825" cy="68686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5936" y="3202676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Data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Cleanup &amp; Exploration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Ask Briana, Lori and Rachel for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9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707654"/>
            <a:ext cx="56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Results to our Questions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03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2294</Words>
  <Application>Microsoft Office PowerPoint</Application>
  <PresentationFormat>On-screen Show (16:9)</PresentationFormat>
  <Paragraphs>382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Joe Robbins</cp:lastModifiedBy>
  <cp:revision>96</cp:revision>
  <dcterms:created xsi:type="dcterms:W3CDTF">2016-12-05T23:26:54Z</dcterms:created>
  <dcterms:modified xsi:type="dcterms:W3CDTF">2019-01-17T03:06:54Z</dcterms:modified>
</cp:coreProperties>
</file>