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sldIdLst>
    <p:sldId id="297" r:id="rId3"/>
    <p:sldId id="268" r:id="rId4"/>
    <p:sldId id="314" r:id="rId5"/>
    <p:sldId id="313" r:id="rId6"/>
    <p:sldId id="312" r:id="rId7"/>
    <p:sldId id="27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0" autoAdjust="0"/>
    <p:restoredTop sz="94660"/>
  </p:normalViewPr>
  <p:slideViewPr>
    <p:cSldViewPr>
      <p:cViewPr>
        <p:scale>
          <a:sx n="73" d="100"/>
          <a:sy n="73" d="100"/>
        </p:scale>
        <p:origin x="1882" y="6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467544" y="339502"/>
            <a:ext cx="2008747" cy="4504918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0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40152" y="400075"/>
            <a:ext cx="2698204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7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50937" y="128809"/>
            <a:ext cx="3168352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457972" y="128811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457972" y="1604809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50937" y="3075806"/>
            <a:ext cx="2052000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330226" y="3075806"/>
            <a:ext cx="3175223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13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02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226595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2172" y="1475774"/>
            <a:ext cx="1505118" cy="2191951"/>
            <a:chOff x="709613" y="625475"/>
            <a:chExt cx="2908300" cy="4235450"/>
          </a:xfrm>
        </p:grpSpPr>
        <p:pic>
          <p:nvPicPr>
            <p:cNvPr id="2050" name="Picture 2" descr="E:\002-KIMS BUSINESS\007-02-Fullslidesppt-Contents\20161219\07-real\real-item0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3" y="625475"/>
              <a:ext cx="2908300" cy="423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002-KIMS BUSINESS\007-02-Fullslidesppt-Contents\20161219\07-real\real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120" y="1177310"/>
              <a:ext cx="1705223" cy="160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341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926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5152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52564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780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863036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520" y="1264881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52564" y="1271413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7800" y="1277945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036" y="1284477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8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95736" y="1096157"/>
            <a:ext cx="6408712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95736" y="1680605"/>
            <a:ext cx="5940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95736" y="2265053"/>
            <a:ext cx="5472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123478"/>
            <a:ext cx="61561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87824" y="699542"/>
            <a:ext cx="61561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225671" y="648554"/>
            <a:ext cx="2908176" cy="35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 rot="20700000">
            <a:off x="870629" y="786724"/>
            <a:ext cx="1677203" cy="2590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44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8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203598"/>
            <a:ext cx="666023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40" y="0"/>
            <a:ext cx="2411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3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447700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7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8" r:id="rId3"/>
    <p:sldLayoutId id="2147483660" r:id="rId4"/>
    <p:sldLayoutId id="2147483661" r:id="rId5"/>
    <p:sldLayoutId id="2147483662" r:id="rId6"/>
    <p:sldLayoutId id="2147483671" r:id="rId7"/>
    <p:sldLayoutId id="2147483669" r:id="rId8"/>
    <p:sldLayoutId id="2147483670" r:id="rId9"/>
    <p:sldLayoutId id="2147483663" r:id="rId10"/>
    <p:sldLayoutId id="2147483664" r:id="rId11"/>
    <p:sldLayoutId id="2147483665" r:id="rId12"/>
    <p:sldLayoutId id="2147483666" r:id="rId13"/>
    <p:sldLayoutId id="2147483672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lock Arc 30"/>
          <p:cNvSpPr/>
          <p:nvPr/>
        </p:nvSpPr>
        <p:spPr>
          <a:xfrm>
            <a:off x="2688676" y="1823962"/>
            <a:ext cx="3772124" cy="3772124"/>
          </a:xfrm>
          <a:prstGeom prst="blockArc">
            <a:avLst>
              <a:gd name="adj1" fmla="val 9019130"/>
              <a:gd name="adj2" fmla="val 12564162"/>
              <a:gd name="adj3" fmla="val 28598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Block Arc 31"/>
          <p:cNvSpPr/>
          <p:nvPr/>
        </p:nvSpPr>
        <p:spPr>
          <a:xfrm>
            <a:off x="2688676" y="1823962"/>
            <a:ext cx="3772124" cy="3772124"/>
          </a:xfrm>
          <a:prstGeom prst="blockArc">
            <a:avLst>
              <a:gd name="adj1" fmla="val 12817329"/>
              <a:gd name="adj2" fmla="val 16088307"/>
              <a:gd name="adj3" fmla="val 2848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Block Arc 32"/>
          <p:cNvSpPr/>
          <p:nvPr/>
        </p:nvSpPr>
        <p:spPr>
          <a:xfrm flipH="1">
            <a:off x="2688676" y="1823962"/>
            <a:ext cx="3772124" cy="3772124"/>
          </a:xfrm>
          <a:prstGeom prst="blockArc">
            <a:avLst>
              <a:gd name="adj1" fmla="val 9019130"/>
              <a:gd name="adj2" fmla="val 12564162"/>
              <a:gd name="adj3" fmla="val 28598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30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 flipH="1">
            <a:off x="2688676" y="1823962"/>
            <a:ext cx="3772124" cy="3772124"/>
          </a:xfrm>
          <a:prstGeom prst="blockArc">
            <a:avLst>
              <a:gd name="adj1" fmla="val 12817329"/>
              <a:gd name="adj2" fmla="val 16060189"/>
              <a:gd name="adj3" fmla="val 28289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Affordability Demographics</a:t>
            </a:r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3854658" y="2989944"/>
            <a:ext cx="1440160" cy="1440160"/>
          </a:xfrm>
          <a:prstGeom prst="ellipse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Block Arc 14"/>
          <p:cNvSpPr/>
          <p:nvPr/>
        </p:nvSpPr>
        <p:spPr>
          <a:xfrm rot="16200000">
            <a:off x="4255195" y="3390270"/>
            <a:ext cx="639087" cy="63950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3067507" y="3556121"/>
            <a:ext cx="368223" cy="30780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ardrop 6"/>
          <p:cNvSpPr/>
          <p:nvPr/>
        </p:nvSpPr>
        <p:spPr>
          <a:xfrm rot="8100000">
            <a:off x="3751247" y="2377348"/>
            <a:ext cx="337859" cy="3378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6"/>
          <p:cNvSpPr/>
          <p:nvPr/>
        </p:nvSpPr>
        <p:spPr>
          <a:xfrm rot="2700000">
            <a:off x="5166007" y="2326680"/>
            <a:ext cx="257623" cy="49013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27"/>
          <p:cNvSpPr/>
          <p:nvPr/>
        </p:nvSpPr>
        <p:spPr>
          <a:xfrm>
            <a:off x="5737729" y="3564428"/>
            <a:ext cx="379090" cy="29119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216885" y="3168213"/>
            <a:ext cx="2321010" cy="863358"/>
            <a:chOff x="803640" y="3362835"/>
            <a:chExt cx="2059657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Does the unemployment rate pay a significant role in affordability?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Unemployment Rate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25597" y="3168213"/>
            <a:ext cx="2321010" cy="863358"/>
            <a:chOff x="803640" y="3362835"/>
            <a:chExt cx="2059657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Pulling it all together – what do the stats of an average mortgage payer look like?</a:t>
              </a:r>
              <a:endParaRPr lang="ko-KR" altLang="en-US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Average Mortgage Payer</a:t>
              </a:r>
              <a:endParaRPr lang="ko-KR" altLang="en-US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8691" y="1158751"/>
            <a:ext cx="2321010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Does Educational Attainment increase or decrease the affordability?</a:t>
              </a:r>
              <a:endParaRPr lang="ko-KR" altLang="en-US" sz="1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Educational Attainment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97292" y="1158751"/>
            <a:ext cx="2321010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How do education and income work together to affect affordability?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Education and Income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897976" y="257175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1660" y="12391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7315" y="12391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25597" y="257175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5CA4D77-249B-4067-95F5-56C777693D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dirty="0"/>
              <a:t>What does housing affordability look like for the average home owner?</a:t>
            </a:r>
          </a:p>
        </p:txBody>
      </p:sp>
    </p:spTree>
    <p:extLst>
      <p:ext uri="{BB962C8B-B14F-4D97-AF65-F5344CB8AC3E}">
        <p14:creationId xmlns:p14="http://schemas.microsoft.com/office/powerpoint/2010/main" val="79281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Affordability Demographics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27584" y="722261"/>
            <a:ext cx="235432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Income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3063" y="1226565"/>
            <a:ext cx="2590745" cy="386259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Bottom Tier spends the most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Margins remain constant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Bottom&gt;Middle, Upper = %10, 15%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Middle&gt;Upper=5%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Exception – 2008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Bottom&gt;Middle, Upper =15%, 20% 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As income goes down, affordability goes down</a:t>
            </a:r>
          </a:p>
          <a:p>
            <a:pPr marL="171450" indent="-171450">
              <a:buSzPct val="20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760744-3297-4FFF-9654-E866EE401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915566"/>
            <a:ext cx="5760641" cy="396044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9076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Affordability Demographics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07504" y="937312"/>
            <a:ext cx="2518736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Unemployment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054" y="1464335"/>
            <a:ext cx="2518737" cy="3284041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When unemployment increased: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So did Affordability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Possibilities: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Government assistance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Downsizing to save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Economic Contraction</a:t>
            </a:r>
          </a:p>
          <a:p>
            <a:pPr lvl="1">
              <a:lnSpc>
                <a:spcPct val="150000"/>
              </a:lnSpc>
              <a:buSzPct val="200000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			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760744-3297-4FFF-9654-E866EE401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915566"/>
            <a:ext cx="5760641" cy="396044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7331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Affordability Demographics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-17937" y="751447"/>
            <a:ext cx="235432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Education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59" y="1255751"/>
            <a:ext cx="2806769" cy="360720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Income increases with higher education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Doctorate only 12%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Less than HS 22%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Big jump with diploma from 22% to 14%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Middle tier, is very middle: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Average income, affordability, education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As income goes down, affordability goes down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760744-3297-4FFF-9654-E866EE401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915566"/>
            <a:ext cx="5760640" cy="396044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4158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Affordability Demographics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07504" y="937312"/>
            <a:ext cx="235432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Educational Allotments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055" y="1464335"/>
            <a:ext cx="2207217" cy="29608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Most mortgage payers have finish HS 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Most get post-secondary education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More than a third obtain a Bachelor’s degree or Higher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accent1"/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760744-3297-4FFF-9654-E866EE401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915566"/>
            <a:ext cx="5760641" cy="3960441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6426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Affordability Demographics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1600" b="1" dirty="0"/>
              <a:t>So Who’s Your Average Mortgage </a:t>
            </a:r>
            <a:r>
              <a:rPr lang="en-US" altLang="ko-KR" sz="1800" b="1" dirty="0"/>
              <a:t>Payer</a:t>
            </a:r>
            <a:r>
              <a:rPr lang="en-US" altLang="ko-KR" sz="1600" b="1" dirty="0"/>
              <a:t> in America? (2016)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01816" y="3614844"/>
            <a:ext cx="1728192" cy="591193"/>
            <a:chOff x="856159" y="3401938"/>
            <a:chExt cx="1350106" cy="591193"/>
          </a:xfrm>
        </p:grpSpPr>
        <p:sp>
          <p:nvSpPr>
            <p:cNvPr id="20" name="Text Placeholder 17"/>
            <p:cNvSpPr txBox="1">
              <a:spLocks/>
            </p:cNvSpPr>
            <p:nvPr/>
          </p:nvSpPr>
          <p:spPr>
            <a:xfrm>
              <a:off x="856159" y="3401938"/>
              <a:ext cx="135010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>
                  <a:solidFill>
                    <a:schemeClr val="accent4"/>
                  </a:solidFill>
                  <a:cs typeface="Arial" pitchFamily="34" charset="0"/>
                </a:rPr>
                <a:t>Tier</a:t>
              </a:r>
            </a:p>
          </p:txBody>
        </p:sp>
        <p:sp>
          <p:nvSpPr>
            <p:cNvPr id="21" name="Text Placeholder 18"/>
            <p:cNvSpPr txBox="1">
              <a:spLocks/>
            </p:cNvSpPr>
            <p:nvPr/>
          </p:nvSpPr>
          <p:spPr>
            <a:xfrm>
              <a:off x="856159" y="3743551"/>
              <a:ext cx="135010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4"/>
                  </a:solidFill>
                  <a:cs typeface="Arial" pitchFamily="34" charset="0"/>
                </a:rPr>
                <a:t>Middle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06428" y="3608596"/>
            <a:ext cx="1732599" cy="610823"/>
            <a:chOff x="852716" y="3401938"/>
            <a:chExt cx="1353549" cy="610823"/>
          </a:xfrm>
        </p:grpSpPr>
        <p:sp>
          <p:nvSpPr>
            <p:cNvPr id="27" name="Text Placeholder 17"/>
            <p:cNvSpPr txBox="1">
              <a:spLocks/>
            </p:cNvSpPr>
            <p:nvPr/>
          </p:nvSpPr>
          <p:spPr>
            <a:xfrm>
              <a:off x="856159" y="3401938"/>
              <a:ext cx="135010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>
                  <a:solidFill>
                    <a:schemeClr val="accent1"/>
                  </a:solidFill>
                  <a:cs typeface="Arial" pitchFamily="34" charset="0"/>
                </a:rPr>
                <a:t>Income</a:t>
              </a:r>
            </a:p>
          </p:txBody>
        </p:sp>
        <p:sp>
          <p:nvSpPr>
            <p:cNvPr id="28" name="Text Placeholder 18"/>
            <p:cNvSpPr txBox="1">
              <a:spLocks/>
            </p:cNvSpPr>
            <p:nvPr/>
          </p:nvSpPr>
          <p:spPr>
            <a:xfrm>
              <a:off x="852716" y="3763181"/>
              <a:ext cx="135010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  <a:cs typeface="Arial" pitchFamily="34" charset="0"/>
                </a:rPr>
                <a:t>$99,160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17298" y="3628226"/>
            <a:ext cx="1728192" cy="591193"/>
            <a:chOff x="856159" y="3401938"/>
            <a:chExt cx="1350106" cy="591193"/>
          </a:xfrm>
        </p:grpSpPr>
        <p:sp>
          <p:nvSpPr>
            <p:cNvPr id="34" name="Text Placeholder 17"/>
            <p:cNvSpPr txBox="1">
              <a:spLocks/>
            </p:cNvSpPr>
            <p:nvPr/>
          </p:nvSpPr>
          <p:spPr>
            <a:xfrm>
              <a:off x="856159" y="3401938"/>
              <a:ext cx="135010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>
                  <a:solidFill>
                    <a:schemeClr val="accent3"/>
                  </a:solidFill>
                  <a:cs typeface="Arial" pitchFamily="34" charset="0"/>
                </a:rPr>
                <a:t>Education</a:t>
              </a:r>
            </a:p>
          </p:txBody>
        </p:sp>
        <p:sp>
          <p:nvSpPr>
            <p:cNvPr id="35" name="Text Placeholder 18"/>
            <p:cNvSpPr txBox="1">
              <a:spLocks/>
            </p:cNvSpPr>
            <p:nvPr/>
          </p:nvSpPr>
          <p:spPr>
            <a:xfrm>
              <a:off x="856159" y="3743551"/>
              <a:ext cx="135010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3"/>
                  </a:solidFill>
                  <a:cs typeface="Arial" pitchFamily="34" charset="0"/>
                </a:rPr>
                <a:t>Bachelor’s +</a:t>
              </a:r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CD5379E-58E7-4CBB-8772-E6B38B3497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53804"/>
            <a:ext cx="2016224" cy="1386153"/>
          </a:xfrm>
        </p:spPr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6F242BF4-B2DE-4DB8-820C-36865E01C97E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564" y="1460336"/>
            <a:ext cx="2016224" cy="1386153"/>
          </a:xfrm>
        </p:spPr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59569B76-1D3A-43A9-8A79-EAE180E32BF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00" y="1466868"/>
            <a:ext cx="2016224" cy="1386153"/>
          </a:xfrm>
        </p:spPr>
      </p:pic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D55A5A57-3677-4E94-AEE3-748FA94498F5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36" y="1473400"/>
            <a:ext cx="2016224" cy="1386153"/>
          </a:xfr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D66FFE43-8A2F-4129-AD9E-494AA84FCFD8}"/>
              </a:ext>
            </a:extLst>
          </p:cNvPr>
          <p:cNvGrpSpPr/>
          <p:nvPr/>
        </p:nvGrpSpPr>
        <p:grpSpPr>
          <a:xfrm>
            <a:off x="415233" y="3628226"/>
            <a:ext cx="1728193" cy="1064399"/>
            <a:chOff x="391343" y="3135465"/>
            <a:chExt cx="1728193" cy="106439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7A7EC4B-5275-43AE-ADE4-4A68D11185B6}"/>
                </a:ext>
              </a:extLst>
            </p:cNvPr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47" name="Text Placeholder 17">
                <a:extLst>
                  <a:ext uri="{FF2B5EF4-FFF2-40B4-BE49-F238E27FC236}">
                    <a16:creationId xmlns:a16="http://schemas.microsoft.com/office/drawing/2014/main" id="{9C28F97D-5125-4F3C-B84B-6F7FD99CF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accent2"/>
                    </a:solidFill>
                    <a:cs typeface="Arial" pitchFamily="34" charset="0"/>
                  </a:rPr>
                  <a:t>Employment</a:t>
                </a:r>
              </a:p>
            </p:txBody>
          </p:sp>
          <p:sp>
            <p:nvSpPr>
              <p:cNvPr id="48" name="Text Placeholder 18">
                <a:extLst>
                  <a:ext uri="{FF2B5EF4-FFF2-40B4-BE49-F238E27FC236}">
                    <a16:creationId xmlns:a16="http://schemas.microsoft.com/office/drawing/2014/main" id="{2CF23909-59BD-48D0-B533-C9ACDA3228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accent2"/>
                    </a:solidFill>
                    <a:cs typeface="Arial" pitchFamily="34" charset="0"/>
                  </a:rPr>
                  <a:t>5%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8F0AF67-5898-4DF8-83F6-2805FEFF91D2}"/>
                </a:ext>
              </a:extLst>
            </p:cNvPr>
            <p:cNvSpPr txBox="1"/>
            <p:nvPr/>
          </p:nvSpPr>
          <p:spPr>
            <a:xfrm>
              <a:off x="391343" y="3830532"/>
              <a:ext cx="1728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26838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8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On-screen Show (16:9)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Lori Harris</cp:lastModifiedBy>
  <cp:revision>112</cp:revision>
  <dcterms:created xsi:type="dcterms:W3CDTF">2016-12-05T23:26:54Z</dcterms:created>
  <dcterms:modified xsi:type="dcterms:W3CDTF">2019-01-18T21:57:21Z</dcterms:modified>
</cp:coreProperties>
</file>