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97" r:id="rId3"/>
    <p:sldId id="268" r:id="rId4"/>
    <p:sldId id="314" r:id="rId5"/>
    <p:sldId id="313" r:id="rId6"/>
    <p:sldId id="312" r:id="rId7"/>
    <p:sldId id="2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 varScale="1">
        <p:scale>
          <a:sx n="107" d="100"/>
          <a:sy n="107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Affordability Demographics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3854658" y="2989944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7507" y="3556121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ardrop 6"/>
          <p:cNvSpPr/>
          <p:nvPr/>
        </p:nvSpPr>
        <p:spPr>
          <a:xfrm rot="8100000">
            <a:off x="3751247" y="2377348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5737729" y="356442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885" y="3168213"/>
            <a:ext cx="232101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Does the unemployment rate pay a significant role in affordability?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Unemployment Rate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5597" y="3168213"/>
            <a:ext cx="2321010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Pulling it all together – what do the stats of an average mortgage payer look like?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Average Mortgage Payer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91" y="1158751"/>
            <a:ext cx="2321010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Does Educational Attainment increase or decrease the affordability?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Educational Attainment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97292" y="1158751"/>
            <a:ext cx="2321010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How do education and income work together to affect affordability?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Education and Income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5597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5CA4D77-249B-4067-95F5-56C777693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dirty="0"/>
              <a:t>What does housing affordability look like for the average home owner?</a:t>
            </a:r>
          </a:p>
        </p:txBody>
      </p:sp>
    </p:spTree>
    <p:extLst>
      <p:ext uri="{BB962C8B-B14F-4D97-AF65-F5344CB8AC3E}">
        <p14:creationId xmlns:p14="http://schemas.microsoft.com/office/powerpoint/2010/main" val="7928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27584" y="722261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Income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76" y="1336576"/>
            <a:ext cx="3074400" cy="353943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Bottom Tier spends the most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Margins remain constant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1999-2010: income and affordability closely correlate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2010-2012, income goes up,  amount spent went down.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2012-2017 income rising, amount spent stagnant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2017-2018, incoming rising and affordability beginning to decrease</a:t>
            </a:r>
          </a:p>
          <a:p>
            <a:pPr marL="171450" indent="-171450"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0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7504" y="937312"/>
            <a:ext cx="2518736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Unemployment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054" y="1464335"/>
            <a:ext cx="2518737" cy="32840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When unemployment increased: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So did Affordability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Possibilities: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Government assistance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Downsizing to save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Economic Contraction</a:t>
            </a:r>
          </a:p>
          <a:p>
            <a:pPr lvl="1">
              <a:lnSpc>
                <a:spcPct val="150000"/>
              </a:lnSpc>
              <a:buSzPct val="200000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		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1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331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17937" y="751447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Education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9" y="1255751"/>
            <a:ext cx="2806769" cy="360720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Income increases with higher education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Doctorate only 12%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Less than HS 22%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Big jump with diploma from 22% to 14%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Middle tier, is very middle:</a:t>
            </a:r>
          </a:p>
          <a:p>
            <a:pPr marL="628650" lvl="1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Average income, affordability, education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As income goes down, affordability goes down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0" cy="396044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4158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Affordability Demographics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7504" y="93731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Educational Allotments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055" y="1464335"/>
            <a:ext cx="2207217" cy="29608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Most mortgage payers have finish HS 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Most get post-secondary education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More than a third obtain a Bachelor’s degree or Higher</a:t>
            </a: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60744-3297-4FFF-9654-E866EE401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15566"/>
            <a:ext cx="5760641" cy="3960441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6426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/>
              <a:t>Affordability Demographics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600" b="1" dirty="0"/>
              <a:t>So Who’s Your Average Mortgage </a:t>
            </a:r>
            <a:r>
              <a:rPr lang="en-US" altLang="ko-KR" sz="1800" b="1" dirty="0"/>
              <a:t>Payer</a:t>
            </a:r>
            <a:r>
              <a:rPr lang="en-US" altLang="ko-KR" sz="1600" b="1" dirty="0"/>
              <a:t> in America? (2016)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01816" y="3614844"/>
            <a:ext cx="1728192" cy="591193"/>
            <a:chOff x="856159" y="3401938"/>
            <a:chExt cx="1350106" cy="591193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4"/>
                  </a:solidFill>
                  <a:cs typeface="Arial" pitchFamily="34" charset="0"/>
                </a:rPr>
                <a:t>Tier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856159" y="374355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4"/>
                  </a:solidFill>
                  <a:cs typeface="Arial" pitchFamily="34" charset="0"/>
                </a:rPr>
                <a:t>Middle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06428" y="3608596"/>
            <a:ext cx="1732599" cy="610823"/>
            <a:chOff x="852716" y="3401938"/>
            <a:chExt cx="1353549" cy="610823"/>
          </a:xfrm>
        </p:grpSpPr>
        <p:sp>
          <p:nvSpPr>
            <p:cNvPr id="27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1"/>
                  </a:solidFill>
                  <a:cs typeface="Arial" pitchFamily="34" charset="0"/>
                </a:rPr>
                <a:t>Income</a:t>
              </a:r>
            </a:p>
          </p:txBody>
        </p:sp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852716" y="376318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  <a:cs typeface="Arial" pitchFamily="34" charset="0"/>
                </a:rPr>
                <a:t>$99,160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17298" y="3628226"/>
            <a:ext cx="1728192" cy="591193"/>
            <a:chOff x="856159" y="3401938"/>
            <a:chExt cx="1350106" cy="591193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accent3"/>
                  </a:solidFill>
                  <a:cs typeface="Arial" pitchFamily="34" charset="0"/>
                </a:rPr>
                <a:t>Education</a:t>
              </a:r>
            </a:p>
          </p:txBody>
        </p:sp>
        <p:sp>
          <p:nvSpPr>
            <p:cNvPr id="35" name="Text Placeholder 18"/>
            <p:cNvSpPr txBox="1">
              <a:spLocks/>
            </p:cNvSpPr>
            <p:nvPr/>
          </p:nvSpPr>
          <p:spPr>
            <a:xfrm>
              <a:off x="856159" y="3743551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3"/>
                  </a:solidFill>
                  <a:cs typeface="Arial" pitchFamily="34" charset="0"/>
                </a:rPr>
                <a:t>Bachelor’s +</a:t>
              </a: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D5379E-58E7-4CBB-8772-E6B38B3497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53804"/>
            <a:ext cx="2016222" cy="1386153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6F242BF4-B2DE-4DB8-820C-36865E01C97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64" y="1460336"/>
            <a:ext cx="2016224" cy="1386153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59569B76-1D3A-43A9-8A79-EAE180E32BF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00" y="1466868"/>
            <a:ext cx="2016224" cy="1386153"/>
          </a:xfrm>
        </p:spPr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D55A5A57-3677-4E94-AEE3-748FA94498F5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36" y="1473400"/>
            <a:ext cx="2016224" cy="1386153"/>
          </a:xfr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66FFE43-8A2F-4129-AD9E-494AA84FCFD8}"/>
              </a:ext>
            </a:extLst>
          </p:cNvPr>
          <p:cNvGrpSpPr/>
          <p:nvPr/>
        </p:nvGrpSpPr>
        <p:grpSpPr>
          <a:xfrm>
            <a:off x="415233" y="3628226"/>
            <a:ext cx="1728193" cy="1064399"/>
            <a:chOff x="391343" y="3135465"/>
            <a:chExt cx="1728193" cy="106439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7A7EC4B-5275-43AE-ADE4-4A68D11185B6}"/>
                </a:ext>
              </a:extLst>
            </p:cNvPr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47" name="Text Placeholder 17">
                <a:extLst>
                  <a:ext uri="{FF2B5EF4-FFF2-40B4-BE49-F238E27FC236}">
                    <a16:creationId xmlns:a16="http://schemas.microsoft.com/office/drawing/2014/main" id="{9C28F97D-5125-4F3C-B84B-6F7FD99CF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2"/>
                    </a:solidFill>
                    <a:cs typeface="Arial" pitchFamily="34" charset="0"/>
                  </a:rPr>
                  <a:t>Employment</a:t>
                </a:r>
              </a:p>
            </p:txBody>
          </p:sp>
          <p:sp>
            <p:nvSpPr>
              <p:cNvPr id="48" name="Text Placeholder 18">
                <a:extLst>
                  <a:ext uri="{FF2B5EF4-FFF2-40B4-BE49-F238E27FC236}">
                    <a16:creationId xmlns:a16="http://schemas.microsoft.com/office/drawing/2014/main" id="{2CF23909-59BD-48D0-B533-C9ACDA3228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accent2"/>
                    </a:solidFill>
                    <a:cs typeface="Arial" pitchFamily="34" charset="0"/>
                  </a:rPr>
                  <a:t>5%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F0AF67-5898-4DF8-83F6-2805FEFF91D2}"/>
                </a:ext>
              </a:extLst>
            </p:cNvPr>
            <p:cNvSpPr txBox="1"/>
            <p:nvPr/>
          </p:nvSpPr>
          <p:spPr>
            <a:xfrm>
              <a:off x="391343" y="3830532"/>
              <a:ext cx="1728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26838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(16:9)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Lori Harris</cp:lastModifiedBy>
  <cp:revision>116</cp:revision>
  <dcterms:created xsi:type="dcterms:W3CDTF">2016-12-05T23:26:54Z</dcterms:created>
  <dcterms:modified xsi:type="dcterms:W3CDTF">2019-01-18T23:53:57Z</dcterms:modified>
</cp:coreProperties>
</file>