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8.jpeg" ContentType="image/jpeg"/>
  <Override PartName="/ppt/media/image5.png" ContentType="image/png"/>
  <Override PartName="/ppt/media/image6.png" ContentType="image/png"/>
  <Override PartName="/ppt/media/image9.jpeg" ContentType="image/jpeg"/>
  <Override PartName="/ppt/media/image7.png" ContentType="image/png"/>
  <Override PartName="/ppt/media/image10.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14"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15"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16"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17" name="PlaceHolder 5"/>
          <p:cNvSpPr>
            <a:spLocks noGrp="1"/>
          </p:cNvSpPr>
          <p:nvPr>
            <p:ph type="sldNum"/>
          </p:nvPr>
        </p:nvSpPr>
        <p:spPr>
          <a:xfrm>
            <a:off x="4278960" y="10157400"/>
            <a:ext cx="3280680" cy="534240"/>
          </a:xfrm>
          <a:prstGeom prst="rect">
            <a:avLst/>
          </a:prstGeom>
        </p:spPr>
        <p:txBody>
          <a:bodyPr lIns="0" rIns="0" tIns="0" bIns="0" anchor="b"/>
          <a:p>
            <a:pPr algn="r"/>
            <a:fld id="{AEEDC98A-A3F1-4D79-9ECC-D51A048BC6F4}"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685800" y="4343400"/>
            <a:ext cx="5485320" cy="411372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1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873D400-8D6A-40B5-BFC5-3D547333D688}" type="slidenum">
              <a:rPr b="0" lang="en-IN" sz="1200" spc="-1" strike="noStrike">
                <a:solidFill>
                  <a:srgbClr val="000000"/>
                </a:solidFill>
                <a:uFill>
                  <a:solidFill>
                    <a:srgbClr val="ffffff"/>
                  </a:solidFill>
                </a:uFill>
                <a:latin typeface="+mn-lt"/>
                <a:ea typeface="+mn-ea"/>
              </a:rPr>
              <a:t>&lt;number&gt;</a:t>
            </a:fld>
            <a:endParaRPr b="0" lang="en-IN"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5320" cy="411372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1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3BEB79E-49E5-41E3-A02B-0DD33AE8582B}" type="slidenum">
              <a:rPr b="0" lang="en-IN" sz="1200" spc="-1" strike="noStrike">
                <a:solidFill>
                  <a:srgbClr val="000000"/>
                </a:solidFill>
                <a:uFill>
                  <a:solidFill>
                    <a:srgbClr val="ffffff"/>
                  </a:solidFill>
                </a:uFill>
                <a:latin typeface="+mn-lt"/>
                <a:ea typeface="+mn-ea"/>
              </a:rPr>
              <a:t>&lt;number&gt;</a:t>
            </a:fld>
            <a:endParaRPr b="0"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120" y="160452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3601080" y="1604520"/>
            <a:ext cx="4984920" cy="3977280"/>
          </a:xfrm>
          <a:prstGeom prst="rect">
            <a:avLst/>
          </a:prstGeom>
          <a:ln>
            <a:noFill/>
          </a:ln>
        </p:spPr>
      </p:pic>
      <p:pic>
        <p:nvPicPr>
          <p:cNvPr id="38" name="" descr=""/>
          <p:cNvPicPr/>
          <p:nvPr/>
        </p:nvPicPr>
        <p:blipFill>
          <a:blip r:embed="rId3"/>
          <a:stretch/>
        </p:blipFill>
        <p:spPr>
          <a:xfrm>
            <a:off x="36010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120" y="160452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3601080" y="1604520"/>
            <a:ext cx="4984920" cy="3977280"/>
          </a:xfrm>
          <a:prstGeom prst="rect">
            <a:avLst/>
          </a:prstGeom>
          <a:ln>
            <a:noFill/>
          </a:ln>
        </p:spPr>
      </p:pic>
      <p:pic>
        <p:nvPicPr>
          <p:cNvPr id="75" name="" descr=""/>
          <p:cNvPicPr/>
          <p:nvPr/>
        </p:nvPicPr>
        <p:blipFill>
          <a:blip r:embed="rId3"/>
          <a:stretch/>
        </p:blipFill>
        <p:spPr>
          <a:xfrm>
            <a:off x="36010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3"/>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4"/>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120" y="160452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5"/>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120" y="1604520"/>
            <a:ext cx="1096956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1" name="" descr=""/>
          <p:cNvPicPr/>
          <p:nvPr/>
        </p:nvPicPr>
        <p:blipFill>
          <a:blip r:embed="rId2"/>
          <a:stretch/>
        </p:blipFill>
        <p:spPr>
          <a:xfrm>
            <a:off x="3601080" y="1604520"/>
            <a:ext cx="4984920" cy="3977280"/>
          </a:xfrm>
          <a:prstGeom prst="rect">
            <a:avLst/>
          </a:prstGeom>
          <a:ln>
            <a:noFill/>
          </a:ln>
        </p:spPr>
      </p:pic>
      <p:pic>
        <p:nvPicPr>
          <p:cNvPr id="112" name="" descr=""/>
          <p:cNvPicPr/>
          <p:nvPr/>
        </p:nvPicPr>
        <p:blipFill>
          <a:blip r:embed="rId3"/>
          <a:stretch/>
        </p:blipFill>
        <p:spPr>
          <a:xfrm>
            <a:off x="36010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60912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623016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609120" y="1604520"/>
            <a:ext cx="53528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6230160" y="368208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60912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6230160" y="1604520"/>
            <a:ext cx="53528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609120" y="3682080"/>
            <a:ext cx="1096956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1440" y="0"/>
            <a:ext cx="12187800" cy="68569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a:gradFill>
          <a:ln>
            <a:noFill/>
          </a:ln>
          <a:effectLst>
            <a:outerShdw blurRad="40000" dir="5400000" dist="20000" rotWithShape="0">
              <a:srgbClr val="000000">
                <a:alpha val="38000"/>
              </a:srgbClr>
            </a:outerShdw>
          </a:effectLst>
        </p:spPr>
        <p:style>
          <a:lnRef idx="3">
            <a:schemeClr val="lt1"/>
          </a:lnRef>
          <a:fillRef idx="1">
            <a:schemeClr val="accent2"/>
          </a:fillRef>
          <a:effectRef idx="1">
            <a:schemeClr val="accent2"/>
          </a:effectRef>
          <a:fontRef idx="minor"/>
        </p:style>
      </p:sp>
      <p:sp>
        <p:nvSpPr>
          <p:cNvPr id="1" name="CustomShape 2"/>
          <p:cNvSpPr/>
          <p:nvPr/>
        </p:nvSpPr>
        <p:spPr>
          <a:xfrm>
            <a:off x="31680" y="0"/>
            <a:ext cx="12187800" cy="68569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a:gradFill>
          <a:ln>
            <a:noFill/>
          </a:ln>
          <a:effectLst>
            <a:outerShdw blurRad="40000" dir="5400000" dist="20000" rotWithShape="0">
              <a:srgbClr val="000000">
                <a:alpha val="38000"/>
              </a:srgbClr>
            </a:outerShdw>
          </a:effectLst>
        </p:spPr>
        <p:style>
          <a:lnRef idx="3">
            <a:schemeClr val="lt1"/>
          </a:lnRef>
          <a:fillRef idx="1">
            <a:schemeClr val="accent2"/>
          </a:fillRef>
          <a:effectRef idx="1">
            <a:schemeClr val="accent2"/>
          </a:effectRef>
          <a:fontRef idx="minor"/>
        </p:style>
      </p:sp>
      <p:pic>
        <p:nvPicPr>
          <p:cNvPr id="2" name="Picture 4" descr=""/>
          <p:cNvPicPr/>
          <p:nvPr/>
        </p:nvPicPr>
        <p:blipFill>
          <a:blip r:embed="rId2"/>
          <a:stretch/>
        </p:blipFill>
        <p:spPr>
          <a:xfrm>
            <a:off x="4906800" y="0"/>
            <a:ext cx="7314120" cy="6856920"/>
          </a:xfrm>
          <a:prstGeom prst="rect">
            <a:avLst/>
          </a:prstGeom>
          <a:ln>
            <a:noFill/>
          </a:ln>
        </p:spPr>
      </p:pic>
      <p:sp>
        <p:nvSpPr>
          <p:cNvPr id="3" name="PlaceHolder 3"/>
          <p:cNvSpPr>
            <a:spLocks noGrp="1"/>
          </p:cNvSpPr>
          <p:nvPr>
            <p:ph type="title"/>
          </p:nvPr>
        </p:nvSpPr>
        <p:spPr>
          <a:xfrm>
            <a:off x="609120" y="273600"/>
            <a:ext cx="1096920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4"/>
          <p:cNvSpPr>
            <a:spLocks noGrp="1"/>
          </p:cNvSpPr>
          <p:nvPr>
            <p:ph type="body"/>
          </p:nvPr>
        </p:nvSpPr>
        <p:spPr>
          <a:xfrm>
            <a:off x="609120" y="1604520"/>
            <a:ext cx="10969200" cy="397692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1440" y="0"/>
            <a:ext cx="12187800" cy="68569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a:gradFill>
          <a:ln>
            <a:noFill/>
          </a:ln>
          <a:effectLst>
            <a:outerShdw blurRad="40000" dir="5400000" dist="20000" rotWithShape="0">
              <a:srgbClr val="000000">
                <a:alpha val="38000"/>
              </a:srgbClr>
            </a:outerShdw>
          </a:effectLst>
        </p:spPr>
        <p:style>
          <a:lnRef idx="3">
            <a:schemeClr val="lt1"/>
          </a:lnRef>
          <a:fillRef idx="1">
            <a:schemeClr val="accent2"/>
          </a:fillRef>
          <a:effectRef idx="1">
            <a:schemeClr val="accent2"/>
          </a:effectRef>
          <a:fontRef idx="minor"/>
        </p:style>
      </p:sp>
      <p:sp>
        <p:nvSpPr>
          <p:cNvPr id="40" name="PlaceHolder 2"/>
          <p:cNvSpPr>
            <a:spLocks noGrp="1"/>
          </p:cNvSpPr>
          <p:nvPr>
            <p:ph type="title"/>
          </p:nvPr>
        </p:nvSpPr>
        <p:spPr>
          <a:xfrm>
            <a:off x="609120" y="273600"/>
            <a:ext cx="1096956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120" y="1604520"/>
            <a:ext cx="1096956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440" y="0"/>
            <a:ext cx="12187800" cy="68569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a:gradFill>
          <a:ln>
            <a:noFill/>
          </a:ln>
          <a:effectLst>
            <a:outerShdw blurRad="40000" dir="5400000" dist="20000" rotWithShape="0">
              <a:srgbClr val="000000">
                <a:alpha val="38000"/>
              </a:srgbClr>
            </a:outerShdw>
          </a:effectLst>
        </p:spPr>
        <p:style>
          <a:lnRef idx="3">
            <a:schemeClr val="lt1"/>
          </a:lnRef>
          <a:fillRef idx="1">
            <a:schemeClr val="accent2"/>
          </a:fillRef>
          <a:effectRef idx="1">
            <a:schemeClr val="accent2"/>
          </a:effectRef>
          <a:fontRef idx="minor"/>
        </p:style>
      </p:sp>
      <p:sp>
        <p:nvSpPr>
          <p:cNvPr id="77" name="PlaceHolder 2"/>
          <p:cNvSpPr>
            <a:spLocks noGrp="1"/>
          </p:cNvSpPr>
          <p:nvPr>
            <p:ph type="title"/>
          </p:nvPr>
        </p:nvSpPr>
        <p:spPr>
          <a:xfrm>
            <a:off x="609120" y="273600"/>
            <a:ext cx="1096956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120" y="1604520"/>
            <a:ext cx="1096956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08040" y="5410080"/>
            <a:ext cx="3961440" cy="76104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0000"/>
                </a:solidFill>
                <a:uFill>
                  <a:solidFill>
                    <a:srgbClr val="ffffff"/>
                  </a:solidFill>
                </a:uFill>
                <a:latin typeface="Calibri"/>
                <a:ea typeface="DejaVu Sans"/>
              </a:rPr>
              <a:t>Exploaratory analysis of student performance in Mathematics.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19" name="CustomShape 2"/>
          <p:cNvSpPr/>
          <p:nvPr/>
        </p:nvSpPr>
        <p:spPr>
          <a:xfrm>
            <a:off x="608040" y="685800"/>
            <a:ext cx="3961440" cy="472320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1" strike="noStrike">
                <a:solidFill>
                  <a:srgbClr val="373545"/>
                </a:solidFill>
                <a:uFill>
                  <a:solidFill>
                    <a:srgbClr val="ffffff"/>
                  </a:solidFill>
                </a:uFill>
                <a:latin typeface="Cambria"/>
                <a:ea typeface="DejaVu Sans"/>
              </a:rPr>
              <a:t>DATA ANALYTICS</a:t>
            </a:r>
            <a:endParaRPr b="0" lang="en-IN"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80000" y="685800"/>
            <a:ext cx="10285920" cy="41900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SzPct val="80000"/>
              <a:buFont typeface="Arial"/>
              <a:buChar char="•"/>
            </a:pPr>
            <a:r>
              <a:rPr b="0" lang="en-IN" sz="2800" spc="-1" strike="noStrike">
                <a:solidFill>
                  <a:srgbClr val="000000"/>
                </a:solidFill>
                <a:uFill>
                  <a:solidFill>
                    <a:srgbClr val="ffffff"/>
                  </a:solidFill>
                </a:uFill>
                <a:latin typeface="Calibri"/>
                <a:ea typeface="DejaVu Sans"/>
              </a:rPr>
              <a:t>CONCLUSIONS:</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1)The reason to choose a school is not beacuse they provide a special course but it is because student want to reduce the travel time.</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2)Most of the students study in Gabriel Pareira (males and females) and score better in this school compared to Mousinho de Silveria.</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3)The performance of children in a Math Course is dependent on different factors. First of all, we found a strong connection between the mother’s job and the performance. It is best for the child when the mother works in the health sector and worst when the mother is at home. This result is counter-intuitive because one can assume that a mother who is at home has time for their children.</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4)In comparison to that the result that going out is negatively correlated with your performance in a Math Class is totally intuitive. Additionally, the results revealed that older children which failed once or several times have lower performance rates.</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5)While boys show lower performances when they grow older, girls remain relatively constant.</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6)Educated parents have children scoring good grades.</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7)Healthy females and males tend to score better grades.</a:t>
            </a:r>
            <a:endParaRPr b="0" lang="en-IN" sz="1800" spc="-1" strike="noStrike">
              <a:solidFill>
                <a:srgbClr val="000000"/>
              </a:solidFill>
              <a:uFill>
                <a:solidFill>
                  <a:srgbClr val="ffffff"/>
                </a:solidFill>
              </a:uFill>
              <a:latin typeface="Arial"/>
            </a:endParaRPr>
          </a:p>
          <a:p>
            <a:pPr>
              <a:lnSpc>
                <a:spcPct val="90000"/>
              </a:lnSpc>
            </a:pPr>
            <a:r>
              <a:rPr b="0" lang="en-IN" sz="2000" spc="-1" strike="noStrike">
                <a:solidFill>
                  <a:srgbClr val="000000"/>
                </a:solidFill>
                <a:uFill>
                  <a:solidFill>
                    <a:srgbClr val="ffffff"/>
                  </a:solidFill>
                </a:uFill>
                <a:latin typeface="Calibri"/>
                <a:ea typeface="DejaVu Sans"/>
              </a:rPr>
              <a:t>8)Internet access and grades scored show a positive correlation.</a:t>
            </a:r>
            <a:endParaRPr b="0" lang="en-IN" sz="1800" spc="-1" strike="noStrike">
              <a:solidFill>
                <a:srgbClr val="000000"/>
              </a:solidFill>
              <a:uFill>
                <a:solidFill>
                  <a:srgbClr val="ffffff"/>
                </a:solidFill>
              </a:uFill>
              <a:latin typeface="Arial"/>
            </a:endParaRPr>
          </a:p>
        </p:txBody>
      </p:sp>
      <p:sp>
        <p:nvSpPr>
          <p:cNvPr id="134" name="CustomShape 2"/>
          <p:cNvSpPr/>
          <p:nvPr/>
        </p:nvSpPr>
        <p:spPr>
          <a:xfrm>
            <a:off x="609480" y="5105520"/>
            <a:ext cx="10970280" cy="1065600"/>
          </a:xfrm>
          <a:prstGeom prst="rect">
            <a:avLst/>
          </a:prstGeom>
          <a:noFill/>
          <a:ln>
            <a:noFill/>
          </a:ln>
        </p:spPr>
        <p:style>
          <a:lnRef idx="0"/>
          <a:fillRef idx="0"/>
          <a:effectRef idx="0"/>
          <a:fontRef idx="minor"/>
        </p:style>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09480" y="5105520"/>
            <a:ext cx="10970280" cy="1065600"/>
          </a:xfrm>
          <a:prstGeom prst="rect">
            <a:avLst/>
          </a:prstGeom>
          <a:noFill/>
          <a:ln>
            <a:noFill/>
          </a:ln>
        </p:spPr>
        <p:style>
          <a:lnRef idx="0"/>
          <a:fillRef idx="0"/>
          <a:effectRef idx="0"/>
          <a:fontRef idx="minor"/>
        </p:style>
      </p:sp>
      <p:sp>
        <p:nvSpPr>
          <p:cNvPr id="121" name="CustomShape 2"/>
          <p:cNvSpPr/>
          <p:nvPr/>
        </p:nvSpPr>
        <p:spPr>
          <a:xfrm>
            <a:off x="1293840" y="685800"/>
            <a:ext cx="10285920" cy="41900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Calibri"/>
                <a:ea typeface="DejaVu Sans"/>
              </a:rPr>
              <a:t>PEOPLE INVOLVED:</a:t>
            </a:r>
            <a:endParaRPr b="0" lang="en-IN" sz="1800" spc="-1" strike="noStrike">
              <a:solidFill>
                <a:srgbClr val="000000"/>
              </a:solidFill>
              <a:uFill>
                <a:solidFill>
                  <a:srgbClr val="ffffff"/>
                </a:solidFill>
              </a:uFill>
              <a:latin typeface="Arial"/>
            </a:endParaRPr>
          </a:p>
          <a:p>
            <a:pPr marL="228600" indent="-227520">
              <a:lnSpc>
                <a:spcPct val="90000"/>
              </a:lnSpc>
              <a:buClr>
                <a:srgbClr val="000000"/>
              </a:buClr>
              <a:buSzPct val="80000"/>
              <a:buFont typeface="Arial"/>
              <a:buChar char="•"/>
            </a:pPr>
            <a:r>
              <a:rPr b="0" lang="en-IN" sz="2800" spc="-1" strike="noStrike">
                <a:solidFill>
                  <a:srgbClr val="000000"/>
                </a:solidFill>
                <a:uFill>
                  <a:solidFill>
                    <a:srgbClr val="ffffff"/>
                  </a:solidFill>
                </a:uFill>
                <a:latin typeface="Calibri"/>
                <a:ea typeface="DejaVu Sans"/>
              </a:rPr>
              <a:t>LORICK JAIN – 01FB14ECS104</a:t>
            </a:r>
            <a:endParaRPr b="0" lang="en-IN" sz="1800" spc="-1" strike="noStrike">
              <a:solidFill>
                <a:srgbClr val="000000"/>
              </a:solidFill>
              <a:uFill>
                <a:solidFill>
                  <a:srgbClr val="ffffff"/>
                </a:solidFill>
              </a:uFill>
              <a:latin typeface="Arial"/>
            </a:endParaRPr>
          </a:p>
          <a:p>
            <a:pPr marL="228600" indent="-227520">
              <a:lnSpc>
                <a:spcPct val="90000"/>
              </a:lnSpc>
              <a:buClr>
                <a:srgbClr val="000000"/>
              </a:buClr>
              <a:buSzPct val="80000"/>
              <a:buFont typeface="Arial"/>
              <a:buChar char="•"/>
            </a:pPr>
            <a:r>
              <a:rPr b="0" lang="en-IN" sz="2800" spc="-1" strike="noStrike">
                <a:solidFill>
                  <a:srgbClr val="000000"/>
                </a:solidFill>
                <a:uFill>
                  <a:solidFill>
                    <a:srgbClr val="ffffff"/>
                  </a:solidFill>
                </a:uFill>
                <a:latin typeface="Calibri"/>
                <a:ea typeface="DejaVu Sans"/>
              </a:rPr>
              <a:t>IMRAN MANZOOR -01FB14ECS085</a:t>
            </a:r>
            <a:endParaRPr b="0" lang="en-IN" sz="1800" spc="-1" strike="noStrike">
              <a:solidFill>
                <a:srgbClr val="000000"/>
              </a:solidFill>
              <a:uFill>
                <a:solidFill>
                  <a:srgbClr val="ffffff"/>
                </a:solidFill>
              </a:uFill>
              <a:latin typeface="Arial"/>
            </a:endParaRPr>
          </a:p>
          <a:p>
            <a:pPr marL="228600" indent="-227520">
              <a:lnSpc>
                <a:spcPct val="90000"/>
              </a:lnSpc>
              <a:buClr>
                <a:srgbClr val="000000"/>
              </a:buClr>
              <a:buSzPct val="80000"/>
              <a:buFont typeface="Arial"/>
              <a:buChar char="•"/>
            </a:pPr>
            <a:r>
              <a:rPr b="0" lang="en-IN" sz="2800" spc="-1" strike="noStrike">
                <a:solidFill>
                  <a:srgbClr val="000000"/>
                </a:solidFill>
                <a:uFill>
                  <a:solidFill>
                    <a:srgbClr val="ffffff"/>
                  </a:solidFill>
                </a:uFill>
                <a:latin typeface="Calibri"/>
                <a:ea typeface="DejaVu Sans"/>
              </a:rPr>
              <a:t>MILIND - 01FB14ECS101 </a:t>
            </a:r>
            <a:endParaRPr b="0" lang="en-IN" sz="1800" spc="-1" strike="noStrike">
              <a:solidFill>
                <a:srgbClr val="000000"/>
              </a:solidFill>
              <a:uFill>
                <a:solidFill>
                  <a:srgbClr val="ffffff"/>
                </a:solidFill>
              </a:uFill>
              <a:latin typeface="Arial"/>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293840" y="685800"/>
            <a:ext cx="10285920" cy="4190040"/>
          </a:xfrm>
          <a:prstGeom prst="rect">
            <a:avLst/>
          </a:prstGeom>
          <a:noFill/>
          <a:ln>
            <a:noFill/>
          </a:ln>
        </p:spPr>
        <p:style>
          <a:lnRef idx="0"/>
          <a:fillRef idx="0"/>
          <a:effectRef idx="0"/>
          <a:fontRef idx="minor"/>
        </p:style>
        <p:txBody>
          <a:bodyPr lIns="90000" rIns="90000" tIns="45000" bIns="45000"/>
          <a:p>
            <a:pPr marL="228600" indent="-227520">
              <a:lnSpc>
                <a:spcPct val="90000"/>
              </a:lnSpc>
              <a:buClr>
                <a:srgbClr val="000000"/>
              </a:buClr>
              <a:buSzPct val="80000"/>
              <a:buFont typeface="Arial"/>
              <a:buChar char="•"/>
            </a:pPr>
            <a:r>
              <a:rPr b="0" lang="en-IN" sz="2800" spc="-1" strike="noStrike">
                <a:solidFill>
                  <a:srgbClr val="000000"/>
                </a:solidFill>
                <a:uFill>
                  <a:solidFill>
                    <a:srgbClr val="ffffff"/>
                  </a:solidFill>
                </a:uFill>
                <a:latin typeface="Calibri"/>
                <a:ea typeface="DejaVu Sans"/>
              </a:rPr>
              <a:t>ANALYSIS:</a:t>
            </a:r>
            <a:endParaRPr b="0" lang="en-IN" sz="1800" spc="-1" strike="noStrike">
              <a:solidFill>
                <a:srgbClr val="000000"/>
              </a:solidFill>
              <a:uFill>
                <a:solidFill>
                  <a:srgbClr val="ffffff"/>
                </a:solidFill>
              </a:uFill>
              <a:latin typeface="Arial"/>
            </a:endParaRPr>
          </a:p>
          <a:p>
            <a:pPr lvl="1" marL="615960" indent="-284760">
              <a:lnSpc>
                <a:spcPct val="100000"/>
              </a:lnSpc>
              <a:buClr>
                <a:srgbClr val="000000"/>
              </a:buClr>
              <a:buSzPct val="80000"/>
              <a:buFont typeface="Corbel"/>
              <a:buChar char="–"/>
            </a:pPr>
            <a:r>
              <a:rPr b="0" lang="en-IN" sz="2000" spc="-1" strike="noStrike">
                <a:solidFill>
                  <a:srgbClr val="000000"/>
                </a:solidFill>
                <a:uFill>
                  <a:solidFill>
                    <a:srgbClr val="ffffff"/>
                  </a:solidFill>
                </a:uFill>
                <a:latin typeface="Calibri"/>
                <a:ea typeface="DejaVu Sans"/>
              </a:rPr>
              <a:t>Analysis on Student Performance Data Set from UCI Machine Learning Repository.</a:t>
            </a:r>
            <a:endParaRPr b="0" lang="en-IN" sz="1800" spc="-1" strike="noStrike">
              <a:solidFill>
                <a:srgbClr val="000000"/>
              </a:solidFill>
              <a:uFill>
                <a:solidFill>
                  <a:srgbClr val="ffffff"/>
                </a:solidFill>
              </a:uFill>
              <a:latin typeface="Arial"/>
            </a:endParaRPr>
          </a:p>
          <a:p>
            <a:pPr lvl="1" marL="615960" indent="-284760">
              <a:lnSpc>
                <a:spcPct val="100000"/>
              </a:lnSpc>
              <a:buClr>
                <a:srgbClr val="000000"/>
              </a:buClr>
              <a:buSzPct val="80000"/>
              <a:buFont typeface="Corbel"/>
              <a:buChar char="–"/>
            </a:pPr>
            <a:r>
              <a:rPr b="0" lang="en-IN" sz="2000" spc="-1" strike="noStrike">
                <a:solidFill>
                  <a:srgbClr val="000000"/>
                </a:solidFill>
                <a:uFill>
                  <a:solidFill>
                    <a:srgbClr val="ffffff"/>
                  </a:solidFill>
                </a:uFill>
                <a:latin typeface="Calibri"/>
                <a:ea typeface="DejaVu Sans"/>
              </a:rPr>
              <a:t>Tried to draw certain conclusions based on many factors present in the data.</a:t>
            </a:r>
            <a:endParaRPr b="0" lang="en-IN" sz="1800" spc="-1" strike="noStrike">
              <a:solidFill>
                <a:srgbClr val="000000"/>
              </a:solidFill>
              <a:uFill>
                <a:solidFill>
                  <a:srgbClr val="ffffff"/>
                </a:solidFill>
              </a:uFill>
              <a:latin typeface="Arial"/>
            </a:endParaRPr>
          </a:p>
          <a:p>
            <a:pPr lvl="1" marL="615960" indent="-284760">
              <a:lnSpc>
                <a:spcPct val="100000"/>
              </a:lnSpc>
              <a:buClr>
                <a:srgbClr val="000000"/>
              </a:buClr>
              <a:buSzPct val="80000"/>
              <a:buFont typeface="Corbel"/>
              <a:buChar char="–"/>
            </a:pPr>
            <a:r>
              <a:rPr b="0" lang="en-IN" sz="2000" spc="-1" strike="noStrike">
                <a:solidFill>
                  <a:srgbClr val="000000"/>
                </a:solidFill>
                <a:uFill>
                  <a:solidFill>
                    <a:srgbClr val="ffffff"/>
                  </a:solidFill>
                </a:uFill>
                <a:latin typeface="Calibri"/>
                <a:ea typeface="DejaVu Sans"/>
              </a:rPr>
              <a:t>Tools used:</a:t>
            </a:r>
            <a:endParaRPr b="0" lang="en-IN"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Exploratory analysis in Excel.</a:t>
            </a:r>
            <a:endParaRPr b="0" lang="en-IN"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Calibri"/>
                <a:ea typeface="DejaVu Sans"/>
              </a:rPr>
              <a:t>R </a:t>
            </a:r>
            <a:r>
              <a:rPr b="0" lang="en-IN" sz="2000" spc="-1" strike="noStrike">
                <a:solidFill>
                  <a:srgbClr val="000000"/>
                </a:solidFill>
                <a:uFill>
                  <a:solidFill>
                    <a:srgbClr val="ffffff"/>
                  </a:solidFill>
                </a:uFill>
                <a:latin typeface="Calibri"/>
                <a:ea typeface="DejaVu Sans"/>
              </a:rPr>
              <a:t>	</a:t>
            </a:r>
            <a:r>
              <a:rPr b="0" lang="en-IN" sz="20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123" name="CustomShape 2"/>
          <p:cNvSpPr/>
          <p:nvPr/>
        </p:nvSpPr>
        <p:spPr>
          <a:xfrm>
            <a:off x="609480" y="5105520"/>
            <a:ext cx="10970280" cy="1065600"/>
          </a:xfrm>
          <a:prstGeom prst="rect">
            <a:avLst/>
          </a:prstGeom>
          <a:noFill/>
          <a:ln>
            <a:noFill/>
          </a:ln>
        </p:spPr>
        <p:style>
          <a:lnRef idx="0"/>
          <a:fillRef idx="0"/>
          <a:effectRef idx="0"/>
          <a:fontRef idx="minor"/>
        </p:style>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718560" y="288000"/>
            <a:ext cx="10440720" cy="567360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896400" y="492840"/>
            <a:ext cx="9542880" cy="507996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1351440" y="867600"/>
            <a:ext cx="9569520" cy="516528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09480" y="5105520"/>
            <a:ext cx="10970280" cy="1065600"/>
          </a:xfrm>
          <a:prstGeom prst="rect">
            <a:avLst/>
          </a:prstGeom>
          <a:noFill/>
          <a:ln>
            <a:noFill/>
          </a:ln>
        </p:spPr>
        <p:style>
          <a:lnRef idx="0"/>
          <a:fillRef idx="0"/>
          <a:effectRef idx="0"/>
          <a:fontRef idx="minor"/>
        </p:style>
        <p:txBody>
          <a:bodyPr lIns="90000" rIns="90000" tIns="45000" bIns="45000" anchor="b"/>
          <a:p>
            <a:pPr>
              <a:lnSpc>
                <a:spcPct val="80000"/>
              </a:lnSpc>
            </a:pPr>
            <a:r>
              <a:rPr b="0" lang="en-IN" sz="3600" spc="-1" strike="noStrike">
                <a:solidFill>
                  <a:srgbClr val="373545"/>
                </a:solidFill>
                <a:uFill>
                  <a:solidFill>
                    <a:srgbClr val="ffffff"/>
                  </a:solidFill>
                </a:uFill>
                <a:latin typeface="Cambria"/>
                <a:ea typeface="DejaVu Sans"/>
              </a:rPr>
              <a:t>R PLOTS.</a:t>
            </a:r>
            <a:endParaRPr b="0" lang="en-IN" sz="1800" spc="-1" strike="noStrike">
              <a:solidFill>
                <a:srgbClr val="000000"/>
              </a:solidFill>
              <a:uFill>
                <a:solidFill>
                  <a:srgbClr val="ffffff"/>
                </a:solidFill>
              </a:uFill>
              <a:latin typeface="Arial"/>
            </a:endParaRPr>
          </a:p>
        </p:txBody>
      </p:sp>
      <p:pic>
        <p:nvPicPr>
          <p:cNvPr id="128" name="" descr=""/>
          <p:cNvPicPr/>
          <p:nvPr/>
        </p:nvPicPr>
        <p:blipFill>
          <a:blip r:embed="rId1"/>
          <a:stretch/>
        </p:blipFill>
        <p:spPr>
          <a:xfrm>
            <a:off x="3500280" y="288000"/>
            <a:ext cx="4923000" cy="4991400"/>
          </a:xfrm>
          <a:prstGeom prst="rect">
            <a:avLst/>
          </a:prstGeom>
          <a:ln>
            <a:noFill/>
          </a:ln>
        </p:spPr>
      </p:pic>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09480" y="5105520"/>
            <a:ext cx="10970280" cy="1065600"/>
          </a:xfrm>
          <a:prstGeom prst="rect">
            <a:avLst/>
          </a:prstGeom>
          <a:noFill/>
          <a:ln>
            <a:noFill/>
          </a:ln>
        </p:spPr>
        <p:style>
          <a:lnRef idx="0"/>
          <a:fillRef idx="0"/>
          <a:effectRef idx="0"/>
          <a:fontRef idx="minor"/>
        </p:style>
        <p:txBody>
          <a:bodyPr lIns="90000" rIns="90000" tIns="45000" bIns="45000" anchor="b"/>
          <a:p>
            <a:pPr>
              <a:lnSpc>
                <a:spcPct val="80000"/>
              </a:lnSpc>
            </a:pPr>
            <a:r>
              <a:rPr b="0" lang="en-IN" sz="3600" spc="-1" strike="noStrike">
                <a:solidFill>
                  <a:srgbClr val="373545"/>
                </a:solidFill>
                <a:uFill>
                  <a:solidFill>
                    <a:srgbClr val="ffffff"/>
                  </a:solidFill>
                </a:uFill>
                <a:latin typeface="Cambria"/>
                <a:ea typeface="DejaVu Sans"/>
              </a:rPr>
              <a:t>R PLOTS.</a:t>
            </a:r>
            <a:endParaRPr b="0" lang="en-IN" sz="1800" spc="-1" strike="noStrike">
              <a:solidFill>
                <a:srgbClr val="000000"/>
              </a:solidFill>
              <a:uFill>
                <a:solidFill>
                  <a:srgbClr val="ffffff"/>
                </a:solidFill>
              </a:uFill>
              <a:latin typeface="Arial"/>
            </a:endParaRPr>
          </a:p>
        </p:txBody>
      </p:sp>
      <p:pic>
        <p:nvPicPr>
          <p:cNvPr id="130" name="" descr=""/>
          <p:cNvPicPr/>
          <p:nvPr/>
        </p:nvPicPr>
        <p:blipFill>
          <a:blip r:embed="rId1"/>
          <a:stretch/>
        </p:blipFill>
        <p:spPr>
          <a:xfrm>
            <a:off x="3479040" y="159840"/>
            <a:ext cx="5088960" cy="531216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09480" y="5105520"/>
            <a:ext cx="10970280" cy="1065600"/>
          </a:xfrm>
          <a:prstGeom prst="rect">
            <a:avLst/>
          </a:prstGeom>
          <a:noFill/>
          <a:ln>
            <a:noFill/>
          </a:ln>
        </p:spPr>
        <p:style>
          <a:lnRef idx="0"/>
          <a:fillRef idx="0"/>
          <a:effectRef idx="0"/>
          <a:fontRef idx="minor"/>
        </p:style>
        <p:txBody>
          <a:bodyPr lIns="90000" rIns="90000" tIns="45000" bIns="45000" anchor="b"/>
          <a:p>
            <a:pPr>
              <a:lnSpc>
                <a:spcPct val="80000"/>
              </a:lnSpc>
            </a:pPr>
            <a:r>
              <a:rPr b="0" lang="en-IN" sz="3600" spc="-1" strike="noStrike">
                <a:solidFill>
                  <a:srgbClr val="373545"/>
                </a:solidFill>
                <a:uFill>
                  <a:solidFill>
                    <a:srgbClr val="ffffff"/>
                  </a:solidFill>
                </a:uFill>
                <a:latin typeface="Cambria"/>
                <a:ea typeface="DejaVu Sans"/>
              </a:rPr>
              <a:t>R PLOTS.</a:t>
            </a:r>
            <a:endParaRPr b="0" lang="en-IN" sz="1800" spc="-1" strike="noStrike">
              <a:solidFill>
                <a:srgbClr val="000000"/>
              </a:solidFill>
              <a:uFill>
                <a:solidFill>
                  <a:srgbClr val="ffffff"/>
                </a:solidFill>
              </a:uFill>
              <a:latin typeface="Arial"/>
            </a:endParaRPr>
          </a:p>
        </p:txBody>
      </p:sp>
      <p:pic>
        <p:nvPicPr>
          <p:cNvPr id="132" name="" descr=""/>
          <p:cNvPicPr/>
          <p:nvPr/>
        </p:nvPicPr>
        <p:blipFill>
          <a:blip r:embed="rId1"/>
          <a:stretch/>
        </p:blipFill>
        <p:spPr>
          <a:xfrm>
            <a:off x="2489760" y="600480"/>
            <a:ext cx="7085520" cy="429480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17</TotalTime>
  <Application>LibreOffice/5.1.4.2$Linux_X86_64 LibreOffice_project/10m0$Build-2</Application>
  <Words>190</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2016-10-31T07:48:43Z</dcterms:created>
  <dc:creator/>
  <dc:description/>
  <dc:language>en-IN</dc:language>
  <cp:lastModifiedBy/>
  <dcterms:modified xsi:type="dcterms:W3CDTF">2016-11-18T15:42:08Z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y fmtid="{D5CDD505-2E9C-101B-9397-08002B2CF9AE}" pid="12" name="_TemplateID">
    <vt:lpwstr>TC034605559991</vt:lpwstr>
  </property>
</Properties>
</file>