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7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8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39" r:id="rId6"/>
  </p:sldMasterIdLst>
  <p:notesMasterIdLst>
    <p:notesMasterId r:id="rId16"/>
  </p:notesMasterIdLst>
  <p:handoutMasterIdLst>
    <p:handoutMasterId r:id="rId17"/>
  </p:handoutMasterIdLst>
  <p:sldIdLst>
    <p:sldId id="610" r:id="rId7"/>
    <p:sldId id="611" r:id="rId8"/>
    <p:sldId id="655" r:id="rId9"/>
    <p:sldId id="656" r:id="rId10"/>
    <p:sldId id="657" r:id="rId11"/>
    <p:sldId id="658" r:id="rId12"/>
    <p:sldId id="659" r:id="rId13"/>
    <p:sldId id="660" r:id="rId14"/>
    <p:sldId id="661" r:id="rId15"/>
  </p:sldIdLst>
  <p:sldSz cx="9144000" cy="5143500" type="screen16x9"/>
  <p:notesSz cx="6797675" cy="9928225"/>
  <p:embeddedFontLst>
    <p:embeddedFont>
      <p:font typeface="Calibri Light" panose="020F0302020204030204" pitchFamily="34" charset="0"/>
      <p:regular r:id="rId18"/>
      <p: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SimSun" panose="02010600030101010101" pitchFamily="2" charset="-122"/>
      <p:regular r:id="rId24"/>
    </p:embeddedFont>
  </p:embeddedFontLst>
  <p:custDataLst>
    <p:tags r:id="rId25"/>
  </p:custDataLst>
  <p:defaultTextStyle>
    <a:defPPr>
      <a:defRPr lang="de-DE"/>
    </a:defPPr>
    <a:lvl1pPr marL="0" algn="l" defTabSz="9142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78" algn="l" defTabSz="9142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17" algn="l" defTabSz="9142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56" algn="l" defTabSz="9142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96" algn="l" defTabSz="9142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34" algn="l" defTabSz="9142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72" algn="l" defTabSz="9142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12" algn="l" defTabSz="9142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42" userDrawn="1">
          <p15:clr>
            <a:srgbClr val="A4A3A4"/>
          </p15:clr>
        </p15:guide>
        <p15:guide id="4" pos="7285">
          <p15:clr>
            <a:srgbClr val="A4A3A4"/>
          </p15:clr>
        </p15:guide>
        <p15:guide id="5" pos="3855" userDrawn="1">
          <p15:clr>
            <a:srgbClr val="A4A3A4"/>
          </p15:clr>
        </p15:guide>
        <p15:guide id="6" orient="horz" pos="2232" userDrawn="1">
          <p15:clr>
            <a:srgbClr val="A4A3A4"/>
          </p15:clr>
        </p15:guide>
        <p15:guide id="7" orient="horz" pos="240">
          <p15:clr>
            <a:srgbClr val="A4A3A4"/>
          </p15:clr>
        </p15:guide>
        <p15:guide id="8" orient="horz" pos="2981" userDrawn="1">
          <p15:clr>
            <a:srgbClr val="A4A3A4"/>
          </p15:clr>
        </p15:guide>
        <p15:guide id="9" orient="horz" pos="756" userDrawn="1">
          <p15:clr>
            <a:srgbClr val="A4A3A4"/>
          </p15:clr>
        </p15:guide>
        <p15:guide id="10" orient="horz" pos="1644" userDrawn="1">
          <p15:clr>
            <a:srgbClr val="A4A3A4"/>
          </p15:clr>
        </p15:guide>
        <p15:guide id="11" orient="horz" pos="3140" userDrawn="1">
          <p15:clr>
            <a:srgbClr val="A4A3A4"/>
          </p15:clr>
        </p15:guide>
        <p15:guide id="12" orient="horz" pos="293">
          <p15:clr>
            <a:srgbClr val="A4A3A4"/>
          </p15:clr>
        </p15:guide>
        <p15:guide id="13" orient="horz" pos="116">
          <p15:clr>
            <a:srgbClr val="A4A3A4"/>
          </p15:clr>
        </p15:guide>
        <p15:guide id="14" orient="horz" pos="948" userDrawn="1">
          <p15:clr>
            <a:srgbClr val="A4A3A4"/>
          </p15:clr>
        </p15:guide>
        <p15:guide id="15" pos="1837" userDrawn="1">
          <p15:clr>
            <a:srgbClr val="A4A3A4"/>
          </p15:clr>
        </p15:guide>
        <p15:guide id="16" pos="5443">
          <p15:clr>
            <a:srgbClr val="A4A3A4"/>
          </p15:clr>
        </p15:guide>
        <p15:guide id="17" pos="2874">
          <p15:clr>
            <a:srgbClr val="A4A3A4"/>
          </p15:clr>
        </p15:guide>
        <p15:guide id="18" pos="318">
          <p15:clr>
            <a:srgbClr val="A4A3A4"/>
          </p15:clr>
        </p15:guide>
        <p15:guide id="19" pos="3039">
          <p15:clr>
            <a:srgbClr val="A4A3A4"/>
          </p15:clr>
        </p15:guide>
        <p15:guide id="20" pos="523">
          <p15:clr>
            <a:srgbClr val="A4A3A4"/>
          </p15:clr>
        </p15:guide>
        <p15:guide id="21" pos="192" userDrawn="1">
          <p15:clr>
            <a:srgbClr val="A4A3A4"/>
          </p15:clr>
        </p15:guide>
        <p15:guide id="22" pos="5556" userDrawn="1">
          <p15:clr>
            <a:srgbClr val="A4A3A4"/>
          </p15:clr>
        </p15:guide>
        <p15:guide id="23" pos="5712" userDrawn="1">
          <p15:clr>
            <a:srgbClr val="A4A3A4"/>
          </p15:clr>
        </p15:guide>
        <p15:guide id="24" pos="2631" userDrawn="1">
          <p15:clr>
            <a:srgbClr val="A4A3A4"/>
          </p15:clr>
        </p15:guide>
        <p15:guide id="25" pos="4400" userDrawn="1">
          <p15:clr>
            <a:srgbClr val="A4A3A4"/>
          </p15:clr>
        </p15:guide>
        <p15:guide id="26" pos="1315" userDrawn="1">
          <p15:clr>
            <a:srgbClr val="A4A3A4"/>
          </p15:clr>
        </p15:guide>
        <p15:guide id="27" pos="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nciarenko, Ksenija" initials="GK" lastIdx="5" clrIdx="0">
    <p:extLst>
      <p:ext uri="{19B8F6BF-5375-455C-9EA6-DF929625EA0E}">
        <p15:presenceInfo xmlns:p15="http://schemas.microsoft.com/office/powerpoint/2012/main" userId="S-1-5-21-2052111302-790525478-839522115-14332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44F3"/>
    <a:srgbClr val="EF3D3D"/>
    <a:srgbClr val="FFB360"/>
    <a:srgbClr val="46C0EA"/>
    <a:srgbClr val="A2FAC3"/>
    <a:srgbClr val="34A855"/>
    <a:srgbClr val="005A8B"/>
    <a:srgbClr val="A5A5A5"/>
    <a:srgbClr val="C0ECFF"/>
    <a:srgbClr val="0089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25" autoAdjust="0"/>
    <p:restoredTop sz="94826" autoAdjust="0"/>
  </p:normalViewPr>
  <p:slideViewPr>
    <p:cSldViewPr snapToGrid="0">
      <p:cViewPr varScale="1">
        <p:scale>
          <a:sx n="99" d="100"/>
          <a:sy n="99" d="100"/>
        </p:scale>
        <p:origin x="668" y="60"/>
      </p:cViewPr>
      <p:guideLst>
        <p:guide orient="horz" pos="2164"/>
        <p:guide pos="2880"/>
        <p:guide orient="horz" pos="2142"/>
        <p:guide pos="7285"/>
        <p:guide pos="3855"/>
        <p:guide orient="horz" pos="2232"/>
        <p:guide orient="horz" pos="240"/>
        <p:guide orient="horz" pos="2981"/>
        <p:guide orient="horz" pos="756"/>
        <p:guide orient="horz" pos="1644"/>
        <p:guide orient="horz" pos="3140"/>
        <p:guide orient="horz" pos="293"/>
        <p:guide orient="horz" pos="116"/>
        <p:guide orient="horz" pos="948"/>
        <p:guide pos="1837"/>
        <p:guide pos="5443"/>
        <p:guide pos="2874"/>
        <p:guide pos="318"/>
        <p:guide pos="3039"/>
        <p:guide pos="523"/>
        <p:guide pos="192"/>
        <p:guide pos="5556"/>
        <p:guide pos="5712"/>
        <p:guide pos="2631"/>
        <p:guide pos="4400"/>
        <p:guide pos="1315"/>
        <p:guide pos="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128"/>
    </p:cViewPr>
  </p:sorterViewPr>
  <p:notesViewPr>
    <p:cSldViewPr snapToGrid="0">
      <p:cViewPr varScale="1">
        <p:scale>
          <a:sx n="76" d="100"/>
          <a:sy n="76" d="100"/>
        </p:scale>
        <p:origin x="330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font" Target="fonts/font1.fntdata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font" Target="fonts/font7.fntdata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font" Target="fonts/font2.fntdata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B31FB-7B8E-4C51-A78E-2F7FAEB19DFB}" type="datetimeFigureOut">
              <a:rPr lang="en-US" smtClean="0"/>
              <a:t>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343EB-2C5D-486F-973A-BE7F79FEB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27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20988-4E1C-4987-A386-5C8EB7451D9C}" type="datetimeFigureOut">
              <a:rPr lang="en-US" smtClean="0"/>
              <a:t>2/16/2020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1670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13"/>
            <a:ext cx="5438140" cy="4467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725FA-C6D4-4D2F-834B-236FE935B4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4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57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786" algn="l" defTabSz="68557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571" algn="l" defTabSz="68557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357" algn="l" defTabSz="68557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143" algn="l" defTabSz="68557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3929" algn="l" defTabSz="68557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6713" algn="l" defTabSz="68557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500" algn="l" defTabSz="68557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285" algn="l" defTabSz="68557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1124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3725FA-C6D4-4D2F-834B-236FE935B4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6281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3725FA-C6D4-4D2F-834B-236FE935B4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096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3725FA-C6D4-4D2F-834B-236FE935B4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6589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3725FA-C6D4-4D2F-834B-236FE935B4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2124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3725FA-C6D4-4D2F-834B-236FE935B4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9322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3725FA-C6D4-4D2F-834B-236FE935B4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8777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3725FA-C6D4-4D2F-834B-236FE935B4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9847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3725FA-C6D4-4D2F-834B-236FE935B4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8443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04825" y="381000"/>
            <a:ext cx="7590194" cy="6985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2400" baseline="0">
                <a:solidFill>
                  <a:schemeClr val="accent6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noProof="0" dirty="0" smtClean="0"/>
              <a:t>Click to add title</a:t>
            </a:r>
          </a:p>
          <a:p>
            <a:pPr lvl="0"/>
            <a:endParaRPr lang="en-US" noProof="0" dirty="0" smtClean="0"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82119" y="4848700"/>
            <a:ext cx="199973" cy="1502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504825" y="4848700"/>
            <a:ext cx="8135938" cy="188587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062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939" y="93745"/>
            <a:ext cx="9050121" cy="369332"/>
          </a:xfrm>
        </p:spPr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0177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953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23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278" rtl="0" eaLnBrk="1" latinLnBrk="0" hangingPunct="1">
        <a:spcBef>
          <a:spcPct val="0"/>
        </a:spcBef>
        <a:buNone/>
        <a:defRPr lang="en-GB" sz="2900" kern="12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0" indent="0" algn="l" defTabSz="914278" rtl="0" eaLnBrk="1" latinLnBrk="0" hangingPunct="1">
        <a:spcBef>
          <a:spcPct val="20000"/>
        </a:spcBef>
        <a:buFont typeface="Arial" pitchFamily="34" charset="0"/>
        <a:buNone/>
        <a:defRPr lang="en-US" sz="11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850" indent="-285712" algn="l" defTabSz="914278" rtl="0" eaLnBrk="1" latinLnBrk="0" hangingPunct="1">
        <a:spcBef>
          <a:spcPct val="20000"/>
        </a:spcBef>
        <a:buFont typeface="Arial" pitchFamily="34" charset="0"/>
        <a:buChar char="–"/>
        <a:defRPr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2847" indent="-228570" algn="l" defTabSz="914278" rtl="0" eaLnBrk="1" latinLnBrk="0" hangingPunct="1">
        <a:spcBef>
          <a:spcPct val="20000"/>
        </a:spcBef>
        <a:buFont typeface="Arial" pitchFamily="34" charset="0"/>
        <a:buChar char="•"/>
        <a:defRPr lang="en-US" sz="10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599986" indent="-228570" algn="l" defTabSz="914278" rtl="0" eaLnBrk="1" latinLnBrk="0" hangingPunct="1">
        <a:spcBef>
          <a:spcPct val="20000"/>
        </a:spcBef>
        <a:buFont typeface="Arial" pitchFamily="34" charset="0"/>
        <a:buChar char="–"/>
        <a:defRPr lang="en-US" sz="1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126" indent="-228570" algn="l" defTabSz="914278" rtl="0" eaLnBrk="1" latinLnBrk="0" hangingPunct="1">
        <a:spcBef>
          <a:spcPct val="20000"/>
        </a:spcBef>
        <a:buFont typeface="Arial" pitchFamily="34" charset="0"/>
        <a:buChar char="»"/>
        <a:defRPr lang="en-GB" sz="1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265" indent="-228570" algn="l" defTabSz="9142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03" indent="-228570" algn="l" defTabSz="9142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42" indent="-228570" algn="l" defTabSz="9142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81" indent="-228570" algn="l" defTabSz="9142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0" algn="l" defTabSz="9142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78" algn="l" defTabSz="9142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17" algn="l" defTabSz="9142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56" algn="l" defTabSz="9142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96" algn="l" defTabSz="9142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34" algn="l" defTabSz="9142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72" algn="l" defTabSz="9142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12" algn="l" defTabSz="9142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977">
          <p15:clr>
            <a:srgbClr val="F26B43"/>
          </p15:clr>
        </p15:guide>
        <p15:guide id="2" pos="3778">
          <p15:clr>
            <a:srgbClr val="F26B43"/>
          </p15:clr>
        </p15:guide>
        <p15:guide id="3" orient="horz" pos="838">
          <p15:clr>
            <a:srgbClr val="F26B43"/>
          </p15:clr>
        </p15:guide>
        <p15:guide id="4" orient="horz" pos="2935">
          <p15:clr>
            <a:srgbClr val="F26B43"/>
          </p15:clr>
        </p15:guide>
        <p15:guide id="5" pos="2041">
          <p15:clr>
            <a:srgbClr val="F26B43"/>
          </p15:clr>
        </p15:guide>
        <p15:guide id="6" pos="1973">
          <p15:clr>
            <a:srgbClr val="F26B43"/>
          </p15:clr>
        </p15:guide>
        <p15:guide id="7" pos="317">
          <p15:clr>
            <a:srgbClr val="F26B43"/>
          </p15:clr>
        </p15:guide>
        <p15:guide id="8" pos="3710">
          <p15:clr>
            <a:srgbClr val="F26B43"/>
          </p15:clr>
        </p15:guide>
        <p15:guide id="9" pos="5438">
          <p15:clr>
            <a:srgbClr val="F26B43"/>
          </p15:clr>
        </p15:guide>
        <p15:guide id="10" orient="horz" pos="237">
          <p15:clr>
            <a:srgbClr val="F26B43"/>
          </p15:clr>
        </p15:guide>
        <p15:guide id="11" pos="2843">
          <p15:clr>
            <a:srgbClr val="F26B43"/>
          </p15:clr>
        </p15:guide>
        <p15:guide id="12" pos="291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3.xml"/><Relationship Id="rId7" Type="http://schemas.openxmlformats.org/officeDocument/2006/relationships/notesSlide" Target="../notesSlides/notesSlide2.xml"/><Relationship Id="rId12" Type="http://schemas.openxmlformats.org/officeDocument/2006/relationships/image" Target="../media/image5.jpeg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4.png"/><Relationship Id="rId5" Type="http://schemas.openxmlformats.org/officeDocument/2006/relationships/tags" Target="../tags/tag5.xml"/><Relationship Id="rId10" Type="http://schemas.openxmlformats.org/officeDocument/2006/relationships/image" Target="../media/image3.jpeg"/><Relationship Id="rId4" Type="http://schemas.openxmlformats.org/officeDocument/2006/relationships/tags" Target="../tags/tag4.xml"/><Relationship Id="rId9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7.xml"/><Relationship Id="rId7" Type="http://schemas.openxmlformats.org/officeDocument/2006/relationships/oleObject" Target="../embeddings/oleObject1.bin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10.xml"/><Relationship Id="rId7" Type="http://schemas.openxmlformats.org/officeDocument/2006/relationships/oleObject" Target="../embeddings/oleObject1.bin"/><Relationship Id="rId2" Type="http://schemas.openxmlformats.org/officeDocument/2006/relationships/tags" Target="../tags/tag9.xml"/><Relationship Id="rId1" Type="http://schemas.openxmlformats.org/officeDocument/2006/relationships/vmlDrawing" Target="../drawings/vmlDrawing3.v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8.png"/><Relationship Id="rId4" Type="http://schemas.openxmlformats.org/officeDocument/2006/relationships/tags" Target="../tags/tag11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13.xml"/><Relationship Id="rId7" Type="http://schemas.openxmlformats.org/officeDocument/2006/relationships/oleObject" Target="../embeddings/oleObject1.bin"/><Relationship Id="rId2" Type="http://schemas.openxmlformats.org/officeDocument/2006/relationships/tags" Target="../tags/tag12.xml"/><Relationship Id="rId1" Type="http://schemas.openxmlformats.org/officeDocument/2006/relationships/vmlDrawing" Target="../drawings/vmlDrawing4.v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4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16.xml"/><Relationship Id="rId7" Type="http://schemas.openxmlformats.org/officeDocument/2006/relationships/oleObject" Target="../embeddings/oleObject1.bin"/><Relationship Id="rId2" Type="http://schemas.openxmlformats.org/officeDocument/2006/relationships/tags" Target="../tags/tag15.xml"/><Relationship Id="rId1" Type="http://schemas.openxmlformats.org/officeDocument/2006/relationships/vmlDrawing" Target="../drawings/vmlDrawing5.v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7.xml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9.xml"/><Relationship Id="rId7" Type="http://schemas.openxmlformats.org/officeDocument/2006/relationships/image" Target="../media/image2.emf"/><Relationship Id="rId2" Type="http://schemas.openxmlformats.org/officeDocument/2006/relationships/tags" Target="../tags/tag18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21.xml"/><Relationship Id="rId7" Type="http://schemas.openxmlformats.org/officeDocument/2006/relationships/image" Target="../media/image2.emf"/><Relationship Id="rId2" Type="http://schemas.openxmlformats.org/officeDocument/2006/relationships/tags" Target="../tags/tag20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2.emf"/><Relationship Id="rId2" Type="http://schemas.openxmlformats.org/officeDocument/2006/relationships/tags" Target="../tags/tag2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69727" y="796252"/>
            <a:ext cx="719474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defTabSz="685800"/>
            <a:r>
              <a:rPr lang="en-US" altLang="zh-CN" sz="2000" spc="-4" dirty="0" smtClean="0">
                <a:latin typeface="Calibri"/>
                <a:cs typeface="Calibri"/>
              </a:rPr>
              <a:t>IBM Data Science Capstone Project Report</a:t>
            </a:r>
            <a:endParaRPr sz="300" dirty="0">
              <a:latin typeface="Calibri"/>
              <a:cs typeface="Calibri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469727" y="1168947"/>
            <a:ext cx="6729564" cy="32008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defTabSz="685800"/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Beijing </a:t>
            </a:r>
            <a:r>
              <a:rPr 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Chaoyang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District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Airbnb 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nalysis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9525" defTabSz="685800"/>
            <a:endParaRPr lang="en-US" spc="-4" dirty="0" smtClean="0">
              <a:latin typeface="Calibri"/>
              <a:cs typeface="Calibri"/>
            </a:endParaRPr>
          </a:p>
          <a:p>
            <a:pPr marL="9525" defTabSz="685800"/>
            <a:endParaRPr lang="en-US" spc="-4" dirty="0">
              <a:latin typeface="Calibri"/>
              <a:cs typeface="Calibri"/>
            </a:endParaRPr>
          </a:p>
          <a:p>
            <a:pPr marL="9525" defTabSz="685800"/>
            <a:endParaRPr lang="en-US" spc="-4" dirty="0" smtClean="0">
              <a:latin typeface="Calibri"/>
              <a:cs typeface="Calibri"/>
            </a:endParaRPr>
          </a:p>
          <a:p>
            <a:pPr marL="9525" defTabSz="685800"/>
            <a:endParaRPr lang="en-US" spc="-4" dirty="0">
              <a:latin typeface="Calibri"/>
              <a:cs typeface="Calibri"/>
            </a:endParaRPr>
          </a:p>
          <a:p>
            <a:pPr marL="9525" defTabSz="685800"/>
            <a:endParaRPr lang="en-US" spc="-4" dirty="0" smtClean="0">
              <a:latin typeface="Calibri"/>
              <a:cs typeface="Calibri"/>
            </a:endParaRPr>
          </a:p>
          <a:p>
            <a:pPr marL="9525" defTabSz="685800"/>
            <a:endParaRPr lang="en-US" spc="-4" dirty="0">
              <a:latin typeface="Calibri"/>
              <a:cs typeface="Calibri"/>
            </a:endParaRPr>
          </a:p>
          <a:p>
            <a:pPr marL="9525" defTabSz="685800"/>
            <a:endParaRPr lang="en-US" spc="-4" dirty="0" smtClean="0">
              <a:latin typeface="Calibri"/>
              <a:cs typeface="Calibri"/>
            </a:endParaRPr>
          </a:p>
          <a:p>
            <a:pPr marL="9525" defTabSz="685800"/>
            <a:endParaRPr lang="en-US" spc="-4" dirty="0">
              <a:latin typeface="Calibri"/>
              <a:cs typeface="Calibri"/>
            </a:endParaRPr>
          </a:p>
          <a:p>
            <a:pPr marL="9525" defTabSz="685800"/>
            <a:endParaRPr lang="en-US" spc="-4" dirty="0" smtClean="0">
              <a:latin typeface="Calibri"/>
              <a:cs typeface="Calibri"/>
            </a:endParaRPr>
          </a:p>
          <a:p>
            <a:pPr marL="9525" defTabSz="685800"/>
            <a:r>
              <a:rPr lang="en-US" spc="-4" dirty="0" smtClean="0">
                <a:latin typeface="Calibri"/>
                <a:cs typeface="Calibri"/>
              </a:rPr>
              <a:t>Lorin Zhao</a:t>
            </a:r>
            <a:endParaRPr sz="200" dirty="0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961" y="2012234"/>
            <a:ext cx="4759049" cy="28451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6839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144292" y="1268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18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15" name="Object 14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44292" y="1268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 bwMode="auto">
          <a:xfrm>
            <a:off x="1143101" y="76"/>
            <a:ext cx="119059" cy="119059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42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  <a:sym typeface="Calibri"/>
            </a:endParaRPr>
          </a:p>
        </p:txBody>
      </p:sp>
      <p:sp>
        <p:nvSpPr>
          <p:cNvPr id="73" name="Text Placeholder 1"/>
          <p:cNvSpPr txBox="1">
            <a:spLocks/>
          </p:cNvSpPr>
          <p:nvPr/>
        </p:nvSpPr>
        <p:spPr>
          <a:xfrm>
            <a:off x="563008" y="381000"/>
            <a:ext cx="8135938" cy="698501"/>
          </a:xfrm>
          <a:prstGeom prst="rect">
            <a:avLst/>
          </a:prstGeom>
        </p:spPr>
        <p:txBody>
          <a:bodyPr vert="horz" lIns="0" tIns="0" rIns="0" bIns="0" spcCol="323893" rtlCol="0">
            <a:noAutofit/>
          </a:bodyPr>
          <a:lstStyle>
            <a:lvl1pPr marL="0" indent="0" algn="l" defTabSz="914278" rtl="0" eaLnBrk="1" latinLnBrk="0" hangingPunct="1">
              <a:spcBef>
                <a:spcPts val="0"/>
              </a:spcBef>
              <a:buFontTx/>
              <a:buNone/>
              <a:defRPr lang="en-US"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50" indent="-285712" algn="l" defTabSz="91427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47" indent="-228570" algn="l" defTabSz="914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86" indent="-228570" algn="l" defTabSz="91427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26" indent="-228570" algn="l" defTabSz="914278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GB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65" indent="-228570" algn="l" defTabSz="914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03" indent="-228570" algn="l" defTabSz="914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42" indent="-228570" algn="l" defTabSz="914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81" indent="-228570" algn="l" defTabSz="914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04824" y="381001"/>
            <a:ext cx="8135939" cy="598206"/>
          </a:xfrm>
        </p:spPr>
        <p:txBody>
          <a:bodyPr/>
          <a:lstStyle/>
          <a:p>
            <a:r>
              <a:rPr lang="en-US" altLang="zh-CN" dirty="0" smtClean="0"/>
              <a:t>Backgrounds</a:t>
            </a:r>
            <a:endParaRPr lang="en-US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521153" y="1311584"/>
            <a:ext cx="3657600" cy="67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521150" y="1099400"/>
            <a:ext cx="3865726" cy="230832"/>
          </a:xfrm>
          <a:prstGeom prst="rect">
            <a:avLst/>
          </a:prstGeom>
        </p:spPr>
        <p:txBody>
          <a:bodyPr wrap="square" lIns="0" tIns="0" rIns="0" bIns="45720" anchor="b" anchorCtr="0">
            <a:noAutofit/>
          </a:bodyPr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Why do I want to </a:t>
            </a:r>
            <a:r>
              <a:rPr kumimoji="0" lang="en-US" altLang="zh-CN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 this project?</a:t>
            </a:r>
            <a:endParaRPr kumimoji="0" lang="en-US" sz="1100" b="1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3332C0-45F3-49F7-8962-3AD7701CBA4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14848" y="1384848"/>
            <a:ext cx="3663905" cy="19798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68562" tIns="34281" rIns="68562" bIns="34281"/>
          <a:lstStyle/>
          <a:p>
            <a:pPr marL="214298" lvl="0" indent="-214298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1100" dirty="0">
                <a:solidFill>
                  <a:srgbClr val="000000"/>
                </a:solidFill>
                <a:ea typeface="SimSun" pitchFamily="2" charset="-122"/>
                <a:cs typeface="Arial" pitchFamily="34" charset="0"/>
              </a:rPr>
              <a:t>There are more than 11,000 Airbnb rooms listed in data set published by "public.opendatasoft.com". For potential investors who want to start a Airbnb business in Beijing, it would </a:t>
            </a:r>
            <a:r>
              <a:rPr lang="en-US" sz="1100" dirty="0" smtClean="0">
                <a:solidFill>
                  <a:srgbClr val="000000"/>
                </a:solidFill>
                <a:ea typeface="SimSun" pitchFamily="2" charset="-122"/>
                <a:cs typeface="Arial" pitchFamily="34" charset="0"/>
              </a:rPr>
              <a:t>beneficial </a:t>
            </a:r>
            <a:r>
              <a:rPr lang="en-US" sz="1100" dirty="0">
                <a:solidFill>
                  <a:srgbClr val="000000"/>
                </a:solidFill>
                <a:ea typeface="SimSun" pitchFamily="2" charset="-122"/>
                <a:cs typeface="Arial" pitchFamily="34" charset="0"/>
              </a:rPr>
              <a:t>to conduct an analysis based on location, and see if there is any correlation between location features and </a:t>
            </a:r>
            <a:r>
              <a:rPr lang="en-US" sz="1100" dirty="0" smtClean="0">
                <a:solidFill>
                  <a:srgbClr val="000000"/>
                </a:solidFill>
                <a:ea typeface="SimSun" pitchFamily="2" charset="-122"/>
                <a:cs typeface="Arial" pitchFamily="34" charset="0"/>
              </a:rPr>
              <a:t>Airbnb </a:t>
            </a:r>
            <a:r>
              <a:rPr lang="en-US" sz="1100" dirty="0">
                <a:solidFill>
                  <a:srgbClr val="000000"/>
                </a:solidFill>
                <a:ea typeface="SimSun" pitchFamily="2" charset="-122"/>
                <a:cs typeface="Arial" pitchFamily="34" charset="0"/>
              </a:rPr>
              <a:t>monetization. And for both investors and </a:t>
            </a:r>
            <a:r>
              <a:rPr lang="en-US" sz="1100" dirty="0" smtClean="0">
                <a:solidFill>
                  <a:srgbClr val="000000"/>
                </a:solidFill>
                <a:ea typeface="SimSun" pitchFamily="2" charset="-122"/>
                <a:cs typeface="Arial" pitchFamily="34" charset="0"/>
              </a:rPr>
              <a:t>travelers, </a:t>
            </a:r>
            <a:r>
              <a:rPr lang="en-US" sz="1100" dirty="0">
                <a:solidFill>
                  <a:srgbClr val="000000"/>
                </a:solidFill>
                <a:ea typeface="SimSun" pitchFamily="2" charset="-122"/>
                <a:cs typeface="Arial" pitchFamily="34" charset="0"/>
              </a:rPr>
              <a:t>they will be benefited from a visualization color coded each Airbnb asset with its segmentation associated with its location features.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SimSun" pitchFamily="2" charset="-122"/>
              <a:cs typeface="Arial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11129" y="3626276"/>
            <a:ext cx="3657600" cy="67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11126" y="3414092"/>
            <a:ext cx="3865726" cy="230832"/>
          </a:xfrm>
          <a:prstGeom prst="rect">
            <a:avLst/>
          </a:prstGeom>
        </p:spPr>
        <p:txBody>
          <a:bodyPr wrap="square" lIns="0" tIns="0" rIns="0" bIns="45720" anchor="b" anchorCtr="0">
            <a:noAutofit/>
          </a:bodyPr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Why </a:t>
            </a:r>
            <a:r>
              <a:rPr kumimoji="0" lang="en-US" altLang="zh-CN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have I used</a:t>
            </a: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en-US" sz="1100" b="1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04824" y="3694271"/>
            <a:ext cx="3663905" cy="11544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68562" tIns="34281" rIns="68562" bIns="34281"/>
          <a:lstStyle/>
          <a:p>
            <a:pPr marL="214298" lvl="0" indent="-214298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1100" dirty="0">
                <a:solidFill>
                  <a:srgbClr val="000000"/>
                </a:solidFill>
                <a:ea typeface="SimSun" pitchFamily="2" charset="-122"/>
                <a:cs typeface="Arial" pitchFamily="34" charset="0"/>
              </a:rPr>
              <a:t>Airbnb listing data from "</a:t>
            </a:r>
            <a:r>
              <a:rPr lang="en-US" sz="1100" dirty="0" smtClean="0">
                <a:solidFill>
                  <a:srgbClr val="000000"/>
                </a:solidFill>
                <a:ea typeface="SimSun" pitchFamily="2" charset="-122"/>
                <a:cs typeface="Arial" pitchFamily="34" charset="0"/>
              </a:rPr>
              <a:t>public.opendatasoft.com“</a:t>
            </a:r>
          </a:p>
          <a:p>
            <a:pPr marL="214298" lvl="0" indent="-214298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1100" dirty="0">
                <a:solidFill>
                  <a:srgbClr val="000000"/>
                </a:solidFill>
                <a:ea typeface="SimSun" pitchFamily="2" charset="-122"/>
                <a:cs typeface="Arial" pitchFamily="34" charset="0"/>
              </a:rPr>
              <a:t>API provided by "Foursquare" to find common </a:t>
            </a:r>
            <a:r>
              <a:rPr lang="en-US" sz="1100" dirty="0" smtClean="0">
                <a:solidFill>
                  <a:srgbClr val="000000"/>
                </a:solidFill>
                <a:ea typeface="SimSun" pitchFamily="2" charset="-122"/>
                <a:cs typeface="Arial" pitchFamily="34" charset="0"/>
              </a:rPr>
              <a:t>venues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SimSun" pitchFamily="2" charset="-122"/>
              <a:cs typeface="Arial" pitchFamily="34" charset="0"/>
            </a:endParaRPr>
          </a:p>
        </p:txBody>
      </p:sp>
      <p:pic>
        <p:nvPicPr>
          <p:cNvPr id="177212" name="Picture 60" descr="「airbnb logo」的圖片搜尋結果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426" y="1099400"/>
            <a:ext cx="1591326" cy="159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216" name="Picture 64" descr="「foursquare logo」的圖片搜尋結果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8" r="15427"/>
          <a:stretch/>
        </p:blipFill>
        <p:spPr bwMode="auto">
          <a:xfrm>
            <a:off x="6563638" y="3500769"/>
            <a:ext cx="2254685" cy="112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210" name="Picture 58" descr="「opendatasoft logo」的圖片搜尋結果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638" y="3364746"/>
            <a:ext cx="1400004" cy="140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51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144292" y="1268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7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15" name="Object 14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44292" y="1268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 bwMode="auto">
          <a:xfrm>
            <a:off x="1143101" y="76"/>
            <a:ext cx="119059" cy="119059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42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  <a:sym typeface="Calibri"/>
            </a:endParaRPr>
          </a:p>
        </p:txBody>
      </p:sp>
      <p:sp>
        <p:nvSpPr>
          <p:cNvPr id="73" name="Text Placeholder 1"/>
          <p:cNvSpPr txBox="1">
            <a:spLocks/>
          </p:cNvSpPr>
          <p:nvPr/>
        </p:nvSpPr>
        <p:spPr>
          <a:xfrm>
            <a:off x="563008" y="381000"/>
            <a:ext cx="8135938" cy="698501"/>
          </a:xfrm>
          <a:prstGeom prst="rect">
            <a:avLst/>
          </a:prstGeom>
        </p:spPr>
        <p:txBody>
          <a:bodyPr vert="horz" lIns="0" tIns="0" rIns="0" bIns="0" spcCol="323893" rtlCol="0">
            <a:noAutofit/>
          </a:bodyPr>
          <a:lstStyle>
            <a:lvl1pPr marL="0" indent="0" algn="l" defTabSz="914278" rtl="0" eaLnBrk="1" latinLnBrk="0" hangingPunct="1">
              <a:spcBef>
                <a:spcPts val="0"/>
              </a:spcBef>
              <a:buFontTx/>
              <a:buNone/>
              <a:defRPr lang="en-US"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50" indent="-285712" algn="l" defTabSz="91427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47" indent="-228570" algn="l" defTabSz="914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86" indent="-228570" algn="l" defTabSz="91427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26" indent="-228570" algn="l" defTabSz="914278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GB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65" indent="-228570" algn="l" defTabSz="914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03" indent="-228570" algn="l" defTabSz="914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42" indent="-228570" algn="l" defTabSz="914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81" indent="-228570" algn="l" defTabSz="914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04824" y="381001"/>
            <a:ext cx="8135939" cy="598206"/>
          </a:xfrm>
        </p:spPr>
        <p:txBody>
          <a:bodyPr/>
          <a:lstStyle/>
          <a:p>
            <a:r>
              <a:rPr lang="en-US" altLang="zh-CN" dirty="0" smtClean="0"/>
              <a:t>Data Process (1/3)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3332C0-45F3-49F7-8962-3AD7701CBA4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521153" y="1311584"/>
            <a:ext cx="811961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21149" y="1099400"/>
            <a:ext cx="5986121" cy="212184"/>
          </a:xfrm>
          <a:prstGeom prst="rect">
            <a:avLst/>
          </a:prstGeom>
        </p:spPr>
        <p:txBody>
          <a:bodyPr wrap="square" lIns="0" tIns="0" rIns="0" bIns="45720" anchor="b" anchorCtr="0">
            <a:noAutofit/>
          </a:bodyPr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dirty="0">
                <a:solidFill>
                  <a:srgbClr val="000000"/>
                </a:solidFill>
                <a:latin typeface="Calibri"/>
              </a:rPr>
              <a:t>R</a:t>
            </a:r>
            <a:r>
              <a:rPr kumimoji="0" lang="en-US" altLang="zh-CN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aw Data</a:t>
            </a:r>
            <a:endParaRPr kumimoji="0" lang="en-US" sz="1100" b="1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14848" y="1384848"/>
            <a:ext cx="8125915" cy="324351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68562" tIns="34281" rIns="68562" bIns="34281"/>
          <a:lstStyle/>
          <a:p>
            <a:pPr marL="214298" lvl="0" indent="-214298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1100" dirty="0">
                <a:solidFill>
                  <a:srgbClr val="000000"/>
                </a:solidFill>
                <a:ea typeface="SimSun" pitchFamily="2" charset="-122"/>
                <a:cs typeface="Arial" pitchFamily="34" charset="0"/>
              </a:rPr>
              <a:t>There are many fields which may not useful to our analysis, so we will drop them, but remaining: "Coordinates", to find location features through Foursquare API calls; "Room price", as indication ability of monetization; And "Room type" as we want to only use the most common room type for analysis, as room type itself is a independent variable which price may depend on.</a:t>
            </a:r>
            <a:endParaRPr lang="en-US" sz="1100" dirty="0" smtClean="0">
              <a:solidFill>
                <a:srgbClr val="000000"/>
              </a:solidFill>
              <a:latin typeface="Calibri"/>
              <a:ea typeface="SimSun" pitchFamily="2" charset="-122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5939" y="2279737"/>
            <a:ext cx="8570075" cy="22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0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144292" y="1268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8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15" name="Object 14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44292" y="1268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 bwMode="auto">
          <a:xfrm>
            <a:off x="1143101" y="76"/>
            <a:ext cx="119059" cy="119059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42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  <a:sym typeface="Calibri"/>
            </a:endParaRPr>
          </a:p>
        </p:txBody>
      </p:sp>
      <p:sp>
        <p:nvSpPr>
          <p:cNvPr id="73" name="Text Placeholder 1"/>
          <p:cNvSpPr txBox="1">
            <a:spLocks/>
          </p:cNvSpPr>
          <p:nvPr/>
        </p:nvSpPr>
        <p:spPr>
          <a:xfrm>
            <a:off x="563008" y="381000"/>
            <a:ext cx="8135938" cy="698501"/>
          </a:xfrm>
          <a:prstGeom prst="rect">
            <a:avLst/>
          </a:prstGeom>
        </p:spPr>
        <p:txBody>
          <a:bodyPr vert="horz" lIns="0" tIns="0" rIns="0" bIns="0" spcCol="323893" rtlCol="0">
            <a:noAutofit/>
          </a:bodyPr>
          <a:lstStyle>
            <a:lvl1pPr marL="0" indent="0" algn="l" defTabSz="914278" rtl="0" eaLnBrk="1" latinLnBrk="0" hangingPunct="1">
              <a:spcBef>
                <a:spcPts val="0"/>
              </a:spcBef>
              <a:buFontTx/>
              <a:buNone/>
              <a:defRPr lang="en-US"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50" indent="-285712" algn="l" defTabSz="91427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47" indent="-228570" algn="l" defTabSz="914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86" indent="-228570" algn="l" defTabSz="91427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26" indent="-228570" algn="l" defTabSz="914278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GB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65" indent="-228570" algn="l" defTabSz="914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03" indent="-228570" algn="l" defTabSz="914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42" indent="-228570" algn="l" defTabSz="914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81" indent="-228570" algn="l" defTabSz="914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04824" y="381001"/>
            <a:ext cx="8135939" cy="598206"/>
          </a:xfrm>
        </p:spPr>
        <p:txBody>
          <a:bodyPr/>
          <a:lstStyle/>
          <a:p>
            <a:r>
              <a:rPr lang="en-US" altLang="zh-CN" dirty="0" smtClean="0"/>
              <a:t>Data Process (2/3)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3332C0-45F3-49F7-8962-3AD7701CBA4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521153" y="1311584"/>
            <a:ext cx="811961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21149" y="1099400"/>
            <a:ext cx="5986121" cy="212184"/>
          </a:xfrm>
          <a:prstGeom prst="rect">
            <a:avLst/>
          </a:prstGeom>
        </p:spPr>
        <p:txBody>
          <a:bodyPr wrap="square" lIns="0" tIns="0" rIns="0" bIns="45720" anchor="b" anchorCtr="0">
            <a:noAutofit/>
          </a:bodyPr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dirty="0" smtClean="0">
                <a:solidFill>
                  <a:srgbClr val="000000"/>
                </a:solidFill>
                <a:latin typeface="Calibri"/>
              </a:rPr>
              <a:t>Location Base Data</a:t>
            </a:r>
            <a:endParaRPr kumimoji="0" lang="en-US" sz="1100" b="1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14848" y="1384848"/>
            <a:ext cx="8125915" cy="324351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68562" tIns="34281" rIns="68562" bIns="34281"/>
          <a:lstStyle/>
          <a:p>
            <a:pPr marL="214298" lvl="0" indent="-214298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1100" dirty="0" smtClean="0">
                <a:solidFill>
                  <a:srgbClr val="000000"/>
                </a:solidFill>
                <a:ea typeface="SimSun" pitchFamily="2" charset="-122"/>
                <a:cs typeface="Arial" pitchFamily="34" charset="0"/>
              </a:rPr>
              <a:t>I choose 3 key columns which are price, latitude and longitude</a:t>
            </a:r>
          </a:p>
          <a:p>
            <a:pPr marL="214298" lvl="0" indent="-214298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1100" dirty="0" smtClean="0">
                <a:solidFill>
                  <a:srgbClr val="000000"/>
                </a:solidFill>
                <a:latin typeface="Calibri"/>
                <a:ea typeface="SimSun" pitchFamily="2" charset="-122"/>
                <a:cs typeface="Arial" pitchFamily="34" charset="0"/>
              </a:rPr>
              <a:t>See right table of data description: price range is big enough for analysis</a:t>
            </a:r>
            <a:endParaRPr lang="en-US" sz="1100" dirty="0" smtClean="0">
              <a:solidFill>
                <a:srgbClr val="000000"/>
              </a:solidFill>
              <a:latin typeface="Calibri"/>
              <a:ea typeface="SimSun" pitchFamily="2" charset="-122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824" y="2135542"/>
            <a:ext cx="4289978" cy="2492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48784" y="2135542"/>
            <a:ext cx="33432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0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144292" y="1268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12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15" name="Object 14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44292" y="1268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 bwMode="auto">
          <a:xfrm>
            <a:off x="1143101" y="76"/>
            <a:ext cx="119059" cy="119059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42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  <a:sym typeface="Calibri"/>
            </a:endParaRPr>
          </a:p>
        </p:txBody>
      </p:sp>
      <p:sp>
        <p:nvSpPr>
          <p:cNvPr id="73" name="Text Placeholder 1"/>
          <p:cNvSpPr txBox="1">
            <a:spLocks/>
          </p:cNvSpPr>
          <p:nvPr/>
        </p:nvSpPr>
        <p:spPr>
          <a:xfrm>
            <a:off x="563008" y="381000"/>
            <a:ext cx="8135938" cy="698501"/>
          </a:xfrm>
          <a:prstGeom prst="rect">
            <a:avLst/>
          </a:prstGeom>
        </p:spPr>
        <p:txBody>
          <a:bodyPr vert="horz" lIns="0" tIns="0" rIns="0" bIns="0" spcCol="323893" rtlCol="0">
            <a:noAutofit/>
          </a:bodyPr>
          <a:lstStyle>
            <a:lvl1pPr marL="0" indent="0" algn="l" defTabSz="914278" rtl="0" eaLnBrk="1" latinLnBrk="0" hangingPunct="1">
              <a:spcBef>
                <a:spcPts val="0"/>
              </a:spcBef>
              <a:buFontTx/>
              <a:buNone/>
              <a:defRPr lang="en-US"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50" indent="-285712" algn="l" defTabSz="91427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47" indent="-228570" algn="l" defTabSz="914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86" indent="-228570" algn="l" defTabSz="91427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26" indent="-228570" algn="l" defTabSz="914278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GB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65" indent="-228570" algn="l" defTabSz="914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03" indent="-228570" algn="l" defTabSz="914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42" indent="-228570" algn="l" defTabSz="914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81" indent="-228570" algn="l" defTabSz="914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04824" y="381001"/>
            <a:ext cx="8135939" cy="598206"/>
          </a:xfrm>
        </p:spPr>
        <p:txBody>
          <a:bodyPr/>
          <a:lstStyle/>
          <a:p>
            <a:r>
              <a:rPr lang="en-US" altLang="zh-CN" dirty="0" smtClean="0"/>
              <a:t>Data Process (3/3)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3332C0-45F3-49F7-8962-3AD7701CBA4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521153" y="1311584"/>
            <a:ext cx="811961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21149" y="1099400"/>
            <a:ext cx="5986121" cy="212184"/>
          </a:xfrm>
          <a:prstGeom prst="rect">
            <a:avLst/>
          </a:prstGeom>
        </p:spPr>
        <p:txBody>
          <a:bodyPr wrap="square" lIns="0" tIns="0" rIns="0" bIns="45720" anchor="b" anchorCtr="0">
            <a:noAutofit/>
          </a:bodyPr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dirty="0" smtClean="0">
                <a:solidFill>
                  <a:srgbClr val="000000"/>
                </a:solidFill>
                <a:latin typeface="Calibri"/>
              </a:rPr>
              <a:t>DBSCAN (10,000+ Rooms to 40 </a:t>
            </a:r>
            <a:r>
              <a:rPr lang="en-US" altLang="zh-CN" sz="1100" b="1" dirty="0" err="1" smtClean="0">
                <a:solidFill>
                  <a:srgbClr val="000000"/>
                </a:solidFill>
                <a:latin typeface="Calibri"/>
              </a:rPr>
              <a:t>Neighbourhoods</a:t>
            </a:r>
            <a:r>
              <a:rPr lang="en-US" altLang="zh-CN" sz="1100" b="1" dirty="0" smtClean="0">
                <a:solidFill>
                  <a:srgbClr val="000000"/>
                </a:solidFill>
                <a:latin typeface="Calibri"/>
              </a:rPr>
              <a:t>)</a:t>
            </a:r>
            <a:endParaRPr kumimoji="0" lang="en-US" sz="1100" b="1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14848" y="1384848"/>
            <a:ext cx="8125915" cy="324351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68562" tIns="34281" rIns="68562" bIns="34281"/>
          <a:lstStyle/>
          <a:p>
            <a:pPr marL="214298" lvl="0" indent="-214298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1100" dirty="0" smtClean="0">
                <a:solidFill>
                  <a:srgbClr val="000000"/>
                </a:solidFill>
                <a:ea typeface="SimSun" pitchFamily="2" charset="-122"/>
                <a:cs typeface="Arial" pitchFamily="34" charset="0"/>
              </a:rPr>
              <a:t>There are more than 10,000 records, which is hard to show on map</a:t>
            </a:r>
          </a:p>
          <a:p>
            <a:pPr marL="214298" lvl="0" indent="-214298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1100" dirty="0" smtClean="0">
                <a:solidFill>
                  <a:srgbClr val="000000"/>
                </a:solidFill>
                <a:latin typeface="Calibri"/>
                <a:ea typeface="SimSun" pitchFamily="2" charset="-122"/>
                <a:cs typeface="Arial" pitchFamily="34" charset="0"/>
              </a:rPr>
              <a:t>For rooms too close with each other, there won’t be much difference in terms of location features</a:t>
            </a:r>
          </a:p>
          <a:p>
            <a:pPr marL="214298" lvl="0" indent="-214298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1100" dirty="0">
                <a:solidFill>
                  <a:srgbClr val="000000"/>
                </a:solidFill>
                <a:ea typeface="SimSun" pitchFamily="2" charset="-122"/>
                <a:cs typeface="Arial" pitchFamily="34" charset="0"/>
              </a:rPr>
              <a:t>So we did </a:t>
            </a:r>
            <a:r>
              <a:rPr lang="en-US" sz="1100" dirty="0" smtClean="0">
                <a:solidFill>
                  <a:srgbClr val="000000"/>
                </a:solidFill>
                <a:ea typeface="SimSun" pitchFamily="2" charset="-122"/>
                <a:cs typeface="Arial" pitchFamily="34" charset="0"/>
              </a:rPr>
              <a:t>DBSCAN (Density Based Scanning) on coordinates to further group rooms into neighborhoods</a:t>
            </a:r>
          </a:p>
          <a:p>
            <a:pPr marL="671438" lvl="1" indent="-214298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ea typeface="SimSun" pitchFamily="2" charset="-122"/>
                <a:cs typeface="Arial" pitchFamily="34" charset="0"/>
              </a:rPr>
              <a:t>epsilon = </a:t>
            </a:r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SimSun" pitchFamily="2" charset="-122"/>
                <a:cs typeface="Arial" pitchFamily="34" charset="0"/>
              </a:rPr>
              <a:t>0.003 (0.003 change in latitude and longitude can draw a reasonable size of area on map)</a:t>
            </a:r>
            <a:endParaRPr lang="en-US" sz="1100" dirty="0">
              <a:solidFill>
                <a:schemeClr val="accent1">
                  <a:lumMod val="60000"/>
                  <a:lumOff val="40000"/>
                </a:schemeClr>
              </a:solidFill>
              <a:ea typeface="SimSun" pitchFamily="2" charset="-122"/>
              <a:cs typeface="Arial" pitchFamily="34" charset="0"/>
            </a:endParaRPr>
          </a:p>
          <a:p>
            <a:pPr marL="671438" lvl="1" indent="-214298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SimSun" pitchFamily="2" charset="-122"/>
                <a:cs typeface="Arial" pitchFamily="34" charset="0"/>
              </a:rPr>
              <a:t>Minimum Samples 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ea typeface="SimSun" pitchFamily="2" charset="-122"/>
                <a:cs typeface="Arial" pitchFamily="34" charset="0"/>
              </a:rPr>
              <a:t>= 7</a:t>
            </a:r>
            <a:endParaRPr lang="en-US" sz="1100" dirty="0" smtClean="0">
              <a:solidFill>
                <a:schemeClr val="accent1">
                  <a:lumMod val="60000"/>
                  <a:lumOff val="40000"/>
                </a:schemeClr>
              </a:solidFill>
              <a:latin typeface="Calibri"/>
              <a:ea typeface="SimSun" pitchFamily="2" charset="-122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64180" y="2768308"/>
            <a:ext cx="3676583" cy="208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144292" y="1268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58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15" name="Object 14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44292" y="1268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 bwMode="auto">
          <a:xfrm>
            <a:off x="1143101" y="76"/>
            <a:ext cx="119059" cy="119059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42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  <a:sym typeface="Calibri"/>
            </a:endParaRPr>
          </a:p>
        </p:txBody>
      </p:sp>
      <p:sp>
        <p:nvSpPr>
          <p:cNvPr id="73" name="Text Placeholder 1"/>
          <p:cNvSpPr txBox="1">
            <a:spLocks/>
          </p:cNvSpPr>
          <p:nvPr/>
        </p:nvSpPr>
        <p:spPr>
          <a:xfrm>
            <a:off x="563008" y="381000"/>
            <a:ext cx="8135938" cy="698501"/>
          </a:xfrm>
          <a:prstGeom prst="rect">
            <a:avLst/>
          </a:prstGeom>
        </p:spPr>
        <p:txBody>
          <a:bodyPr vert="horz" lIns="0" tIns="0" rIns="0" bIns="0" spcCol="323893" rtlCol="0">
            <a:noAutofit/>
          </a:bodyPr>
          <a:lstStyle>
            <a:lvl1pPr marL="0" indent="0" algn="l" defTabSz="914278" rtl="0" eaLnBrk="1" latinLnBrk="0" hangingPunct="1">
              <a:spcBef>
                <a:spcPts val="0"/>
              </a:spcBef>
              <a:buFontTx/>
              <a:buNone/>
              <a:defRPr lang="en-US"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50" indent="-285712" algn="l" defTabSz="91427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47" indent="-228570" algn="l" defTabSz="914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86" indent="-228570" algn="l" defTabSz="91427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26" indent="-228570" algn="l" defTabSz="914278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GB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65" indent="-228570" algn="l" defTabSz="914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03" indent="-228570" algn="l" defTabSz="914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42" indent="-228570" algn="l" defTabSz="914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81" indent="-228570" algn="l" defTabSz="914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04824" y="381001"/>
            <a:ext cx="8135939" cy="598206"/>
          </a:xfrm>
        </p:spPr>
        <p:txBody>
          <a:bodyPr/>
          <a:lstStyle/>
          <a:p>
            <a:r>
              <a:rPr lang="en-US" altLang="zh-CN" dirty="0" smtClean="0"/>
              <a:t>Data Segmentation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3332C0-45F3-49F7-8962-3AD7701CBA4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521153" y="1311584"/>
            <a:ext cx="811961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21149" y="1099400"/>
            <a:ext cx="5986121" cy="212184"/>
          </a:xfrm>
          <a:prstGeom prst="rect">
            <a:avLst/>
          </a:prstGeom>
        </p:spPr>
        <p:txBody>
          <a:bodyPr wrap="square" lIns="0" tIns="0" rIns="0" bIns="45720" anchor="b" anchorCtr="0">
            <a:noAutofit/>
          </a:bodyPr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noProof="0" dirty="0" smtClean="0">
                <a:solidFill>
                  <a:srgbClr val="000000"/>
                </a:solidFill>
                <a:latin typeface="Calibri"/>
              </a:rPr>
              <a:t>Add Location Features and Segment based on features</a:t>
            </a:r>
            <a:endParaRPr kumimoji="0" lang="en-US" sz="1100" b="1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14848" y="1384848"/>
            <a:ext cx="8125915" cy="324351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68562" tIns="34281" rIns="68562" bIns="34281"/>
          <a:lstStyle/>
          <a:p>
            <a:pPr marL="214298" lvl="0" indent="-214298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1100" dirty="0" smtClean="0">
                <a:solidFill>
                  <a:srgbClr val="000000"/>
                </a:solidFill>
                <a:ea typeface="SimSun" pitchFamily="2" charset="-122"/>
                <a:cs typeface="Arial" pitchFamily="34" charset="0"/>
              </a:rPr>
              <a:t>Add most common venues using </a:t>
            </a:r>
            <a:r>
              <a:rPr lang="en-US" sz="1100" dirty="0" err="1" smtClean="0">
                <a:solidFill>
                  <a:srgbClr val="000000"/>
                </a:solidFill>
                <a:ea typeface="SimSun" pitchFamily="2" charset="-122"/>
                <a:cs typeface="Arial" pitchFamily="34" charset="0"/>
              </a:rPr>
              <a:t>Foursqure</a:t>
            </a:r>
            <a:r>
              <a:rPr lang="en-US" sz="1100" dirty="0" smtClean="0">
                <a:solidFill>
                  <a:srgbClr val="000000"/>
                </a:solidFill>
                <a:ea typeface="SimSun" pitchFamily="2" charset="-122"/>
                <a:cs typeface="Arial" pitchFamily="34" charset="0"/>
              </a:rPr>
              <a:t> API and </a:t>
            </a:r>
            <a:r>
              <a:rPr lang="en-US" sz="1100" dirty="0" err="1" smtClean="0">
                <a:solidFill>
                  <a:srgbClr val="000000"/>
                </a:solidFill>
                <a:ea typeface="SimSun" pitchFamily="2" charset="-122"/>
                <a:cs typeface="Arial" pitchFamily="34" charset="0"/>
              </a:rPr>
              <a:t>runed</a:t>
            </a:r>
            <a:r>
              <a:rPr lang="en-US" sz="1100" dirty="0" smtClean="0">
                <a:solidFill>
                  <a:srgbClr val="000000"/>
                </a:solidFill>
                <a:ea typeface="SimSun" pitchFamily="2" charset="-122"/>
                <a:cs typeface="Arial" pitchFamily="34" charset="0"/>
              </a:rPr>
              <a:t> K Nearest scor</a:t>
            </a:r>
            <a:r>
              <a:rPr lang="en-US" sz="1100" dirty="0" smtClean="0">
                <a:solidFill>
                  <a:srgbClr val="000000"/>
                </a:solidFill>
                <a:ea typeface="SimSun" pitchFamily="2" charset="-122"/>
                <a:cs typeface="Arial" pitchFamily="34" charset="0"/>
              </a:rPr>
              <a:t>e to cluster neighborhoods into Clusters</a:t>
            </a:r>
          </a:p>
          <a:p>
            <a:pPr marL="214298" lvl="0" indent="-214298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1100" dirty="0" smtClean="0">
                <a:solidFill>
                  <a:srgbClr val="000000"/>
                </a:solidFill>
                <a:latin typeface="Calibri"/>
                <a:ea typeface="SimSun" pitchFamily="2" charset="-122"/>
                <a:cs typeface="Arial" pitchFamily="34" charset="0"/>
              </a:rPr>
              <a:t>5 Clusters found based on K Nearest Algorithm</a:t>
            </a:r>
            <a:endParaRPr lang="en-US" sz="1100" dirty="0" smtClean="0">
              <a:solidFill>
                <a:srgbClr val="000000"/>
              </a:solidFill>
              <a:latin typeface="Calibri"/>
              <a:ea typeface="SimSun" pitchFamily="2" charset="-122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3008" y="2530257"/>
            <a:ext cx="7930607" cy="223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1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144292" y="1268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41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15" name="Object 14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44292" y="1268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 bwMode="auto">
          <a:xfrm>
            <a:off x="1143101" y="76"/>
            <a:ext cx="119059" cy="119059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42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  <a:sym typeface="Calibri"/>
            </a:endParaRPr>
          </a:p>
        </p:txBody>
      </p:sp>
      <p:sp>
        <p:nvSpPr>
          <p:cNvPr id="73" name="Text Placeholder 1"/>
          <p:cNvSpPr txBox="1">
            <a:spLocks/>
          </p:cNvSpPr>
          <p:nvPr/>
        </p:nvSpPr>
        <p:spPr>
          <a:xfrm>
            <a:off x="563008" y="381000"/>
            <a:ext cx="8135938" cy="698501"/>
          </a:xfrm>
          <a:prstGeom prst="rect">
            <a:avLst/>
          </a:prstGeom>
        </p:spPr>
        <p:txBody>
          <a:bodyPr vert="horz" lIns="0" tIns="0" rIns="0" bIns="0" spcCol="323893" rtlCol="0">
            <a:noAutofit/>
          </a:bodyPr>
          <a:lstStyle>
            <a:lvl1pPr marL="0" indent="0" algn="l" defTabSz="914278" rtl="0" eaLnBrk="1" latinLnBrk="0" hangingPunct="1">
              <a:spcBef>
                <a:spcPts val="0"/>
              </a:spcBef>
              <a:buFontTx/>
              <a:buNone/>
              <a:defRPr lang="en-US"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50" indent="-285712" algn="l" defTabSz="91427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47" indent="-228570" algn="l" defTabSz="914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86" indent="-228570" algn="l" defTabSz="91427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26" indent="-228570" algn="l" defTabSz="914278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GB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65" indent="-228570" algn="l" defTabSz="914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03" indent="-228570" algn="l" defTabSz="914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42" indent="-228570" algn="l" defTabSz="914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81" indent="-228570" algn="l" defTabSz="914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04824" y="381001"/>
            <a:ext cx="8135939" cy="598206"/>
          </a:xfrm>
        </p:spPr>
        <p:txBody>
          <a:bodyPr/>
          <a:lstStyle/>
          <a:p>
            <a:r>
              <a:rPr lang="en-US" altLang="zh-CN" dirty="0" smtClean="0"/>
              <a:t>Data Segmentation Differentiations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3332C0-45F3-49F7-8962-3AD7701CBA4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521153" y="1311584"/>
            <a:ext cx="811961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21149" y="1099400"/>
            <a:ext cx="5986121" cy="212184"/>
          </a:xfrm>
          <a:prstGeom prst="rect">
            <a:avLst/>
          </a:prstGeom>
        </p:spPr>
        <p:txBody>
          <a:bodyPr wrap="square" lIns="0" tIns="0" rIns="0" bIns="45720" anchor="b" anchorCtr="0">
            <a:noAutofit/>
          </a:bodyPr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Calibri"/>
              </a:rPr>
              <a:t>Naming each Cluster and draw box plot to examine price differentiations</a:t>
            </a:r>
            <a:endParaRPr kumimoji="0" lang="en-US" sz="1100" b="1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6797" y="1431777"/>
            <a:ext cx="2977412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Cluster 0: Coffee Shop</a:t>
            </a:r>
            <a:r>
              <a:rPr kumimoji="0" lang="en-US" altLang="en-US" sz="10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Area</a:t>
            </a:r>
            <a:endParaRPr kumimoji="0" lang="en-US" altLang="en-US" sz="1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Asian Restaurant 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Coffee Shop 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Convenience Store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Hotel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Japanese Restaurant 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6992" y="2650588"/>
            <a:ext cx="2682198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Cluster 1: Foreign Restaurants Area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Chinese Restaurant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Cocktail Bar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Grocery Store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Hotpot Restaurant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Italian Restaurant 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Mexican Restaurant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Noodle House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Yunnan Restaurant 1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04824" y="4319326"/>
            <a:ext cx="1935888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Cluster 2: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Antique Shop 1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782861" y="1431777"/>
            <a:ext cx="1807878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Cluster 3: Park Area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Park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Tennis Court 1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782861" y="2650260"/>
            <a:ext cx="2354893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Cluster 4: Modern Lifestyle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Chinese Restaurant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Coffee Shop 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Coworking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Space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Gym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Hotel 3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32812" y="2247619"/>
            <a:ext cx="2927919" cy="188315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50069" y="1401403"/>
            <a:ext cx="2590693" cy="435243"/>
          </a:xfrm>
          <a:prstGeom prst="rect">
            <a:avLst/>
          </a:prstGeom>
        </p:spPr>
        <p:txBody>
          <a:bodyPr vert="horz" wrap="square" lIns="0" tIns="0" rIns="0" bIns="0" spcCol="385658" rtlCol="0">
            <a:noAutofit/>
          </a:bodyPr>
          <a:lstStyle/>
          <a:p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Box chart: </a:t>
            </a:r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although it’s not very significant, the chart shows Antique shop area and Modern Lifestyle area out performs in price</a:t>
            </a:r>
            <a:endParaRPr lang="en-US" sz="1200" dirty="0" smtClean="0">
              <a:solidFill>
                <a:schemeClr val="accent1">
                  <a:lumMod val="60000"/>
                  <a:lumOff val="40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20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144292" y="1268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83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15" name="Object 14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44292" y="1268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 bwMode="auto">
          <a:xfrm>
            <a:off x="1143101" y="76"/>
            <a:ext cx="119059" cy="119059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42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  <a:sym typeface="Calibri"/>
            </a:endParaRPr>
          </a:p>
        </p:txBody>
      </p:sp>
      <p:sp>
        <p:nvSpPr>
          <p:cNvPr id="73" name="Text Placeholder 1"/>
          <p:cNvSpPr txBox="1">
            <a:spLocks/>
          </p:cNvSpPr>
          <p:nvPr/>
        </p:nvSpPr>
        <p:spPr>
          <a:xfrm>
            <a:off x="563008" y="381000"/>
            <a:ext cx="8135938" cy="698501"/>
          </a:xfrm>
          <a:prstGeom prst="rect">
            <a:avLst/>
          </a:prstGeom>
        </p:spPr>
        <p:txBody>
          <a:bodyPr vert="horz" lIns="0" tIns="0" rIns="0" bIns="0" spcCol="323893" rtlCol="0">
            <a:noAutofit/>
          </a:bodyPr>
          <a:lstStyle>
            <a:lvl1pPr marL="0" indent="0" algn="l" defTabSz="914278" rtl="0" eaLnBrk="1" latinLnBrk="0" hangingPunct="1">
              <a:spcBef>
                <a:spcPts val="0"/>
              </a:spcBef>
              <a:buFontTx/>
              <a:buNone/>
              <a:defRPr lang="en-US"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50" indent="-285712" algn="l" defTabSz="91427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47" indent="-228570" algn="l" defTabSz="914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86" indent="-228570" algn="l" defTabSz="91427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26" indent="-228570" algn="l" defTabSz="914278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GB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65" indent="-228570" algn="l" defTabSz="914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03" indent="-228570" algn="l" defTabSz="914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42" indent="-228570" algn="l" defTabSz="914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81" indent="-228570" algn="l" defTabSz="914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04824" y="381001"/>
            <a:ext cx="8135939" cy="598206"/>
          </a:xfrm>
        </p:spPr>
        <p:txBody>
          <a:bodyPr/>
          <a:lstStyle/>
          <a:p>
            <a:r>
              <a:rPr lang="en-US" altLang="zh-CN" dirty="0" smtClean="0"/>
              <a:t>Visualization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3332C0-45F3-49F7-8962-3AD7701CBA4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521153" y="1311584"/>
            <a:ext cx="811961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21149" y="1099400"/>
            <a:ext cx="5986121" cy="212184"/>
          </a:xfrm>
          <a:prstGeom prst="rect">
            <a:avLst/>
          </a:prstGeom>
        </p:spPr>
        <p:txBody>
          <a:bodyPr wrap="square" lIns="0" tIns="0" rIns="0" bIns="45720" anchor="b" anchorCtr="0">
            <a:noAutofit/>
          </a:bodyPr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Calibri"/>
              </a:rPr>
              <a:t>Visualize each area on Map with price indicator (bubble size) as a tool for reference</a:t>
            </a:r>
            <a:endParaRPr kumimoji="0" lang="en-US" sz="1100" b="1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96652" y="1543667"/>
            <a:ext cx="5752281" cy="3306026"/>
          </a:xfrm>
          <a:prstGeom prst="rect">
            <a:avLst/>
          </a:prstGeom>
        </p:spPr>
      </p:pic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504824" y="2089329"/>
            <a:ext cx="2334350" cy="923330"/>
          </a:xfrm>
          <a:prstGeom prst="rect">
            <a:avLst/>
          </a:prstGeom>
          <a:solidFill>
            <a:srgbClr val="EF3D3D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Cluster 0: Coffee Shop</a:t>
            </a:r>
            <a:r>
              <a:rPr kumimoji="0" lang="en-US" altLang="en-US" sz="10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Area</a:t>
            </a:r>
            <a:endParaRPr kumimoji="0" lang="en-US" altLang="en-US" sz="1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Asian Restaurant 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Coffee Shop 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Convenience Store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Hotel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Japanese Restaurant 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382092" y="3558320"/>
            <a:ext cx="2682198" cy="1384995"/>
          </a:xfrm>
          <a:prstGeom prst="rect">
            <a:avLst/>
          </a:prstGeom>
          <a:solidFill>
            <a:srgbClr val="9C44F3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Cluster 1: Foreign Restaurants Area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Chinese Restaurant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Cocktail Bar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Grocery Store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Hotpot Restaurant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Italian Restaurant 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Mexican Restaurant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Noodle House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Yunnan Restaurant 1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6672705" y="4616023"/>
            <a:ext cx="1935888" cy="307777"/>
          </a:xfrm>
          <a:prstGeom prst="rect">
            <a:avLst/>
          </a:prstGeom>
          <a:solidFill>
            <a:srgbClr val="46C0EA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Cluster 2: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Antique Shop 1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4572792" y="2502137"/>
            <a:ext cx="1807878" cy="461665"/>
          </a:xfrm>
          <a:prstGeom prst="rect">
            <a:avLst/>
          </a:prstGeom>
          <a:solidFill>
            <a:srgbClr val="A2FAC3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Cluster 3: Park Area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Park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Tennis Court 1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5785526" y="3151583"/>
            <a:ext cx="2508468" cy="923330"/>
          </a:xfrm>
          <a:prstGeom prst="rect">
            <a:avLst/>
          </a:prstGeom>
          <a:solidFill>
            <a:srgbClr val="FFB360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Cluster 4: Modern Lifestyle Area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Chinese Restaurant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Coffee Shop 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Coworking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Space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Gym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Hotel 3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40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144292" y="1268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06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15" name="Object 14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44292" y="1268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 bwMode="auto">
          <a:xfrm>
            <a:off x="1143101" y="76"/>
            <a:ext cx="119059" cy="119059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42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  <a:sym typeface="Calibri"/>
            </a:endParaRPr>
          </a:p>
        </p:txBody>
      </p:sp>
      <p:sp>
        <p:nvSpPr>
          <p:cNvPr id="73" name="Text Placeholder 1"/>
          <p:cNvSpPr txBox="1">
            <a:spLocks/>
          </p:cNvSpPr>
          <p:nvPr/>
        </p:nvSpPr>
        <p:spPr>
          <a:xfrm>
            <a:off x="563008" y="381000"/>
            <a:ext cx="8135938" cy="698501"/>
          </a:xfrm>
          <a:prstGeom prst="rect">
            <a:avLst/>
          </a:prstGeom>
        </p:spPr>
        <p:txBody>
          <a:bodyPr vert="horz" lIns="0" tIns="0" rIns="0" bIns="0" spcCol="323893" rtlCol="0">
            <a:noAutofit/>
          </a:bodyPr>
          <a:lstStyle>
            <a:lvl1pPr marL="0" indent="0" algn="l" defTabSz="914278" rtl="0" eaLnBrk="1" latinLnBrk="0" hangingPunct="1">
              <a:spcBef>
                <a:spcPts val="0"/>
              </a:spcBef>
              <a:buFontTx/>
              <a:buNone/>
              <a:defRPr lang="en-US"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50" indent="-285712" algn="l" defTabSz="91427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47" indent="-228570" algn="l" defTabSz="914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86" indent="-228570" algn="l" defTabSz="91427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26" indent="-228570" algn="l" defTabSz="914278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GB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65" indent="-228570" algn="l" defTabSz="914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03" indent="-228570" algn="l" defTabSz="914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42" indent="-228570" algn="l" defTabSz="914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81" indent="-228570" algn="l" defTabSz="914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66188" y="2222680"/>
            <a:ext cx="8135939" cy="598206"/>
          </a:xfrm>
        </p:spPr>
        <p:txBody>
          <a:bodyPr/>
          <a:lstStyle/>
          <a:p>
            <a:r>
              <a:rPr lang="en-US" altLang="zh-CN" dirty="0" smtClean="0"/>
              <a:t>Thank you!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3332C0-45F3-49F7-8962-3AD7701CBA4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19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381&quot;/&gt;&lt;/object&gt;&lt;object type=&quot;3&quot; unique_id=&quot;10004&quot;&gt;&lt;property id=&quot;20148&quot; value=&quot;5&quot;/&gt;&lt;property id=&quot;20300&quot; value=&quot;Slide 2&quot;/&gt;&lt;property id=&quot;20307&quot; value=&quot;540&quot;/&gt;&lt;/object&gt;&lt;object type=&quot;3&quot; unique_id=&quot;10005&quot;&gt;&lt;property id=&quot;20148&quot; value=&quot;5&quot;/&gt;&lt;property id=&quot;20300&quot; value=&quot;Slide 3&quot;/&gt;&lt;property id=&quot;20307&quot; value=&quot;541&quot;/&gt;&lt;/object&gt;&lt;object type=&quot;3&quot; unique_id=&quot;10006&quot;&gt;&lt;property id=&quot;20148&quot; value=&quot;5&quot;/&gt;&lt;property id=&quot;20300&quot; value=&quot;Slide 4&quot;/&gt;&lt;property id=&quot;20307&quot; value=&quot;566&quot;/&gt;&lt;/object&gt;&lt;object type=&quot;3&quot; unique_id=&quot;10007&quot;&gt;&lt;property id=&quot;20148&quot; value=&quot;5&quot;/&gt;&lt;property id=&quot;20300&quot; value=&quot;Slide 5&quot;/&gt;&lt;property id=&quot;20307&quot; value=&quot;602&quot;/&gt;&lt;/object&gt;&lt;object type=&quot;3&quot; unique_id=&quot;10008&quot;&gt;&lt;property id=&quot;20148&quot; value=&quot;5&quot;/&gt;&lt;property id=&quot;20300&quot; value=&quot;Slide 6&quot;/&gt;&lt;property id=&quot;20307&quot; value=&quot;428&quot;/&gt;&lt;/object&gt;&lt;object type=&quot;3&quot; unique_id=&quot;10009&quot;&gt;&lt;property id=&quot;20148&quot; value=&quot;5&quot;/&gt;&lt;property id=&quot;20300&quot; value=&quot;Slide 7&quot;/&gt;&lt;property id=&quot;20307&quot; value=&quot;469&quot;/&gt;&lt;/object&gt;&lt;object type=&quot;3&quot; unique_id=&quot;10010&quot;&gt;&lt;property id=&quot;20148&quot; value=&quot;5&quot;/&gt;&lt;property id=&quot;20300&quot; value=&quot;Slide 8&quot;/&gt;&lt;property id=&quot;20307&quot; value=&quot;584&quot;/&gt;&lt;/object&gt;&lt;object type=&quot;3&quot; unique_id=&quot;10011&quot;&gt;&lt;property id=&quot;20148&quot; value=&quot;5&quot;/&gt;&lt;property id=&quot;20300&quot; value=&quot;Slide 9&quot;/&gt;&lt;property id=&quot;20307&quot; value=&quot;582&quot;/&gt;&lt;/object&gt;&lt;object type=&quot;3&quot; unique_id=&quot;10012&quot;&gt;&lt;property id=&quot;20148&quot; value=&quot;5&quot;/&gt;&lt;property id=&quot;20300&quot; value=&quot;Slide 10&quot;/&gt;&lt;property id=&quot;20307&quot; value=&quot;592&quot;/&gt;&lt;/object&gt;&lt;object type=&quot;3&quot; unique_id=&quot;10013&quot;&gt;&lt;property id=&quot;20148&quot; value=&quot;5&quot;/&gt;&lt;property id=&quot;20300&quot; value=&quot;Slide 11&quot;/&gt;&lt;property id=&quot;20307&quot; value=&quot;596&quot;/&gt;&lt;/object&gt;&lt;object type=&quot;3&quot; unique_id=&quot;10014&quot;&gt;&lt;property id=&quot;20148&quot; value=&quot;5&quot;/&gt;&lt;property id=&quot;20300&quot; value=&quot;Slide 12&quot;/&gt;&lt;property id=&quot;20307&quot; value=&quot;364&quot;/&gt;&lt;/object&gt;&lt;object type=&quot;3&quot; unique_id=&quot;10015&quot;&gt;&lt;property id=&quot;20148&quot; value=&quot;5&quot;/&gt;&lt;property id=&quot;20300&quot; value=&quot;Slide 13&quot;/&gt;&lt;property id=&quot;20307&quot; value=&quot;475&quot;/&gt;&lt;/object&gt;&lt;object type=&quot;3&quot; unique_id=&quot;10016&quot;&gt;&lt;property id=&quot;20148&quot; value=&quot;5&quot;/&gt;&lt;property id=&quot;20300&quot; value=&quot;Slide 14&quot;/&gt;&lt;property id=&quot;20307&quot; value=&quot;579&quot;/&gt;&lt;/object&gt;&lt;object type=&quot;3&quot; unique_id=&quot;10017&quot;&gt;&lt;property id=&quot;20148&quot; value=&quot;5&quot;/&gt;&lt;property id=&quot;20300&quot; value=&quot;Slide 15&quot;/&gt;&lt;property id=&quot;20307&quot; value=&quot;563&quot;/&gt;&lt;/object&gt;&lt;object type=&quot;3&quot; unique_id=&quot;10018&quot;&gt;&lt;property id=&quot;20148&quot; value=&quot;5&quot;/&gt;&lt;property id=&quot;20300&quot; value=&quot;Slide 16&quot;/&gt;&lt;property id=&quot;20307&quot; value=&quot;503&quot;/&gt;&lt;/object&gt;&lt;object type=&quot;3&quot; unique_id=&quot;10019&quot;&gt;&lt;property id=&quot;20148&quot; value=&quot;5&quot;/&gt;&lt;property id=&quot;20300&quot; value=&quot;Slide 17&quot;/&gt;&lt;property id=&quot;20307&quot; value=&quot;544&quot;/&gt;&lt;/object&gt;&lt;object type=&quot;3&quot; unique_id=&quot;10020&quot;&gt;&lt;property id=&quot;20148&quot; value=&quot;5&quot;/&gt;&lt;property id=&quot;20300&quot; value=&quot;Slide 18&quot;/&gt;&lt;property id=&quot;20307&quot; value=&quot;545&quot;/&gt;&lt;/object&gt;&lt;object type=&quot;3&quot; unique_id=&quot;10021&quot;&gt;&lt;property id=&quot;20148&quot; value=&quot;5&quot;/&gt;&lt;property id=&quot;20300&quot; value=&quot;Slide 19&quot;/&gt;&lt;property id=&quot;20307&quot; value=&quot;500&quot;/&gt;&lt;/object&gt;&lt;object type=&quot;3&quot; unique_id=&quot;10022&quot;&gt;&lt;property id=&quot;20148&quot; value=&quot;5&quot;/&gt;&lt;property id=&quot;20300&quot; value=&quot;Slide 20&quot;/&gt;&lt;property id=&quot;20307&quot; value=&quot;603&quot;/&gt;&lt;/object&gt;&lt;object type=&quot;3&quot; unique_id=&quot;10023&quot;&gt;&lt;property id=&quot;20148&quot; value=&quot;5&quot;/&gt;&lt;property id=&quot;20300&quot; value=&quot;Slide 21&quot;/&gt;&lt;property id=&quot;20307&quot; value=&quot;559&quot;/&gt;&lt;/object&gt;&lt;object type=&quot;3&quot; unique_id=&quot;10024&quot;&gt;&lt;property id=&quot;20148&quot; value=&quot;5&quot;/&gt;&lt;property id=&quot;20300&quot; value=&quot;Slide 22&quot;/&gt;&lt;property id=&quot;20307&quot; value=&quot;522&quot;/&gt;&lt;/object&gt;&lt;object type=&quot;3&quot; unique_id=&quot;10025&quot;&gt;&lt;property id=&quot;20148&quot; value=&quot;5&quot;/&gt;&lt;property id=&quot;20300&quot; value=&quot;Slide 23&quot;/&gt;&lt;property id=&quot;20307&quot; value=&quot;606&quot;/&gt;&lt;/object&gt;&lt;object type=&quot;3&quot; unique_id=&quot;10026&quot;&gt;&lt;property id=&quot;20148&quot; value=&quot;5&quot;/&gt;&lt;property id=&quot;20300&quot; value=&quot;Slide 24&quot;/&gt;&lt;property id=&quot;20307&quot; value=&quot;546&quot;/&gt;&lt;/object&gt;&lt;object type=&quot;3&quot; unique_id=&quot;10027&quot;&gt;&lt;property id=&quot;20148&quot; value=&quot;5&quot;/&gt;&lt;property id=&quot;20300&quot; value=&quot;Slide 25&quot;/&gt;&lt;property id=&quot;20307&quot; value=&quot;547&quot;/&gt;&lt;/object&gt;&lt;object type=&quot;3&quot; unique_id=&quot;10029&quot;&gt;&lt;property id=&quot;20148&quot; value=&quot;5&quot;/&gt;&lt;property id=&quot;20300&quot; value=&quot;Slide 27&quot;/&gt;&lt;property id=&quot;20307&quot; value=&quot;562&quot;/&gt;&lt;/object&gt;&lt;object type=&quot;3&quot; unique_id=&quot;10031&quot;&gt;&lt;property id=&quot;20148&quot; value=&quot;5&quot;/&gt;&lt;property id=&quot;20300&quot; value=&quot;Slide 28&quot;/&gt;&lt;property id=&quot;20307&quot; value=&quot;551&quot;/&gt;&lt;/object&gt;&lt;object type=&quot;3&quot; unique_id=&quot;10032&quot;&gt;&lt;property id=&quot;20148&quot; value=&quot;5&quot;/&gt;&lt;property id=&quot;20300&quot; value=&quot;Slide 29&quot;/&gt;&lt;property id=&quot;20307&quot; value=&quot;599&quot;/&gt;&lt;/object&gt;&lt;object type=&quot;3&quot; unique_id=&quot;10035&quot;&gt;&lt;property id=&quot;20148&quot; value=&quot;5&quot;/&gt;&lt;property id=&quot;20300&quot; value=&quot;Slide 31&quot;/&gt;&lt;property id=&quot;20307&quot; value=&quot;554&quot;/&gt;&lt;/object&gt;&lt;object type=&quot;3&quot; unique_id=&quot;13590&quot;&gt;&lt;property id=&quot;20148&quot; value=&quot;5&quot;/&gt;&lt;property id=&quot;20300&quot; value=&quot;Slide 30&quot;/&gt;&lt;property id=&quot;20307&quot; value=&quot;608&quot;/&gt;&lt;/object&gt;&lt;object type=&quot;3&quot; unique_id=&quot;13592&quot;&gt;&lt;property id=&quot;20148&quot; value=&quot;5&quot;/&gt;&lt;property id=&quot;20300&quot; value=&quot;Slide 26&quot;/&gt;&lt;property id=&quot;20307&quot; value=&quot;609&quot;/&gt;&lt;/object&gt;&lt;/object&gt;&lt;object type=&quot;8&quot; unique_id=&quot;10070&quot;&gt;&lt;/object&gt;&lt;/object&gt;&lt;/database&gt;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eey6F8.bEWitE1Zk2Fce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SlideTextFontColor;-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eey6F8.bEWitE1Zk2Fce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SlideTextFontColor;-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eey6F8.bEWitE1Zk2Fce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SlideTextFontColor;-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eey6F8.bEWitE1Zk2Fce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eey6F8.bEWitE1Zk2Fce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eey6F8.bEWitE1Zk2Fce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eey6F8.bEWitE1Zk2Fce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SlideTextFontColor;-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SlideTextFontColor;-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eey6F8.bEWitE1Zk2Fce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SlideTextFontColor;-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presentation_template_16x9_mar15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588E"/>
      </a:accent1>
      <a:accent2>
        <a:srgbClr val="008ECC"/>
      </a:accent2>
      <a:accent3>
        <a:srgbClr val="28A899"/>
      </a:accent3>
      <a:accent4>
        <a:srgbClr val="B6BF00"/>
      </a:accent4>
      <a:accent5>
        <a:srgbClr val="A3D9D9"/>
      </a:accent5>
      <a:accent6>
        <a:srgbClr val="004899"/>
      </a:accent6>
      <a:hlink>
        <a:srgbClr val="00588E"/>
      </a:hlink>
      <a:folHlink>
        <a:srgbClr val="00588E"/>
      </a:folHlink>
    </a:clrScheme>
    <a:fontScheme name="PhilipsTheme_fonts_2.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square" lIns="0" tIns="0" rIns="0" bIns="0" spcCol="385658" rtlCol="0">
        <a:noAutofit/>
      </a:bodyPr>
      <a:lstStyle>
        <a:defPPr>
          <a:defRPr smtClean="0">
            <a:solidFill>
              <a:schemeClr val="bg1"/>
            </a:solidFill>
            <a:latin typeface="Calibri Light" charset="0"/>
            <a:ea typeface="Calibri Light" charset="0"/>
            <a:cs typeface="Calibri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ief for presentation_template_16x9_150218.pptx" id="{7BC8F1D8-ABA4-4582-8B6F-BE7EF9D477AC}" vid="{3804DEDD-1C30-477B-B626-0954805C92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49919dca-d9c1-492f-bd36-8a887e31a6e3">D27DKY46WKU4-425-47344</_dlc_DocId>
    <_dlc_DocIdUrl xmlns="49919dca-d9c1-492f-bd36-8a887e31a6e3">
      <Url>https://intranet.philips.com/_layouts/15/DocIdRedir.aspx?ID=D27DKY46WKU4-425-47344</Url>
      <Description>D27DKY46WKU4-425-47344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7894F3CF92B141881AE93FC733ACA8" ma:contentTypeVersion="8" ma:contentTypeDescription="Create a new document." ma:contentTypeScope="" ma:versionID="e9ea0930521b8bc1ad9a77e384d1cfb0">
  <xsd:schema xmlns:xsd="http://www.w3.org/2001/XMLSchema" xmlns:xs="http://www.w3.org/2001/XMLSchema" xmlns:p="http://schemas.microsoft.com/office/2006/metadata/properties" xmlns:ns2="49919dca-d9c1-492f-bd36-8a887e31a6e3" xmlns:ns3="dfbff925-70bd-4f7b-8f9a-d94ee0f4c2e8" targetNamespace="http://schemas.microsoft.com/office/2006/metadata/properties" ma:root="true" ma:fieldsID="aed0093a362c348f765d86061b752cdc" ns2:_="" ns3:_="">
    <xsd:import namespace="49919dca-d9c1-492f-bd36-8a887e31a6e3"/>
    <xsd:import namespace="dfbff925-70bd-4f7b-8f9a-d94ee0f4c2e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919dca-d9c1-492f-bd36-8a887e31a6e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bff925-70bd-4f7b-8f9a-d94ee0f4c2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haredContentType xmlns="Microsoft.SharePoint.Taxonomy.ContentTypeSync" SourceId="e40374fb-a6cc-4854-989f-c1d94a7967ee" ContentTypeId="0x01" PreviousValue="false"/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B6BFD73D-6BAC-4CA7-B51C-DDBC6233D437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office/2006/documentManagement/types"/>
    <ds:schemaRef ds:uri="49919dca-d9c1-492f-bd36-8a887e31a6e3"/>
    <ds:schemaRef ds:uri="http://schemas.openxmlformats.org/package/2006/metadata/core-properties"/>
    <ds:schemaRef ds:uri="dfbff925-70bd-4f7b-8f9a-d94ee0f4c2e8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BC51E50-E5E7-4BFD-9956-331C6E75DE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919dca-d9c1-492f-bd36-8a887e31a6e3"/>
    <ds:schemaRef ds:uri="dfbff925-70bd-4f7b-8f9a-d94ee0f4c2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4BCB46-604C-473B-8AC8-121B2714395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C497364-72EF-44EB-88D2-985352A17849}">
  <ds:schemaRefs>
    <ds:schemaRef ds:uri="Microsoft.SharePoint.Taxonomy.ContentTypeSync"/>
  </ds:schemaRefs>
</ds:datastoreItem>
</file>

<file path=customXml/itemProps5.xml><?xml version="1.0" encoding="utf-8"?>
<ds:datastoreItem xmlns:ds="http://schemas.openxmlformats.org/officeDocument/2006/customXml" ds:itemID="{AFB1DFCD-C4AF-4F15-B4EC-9F24DD95937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611</Words>
  <Application>Microsoft Office PowerPoint</Application>
  <PresentationFormat>On-screen Show (16:9)</PresentationFormat>
  <Paragraphs>109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Courier New</vt:lpstr>
      <vt:lpstr>Calibri Light</vt:lpstr>
      <vt:lpstr>Calibri</vt:lpstr>
      <vt:lpstr>SimSun</vt:lpstr>
      <vt:lpstr>1_presentation_template_16x9_mar15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Philips</dc:creator>
  <dc:description>Version 6.4 - 1.1</dc:description>
  <cp:lastModifiedBy>ZHAO, Lorin</cp:lastModifiedBy>
  <cp:revision>1488</cp:revision>
  <cp:lastPrinted>2019-10-27T12:02:56Z</cp:lastPrinted>
  <dcterms:created xsi:type="dcterms:W3CDTF">2015-11-11T18:43:11Z</dcterms:created>
  <dcterms:modified xsi:type="dcterms:W3CDTF">2020-02-15T17:30:43Z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Design">
    <vt:lpwstr>Presentation</vt:lpwstr>
  </property>
  <property fmtid="{D5CDD505-2E9C-101B-9397-08002B2CF9AE}" pid="3" name="WizKit Template Version">
    <vt:i4>4</vt:i4>
  </property>
  <property fmtid="{D5CDD505-2E9C-101B-9397-08002B2CF9AE}" pid="4" name="WizKit Template Type">
    <vt:lpwstr>Widescreen</vt:lpwstr>
  </property>
  <property fmtid="{D5CDD505-2E9C-101B-9397-08002B2CF9AE}" pid="5" name="ContentTypeId">
    <vt:lpwstr>0x010100607894F3CF92B141881AE93FC733ACA8</vt:lpwstr>
  </property>
  <property fmtid="{D5CDD505-2E9C-101B-9397-08002B2CF9AE}" pid="6" name="_dlc_DocIdItemGuid">
    <vt:lpwstr>022b5074-864f-4482-ade2-4df72205d79b</vt:lpwstr>
  </property>
</Properties>
</file>