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6" r:id="rId4"/>
    <p:sldMasterId id="2147483697" r:id="rId5"/>
    <p:sldMasterId id="2147483698" r:id="rId6"/>
    <p:sldMasterId id="2147483699" r:id="rId7"/>
  </p:sldMasterIdLst>
  <p:notesMasterIdLst>
    <p:notesMasterId r:id="rId8"/>
  </p:notesMasterIdLst>
  <p:sldIdLst>
    <p:sldId id="256" r:id="rId9"/>
    <p:sldId id="257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7FBA07-A341-4E66-9B4C-4C38DC355A67}">
  <a:tblStyle styleId="{487FBA07-A341-4E66-9B4C-4C38DC355A6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2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40" y="685800"/>
            <a:ext cx="60962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685800" y="4400640"/>
            <a:ext cx="5486400" cy="360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3a9f5e7e2_0_17:notes"/>
          <p:cNvSpPr/>
          <p:nvPr>
            <p:ph idx="2" type="sldImg"/>
          </p:nvPr>
        </p:nvSpPr>
        <p:spPr>
          <a:xfrm>
            <a:off x="38124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3a9f5e7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527400" y="56772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27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335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614376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527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5" type="body"/>
          </p:nvPr>
        </p:nvSpPr>
        <p:spPr>
          <a:xfrm>
            <a:off x="3335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6" type="body"/>
          </p:nvPr>
        </p:nvSpPr>
        <p:spPr>
          <a:xfrm>
            <a:off x="614376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527400" y="16560"/>
            <a:ext cx="8616600" cy="22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527400" y="56772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527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335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14376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527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335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14376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527400" y="16560"/>
            <a:ext cx="8616600" cy="22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527400" y="56772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527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3335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614376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527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3335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614376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2"/>
          <p:cNvSpPr txBox="1"/>
          <p:nvPr>
            <p:ph idx="1" type="subTitle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1" name="Google Shape;181;p44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idx="1" type="subTitle"/>
          </p:nvPr>
        </p:nvSpPr>
        <p:spPr>
          <a:xfrm>
            <a:off x="527400" y="16560"/>
            <a:ext cx="8616600" cy="22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7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7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Google Shape;189;p47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47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8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Google Shape;194;p48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48"/>
          <p:cNvSpPr txBox="1"/>
          <p:nvPr>
            <p:ph idx="3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9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9" name="Google Shape;199;p49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Google Shape;200;p49"/>
          <p:cNvSpPr txBox="1"/>
          <p:nvPr>
            <p:ph idx="3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0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" type="body"/>
          </p:nvPr>
        </p:nvSpPr>
        <p:spPr>
          <a:xfrm>
            <a:off x="527400" y="56772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Google Shape;204;p50"/>
          <p:cNvSpPr txBox="1"/>
          <p:nvPr>
            <p:ph idx="2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1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Google Shape;208;p51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Google Shape;209;p51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51"/>
          <p:cNvSpPr txBox="1"/>
          <p:nvPr>
            <p:ph idx="4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1" type="body"/>
          </p:nvPr>
        </p:nvSpPr>
        <p:spPr>
          <a:xfrm>
            <a:off x="527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Google Shape;214;p52"/>
          <p:cNvSpPr txBox="1"/>
          <p:nvPr>
            <p:ph idx="2" type="body"/>
          </p:nvPr>
        </p:nvSpPr>
        <p:spPr>
          <a:xfrm>
            <a:off x="3335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Google Shape;215;p52"/>
          <p:cNvSpPr txBox="1"/>
          <p:nvPr>
            <p:ph idx="3" type="body"/>
          </p:nvPr>
        </p:nvSpPr>
        <p:spPr>
          <a:xfrm>
            <a:off x="614376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52"/>
          <p:cNvSpPr txBox="1"/>
          <p:nvPr>
            <p:ph idx="4" type="body"/>
          </p:nvPr>
        </p:nvSpPr>
        <p:spPr>
          <a:xfrm>
            <a:off x="527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7" name="Google Shape;217;p52"/>
          <p:cNvSpPr txBox="1"/>
          <p:nvPr>
            <p:ph idx="5" type="body"/>
          </p:nvPr>
        </p:nvSpPr>
        <p:spPr>
          <a:xfrm>
            <a:off x="3335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Google Shape;218;p52"/>
          <p:cNvSpPr txBox="1"/>
          <p:nvPr>
            <p:ph idx="6" type="body"/>
          </p:nvPr>
        </p:nvSpPr>
        <p:spPr>
          <a:xfrm>
            <a:off x="614376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527400" y="16560"/>
            <a:ext cx="8616600" cy="22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628560" y="5000400"/>
            <a:ext cx="20574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029040" y="5000400"/>
            <a:ext cx="3085920" cy="137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86600" y="4967280"/>
            <a:ext cx="25632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/>
          <p:nvPr/>
        </p:nvSpPr>
        <p:spPr>
          <a:xfrm rot="2700000">
            <a:off x="142920" y="2956320"/>
            <a:ext cx="1267200" cy="1267200"/>
          </a:xfrm>
          <a:custGeom>
            <a:rect b="b" l="l" r="r" t="t"/>
            <a:pathLst>
              <a:path extrusionOk="0" h="1690847" w="1690846">
                <a:moveTo>
                  <a:pt x="0" y="0"/>
                </a:moveTo>
                <a:lnTo>
                  <a:pt x="1690846" y="0"/>
                </a:lnTo>
                <a:lnTo>
                  <a:pt x="1690846" y="1690847"/>
                </a:lnTo>
                <a:lnTo>
                  <a:pt x="225902" y="1690847"/>
                </a:lnTo>
                <a:lnTo>
                  <a:pt x="0" y="1464945"/>
                </a:lnTo>
                <a:lnTo>
                  <a:pt x="0" y="0"/>
                </a:lnTo>
                <a:close/>
              </a:path>
            </a:pathLst>
          </a:custGeom>
          <a:solidFill>
            <a:srgbClr val="44B5D3">
              <a:alpha val="24705"/>
            </a:srgbClr>
          </a:solidFill>
          <a:ln>
            <a:noFill/>
          </a:ln>
        </p:spPr>
      </p:sp>
      <p:sp>
        <p:nvSpPr>
          <p:cNvPr id="10" name="Google Shape;10;p1"/>
          <p:cNvSpPr/>
          <p:nvPr/>
        </p:nvSpPr>
        <p:spPr>
          <a:xfrm rot="2700000">
            <a:off x="1187280" y="3994200"/>
            <a:ext cx="1267200" cy="1267200"/>
          </a:xfrm>
          <a:custGeom>
            <a:rect b="b" l="l" r="r" t="t"/>
            <a:pathLst>
              <a:path extrusionOk="0" h="1690847" w="1690846">
                <a:moveTo>
                  <a:pt x="1" y="1"/>
                </a:moveTo>
                <a:lnTo>
                  <a:pt x="1690846" y="0"/>
                </a:lnTo>
                <a:lnTo>
                  <a:pt x="1690846" y="971296"/>
                </a:lnTo>
                <a:lnTo>
                  <a:pt x="971296" y="1690847"/>
                </a:lnTo>
                <a:lnTo>
                  <a:pt x="0" y="1690847"/>
                </a:lnTo>
                <a:lnTo>
                  <a:pt x="1" y="1"/>
                </a:lnTo>
                <a:close/>
              </a:path>
            </a:pathLst>
          </a:custGeom>
          <a:solidFill>
            <a:srgbClr val="4E648B">
              <a:alpha val="24705"/>
            </a:srgbClr>
          </a:solidFill>
          <a:ln>
            <a:noFill/>
          </a:ln>
        </p:spPr>
      </p:sp>
      <p:sp>
        <p:nvSpPr>
          <p:cNvPr id="11" name="Google Shape;11;p1"/>
          <p:cNvSpPr/>
          <p:nvPr/>
        </p:nvSpPr>
        <p:spPr>
          <a:xfrm rot="2700000">
            <a:off x="511560" y="4876920"/>
            <a:ext cx="531720" cy="531720"/>
          </a:xfrm>
          <a:custGeom>
            <a:rect b="b" l="l" r="r" t="t"/>
            <a:pathLst>
              <a:path extrusionOk="0" h="709396" w="709395">
                <a:moveTo>
                  <a:pt x="0" y="0"/>
                </a:moveTo>
                <a:lnTo>
                  <a:pt x="709395" y="0"/>
                </a:lnTo>
                <a:lnTo>
                  <a:pt x="0" y="709396"/>
                </a:lnTo>
                <a:lnTo>
                  <a:pt x="0" y="0"/>
                </a:lnTo>
                <a:close/>
              </a:path>
            </a:pathLst>
          </a:custGeom>
          <a:solidFill>
            <a:srgbClr val="685D9F">
              <a:alpha val="24705"/>
            </a:srgbClr>
          </a:solidFill>
          <a:ln>
            <a:noFill/>
          </a:ln>
        </p:spPr>
      </p:sp>
      <p:sp>
        <p:nvSpPr>
          <p:cNvPr id="12" name="Google Shape;12;p1"/>
          <p:cNvSpPr/>
          <p:nvPr/>
        </p:nvSpPr>
        <p:spPr>
          <a:xfrm rot="2700000">
            <a:off x="2594880" y="4876920"/>
            <a:ext cx="531720" cy="531720"/>
          </a:xfrm>
          <a:custGeom>
            <a:rect b="b" l="l" r="r" t="t"/>
            <a:pathLst>
              <a:path extrusionOk="0" h="709395" w="709396">
                <a:moveTo>
                  <a:pt x="1" y="0"/>
                </a:moveTo>
                <a:lnTo>
                  <a:pt x="709396" y="0"/>
                </a:lnTo>
                <a:lnTo>
                  <a:pt x="0" y="709395"/>
                </a:lnTo>
                <a:lnTo>
                  <a:pt x="1" y="0"/>
                </a:lnTo>
                <a:close/>
              </a:path>
            </a:pathLst>
          </a:custGeom>
          <a:solidFill>
            <a:srgbClr val="44B5D3">
              <a:alpha val="24705"/>
            </a:srgbClr>
          </a:solidFill>
          <a:ln>
            <a:noFill/>
          </a:ln>
        </p:spPr>
      </p:sp>
      <p:sp>
        <p:nvSpPr>
          <p:cNvPr id="13" name="Google Shape;13;p1"/>
          <p:cNvSpPr/>
          <p:nvPr/>
        </p:nvSpPr>
        <p:spPr>
          <a:xfrm rot="2700000">
            <a:off x="-451800" y="2098080"/>
            <a:ext cx="903600" cy="903600"/>
          </a:xfrm>
          <a:custGeom>
            <a:rect b="b" l="l" r="r" t="t"/>
            <a:pathLst>
              <a:path extrusionOk="0" h="1205480" w="120548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rgbClr val="CB6245"/>
          </a:solidFill>
          <a:ln>
            <a:noFill/>
          </a:ln>
        </p:spPr>
      </p:sp>
      <p:sp>
        <p:nvSpPr>
          <p:cNvPr id="14" name="Google Shape;14;p1"/>
          <p:cNvSpPr/>
          <p:nvPr/>
        </p:nvSpPr>
        <p:spPr>
          <a:xfrm rot="2700000">
            <a:off x="-420480" y="4188960"/>
            <a:ext cx="903240" cy="815760"/>
          </a:xfrm>
          <a:custGeom>
            <a:rect b="b" l="l" r="r" t="t"/>
            <a:pathLst>
              <a:path extrusionOk="0" h="1088211" w="1205128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rgbClr val="CB6245"/>
          </a:solidFill>
          <a:ln>
            <a:noFill/>
          </a:ln>
        </p:spPr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527400" y="16560"/>
            <a:ext cx="8616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60" y="444960"/>
            <a:ext cx="8520480" cy="57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60" y="1152360"/>
            <a:ext cx="852048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600" y="4663080"/>
            <a:ext cx="548640" cy="39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60" y="744480"/>
            <a:ext cx="8520480" cy="2052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600" y="4663080"/>
            <a:ext cx="548640" cy="39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311760" y="2151000"/>
            <a:ext cx="8520480" cy="841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Google Shape;170;p40"/>
          <p:cNvSpPr txBox="1"/>
          <p:nvPr>
            <p:ph idx="12" type="sldNum"/>
          </p:nvPr>
        </p:nvSpPr>
        <p:spPr>
          <a:xfrm>
            <a:off x="8472600" y="4663080"/>
            <a:ext cx="548640" cy="39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 txBox="1"/>
          <p:nvPr/>
        </p:nvSpPr>
        <p:spPr>
          <a:xfrm>
            <a:off x="8886600" y="4967280"/>
            <a:ext cx="25632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53"/>
          <p:cNvSpPr txBox="1"/>
          <p:nvPr/>
        </p:nvSpPr>
        <p:spPr>
          <a:xfrm>
            <a:off x="212063" y="234828"/>
            <a:ext cx="8931900" cy="312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GRILLE de COMPARAISON pour la techno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53"/>
          <p:cNvGraphicFramePr/>
          <p:nvPr/>
        </p:nvGraphicFramePr>
        <p:xfrm>
          <a:off x="212040" y="945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{487FBA07-A341-4E66-9B4C-4C38DC355A67}</a:tableStyleId>
              </a:tblPr>
              <a:tblGrid>
                <a:gridCol w="1006550"/>
                <a:gridCol w="2307950"/>
                <a:gridCol w="2769475"/>
                <a:gridCol w="2847950"/>
              </a:tblGrid>
              <a:tr h="38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</a:rPr>
                        <a:t>Laravel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</a:rPr>
                        <a:t>Symfony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0967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Utilisabilité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ux &amp; couleurs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librairies / modules</a:t>
                      </a:r>
                      <a:endParaRPr b="0" sz="1200" strike="noStrike">
                        <a:highlight>
                          <a:srgbClr val="FF00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b="0" sz="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b="0" sz="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99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format (export et envoi)</a:t>
                      </a:r>
                      <a:endParaRPr b="0" sz="1200" strike="noStrike">
                        <a:highlight>
                          <a:srgbClr val="FF99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rapidité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Optimisations de performance efficaces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Bonnes optimisations des performances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Pérennité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coût</a:t>
                      </a:r>
                      <a:endParaRPr b="0" sz="1200" strike="noStrike">
                        <a:highlight>
                          <a:srgbClr val="FF00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0$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0$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licence</a:t>
                      </a:r>
                      <a:endParaRPr b="0" sz="1200" strike="noStrike">
                        <a:highlight>
                          <a:srgbClr val="FF00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Licence MIT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Licence MIT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99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interopérabilité (protocoles)</a:t>
                      </a:r>
                      <a:endParaRPr b="0" sz="1200" strike="noStrike">
                        <a:highlight>
                          <a:srgbClr val="FF99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HTTP/HTTPS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HTTP/HTTPS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sécurité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Il se distingue par son système d'authentification intégré, sa protection CSRF par défaut, un ORM sécurisé (Eloquent), des mécanismes de session sécurisés et une configuration par défaut protégeant les fichiers sensibles.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Il propose des composants de sécurité robustes avec une flexibilité de configuration, une utilisation de l'ORM Doctrine qui prévient les injections SQL, des protections intégrées contre les attaques XSS et CSRF.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4"/>
          <p:cNvSpPr txBox="1"/>
          <p:nvPr>
            <p:ph type="title"/>
          </p:nvPr>
        </p:nvSpPr>
        <p:spPr>
          <a:xfrm>
            <a:off x="527400" y="-56520"/>
            <a:ext cx="8616600" cy="6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4"/>
          <p:cNvSpPr txBox="1"/>
          <p:nvPr>
            <p:ph idx="1" type="subTitle"/>
          </p:nvPr>
        </p:nvSpPr>
        <p:spPr>
          <a:xfrm>
            <a:off x="527400" y="567720"/>
            <a:ext cx="8304900" cy="41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une description de pourquoi je choisie l’un et pas l’autre (a l’aide du tableau)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J’ai choisi </a:t>
            </a:r>
            <a:r>
              <a:rPr lang="fr-FR"/>
              <a:t>Laravel car il se démarque par son approche intuitive, son système d'authentification intégré, des optimisations de performance efficaces, et une facilité d'automatisation des tâches avec Artisan Console</a:t>
            </a:r>
            <a:endParaRPr/>
          </a:p>
        </p:txBody>
      </p:sp>
      <p:graphicFrame>
        <p:nvGraphicFramePr>
          <p:cNvPr id="233" name="Google Shape;233;p54"/>
          <p:cNvGraphicFramePr/>
          <p:nvPr/>
        </p:nvGraphicFramePr>
        <p:xfrm>
          <a:off x="212065" y="1287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{487FBA07-A341-4E66-9B4C-4C38DC355A67}</a:tableStyleId>
              </a:tblPr>
              <a:tblGrid>
                <a:gridCol w="1006550"/>
                <a:gridCol w="2307950"/>
                <a:gridCol w="2769475"/>
                <a:gridCol w="2847950"/>
              </a:tblGrid>
              <a:tr h="383750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Autres critères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internes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Facilite le développement d'API avec des fonctionnalités comme Eloquent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Propose des composants dédiés et une architecture flexible pour le développement d'API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4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automatisations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Facilite l'automatisation des tâches avec des outils comme Artisan Console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Offre des composants et des outils pour l'automatisation des tâches, mais peut nécessiter une configuration plus approfondie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54"/>
          <p:cNvSpPr txBox="1"/>
          <p:nvPr/>
        </p:nvSpPr>
        <p:spPr>
          <a:xfrm>
            <a:off x="212063" y="234828"/>
            <a:ext cx="8931900" cy="312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GRILLE de COMPARAISON pour la techno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