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9adf1bc8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9adf1bc8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a3e7ef4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a3e7ef4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a3e7ef4b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a3e7ef4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a3e7ef4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a3e7ef4b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a3e7ef4b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a3e7ef4b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a3e7ef4b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a3e7ef4b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a3e7ef4b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a3e7ef4b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a3e7ef4b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a3e7ef4b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s://www.google.com/search?client=opera-gx&amp;sa=X&amp;sca_esv=581736080&amp;bih=715&amp;biw=1495&amp;hl=fr&amp;sxsrf=AM9HkKlPZzLw-WpT19_xecPs8ShwSiY3ig:1699808391533&amp;q=Chicago&amp;stick=H4sIAAAAAAAAAONgVuLQz9U3MIxPMXnEaMwt8PLHPWEprUlrTl5jVOHiCs7IL3fNK8ksqRQS42KDsnikuLjgmngWsbI7Z2QmJ6bnAwD1EANETAAAAA&amp;ved=2ahUKEwiWwvPa976CAxV2T6QEHS7TAU0QzIcDKAB6BAgVEAE" TargetMode="External"/><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www.google.com/search?client=opera-gx&amp;sa=X&amp;sca_esv=581754510&amp;bih=715&amp;biw=1495&amp;hl=fr&amp;sxsrf=AM9HkKlpyEGa6OVVHp5VmN1sBwyBBsPxEg:1699816819779&amp;q=Courbevoie&amp;stick=H4sIAAAAAAAAAONgVuLUz9U3MLEoL8x-xGjCLfDyxz1hKe1Ja05eY1Tl4grOyC93zSvJLKkUEudig7J4pbi5ELp4FrFyOeeXFiWlluVnpgIACaWQl1EAAAA&amp;ved=2ahUKEwjEp-eNl7-CAxWrSaQEHRPsBcUQzIcDKAB6BAgTEAE" TargetMode="External"/><Relationship Id="rId5" Type="http://schemas.openxmlformats.org/officeDocument/2006/relationships/image" Target="../media/image7.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00" y="1077250"/>
            <a:ext cx="8520600" cy="100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solidFill>
                  <a:srgbClr val="000000"/>
                </a:solidFill>
              </a:rPr>
              <a:t>TP noté </a:t>
            </a:r>
            <a:endParaRPr>
              <a:solidFill>
                <a:srgbClr val="000000"/>
              </a:solidFill>
            </a:endParaRPr>
          </a:p>
        </p:txBody>
      </p:sp>
      <p:sp>
        <p:nvSpPr>
          <p:cNvPr id="67" name="Google Shape;67;p13"/>
          <p:cNvSpPr txBox="1"/>
          <p:nvPr/>
        </p:nvSpPr>
        <p:spPr>
          <a:xfrm>
            <a:off x="2529600" y="3375475"/>
            <a:ext cx="40848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Loris Caruhel et Enzo Vivion Michaud </a:t>
            </a:r>
            <a:endParaRPr sz="1800">
              <a:solidFill>
                <a:schemeClr val="dk2"/>
              </a:solidFill>
            </a:endParaRPr>
          </a:p>
        </p:txBody>
      </p:sp>
      <p:sp>
        <p:nvSpPr>
          <p:cNvPr id="68" name="Google Shape;68;p13"/>
          <p:cNvSpPr txBox="1"/>
          <p:nvPr/>
        </p:nvSpPr>
        <p:spPr>
          <a:xfrm>
            <a:off x="1874750" y="2079550"/>
            <a:ext cx="5625300" cy="7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latin typeface="Open Sans"/>
                <a:ea typeface="Open Sans"/>
                <a:cs typeface="Open Sans"/>
                <a:sym typeface="Open Sans"/>
              </a:rPr>
              <a:t>R1.08 - Introduction à la gestion des organisations</a:t>
            </a:r>
            <a:endParaRPr sz="18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rgbClr val="000000"/>
                </a:solidFill>
              </a:rPr>
              <a:t>Sommaire </a:t>
            </a:r>
            <a:endParaRPr>
              <a:solidFill>
                <a:srgbClr val="000000"/>
              </a:solidFill>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fr"/>
              <a:t>Le greenwashing</a:t>
            </a:r>
            <a:endParaRPr/>
          </a:p>
          <a:p>
            <a:pPr indent="-317500" lvl="1" marL="914400" rtl="0" algn="l">
              <a:spcBef>
                <a:spcPts val="0"/>
              </a:spcBef>
              <a:spcAft>
                <a:spcPts val="0"/>
              </a:spcAft>
              <a:buSzPts val="1400"/>
              <a:buChar char="-"/>
            </a:pPr>
            <a:r>
              <a:rPr lang="fr"/>
              <a:t>Définition</a:t>
            </a:r>
            <a:endParaRPr/>
          </a:p>
          <a:p>
            <a:pPr indent="-317500" lvl="1" marL="914400" rtl="0" algn="l">
              <a:spcBef>
                <a:spcPts val="0"/>
              </a:spcBef>
              <a:spcAft>
                <a:spcPts val="0"/>
              </a:spcAft>
              <a:buSzPts val="1400"/>
              <a:buChar char="-"/>
            </a:pPr>
            <a:r>
              <a:rPr lang="fr"/>
              <a:t>Intérêts et limites pour l’organisation</a:t>
            </a:r>
            <a:endParaRPr/>
          </a:p>
          <a:p>
            <a:pPr indent="-317500" lvl="1" marL="914400" rtl="0" algn="l">
              <a:spcBef>
                <a:spcPts val="0"/>
              </a:spcBef>
              <a:spcAft>
                <a:spcPts val="0"/>
              </a:spcAft>
              <a:buSzPts val="1400"/>
              <a:buChar char="-"/>
            </a:pPr>
            <a:r>
              <a:rPr lang="fr"/>
              <a:t>Organisation choisie (+ son siège sociale)</a:t>
            </a:r>
            <a:endParaRPr/>
          </a:p>
          <a:p>
            <a:pPr indent="-317500" lvl="1" marL="914400" rtl="0" algn="l">
              <a:spcBef>
                <a:spcPts val="0"/>
              </a:spcBef>
              <a:spcAft>
                <a:spcPts val="0"/>
              </a:spcAft>
              <a:buSzPts val="1400"/>
              <a:buChar char="-"/>
            </a:pPr>
            <a:r>
              <a:rPr lang="fr"/>
              <a:t>Illustration du </a:t>
            </a:r>
            <a:r>
              <a:rPr lang="fr"/>
              <a:t>concept</a:t>
            </a:r>
            <a:r>
              <a:rPr lang="fr"/>
              <a:t> étudié</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fr"/>
              <a:t>Le fairwashing</a:t>
            </a:r>
            <a:endParaRPr/>
          </a:p>
          <a:p>
            <a:pPr indent="-317500" lvl="1" marL="914400" rtl="0" algn="l">
              <a:spcBef>
                <a:spcPts val="0"/>
              </a:spcBef>
              <a:spcAft>
                <a:spcPts val="0"/>
              </a:spcAft>
              <a:buSzPts val="1400"/>
              <a:buChar char="-"/>
            </a:pPr>
            <a:r>
              <a:rPr lang="fr"/>
              <a:t>D</a:t>
            </a:r>
            <a:r>
              <a:rPr lang="fr" sz="1400"/>
              <a:t>éfinition</a:t>
            </a:r>
            <a:endParaRPr sz="1400"/>
          </a:p>
          <a:p>
            <a:pPr indent="-317500" lvl="1" marL="914400" rtl="0" algn="l">
              <a:spcBef>
                <a:spcPts val="0"/>
              </a:spcBef>
              <a:spcAft>
                <a:spcPts val="0"/>
              </a:spcAft>
              <a:buSzPts val="1400"/>
              <a:buChar char="-"/>
            </a:pPr>
            <a:r>
              <a:rPr lang="fr" sz="1400"/>
              <a:t>Intérêts et limites pour l’organisation</a:t>
            </a:r>
            <a:endParaRPr sz="1400"/>
          </a:p>
          <a:p>
            <a:pPr indent="-317500" lvl="1" marL="914400" rtl="0" algn="l">
              <a:spcBef>
                <a:spcPts val="0"/>
              </a:spcBef>
              <a:spcAft>
                <a:spcPts val="0"/>
              </a:spcAft>
              <a:buSzPts val="1400"/>
              <a:buChar char="-"/>
            </a:pPr>
            <a:r>
              <a:rPr lang="fr" sz="1400"/>
              <a:t>Organisation choisie (+ son siège sociale)</a:t>
            </a:r>
            <a:endParaRPr sz="1400"/>
          </a:p>
          <a:p>
            <a:pPr indent="-317500" lvl="1" marL="914400" rtl="0" algn="l">
              <a:spcBef>
                <a:spcPts val="0"/>
              </a:spcBef>
              <a:spcAft>
                <a:spcPts val="0"/>
              </a:spcAft>
              <a:buSzPts val="1400"/>
              <a:buChar char="-"/>
            </a:pPr>
            <a:r>
              <a:rPr lang="fr" sz="1400"/>
              <a:t>Illustration du concept étudié</a:t>
            </a:r>
            <a:endParaRPr/>
          </a:p>
        </p:txBody>
      </p:sp>
      <p:pic>
        <p:nvPicPr>
          <p:cNvPr id="75" name="Google Shape;75;p14"/>
          <p:cNvPicPr preferRelativeResize="0"/>
          <p:nvPr/>
        </p:nvPicPr>
        <p:blipFill>
          <a:blip r:embed="rId3">
            <a:alphaModFix/>
          </a:blip>
          <a:stretch>
            <a:fillRect/>
          </a:stretch>
        </p:blipFill>
        <p:spPr>
          <a:xfrm>
            <a:off x="4849877" y="332050"/>
            <a:ext cx="3109100" cy="2073775"/>
          </a:xfrm>
          <a:prstGeom prst="rect">
            <a:avLst/>
          </a:prstGeom>
          <a:noFill/>
          <a:ln>
            <a:noFill/>
          </a:ln>
        </p:spPr>
      </p:pic>
      <p:pic>
        <p:nvPicPr>
          <p:cNvPr id="76" name="Google Shape;76;p14"/>
          <p:cNvPicPr preferRelativeResize="0"/>
          <p:nvPr/>
        </p:nvPicPr>
        <p:blipFill>
          <a:blip r:embed="rId4">
            <a:alphaModFix/>
          </a:blip>
          <a:stretch>
            <a:fillRect/>
          </a:stretch>
        </p:blipFill>
        <p:spPr>
          <a:xfrm>
            <a:off x="5248545" y="2571745"/>
            <a:ext cx="2311750" cy="2311750"/>
          </a:xfrm>
          <a:prstGeom prst="rect">
            <a:avLst/>
          </a:prstGeom>
          <a:noFill/>
          <a:ln>
            <a:noFill/>
          </a:ln>
        </p:spPr>
      </p:pic>
      <p:pic>
        <p:nvPicPr>
          <p:cNvPr id="77" name="Google Shape;77;p14"/>
          <p:cNvPicPr preferRelativeResize="0"/>
          <p:nvPr/>
        </p:nvPicPr>
        <p:blipFill>
          <a:blip r:embed="rId5">
            <a:alphaModFix/>
          </a:blip>
          <a:stretch>
            <a:fillRect/>
          </a:stretch>
        </p:blipFill>
        <p:spPr>
          <a:xfrm>
            <a:off x="7677450" y="4005870"/>
            <a:ext cx="1466550" cy="1015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176925" y="108100"/>
            <a:ext cx="2621700" cy="58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4859"/>
              <a:buNone/>
            </a:pPr>
            <a:r>
              <a:rPr lang="fr" sz="2840">
                <a:solidFill>
                  <a:srgbClr val="000000"/>
                </a:solidFill>
              </a:rPr>
              <a:t>Le greenwashing</a:t>
            </a:r>
            <a:endParaRPr sz="2840">
              <a:solidFill>
                <a:srgbClr val="000000"/>
              </a:solidFill>
            </a:endParaRPr>
          </a:p>
        </p:txBody>
      </p:sp>
      <p:sp>
        <p:nvSpPr>
          <p:cNvPr id="83" name="Google Shape;83;p15"/>
          <p:cNvSpPr txBox="1"/>
          <p:nvPr/>
        </p:nvSpPr>
        <p:spPr>
          <a:xfrm>
            <a:off x="176925" y="835525"/>
            <a:ext cx="2672700" cy="4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sz="1800">
                <a:solidFill>
                  <a:schemeClr val="dk2"/>
                </a:solidFill>
                <a:latin typeface="Open Sans"/>
                <a:ea typeface="Open Sans"/>
                <a:cs typeface="Open Sans"/>
                <a:sym typeface="Open Sans"/>
              </a:rPr>
              <a:t>D</a:t>
            </a:r>
            <a:r>
              <a:rPr lang="fr" sz="1800">
                <a:solidFill>
                  <a:schemeClr val="dk2"/>
                </a:solidFill>
                <a:latin typeface="Open Sans"/>
                <a:ea typeface="Open Sans"/>
                <a:cs typeface="Open Sans"/>
                <a:sym typeface="Open Sans"/>
              </a:rPr>
              <a:t>éfinition :</a:t>
            </a:r>
            <a:endParaRPr sz="2200">
              <a:solidFill>
                <a:schemeClr val="dk2"/>
              </a:solidFill>
              <a:latin typeface="Open Sans"/>
              <a:ea typeface="Open Sans"/>
              <a:cs typeface="Open Sans"/>
              <a:sym typeface="Open Sans"/>
            </a:endParaRPr>
          </a:p>
        </p:txBody>
      </p:sp>
      <p:sp>
        <p:nvSpPr>
          <p:cNvPr id="84" name="Google Shape;84;p15"/>
          <p:cNvSpPr txBox="1"/>
          <p:nvPr/>
        </p:nvSpPr>
        <p:spPr>
          <a:xfrm>
            <a:off x="295650" y="1935975"/>
            <a:ext cx="3014700" cy="16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highlight>
                  <a:srgbClr val="FFFFFF"/>
                </a:highlight>
              </a:rPr>
              <a:t>Le greenwashing (ou « éco-blanchiment », « verdissage » en français) est une méthode de marketing consistant à communiquer auprès du public en utilisant l'argument écologique de manière trompeuse pour améliorer son image.</a:t>
            </a:r>
            <a:endParaRPr sz="1800">
              <a:solidFill>
                <a:schemeClr val="dk2"/>
              </a:solidFill>
              <a:latin typeface="Open Sans"/>
              <a:ea typeface="Open Sans"/>
              <a:cs typeface="Open Sans"/>
              <a:sym typeface="Open Sans"/>
            </a:endParaRPr>
          </a:p>
        </p:txBody>
      </p:sp>
      <p:pic>
        <p:nvPicPr>
          <p:cNvPr id="85" name="Google Shape;85;p15"/>
          <p:cNvPicPr preferRelativeResize="0"/>
          <p:nvPr/>
        </p:nvPicPr>
        <p:blipFill>
          <a:blip r:embed="rId3">
            <a:alphaModFix/>
          </a:blip>
          <a:stretch>
            <a:fillRect/>
          </a:stretch>
        </p:blipFill>
        <p:spPr>
          <a:xfrm>
            <a:off x="7677450" y="4005870"/>
            <a:ext cx="1466550" cy="1015700"/>
          </a:xfrm>
          <a:prstGeom prst="rect">
            <a:avLst/>
          </a:prstGeom>
          <a:noFill/>
          <a:ln>
            <a:noFill/>
          </a:ln>
        </p:spPr>
      </p:pic>
      <p:sp>
        <p:nvSpPr>
          <p:cNvPr id="86" name="Google Shape;86;p15"/>
          <p:cNvSpPr txBox="1"/>
          <p:nvPr/>
        </p:nvSpPr>
        <p:spPr>
          <a:xfrm>
            <a:off x="4848750" y="1453150"/>
            <a:ext cx="34701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rgbClr val="FF0000"/>
                </a:solidFill>
                <a:latin typeface="Open Sans"/>
                <a:ea typeface="Open Sans"/>
                <a:cs typeface="Open Sans"/>
                <a:sym typeface="Open Sans"/>
              </a:rPr>
              <a:t>Mots simples : </a:t>
            </a:r>
            <a:endParaRPr sz="1500">
              <a:solidFill>
                <a:srgbClr val="FF0000"/>
              </a:solidFill>
              <a:latin typeface="Open Sans"/>
              <a:ea typeface="Open Sans"/>
              <a:cs typeface="Open Sans"/>
              <a:sym typeface="Open Sans"/>
            </a:endParaRPr>
          </a:p>
        </p:txBody>
      </p:sp>
      <p:sp>
        <p:nvSpPr>
          <p:cNvPr id="87" name="Google Shape;87;p15"/>
          <p:cNvSpPr txBox="1"/>
          <p:nvPr/>
        </p:nvSpPr>
        <p:spPr>
          <a:xfrm>
            <a:off x="4848750" y="1924750"/>
            <a:ext cx="3014700" cy="22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rgbClr val="444654"/>
                </a:solidFill>
              </a:rPr>
              <a:t>Le "greenwashing" désigne la communication trompeuse d'une entreprise qui prétend adopter des pratiques environnementales responsables sans réellement les mettre en œuvre.</a:t>
            </a:r>
            <a:endParaRPr sz="1300">
              <a:solidFill>
                <a:srgbClr val="444654"/>
              </a:solidFill>
            </a:endParaRPr>
          </a:p>
        </p:txBody>
      </p:sp>
      <p:sp>
        <p:nvSpPr>
          <p:cNvPr id="88" name="Google Shape;88;p15"/>
          <p:cNvSpPr txBox="1"/>
          <p:nvPr/>
        </p:nvSpPr>
        <p:spPr>
          <a:xfrm>
            <a:off x="295650" y="1385750"/>
            <a:ext cx="34701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rgbClr val="FF0000"/>
                </a:solidFill>
                <a:latin typeface="Open Sans"/>
                <a:ea typeface="Open Sans"/>
                <a:cs typeface="Open Sans"/>
                <a:sym typeface="Open Sans"/>
              </a:rPr>
              <a:t>Mots plus complexe : </a:t>
            </a:r>
            <a:endParaRPr sz="1500">
              <a:solidFill>
                <a:srgbClr val="FF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176925" y="108100"/>
            <a:ext cx="2621700" cy="58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4859"/>
              <a:buNone/>
            </a:pPr>
            <a:r>
              <a:rPr lang="fr" sz="2840">
                <a:solidFill>
                  <a:srgbClr val="000000"/>
                </a:solidFill>
              </a:rPr>
              <a:t>Le greenwashing</a:t>
            </a:r>
            <a:endParaRPr sz="2840">
              <a:solidFill>
                <a:srgbClr val="000000"/>
              </a:solidFill>
            </a:endParaRPr>
          </a:p>
        </p:txBody>
      </p:sp>
      <p:sp>
        <p:nvSpPr>
          <p:cNvPr id="94" name="Google Shape;94;p16"/>
          <p:cNvSpPr txBox="1"/>
          <p:nvPr/>
        </p:nvSpPr>
        <p:spPr>
          <a:xfrm>
            <a:off x="176925" y="756925"/>
            <a:ext cx="5777400" cy="4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a:solidFill>
                  <a:schemeClr val="dk2"/>
                </a:solidFill>
                <a:latin typeface="Open Sans"/>
                <a:ea typeface="Open Sans"/>
                <a:cs typeface="Open Sans"/>
                <a:sym typeface="Open Sans"/>
              </a:rPr>
              <a:t>Intérêts et limites pour l’organisation : </a:t>
            </a:r>
            <a:endParaRPr sz="2200">
              <a:solidFill>
                <a:schemeClr val="dk2"/>
              </a:solidFill>
              <a:latin typeface="Open Sans"/>
              <a:ea typeface="Open Sans"/>
              <a:cs typeface="Open Sans"/>
              <a:sym typeface="Open Sans"/>
            </a:endParaRPr>
          </a:p>
        </p:txBody>
      </p:sp>
      <p:sp>
        <p:nvSpPr>
          <p:cNvPr id="95" name="Google Shape;95;p16"/>
          <p:cNvSpPr txBox="1"/>
          <p:nvPr/>
        </p:nvSpPr>
        <p:spPr>
          <a:xfrm>
            <a:off x="494125" y="1471163"/>
            <a:ext cx="30000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fr" sz="1300">
                <a:highlight>
                  <a:srgbClr val="FFFFFF"/>
                </a:highlight>
              </a:rPr>
              <a:t>attirer des consommateurs sensible de la santé de l'environnement et</a:t>
            </a:r>
            <a:endParaRPr sz="1300">
              <a:highlight>
                <a:srgbClr val="FFFFFF"/>
              </a:highlight>
            </a:endParaRPr>
          </a:p>
          <a:p>
            <a:pPr indent="-311150" lvl="0" marL="457200" rtl="0" algn="l">
              <a:spcBef>
                <a:spcPts val="0"/>
              </a:spcBef>
              <a:spcAft>
                <a:spcPts val="0"/>
              </a:spcAft>
              <a:buSzPts val="1300"/>
              <a:buChar char="-"/>
            </a:pPr>
            <a:r>
              <a:rPr lang="fr" sz="1300">
                <a:highlight>
                  <a:srgbClr val="FFFFFF"/>
                </a:highlight>
              </a:rPr>
              <a:t> améliorer l'image de l'entreprise</a:t>
            </a:r>
            <a:endParaRPr sz="1300">
              <a:highlight>
                <a:srgbClr val="FFFFFF"/>
              </a:highlight>
            </a:endParaRPr>
          </a:p>
          <a:p>
            <a:pPr indent="-311150" lvl="0" marL="457200" rtl="0" algn="l">
              <a:spcBef>
                <a:spcPts val="0"/>
              </a:spcBef>
              <a:spcAft>
                <a:spcPts val="0"/>
              </a:spcAft>
              <a:buSzPts val="1300"/>
              <a:buChar char="-"/>
            </a:pPr>
            <a:r>
              <a:rPr lang="fr" sz="1300">
                <a:highlight>
                  <a:srgbClr val="FFFFFF"/>
                </a:highlight>
              </a:rPr>
              <a:t> augmentation de vente</a:t>
            </a:r>
            <a:endParaRPr sz="1300">
              <a:highlight>
                <a:srgbClr val="FFFFFF"/>
              </a:highlight>
            </a:endParaRPr>
          </a:p>
          <a:p>
            <a:pPr indent="0" lvl="0" marL="0" rtl="0" algn="l">
              <a:spcBef>
                <a:spcPts val="0"/>
              </a:spcBef>
              <a:spcAft>
                <a:spcPts val="0"/>
              </a:spcAft>
              <a:buNone/>
            </a:pPr>
            <a:r>
              <a:t/>
            </a:r>
            <a:endParaRPr sz="1300">
              <a:highlight>
                <a:srgbClr val="FFFFFF"/>
              </a:highlight>
            </a:endParaRPr>
          </a:p>
        </p:txBody>
      </p:sp>
      <p:sp>
        <p:nvSpPr>
          <p:cNvPr id="96" name="Google Shape;96;p16"/>
          <p:cNvSpPr txBox="1"/>
          <p:nvPr/>
        </p:nvSpPr>
        <p:spPr>
          <a:xfrm>
            <a:off x="4258550" y="1471175"/>
            <a:ext cx="4065300" cy="1107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sz="1300"/>
              <a:t>perdre beaucoup de client qui </a:t>
            </a:r>
            <a:r>
              <a:rPr lang="fr" sz="1300"/>
              <a:t>découvriront</a:t>
            </a:r>
            <a:r>
              <a:rPr lang="fr" sz="1300"/>
              <a:t> ce qu’elles font. (perte de confiance)</a:t>
            </a:r>
            <a:endParaRPr sz="1300"/>
          </a:p>
          <a:p>
            <a:pPr indent="-311150" lvl="0" marL="457200" rtl="0" algn="l">
              <a:spcBef>
                <a:spcPts val="0"/>
              </a:spcBef>
              <a:spcAft>
                <a:spcPts val="0"/>
              </a:spcAft>
              <a:buSzPts val="1300"/>
              <a:buChar char="-"/>
            </a:pPr>
            <a:r>
              <a:rPr lang="fr" sz="1300"/>
              <a:t>un risque légal et environnemental.</a:t>
            </a:r>
            <a:endParaRPr sz="1300"/>
          </a:p>
        </p:txBody>
      </p:sp>
      <p:pic>
        <p:nvPicPr>
          <p:cNvPr id="97" name="Google Shape;97;p16"/>
          <p:cNvPicPr preferRelativeResize="0"/>
          <p:nvPr/>
        </p:nvPicPr>
        <p:blipFill>
          <a:blip r:embed="rId3">
            <a:alphaModFix/>
          </a:blip>
          <a:stretch>
            <a:fillRect/>
          </a:stretch>
        </p:blipFill>
        <p:spPr>
          <a:xfrm>
            <a:off x="3261863" y="2899125"/>
            <a:ext cx="2103625" cy="2103625"/>
          </a:xfrm>
          <a:prstGeom prst="rect">
            <a:avLst/>
          </a:prstGeom>
          <a:noFill/>
          <a:ln>
            <a:noFill/>
          </a:ln>
        </p:spPr>
      </p:pic>
      <p:pic>
        <p:nvPicPr>
          <p:cNvPr id="98" name="Google Shape;98;p16"/>
          <p:cNvPicPr preferRelativeResize="0"/>
          <p:nvPr/>
        </p:nvPicPr>
        <p:blipFill>
          <a:blip r:embed="rId4">
            <a:alphaModFix/>
          </a:blip>
          <a:stretch>
            <a:fillRect/>
          </a:stretch>
        </p:blipFill>
        <p:spPr>
          <a:xfrm>
            <a:off x="7677450" y="4005870"/>
            <a:ext cx="1466550" cy="101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176925" y="108100"/>
            <a:ext cx="2621700" cy="58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4859"/>
              <a:buNone/>
            </a:pPr>
            <a:r>
              <a:rPr lang="fr" sz="2840">
                <a:solidFill>
                  <a:srgbClr val="000000"/>
                </a:solidFill>
              </a:rPr>
              <a:t>Le greenwashing</a:t>
            </a:r>
            <a:endParaRPr sz="2840">
              <a:solidFill>
                <a:srgbClr val="000000"/>
              </a:solidFill>
            </a:endParaRPr>
          </a:p>
        </p:txBody>
      </p:sp>
      <p:sp>
        <p:nvSpPr>
          <p:cNvPr id="104" name="Google Shape;104;p17"/>
          <p:cNvSpPr txBox="1"/>
          <p:nvPr/>
        </p:nvSpPr>
        <p:spPr>
          <a:xfrm>
            <a:off x="176925" y="768150"/>
            <a:ext cx="3773400" cy="50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a:solidFill>
                  <a:schemeClr val="dk2"/>
                </a:solidFill>
                <a:latin typeface="Open Sans"/>
                <a:ea typeface="Open Sans"/>
                <a:cs typeface="Open Sans"/>
                <a:sym typeface="Open Sans"/>
              </a:rPr>
              <a:t>Organisation choisie (+ son siège sociale) : </a:t>
            </a:r>
            <a:endParaRPr>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t/>
            </a:r>
            <a:endParaRPr sz="1800">
              <a:solidFill>
                <a:schemeClr val="dk2"/>
              </a:solidFill>
              <a:latin typeface="Open Sans"/>
              <a:ea typeface="Open Sans"/>
              <a:cs typeface="Open Sans"/>
              <a:sym typeface="Open Sans"/>
            </a:endParaRPr>
          </a:p>
        </p:txBody>
      </p:sp>
      <p:sp>
        <p:nvSpPr>
          <p:cNvPr id="105" name="Google Shape;105;p17"/>
          <p:cNvSpPr txBox="1"/>
          <p:nvPr/>
        </p:nvSpPr>
        <p:spPr>
          <a:xfrm>
            <a:off x="4482150" y="768150"/>
            <a:ext cx="2841300" cy="43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a:solidFill>
                  <a:schemeClr val="dk2"/>
                </a:solidFill>
                <a:latin typeface="Open Sans"/>
                <a:ea typeface="Open Sans"/>
                <a:cs typeface="Open Sans"/>
                <a:sym typeface="Open Sans"/>
              </a:rPr>
              <a:t>Illustration du concept étudié</a:t>
            </a:r>
            <a:endParaRPr sz="1800">
              <a:solidFill>
                <a:schemeClr val="dk2"/>
              </a:solidFill>
              <a:latin typeface="Open Sans"/>
              <a:ea typeface="Open Sans"/>
              <a:cs typeface="Open Sans"/>
              <a:sym typeface="Open Sans"/>
            </a:endParaRPr>
          </a:p>
        </p:txBody>
      </p:sp>
      <p:pic>
        <p:nvPicPr>
          <p:cNvPr id="106" name="Google Shape;106;p17"/>
          <p:cNvPicPr preferRelativeResize="0"/>
          <p:nvPr/>
        </p:nvPicPr>
        <p:blipFill>
          <a:blip r:embed="rId3">
            <a:alphaModFix/>
          </a:blip>
          <a:stretch>
            <a:fillRect/>
          </a:stretch>
        </p:blipFill>
        <p:spPr>
          <a:xfrm>
            <a:off x="7677450" y="4005870"/>
            <a:ext cx="1466550" cy="1015700"/>
          </a:xfrm>
          <a:prstGeom prst="rect">
            <a:avLst/>
          </a:prstGeom>
          <a:noFill/>
          <a:ln>
            <a:noFill/>
          </a:ln>
        </p:spPr>
      </p:pic>
      <p:pic>
        <p:nvPicPr>
          <p:cNvPr id="107" name="Google Shape;107;p17"/>
          <p:cNvPicPr preferRelativeResize="0"/>
          <p:nvPr/>
        </p:nvPicPr>
        <p:blipFill>
          <a:blip r:embed="rId4">
            <a:alphaModFix/>
          </a:blip>
          <a:stretch>
            <a:fillRect/>
          </a:stretch>
        </p:blipFill>
        <p:spPr>
          <a:xfrm>
            <a:off x="822100" y="1273650"/>
            <a:ext cx="1976525" cy="1976525"/>
          </a:xfrm>
          <a:prstGeom prst="rect">
            <a:avLst/>
          </a:prstGeom>
          <a:noFill/>
          <a:ln>
            <a:noFill/>
          </a:ln>
        </p:spPr>
      </p:pic>
      <p:sp>
        <p:nvSpPr>
          <p:cNvPr id="108" name="Google Shape;108;p17"/>
          <p:cNvSpPr txBox="1"/>
          <p:nvPr/>
        </p:nvSpPr>
        <p:spPr>
          <a:xfrm>
            <a:off x="223500" y="3369100"/>
            <a:ext cx="4348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02124"/>
                </a:solidFill>
              </a:rPr>
              <a:t>Siège social : </a:t>
            </a:r>
            <a:r>
              <a:rPr lang="fr" sz="1300">
                <a:solidFill>
                  <a:srgbClr val="202124"/>
                </a:solidFill>
                <a:uFill>
                  <a:noFill/>
                </a:uFill>
                <a:hlinkClick r:id="rId5">
                  <a:extLst>
                    <a:ext uri="{A12FA001-AC4F-418D-AE19-62706E023703}">
                      <ahyp:hlinkClr val="tx"/>
                    </a:ext>
                  </a:extLst>
                </a:hlinkClick>
              </a:rPr>
              <a:t>Chicago, Illinois, États-Unis</a:t>
            </a:r>
            <a:endParaRPr sz="1300">
              <a:solidFill>
                <a:srgbClr val="202124"/>
              </a:solidFill>
            </a:endParaRPr>
          </a:p>
        </p:txBody>
      </p:sp>
      <p:pic>
        <p:nvPicPr>
          <p:cNvPr id="109" name="Google Shape;109;p17"/>
          <p:cNvPicPr preferRelativeResize="0"/>
          <p:nvPr/>
        </p:nvPicPr>
        <p:blipFill>
          <a:blip r:embed="rId6">
            <a:alphaModFix/>
          </a:blip>
          <a:stretch>
            <a:fillRect/>
          </a:stretch>
        </p:blipFill>
        <p:spPr>
          <a:xfrm>
            <a:off x="4482150" y="1273650"/>
            <a:ext cx="3953074" cy="1976525"/>
          </a:xfrm>
          <a:prstGeom prst="rect">
            <a:avLst/>
          </a:prstGeom>
          <a:noFill/>
          <a:ln>
            <a:noFill/>
          </a:ln>
        </p:spPr>
      </p:pic>
      <p:sp>
        <p:nvSpPr>
          <p:cNvPr id="110" name="Google Shape;110;p17"/>
          <p:cNvSpPr txBox="1"/>
          <p:nvPr/>
        </p:nvSpPr>
        <p:spPr>
          <a:xfrm>
            <a:off x="3157950" y="4501900"/>
            <a:ext cx="41103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rgbClr val="202124"/>
                </a:solidFill>
                <a:latin typeface="Open Sans"/>
                <a:ea typeface="Open Sans"/>
                <a:cs typeface="Open Sans"/>
                <a:sym typeface="Open Sans"/>
              </a:rPr>
              <a:t>Et maintenant le fairwashing…</a:t>
            </a:r>
            <a:endParaRPr sz="1300">
              <a:solidFill>
                <a:srgbClr val="202124"/>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176925" y="108100"/>
            <a:ext cx="2621700" cy="58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4859"/>
              <a:buNone/>
            </a:pPr>
            <a:r>
              <a:rPr lang="fr" sz="2840">
                <a:solidFill>
                  <a:srgbClr val="000000"/>
                </a:solidFill>
              </a:rPr>
              <a:t>Le fairwashing</a:t>
            </a:r>
            <a:endParaRPr sz="2840">
              <a:solidFill>
                <a:srgbClr val="000000"/>
              </a:solidFill>
            </a:endParaRPr>
          </a:p>
        </p:txBody>
      </p:sp>
      <p:sp>
        <p:nvSpPr>
          <p:cNvPr id="116" name="Google Shape;116;p18"/>
          <p:cNvSpPr txBox="1"/>
          <p:nvPr/>
        </p:nvSpPr>
        <p:spPr>
          <a:xfrm>
            <a:off x="176925" y="835525"/>
            <a:ext cx="2672700" cy="4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sz="1800">
                <a:solidFill>
                  <a:schemeClr val="dk2"/>
                </a:solidFill>
                <a:latin typeface="Open Sans"/>
                <a:ea typeface="Open Sans"/>
                <a:cs typeface="Open Sans"/>
                <a:sym typeface="Open Sans"/>
              </a:rPr>
              <a:t>Définition :</a:t>
            </a:r>
            <a:endParaRPr sz="2200">
              <a:solidFill>
                <a:schemeClr val="dk2"/>
              </a:solidFill>
              <a:latin typeface="Open Sans"/>
              <a:ea typeface="Open Sans"/>
              <a:cs typeface="Open Sans"/>
              <a:sym typeface="Open Sans"/>
            </a:endParaRPr>
          </a:p>
        </p:txBody>
      </p:sp>
      <p:sp>
        <p:nvSpPr>
          <p:cNvPr id="117" name="Google Shape;117;p18"/>
          <p:cNvSpPr txBox="1"/>
          <p:nvPr/>
        </p:nvSpPr>
        <p:spPr>
          <a:xfrm>
            <a:off x="259550" y="1924750"/>
            <a:ext cx="3014700" cy="21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rgbClr val="202124"/>
                </a:solidFill>
              </a:rPr>
              <a:t>Le "fairwashing" est quand une entreprise exagère ou embellit ses engagements en matière de justice sociale, éthique ou responsabilité sociale pour améliorer son image, souvent de manière trompeuse, tout comme le greenwashing mais pour des aspects sociaux plutôt </a:t>
            </a:r>
            <a:r>
              <a:rPr lang="fr" sz="1300">
                <a:solidFill>
                  <a:srgbClr val="202124"/>
                </a:solidFill>
              </a:rPr>
              <a:t>que environnementaux</a:t>
            </a:r>
            <a:r>
              <a:rPr lang="fr" sz="1300">
                <a:solidFill>
                  <a:srgbClr val="202124"/>
                </a:solidFill>
              </a:rPr>
              <a:t>.</a:t>
            </a:r>
            <a:endParaRPr sz="1900">
              <a:solidFill>
                <a:srgbClr val="202124"/>
              </a:solidFill>
            </a:endParaRPr>
          </a:p>
        </p:txBody>
      </p:sp>
      <p:pic>
        <p:nvPicPr>
          <p:cNvPr id="118" name="Google Shape;118;p18"/>
          <p:cNvPicPr preferRelativeResize="0"/>
          <p:nvPr/>
        </p:nvPicPr>
        <p:blipFill>
          <a:blip r:embed="rId3">
            <a:alphaModFix/>
          </a:blip>
          <a:stretch>
            <a:fillRect/>
          </a:stretch>
        </p:blipFill>
        <p:spPr>
          <a:xfrm>
            <a:off x="7677450" y="4005870"/>
            <a:ext cx="1466550" cy="1015700"/>
          </a:xfrm>
          <a:prstGeom prst="rect">
            <a:avLst/>
          </a:prstGeom>
          <a:noFill/>
          <a:ln>
            <a:noFill/>
          </a:ln>
        </p:spPr>
      </p:pic>
      <p:sp>
        <p:nvSpPr>
          <p:cNvPr id="119" name="Google Shape;119;p18"/>
          <p:cNvSpPr txBox="1"/>
          <p:nvPr/>
        </p:nvSpPr>
        <p:spPr>
          <a:xfrm>
            <a:off x="4488100" y="1453150"/>
            <a:ext cx="34701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rgbClr val="FF0000"/>
                </a:solidFill>
                <a:latin typeface="Open Sans"/>
                <a:ea typeface="Open Sans"/>
                <a:cs typeface="Open Sans"/>
                <a:sym typeface="Open Sans"/>
              </a:rPr>
              <a:t>Mots simples : </a:t>
            </a:r>
            <a:endParaRPr sz="1500">
              <a:solidFill>
                <a:srgbClr val="FF0000"/>
              </a:solidFill>
              <a:latin typeface="Open Sans"/>
              <a:ea typeface="Open Sans"/>
              <a:cs typeface="Open Sans"/>
              <a:sym typeface="Open Sans"/>
            </a:endParaRPr>
          </a:p>
        </p:txBody>
      </p:sp>
      <p:sp>
        <p:nvSpPr>
          <p:cNvPr id="120" name="Google Shape;120;p18"/>
          <p:cNvSpPr txBox="1"/>
          <p:nvPr/>
        </p:nvSpPr>
        <p:spPr>
          <a:xfrm>
            <a:off x="259550" y="1453150"/>
            <a:ext cx="34701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rgbClr val="FF0000"/>
                </a:solidFill>
                <a:latin typeface="Open Sans"/>
                <a:ea typeface="Open Sans"/>
                <a:cs typeface="Open Sans"/>
                <a:sym typeface="Open Sans"/>
              </a:rPr>
              <a:t>Mots plus complexes : </a:t>
            </a:r>
            <a:endParaRPr sz="1500">
              <a:solidFill>
                <a:srgbClr val="FF0000"/>
              </a:solidFill>
              <a:latin typeface="Open Sans"/>
              <a:ea typeface="Open Sans"/>
              <a:cs typeface="Open Sans"/>
              <a:sym typeface="Open Sans"/>
            </a:endParaRPr>
          </a:p>
        </p:txBody>
      </p:sp>
      <p:sp>
        <p:nvSpPr>
          <p:cNvPr id="121" name="Google Shape;121;p18"/>
          <p:cNvSpPr txBox="1"/>
          <p:nvPr/>
        </p:nvSpPr>
        <p:spPr>
          <a:xfrm>
            <a:off x="4488100" y="1924750"/>
            <a:ext cx="30000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444654"/>
                </a:solidFill>
              </a:rPr>
              <a:t>Le "fairwashing" désigne la communication trompeuse d'une entreprise qui prétend adopter des pratiques équitables ou socialement responsables sans les mettre en œuvre de manière significative.</a:t>
            </a:r>
            <a:endParaRPr sz="1500">
              <a:solidFill>
                <a:srgbClr val="44465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76925" y="108100"/>
            <a:ext cx="2621700" cy="58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4859"/>
              <a:buNone/>
            </a:pPr>
            <a:r>
              <a:rPr lang="fr" sz="2840">
                <a:solidFill>
                  <a:srgbClr val="000000"/>
                </a:solidFill>
              </a:rPr>
              <a:t>Le fairwashing</a:t>
            </a:r>
            <a:endParaRPr sz="2840">
              <a:solidFill>
                <a:srgbClr val="000000"/>
              </a:solidFill>
            </a:endParaRPr>
          </a:p>
        </p:txBody>
      </p:sp>
      <p:sp>
        <p:nvSpPr>
          <p:cNvPr id="127" name="Google Shape;127;p19"/>
          <p:cNvSpPr txBox="1"/>
          <p:nvPr/>
        </p:nvSpPr>
        <p:spPr>
          <a:xfrm>
            <a:off x="176925" y="756925"/>
            <a:ext cx="5777400" cy="4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a:solidFill>
                  <a:schemeClr val="dk2"/>
                </a:solidFill>
                <a:latin typeface="Open Sans"/>
                <a:ea typeface="Open Sans"/>
                <a:cs typeface="Open Sans"/>
                <a:sym typeface="Open Sans"/>
              </a:rPr>
              <a:t>Intérêts et limites pour l’organisation : </a:t>
            </a:r>
            <a:endParaRPr sz="2200">
              <a:solidFill>
                <a:schemeClr val="dk2"/>
              </a:solidFill>
              <a:latin typeface="Open Sans"/>
              <a:ea typeface="Open Sans"/>
              <a:cs typeface="Open Sans"/>
              <a:sym typeface="Open Sans"/>
            </a:endParaRPr>
          </a:p>
        </p:txBody>
      </p:sp>
      <p:pic>
        <p:nvPicPr>
          <p:cNvPr id="128" name="Google Shape;128;p19"/>
          <p:cNvPicPr preferRelativeResize="0"/>
          <p:nvPr/>
        </p:nvPicPr>
        <p:blipFill>
          <a:blip r:embed="rId3">
            <a:alphaModFix/>
          </a:blip>
          <a:stretch>
            <a:fillRect/>
          </a:stretch>
        </p:blipFill>
        <p:spPr>
          <a:xfrm>
            <a:off x="3261863" y="2899125"/>
            <a:ext cx="2103625" cy="2103625"/>
          </a:xfrm>
          <a:prstGeom prst="rect">
            <a:avLst/>
          </a:prstGeom>
          <a:noFill/>
          <a:ln>
            <a:noFill/>
          </a:ln>
        </p:spPr>
      </p:pic>
      <p:pic>
        <p:nvPicPr>
          <p:cNvPr id="129" name="Google Shape;129;p19"/>
          <p:cNvPicPr preferRelativeResize="0"/>
          <p:nvPr/>
        </p:nvPicPr>
        <p:blipFill>
          <a:blip r:embed="rId4">
            <a:alphaModFix/>
          </a:blip>
          <a:stretch>
            <a:fillRect/>
          </a:stretch>
        </p:blipFill>
        <p:spPr>
          <a:xfrm>
            <a:off x="7677450" y="4005870"/>
            <a:ext cx="1466550" cy="1015700"/>
          </a:xfrm>
          <a:prstGeom prst="rect">
            <a:avLst/>
          </a:prstGeom>
          <a:noFill/>
          <a:ln>
            <a:noFill/>
          </a:ln>
        </p:spPr>
      </p:pic>
      <p:sp>
        <p:nvSpPr>
          <p:cNvPr id="130" name="Google Shape;130;p19"/>
          <p:cNvSpPr txBox="1"/>
          <p:nvPr/>
        </p:nvSpPr>
        <p:spPr>
          <a:xfrm>
            <a:off x="507600" y="1453200"/>
            <a:ext cx="3357900" cy="1250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202124"/>
              </a:buClr>
              <a:buSzPts val="1300"/>
              <a:buFont typeface="Open Sans"/>
              <a:buChar char="-"/>
            </a:pPr>
            <a:r>
              <a:rPr lang="fr" sz="1300">
                <a:solidFill>
                  <a:srgbClr val="202124"/>
                </a:solidFill>
                <a:latin typeface="Open Sans"/>
                <a:ea typeface="Open Sans"/>
                <a:cs typeface="Open Sans"/>
                <a:sym typeface="Open Sans"/>
              </a:rPr>
              <a:t>améliore l’image de la marque</a:t>
            </a:r>
            <a:endParaRPr sz="1300">
              <a:solidFill>
                <a:srgbClr val="202124"/>
              </a:solidFill>
              <a:latin typeface="Open Sans"/>
              <a:ea typeface="Open Sans"/>
              <a:cs typeface="Open Sans"/>
              <a:sym typeface="Open Sans"/>
            </a:endParaRPr>
          </a:p>
          <a:p>
            <a:pPr indent="-311150" lvl="0" marL="457200" rtl="0" algn="l">
              <a:spcBef>
                <a:spcPts val="0"/>
              </a:spcBef>
              <a:spcAft>
                <a:spcPts val="0"/>
              </a:spcAft>
              <a:buClr>
                <a:srgbClr val="202124"/>
              </a:buClr>
              <a:buSzPts val="1300"/>
              <a:buFont typeface="Open Sans"/>
              <a:buChar char="-"/>
            </a:pPr>
            <a:r>
              <a:rPr lang="fr" sz="1300">
                <a:solidFill>
                  <a:srgbClr val="202124"/>
                </a:solidFill>
                <a:latin typeface="Open Sans"/>
                <a:ea typeface="Open Sans"/>
                <a:cs typeface="Open Sans"/>
                <a:sym typeface="Open Sans"/>
              </a:rPr>
              <a:t>attire de nouveaux clients</a:t>
            </a:r>
            <a:endParaRPr sz="1300">
              <a:solidFill>
                <a:srgbClr val="202124"/>
              </a:solidFill>
              <a:latin typeface="Open Sans"/>
              <a:ea typeface="Open Sans"/>
              <a:cs typeface="Open Sans"/>
              <a:sym typeface="Open Sans"/>
            </a:endParaRPr>
          </a:p>
          <a:p>
            <a:pPr indent="-311150" lvl="0" marL="457200" rtl="0" algn="l">
              <a:spcBef>
                <a:spcPts val="0"/>
              </a:spcBef>
              <a:spcAft>
                <a:spcPts val="0"/>
              </a:spcAft>
              <a:buClr>
                <a:srgbClr val="202124"/>
              </a:buClr>
              <a:buSzPts val="1300"/>
              <a:buFont typeface="Open Sans"/>
              <a:buChar char="-"/>
            </a:pPr>
            <a:r>
              <a:rPr lang="fr" sz="1300">
                <a:solidFill>
                  <a:srgbClr val="202124"/>
                </a:solidFill>
                <a:latin typeface="Open Sans"/>
                <a:ea typeface="Open Sans"/>
                <a:cs typeface="Open Sans"/>
                <a:sym typeface="Open Sans"/>
              </a:rPr>
              <a:t>peut permettre aussi de répondre aux attentes du marché sans y répondre vraiment.</a:t>
            </a:r>
            <a:endParaRPr sz="1300">
              <a:solidFill>
                <a:srgbClr val="202124"/>
              </a:solidFill>
              <a:latin typeface="Open Sans"/>
              <a:ea typeface="Open Sans"/>
              <a:cs typeface="Open Sans"/>
              <a:sym typeface="Open Sans"/>
            </a:endParaRPr>
          </a:p>
        </p:txBody>
      </p:sp>
      <p:sp>
        <p:nvSpPr>
          <p:cNvPr id="131" name="Google Shape;131;p19"/>
          <p:cNvSpPr txBox="1"/>
          <p:nvPr/>
        </p:nvSpPr>
        <p:spPr>
          <a:xfrm>
            <a:off x="4730225" y="1441975"/>
            <a:ext cx="3425400" cy="1250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202124"/>
              </a:buClr>
              <a:buSzPts val="1300"/>
              <a:buChar char="-"/>
            </a:pPr>
            <a:r>
              <a:rPr lang="fr" sz="1300">
                <a:solidFill>
                  <a:srgbClr val="202124"/>
                </a:solidFill>
              </a:rPr>
              <a:t>perte de confiance, </a:t>
            </a:r>
            <a:endParaRPr sz="1300">
              <a:solidFill>
                <a:srgbClr val="202124"/>
              </a:solidFill>
            </a:endParaRPr>
          </a:p>
          <a:p>
            <a:pPr indent="-311150" lvl="0" marL="457200" rtl="0" algn="l">
              <a:spcBef>
                <a:spcPts val="0"/>
              </a:spcBef>
              <a:spcAft>
                <a:spcPts val="0"/>
              </a:spcAft>
              <a:buClr>
                <a:srgbClr val="202124"/>
              </a:buClr>
              <a:buSzPts val="1300"/>
              <a:buChar char="-"/>
            </a:pPr>
            <a:r>
              <a:rPr lang="fr" sz="1300">
                <a:solidFill>
                  <a:srgbClr val="202124"/>
                </a:solidFill>
              </a:rPr>
              <a:t>les répercussions légales et </a:t>
            </a:r>
            <a:endParaRPr sz="1300">
              <a:solidFill>
                <a:srgbClr val="202124"/>
              </a:solidFill>
            </a:endParaRPr>
          </a:p>
          <a:p>
            <a:pPr indent="-311150" lvl="0" marL="457200" rtl="0" algn="l">
              <a:spcBef>
                <a:spcPts val="0"/>
              </a:spcBef>
              <a:spcAft>
                <a:spcPts val="0"/>
              </a:spcAft>
              <a:buClr>
                <a:srgbClr val="202124"/>
              </a:buClr>
              <a:buSzPts val="1300"/>
              <a:buChar char="-"/>
            </a:pPr>
            <a:r>
              <a:rPr lang="fr" sz="1300">
                <a:solidFill>
                  <a:srgbClr val="202124"/>
                </a:solidFill>
              </a:rPr>
              <a:t>cela à un effet à court terme </a:t>
            </a:r>
            <a:endParaRPr sz="1300">
              <a:solidFill>
                <a:srgbClr val="202124"/>
              </a:solidFill>
            </a:endParaRPr>
          </a:p>
          <a:p>
            <a:pPr indent="0" lvl="0" marL="0" rtl="0" algn="l">
              <a:spcBef>
                <a:spcPts val="0"/>
              </a:spcBef>
              <a:spcAft>
                <a:spcPts val="0"/>
              </a:spcAft>
              <a:buNone/>
            </a:pPr>
            <a:r>
              <a:t/>
            </a:r>
            <a:endParaRPr sz="1300">
              <a:solidFill>
                <a:srgbClr val="20212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176925" y="108100"/>
            <a:ext cx="2621700" cy="58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4859"/>
              <a:buNone/>
            </a:pPr>
            <a:r>
              <a:rPr lang="fr" sz="2840">
                <a:solidFill>
                  <a:srgbClr val="000000"/>
                </a:solidFill>
              </a:rPr>
              <a:t>Le fairwashing</a:t>
            </a:r>
            <a:endParaRPr sz="2840">
              <a:solidFill>
                <a:srgbClr val="000000"/>
              </a:solidFill>
            </a:endParaRPr>
          </a:p>
        </p:txBody>
      </p:sp>
      <p:sp>
        <p:nvSpPr>
          <p:cNvPr id="137" name="Google Shape;137;p20"/>
          <p:cNvSpPr txBox="1"/>
          <p:nvPr/>
        </p:nvSpPr>
        <p:spPr>
          <a:xfrm>
            <a:off x="176925" y="768150"/>
            <a:ext cx="3773400" cy="50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a:solidFill>
                  <a:schemeClr val="dk2"/>
                </a:solidFill>
                <a:latin typeface="Open Sans"/>
                <a:ea typeface="Open Sans"/>
                <a:cs typeface="Open Sans"/>
                <a:sym typeface="Open Sans"/>
              </a:rPr>
              <a:t>Organisation choisie (+ son siège sociale) : </a:t>
            </a:r>
            <a:endParaRPr>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t/>
            </a:r>
            <a:endParaRPr sz="1800">
              <a:solidFill>
                <a:schemeClr val="dk2"/>
              </a:solidFill>
              <a:latin typeface="Open Sans"/>
              <a:ea typeface="Open Sans"/>
              <a:cs typeface="Open Sans"/>
              <a:sym typeface="Open Sans"/>
            </a:endParaRPr>
          </a:p>
        </p:txBody>
      </p:sp>
      <p:sp>
        <p:nvSpPr>
          <p:cNvPr id="138" name="Google Shape;138;p20"/>
          <p:cNvSpPr txBox="1"/>
          <p:nvPr/>
        </p:nvSpPr>
        <p:spPr>
          <a:xfrm>
            <a:off x="4482150" y="768150"/>
            <a:ext cx="2841300" cy="43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a:solidFill>
                  <a:schemeClr val="dk2"/>
                </a:solidFill>
                <a:latin typeface="Open Sans"/>
                <a:ea typeface="Open Sans"/>
                <a:cs typeface="Open Sans"/>
                <a:sym typeface="Open Sans"/>
              </a:rPr>
              <a:t>Illustration du concept étudié</a:t>
            </a:r>
            <a:endParaRPr sz="1800">
              <a:solidFill>
                <a:schemeClr val="dk2"/>
              </a:solidFill>
              <a:latin typeface="Open Sans"/>
              <a:ea typeface="Open Sans"/>
              <a:cs typeface="Open Sans"/>
              <a:sym typeface="Open Sans"/>
            </a:endParaRPr>
          </a:p>
        </p:txBody>
      </p:sp>
      <p:pic>
        <p:nvPicPr>
          <p:cNvPr id="139" name="Google Shape;139;p20"/>
          <p:cNvPicPr preferRelativeResize="0"/>
          <p:nvPr/>
        </p:nvPicPr>
        <p:blipFill>
          <a:blip r:embed="rId3">
            <a:alphaModFix/>
          </a:blip>
          <a:stretch>
            <a:fillRect/>
          </a:stretch>
        </p:blipFill>
        <p:spPr>
          <a:xfrm>
            <a:off x="7677450" y="4005870"/>
            <a:ext cx="1466550" cy="1015700"/>
          </a:xfrm>
          <a:prstGeom prst="rect">
            <a:avLst/>
          </a:prstGeom>
          <a:noFill/>
          <a:ln>
            <a:noFill/>
          </a:ln>
        </p:spPr>
      </p:pic>
      <p:sp>
        <p:nvSpPr>
          <p:cNvPr id="140" name="Google Shape;140;p20"/>
          <p:cNvSpPr txBox="1"/>
          <p:nvPr/>
        </p:nvSpPr>
        <p:spPr>
          <a:xfrm>
            <a:off x="626350" y="3523125"/>
            <a:ext cx="3773400" cy="8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Siège social : </a:t>
            </a:r>
            <a:r>
              <a:rPr lang="fr" sz="1500">
                <a:solidFill>
                  <a:srgbClr val="202124"/>
                </a:solidFill>
                <a:uFill>
                  <a:noFill/>
                </a:uFill>
                <a:hlinkClick r:id="rId4">
                  <a:extLst>
                    <a:ext uri="{A12FA001-AC4F-418D-AE19-62706E023703}">
                      <ahyp:hlinkClr val="tx"/>
                    </a:ext>
                  </a:extLst>
                </a:hlinkClick>
              </a:rPr>
              <a:t>Courbevoie</a:t>
            </a:r>
            <a:r>
              <a:rPr lang="fr" sz="1500">
                <a:solidFill>
                  <a:srgbClr val="202124"/>
                </a:solidFill>
              </a:rPr>
              <a:t>, France</a:t>
            </a:r>
            <a:endParaRPr sz="1500">
              <a:solidFill>
                <a:srgbClr val="202124"/>
              </a:solidFill>
            </a:endParaRPr>
          </a:p>
        </p:txBody>
      </p:sp>
      <p:pic>
        <p:nvPicPr>
          <p:cNvPr id="141" name="Google Shape;141;p20"/>
          <p:cNvPicPr preferRelativeResize="0"/>
          <p:nvPr/>
        </p:nvPicPr>
        <p:blipFill>
          <a:blip r:embed="rId5">
            <a:alphaModFix/>
          </a:blip>
          <a:stretch>
            <a:fillRect/>
          </a:stretch>
        </p:blipFill>
        <p:spPr>
          <a:xfrm>
            <a:off x="536525" y="1768825"/>
            <a:ext cx="3211675" cy="1605847"/>
          </a:xfrm>
          <a:prstGeom prst="rect">
            <a:avLst/>
          </a:prstGeom>
          <a:noFill/>
          <a:ln>
            <a:noFill/>
          </a:ln>
        </p:spPr>
      </p:pic>
      <p:pic>
        <p:nvPicPr>
          <p:cNvPr id="142" name="Google Shape;142;p20"/>
          <p:cNvPicPr preferRelativeResize="0"/>
          <p:nvPr/>
        </p:nvPicPr>
        <p:blipFill>
          <a:blip r:embed="rId6">
            <a:alphaModFix/>
          </a:blip>
          <a:stretch>
            <a:fillRect/>
          </a:stretch>
        </p:blipFill>
        <p:spPr>
          <a:xfrm>
            <a:off x="4572000" y="1475600"/>
            <a:ext cx="3211676" cy="20475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390300" y="826675"/>
            <a:ext cx="2363400" cy="22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13539">
                <a:solidFill>
                  <a:srgbClr val="202124"/>
                </a:solidFill>
              </a:rPr>
              <a:t>FIN</a:t>
            </a:r>
            <a:endParaRPr sz="13539">
              <a:solidFill>
                <a:srgbClr val="202124"/>
              </a:solidFill>
            </a:endParaRPr>
          </a:p>
        </p:txBody>
      </p:sp>
      <p:sp>
        <p:nvSpPr>
          <p:cNvPr id="148" name="Google Shape;148;p21"/>
          <p:cNvSpPr txBox="1"/>
          <p:nvPr/>
        </p:nvSpPr>
        <p:spPr>
          <a:xfrm>
            <a:off x="2337150" y="2755950"/>
            <a:ext cx="4469700" cy="143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dk2"/>
                </a:solidFill>
                <a:latin typeface="Open Sans"/>
                <a:ea typeface="Open Sans"/>
                <a:cs typeface="Open Sans"/>
                <a:sym typeface="Open Sans"/>
              </a:rPr>
              <a:t>Merci de votre écoute</a:t>
            </a:r>
            <a:endParaRPr sz="1800">
              <a:solidFill>
                <a:schemeClr val="dk2"/>
              </a:solidFill>
              <a:latin typeface="Open Sans"/>
              <a:ea typeface="Open Sans"/>
              <a:cs typeface="Open Sans"/>
              <a:sym typeface="Open Sans"/>
            </a:endParaRPr>
          </a:p>
          <a:p>
            <a:pPr indent="0" lvl="0" marL="0" rtl="0" algn="ctr">
              <a:spcBef>
                <a:spcPts val="0"/>
              </a:spcBef>
              <a:spcAft>
                <a:spcPts val="0"/>
              </a:spcAft>
              <a:buNone/>
            </a:pPr>
            <a:r>
              <a:rPr lang="fr" sz="1800">
                <a:solidFill>
                  <a:schemeClr val="dk2"/>
                </a:solidFill>
                <a:latin typeface="Open Sans"/>
                <a:ea typeface="Open Sans"/>
                <a:cs typeface="Open Sans"/>
                <a:sym typeface="Open Sans"/>
              </a:rPr>
              <a:t>Avez-vous des questions ?</a:t>
            </a:r>
            <a:endParaRPr sz="1800">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