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5.xml" ContentType="application/vnd.openxmlformats-officedocument.theme+xml"/>
  <Override PartName="/ppt/media/image1.png" ContentType="image/png"/>
  <Override PartName="/ppt/media/image2.png" ContentType="image/png"/>
  <Override PartName="/ppt/media/image30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32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8.png" ContentType="image/png"/>
  <Override PartName="/ppt/media/image13.png" ContentType="image/png"/>
  <Override PartName="/ppt/media/image35.png" ContentType="image/png"/>
  <Override PartName="/ppt/media/image9.png" ContentType="image/png"/>
  <Override PartName="/ppt/media/image14.png" ContentType="image/png"/>
  <Override PartName="/ppt/media/image36.png" ContentType="image/png"/>
  <Override PartName="/ppt/media/image15.png" ContentType="image/png"/>
  <Override PartName="/ppt/media/image37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42.png" ContentType="image/png"/>
  <Override PartName="/ppt/media/image21.png" ContentType="image/png"/>
  <Override PartName="/ppt/media/image43.png" ContentType="image/png"/>
  <Override PartName="/ppt/media/image22.png" ContentType="image/png"/>
  <Override PartName="/ppt/media/image44.png" ContentType="image/png"/>
  <Override PartName="/ppt/media/image23.png" ContentType="image/png"/>
  <Override PartName="/ppt/media/image45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40.png" ContentType="image/png"/>
  <Override PartName="/ppt/media/image4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/>
  <p:notesSz cx="6799263" cy="9929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DAC3ECE-5ABB-4A97-B4BA-6101ABA1938A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8280" cy="372024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7"/>
          </p:nvPr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C8E353B-0E60-42F6-9F44-DB222191FE7F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8280" cy="372024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6720" cy="44658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8"/>
          </p:nvPr>
        </p:nvSpPr>
        <p:spPr>
          <a:xfrm>
            <a:off x="3851280" y="9431640"/>
            <a:ext cx="2943720" cy="49392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C684BD-5506-44B6-A7C2-0BEC30BA7309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96EC2-D358-4980-91E2-8CB5ED83AF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0F61B6-BB89-444E-BE25-50E097C12C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EA3903-AA8E-424B-B48D-57A29831DB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A70EFD-E268-46D2-84B2-CCA3BF551B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018660-100C-4D8F-A9EF-B74FC84D7C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026C67-B567-4443-9135-B0D86E2E3E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612C82-2CE5-4411-BA76-FEF41A20F0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5BE3C6-4171-4CC0-8C55-3922CFBFF9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F7F0ED-53F5-4DBE-8A67-060671BC11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7D3608-4021-4F78-884B-FF777FAC2A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DD8824-762D-446E-A67F-15F19B8E24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33719-0D6E-43E5-9CE1-89BAB09100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9"/>
          <p:cNvSpPr/>
          <p:nvPr/>
        </p:nvSpPr>
        <p:spPr>
          <a:xfrm>
            <a:off x="0" y="260280"/>
            <a:ext cx="932400" cy="35784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" name="Rectangle 10"/>
          <p:cNvSpPr/>
          <p:nvPr/>
        </p:nvSpPr>
        <p:spPr>
          <a:xfrm>
            <a:off x="934920" y="260280"/>
            <a:ext cx="8204400" cy="35784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2" name="Image 11" descr=""/>
          <p:cNvPicPr/>
          <p:nvPr/>
        </p:nvPicPr>
        <p:blipFill>
          <a:blip r:embed="rId2"/>
          <a:srcRect l="4781" t="10018" r="9812" b="23689"/>
          <a:stretch/>
        </p:blipFill>
        <p:spPr>
          <a:xfrm>
            <a:off x="6336720" y="6170040"/>
            <a:ext cx="2625120" cy="575640"/>
          </a:xfrm>
          <a:prstGeom prst="rect">
            <a:avLst/>
          </a:prstGeom>
          <a:ln w="0">
            <a:noFill/>
          </a:ln>
        </p:spPr>
      </p:pic>
      <p:sp>
        <p:nvSpPr>
          <p:cNvPr id="3" name="ZoneTexte 7"/>
          <p:cNvSpPr/>
          <p:nvPr/>
        </p:nvSpPr>
        <p:spPr>
          <a:xfrm>
            <a:off x="4267800" y="6642000"/>
            <a:ext cx="63396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  <a:ea typeface="Calibri"/>
              </a:rPr>
              <a:t>C1 - Interne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2160" y="620640"/>
            <a:ext cx="9139320" cy="550620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0" y="0"/>
            <a:ext cx="9139320" cy="61812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ftr" idx="1"/>
          </p:nvPr>
        </p:nvSpPr>
        <p:spPr>
          <a:xfrm>
            <a:off x="8893080" y="0"/>
            <a:ext cx="246240" cy="2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sldNum" idx="2"/>
          </p:nvPr>
        </p:nvSpPr>
        <p:spPr>
          <a:xfrm>
            <a:off x="8893080" y="0"/>
            <a:ext cx="246240" cy="2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C79ACEF-1A38-45E5-BBB9-C7BB15F64EB0}" type="slidenum">
              <a: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rPr>
              <a:t>&lt;numéro&gt;</a:t>
            </a:fld>
            <a:endParaRPr b="0" lang="fr-FR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dt" idx="3"/>
          </p:nvPr>
        </p:nvSpPr>
        <p:spPr>
          <a:xfrm>
            <a:off x="8893080" y="0"/>
            <a:ext cx="248400" cy="2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1260000" y="1980000"/>
            <a:ext cx="6478200" cy="34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1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28/03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8820000" y="6480000"/>
            <a:ext cx="37908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E58CCB12-0F58-45C2-8900-C193B37136E6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D9630-1C45-4BFF-AB17-2BEB3CB13D75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20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Base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7640" y="1260000"/>
            <a:ext cx="2950200" cy="110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Ensemble des DOCX et DOC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373920" y="720000"/>
            <a:ext cx="4364640" cy="518760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 txBox="1"/>
          <p:nvPr/>
        </p:nvSpPr>
        <p:spPr>
          <a:xfrm>
            <a:off x="8729640" y="643104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DCCAA6C9-9D06-4F6A-BF9B-CAC1F5CCE96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A9A6FA-B927-4409-B9A0-FCC25FA7EE1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548240" y="696960"/>
            <a:ext cx="4090680" cy="290196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360000" y="900000"/>
            <a:ext cx="395892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extrait tous les paragraphes pour  chaque titre présent dans chaque DOCX.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80000" y="3683880"/>
            <a:ext cx="8503200" cy="239904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360000" y="3240000"/>
            <a:ext cx="39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filtre les titres qui nous intéresse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CBD14C37-CAAA-45F4-A398-18A723F4C782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98B5C1-5789-4FF9-96B8-8D31C6AE7C2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540000" y="1080000"/>
            <a:ext cx="341892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fusionne tous les paragraphes sous chaque 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816000" y="684000"/>
            <a:ext cx="3922920" cy="178920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/>
          <p:nvPr/>
        </p:nvSpPr>
        <p:spPr>
          <a:xfrm>
            <a:off x="540000" y="2880000"/>
            <a:ext cx="3598920" cy="14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fait l’hypothèse qu’il y a des mots à enlever pour rendre le texte plus propre.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Stopwords, mot trop fréquents, etc.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69600" y="4680000"/>
            <a:ext cx="6709320" cy="35892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29CB932D-D62D-4846-BCBA-FDD4AF351C3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207D23-0B4C-46A7-89BA-9448D6BF7531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576000" y="1306440"/>
            <a:ext cx="80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regarde alors la fréquence d’apparitions des termes par Section et Total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1846440"/>
            <a:ext cx="9142560" cy="258804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/>
          <p:nvPr/>
        </p:nvSpPr>
        <p:spPr>
          <a:xfrm>
            <a:off x="936000" y="4680000"/>
            <a:ext cx="719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Par exemple ici, patient(s), study, trial, clinical, le reste peut donner une importance au texte.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862200" y="5336640"/>
            <a:ext cx="7319160" cy="71892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36B22B58-5FC3-421C-A9DC-571B5DCD8BA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AE6625-6079-445E-A542-9D91B77CBAF8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40000" y="900000"/>
            <a:ext cx="26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PS : Erreur de code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5200" y="1474560"/>
            <a:ext cx="9142560" cy="128268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042BBD4D-1056-4CFF-AA22-726DE1C583ED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B90059-2229-468A-AD13-58C086CDD5D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360000" y="900000"/>
            <a:ext cx="467892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commence alors à nettoyer le texte en fonction de ce qu’on a vu mais autres choses à nettoyer apparaît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42080" y="1908000"/>
            <a:ext cx="3336840" cy="197892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220000" y="1905480"/>
            <a:ext cx="3238920" cy="198144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1800000" y="4140000"/>
            <a:ext cx="449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M12, W4, D0 → Month 12, Week 4, Day 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gvhd, sct → Acronymes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60000" y="5040000"/>
            <a:ext cx="539892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rajoute le principe de durée dans le nettoyage, on les garde car on décide de garder les nombres.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74327D70-6B95-4D78-AA6C-539C5CA6A9A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F4428D-9271-4FE9-91AD-9EA4BC0557E2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363240" y="720000"/>
            <a:ext cx="557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Il faut faire quelque chose pour les 580 acronymes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60000" y="1303200"/>
            <a:ext cx="4502160" cy="157572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4863240" y="180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Au début des protocoles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63240" y="3240000"/>
            <a:ext cx="4714200" cy="215892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/>
          <p:nvPr/>
        </p:nvSpPr>
        <p:spPr>
          <a:xfrm>
            <a:off x="5078520" y="4140000"/>
            <a:ext cx="323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finit les acronymes restant avec le guide médical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40000" y="5493240"/>
            <a:ext cx="827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J’en traite le plus possible (environ 300), il en reste forcément que je n’ai pas vu  (mais peu fréquent)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2819CF58-7BB7-42A4-B008-98764B472F33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52905C-41BC-496E-B099-8550E9E31C4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900000" y="1062360"/>
            <a:ext cx="7198920" cy="46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Liste des modifications du nettoyage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Conversion en minuscules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Normalisation Unicode (ex: "é" devient "e")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Suppression de la ponctuation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Nettoyage des espaces (Tabulation, Retour à la ligne)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Suppression des stopwords (+ mot fréquents)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Remplacement des acronymes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Remplacement des codes temporels spécifiques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Fusion des paragraphes d'une même 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8FFA160D-A90B-4F90-A545-2F4F89B6B4B0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69A91E-8779-4100-9813-C022D11320C8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88000" y="1800000"/>
            <a:ext cx="3405960" cy="197892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3816000" y="2592000"/>
            <a:ext cx="1618920" cy="71892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488920" y="1810440"/>
            <a:ext cx="3618000" cy="196848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396000" y="4032000"/>
            <a:ext cx="3238920" cy="194472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3816000" y="4716000"/>
            <a:ext cx="1618920" cy="71892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4"/>
          <a:stretch/>
        </p:blipFill>
        <p:spPr>
          <a:xfrm>
            <a:off x="5575320" y="4032000"/>
            <a:ext cx="3389400" cy="197892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360000" y="648000"/>
            <a:ext cx="863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WORDCLOUD → Simple, Classique, facile d’utilisation (Choisi)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STYLECLOUD →  stylisé, moins ‘’pro’’, esthétique, posters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WORD BUBBLE → Pas bon dans notre cas, bulles de termes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PyLDAVis → A envisager pour la suite avec l’embedding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82FA5052-FCBD-4F81-BFAA-8B064A144B25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1DE2F9-A0AB-4118-82A5-9EBBF9BD725C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5002920" cy="295920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3780000" y="3017880"/>
            <a:ext cx="5218920" cy="304272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039763D9-6EF1-4AC5-B9F8-DC1B6A024FC6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2941F5-D246-49C8-AD57-5349D9AAC2E3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ZoneTexte 1"/>
          <p:cNvSpPr/>
          <p:nvPr/>
        </p:nvSpPr>
        <p:spPr>
          <a:xfrm>
            <a:off x="610920" y="6134760"/>
            <a:ext cx="575892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467640" y="5301360"/>
            <a:ext cx="5110200" cy="7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Service de Biostatistique et Information Médicale – Saint Louis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angle 8"/>
          <p:cNvSpPr/>
          <p:nvPr/>
        </p:nvSpPr>
        <p:spPr>
          <a:xfrm>
            <a:off x="1925640" y="748080"/>
            <a:ext cx="5290200" cy="5290200"/>
          </a:xfrm>
          <a:prstGeom prst="rect">
            <a:avLst/>
          </a:prstGeom>
          <a:blipFill rotWithShape="0">
            <a:blip r:embed="rId1">
              <a:alphaModFix amt="10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Open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67640" y="1556640"/>
            <a:ext cx="8206560" cy="29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Méthodes de Représentation Vectorielle pour le Traitement Automatisé du Langage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Date : 28/03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Espace réservé du texte 2"/>
          <p:cNvSpPr/>
          <p:nvPr/>
        </p:nvSpPr>
        <p:spPr>
          <a:xfrm>
            <a:off x="6087240" y="5121720"/>
            <a:ext cx="291060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Début du projet : 24/03/2025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Développeur : Loris Dematini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8820000" y="6430680"/>
            <a:ext cx="37908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A17BABC2-AAEC-45CD-934A-0844B8460BA5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716D2F-9167-4E9F-A7B2-02A7C2C2D5B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360000" y="720000"/>
            <a:ext cx="4498920" cy="14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Hypothèse : Il y a des mots plus importants que d’autres pour des sections et documents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TFxIDF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-Etude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2 versions pre et post preprocessing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2640" y="2700000"/>
            <a:ext cx="4436640" cy="332712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4608000" y="2700000"/>
            <a:ext cx="4470120" cy="335232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9EE4E3CF-0F22-4441-AEDF-AE685237FB78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786A88-9E8F-4BA3-87BC-3CCF295D6E65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108000" y="828000"/>
            <a:ext cx="449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En cours :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PCA + Kmeans par section avec TFxIDF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866160" y="1542240"/>
            <a:ext cx="7377120" cy="442584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5427720" y="720000"/>
            <a:ext cx="303156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 faire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-Section + Etude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-Embedding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2A7DEC03-52C4-483D-8FB0-FC731FE86833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ACF400-5445-40C6-BAB6-63BD0E049FA4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1260000" y="1980000"/>
            <a:ext cx="6478200" cy="34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  <a:ea typeface="DejaVu Sans"/>
              </a:rPr>
              <a:t>SECTION 3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  <a:ea typeface="DejaVu Sans"/>
              </a:rPr>
              <a:t>11/04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3CE6DAC0-B68F-4044-B305-C0423EB4B8C2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CEE011-42DB-4FDE-9C07-A3844002AA72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900000" y="1087560"/>
            <a:ext cx="7080480" cy="467208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900000" y="720000"/>
            <a:ext cx="503964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PCA → Kmeans des Sections + Etudes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46F7745E-4AA0-40B4-98DC-E8BCF13610CD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58A9A7-7641-4E88-B75E-DBF698EFCD7D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900000" y="720360"/>
            <a:ext cx="50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Procedure et Data Management à l’écart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Zoom sur les autres sections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021320" y="1332000"/>
            <a:ext cx="7222320" cy="467964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811986E3-CE63-4AA1-974E-962107F9F079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7ED7F3-B29D-473C-89C5-C6475EA82DC2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360000" y="720000"/>
            <a:ext cx="41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essaye avec t-sne pour comparer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64000" y="1080000"/>
            <a:ext cx="7556760" cy="500364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/>
          <p:nvPr/>
        </p:nvSpPr>
        <p:spPr>
          <a:xfrm>
            <a:off x="4680000" y="720000"/>
            <a:ext cx="41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Etudes avec top termes des clusters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14B82D6B-6B05-4361-9222-334D06BD2ED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8A3132-7092-44A9-BDD4-FE8E90D84CD1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180000" y="720000"/>
            <a:ext cx="52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Etudes et Sections avec top termes des clusters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56000" y="1044000"/>
            <a:ext cx="7572240" cy="5065920"/>
          </a:xfrm>
          <a:prstGeom prst="rect">
            <a:avLst/>
          </a:prstGeom>
          <a:ln w="0">
            <a:noFill/>
          </a:ln>
        </p:spPr>
      </p:pic>
      <p:sp>
        <p:nvSpPr>
          <p:cNvPr id="172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84FBB791-042D-4EDD-8F23-14AC4451A152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06140E-4979-4306-AD55-46C2AF200E6D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480320" y="900000"/>
            <a:ext cx="5539320" cy="2071800"/>
          </a:xfrm>
          <a:prstGeom prst="rect">
            <a:avLst/>
          </a:prstGeom>
          <a:ln w="0">
            <a:noFill/>
          </a:ln>
        </p:spPr>
      </p:pic>
      <p:sp>
        <p:nvSpPr>
          <p:cNvPr id="174" name=""/>
          <p:cNvSpPr/>
          <p:nvPr/>
        </p:nvSpPr>
        <p:spPr>
          <a:xfrm>
            <a:off x="259560" y="3420000"/>
            <a:ext cx="8884080" cy="162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Faible inertie → les points sont très proches des centroïdes → clusters compacts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Haute inertie → les points sont dispersés → clusters peu cohérents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Mais : l'inertie diminue toujours quand on augmente le nombre de clusters, car plus de clusters = plus de flexibilité → d’où l’intérêt de la méthode du coude.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8D55B19A-A9A4-4D74-B763-57E27507A84B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03B901-E64F-4CCA-AAF1-BC8A24734889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1260000" y="5220000"/>
            <a:ext cx="44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choisit visuellement 5 Clusters.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D4FA89DB-5F69-4523-94D5-BE559086A46D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60000" y="690480"/>
            <a:ext cx="7020000" cy="4387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120257-0203-4244-A864-1FE3507E7446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B214CC43-6A92-46D4-8092-712A5FD52E4C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43520" y="644040"/>
            <a:ext cx="8088480" cy="5392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6DA4DF-4896-429C-B084-A935B40D9712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20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Base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07640" y="1260000"/>
            <a:ext cx="2950200" cy="110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Ensemble des études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 en PDF et DOCX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CSV des études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880000" y="1260000"/>
            <a:ext cx="3417840" cy="89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Base De Donnée : 3256 documents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680000" y="216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880000" y="2700000"/>
            <a:ext cx="3597840" cy="89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PDF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1061 éléments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680000" y="2244600"/>
            <a:ext cx="30578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enlève les .docx et .doc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680000" y="3600000"/>
            <a:ext cx="36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2880000" y="4680000"/>
            <a:ext cx="3597840" cy="89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Protocoles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41 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4860000" y="3600000"/>
            <a:ext cx="3957840" cy="12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récupère la dernière version des protocoles des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Études non critiques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Inclusions des parties commencée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65560" y="3564000"/>
            <a:ext cx="3068280" cy="117864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 txBox="1"/>
          <p:nvPr/>
        </p:nvSpPr>
        <p:spPr>
          <a:xfrm>
            <a:off x="8820000" y="6430680"/>
            <a:ext cx="37908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A5193917-E5E1-4E4A-935A-6CD54A41B86E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3BE21B-CBCA-4D15-94C7-8069ABBB54C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180000" y="720000"/>
            <a:ext cx="25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Calculs de distances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40000" y="1395000"/>
            <a:ext cx="3959640" cy="179964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540000" y="3600000"/>
            <a:ext cx="3959640" cy="1799640"/>
          </a:xfrm>
          <a:prstGeom prst="rect">
            <a:avLst/>
          </a:prstGeom>
          <a:ln w="0"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4860000" y="2340000"/>
            <a:ext cx="3959640" cy="1799640"/>
          </a:xfrm>
          <a:prstGeom prst="rect">
            <a:avLst/>
          </a:prstGeom>
          <a:ln w="0">
            <a:noFill/>
          </a:ln>
        </p:spPr>
      </p:pic>
      <p:sp>
        <p:nvSpPr>
          <p:cNvPr id="185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3D154037-2739-47CA-9968-C5459E8ACC03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17CA4B-EE86-48A0-9027-63DF0BB1F5DE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540000" y="1209960"/>
            <a:ext cx="7528320" cy="130968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540000" y="2971080"/>
            <a:ext cx="7711200" cy="1355400"/>
          </a:xfrm>
          <a:prstGeom prst="rect">
            <a:avLst/>
          </a:prstGeom>
          <a:ln w="0">
            <a:noFill/>
          </a:ln>
        </p:spPr>
      </p:pic>
      <p:sp>
        <p:nvSpPr>
          <p:cNvPr id="188" name=""/>
          <p:cNvSpPr/>
          <p:nvPr/>
        </p:nvSpPr>
        <p:spPr>
          <a:xfrm>
            <a:off x="540000" y="900000"/>
            <a:ext cx="39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Euclienne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540000" y="26247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Cosinus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40000" y="4513680"/>
            <a:ext cx="30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Manhattan : (problème ?)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0" y="4860000"/>
            <a:ext cx="9143280" cy="115668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/>
          <p:nvPr/>
        </p:nvSpPr>
        <p:spPr>
          <a:xfrm>
            <a:off x="180000" y="589680"/>
            <a:ext cx="39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Test avec « lung »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282DF94F-1540-43D8-97A9-45A3C48D638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8909A7-3514-40CD-ACD5-C78A6F2B224F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/>
          <p:nvPr/>
        </p:nvSpPr>
        <p:spPr>
          <a:xfrm>
            <a:off x="432360" y="900360"/>
            <a:ext cx="251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Jaccard 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432360" y="2517120"/>
            <a:ext cx="2159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Dice 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66960" y="1260000"/>
            <a:ext cx="8968680" cy="104328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93600" y="2946960"/>
            <a:ext cx="9006840" cy="104328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36360" y="4579920"/>
            <a:ext cx="9143280" cy="999720"/>
          </a:xfrm>
          <a:prstGeom prst="rect">
            <a:avLst/>
          </a:prstGeom>
          <a:ln w="0">
            <a:noFill/>
          </a:ln>
        </p:spPr>
      </p:pic>
      <p:sp>
        <p:nvSpPr>
          <p:cNvPr id="199" name=""/>
          <p:cNvSpPr/>
          <p:nvPr/>
        </p:nvSpPr>
        <p:spPr>
          <a:xfrm>
            <a:off x="324000" y="4189680"/>
            <a:ext cx="2555640" cy="3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Hamming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3240000" y="720000"/>
            <a:ext cx="359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Problème ici car binaire ?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2500A644-B24E-4795-8400-075E4B2FFCB9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E9BE7F-D1C5-44E9-A3ED-AE439F9E6620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360000" y="720000"/>
            <a:ext cx="269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POC v1 avec Streamlit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60" y="1159920"/>
            <a:ext cx="9143280" cy="4419720"/>
          </a:xfrm>
          <a:prstGeom prst="rect">
            <a:avLst/>
          </a:prstGeom>
          <a:ln w="0">
            <a:noFill/>
          </a:ln>
        </p:spPr>
      </p:pic>
      <p:sp>
        <p:nvSpPr>
          <p:cNvPr id="204" name=""/>
          <p:cNvSpPr txBox="1"/>
          <p:nvPr/>
        </p:nvSpPr>
        <p:spPr>
          <a:xfrm>
            <a:off x="8730000" y="6431400"/>
            <a:ext cx="48564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0271741C-F606-457E-A1DA-6FC52AE33239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A118BD-944E-413F-966E-7B2944ABF371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20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Distribution des pages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037840" cy="503784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 txBox="1"/>
          <p:nvPr/>
        </p:nvSpPr>
        <p:spPr>
          <a:xfrm>
            <a:off x="8820360" y="6431040"/>
            <a:ext cx="37908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E4BBDD70-E7C6-454A-BA18-759C42F181FA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074F71-45DE-4F45-8A53-F61035CFB25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/>
          </p:nvPr>
        </p:nvSpPr>
        <p:spPr>
          <a:xfrm>
            <a:off x="647640" y="836640"/>
            <a:ext cx="6010200" cy="96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Extraire le texte des DOCX en JSON.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Utilisation de fitz / pymupdf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20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Travaux sur les DOCX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440000" y="1980000"/>
            <a:ext cx="683784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get_text(‘blocs’)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get_text(‘texts’)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40000" y="2520000"/>
            <a:ext cx="3777840" cy="23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Principe de Blocs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Blocs de textes/Images/Tableau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Récupère tout ce qui n’est pas entièrement dedans (textes)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-Censé retirer Tableaux/Images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040000" y="2520000"/>
            <a:ext cx="3777840" cy="21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Principe de Rect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Coordonnées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Récupère tout ce qui est dedans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Retire les footer/header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500000" y="1980000"/>
            <a:ext cx="360" cy="30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772000" y="5593320"/>
            <a:ext cx="34178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https://pymupdf.readthedocs.io/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8820360" y="6431040"/>
            <a:ext cx="37908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60424036-E443-48F9-98ED-9BFC2B06AFA5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37F9B5-C997-46C6-B027-037E7BC4CFF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20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Les fichiers TXTs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360000" y="1080000"/>
            <a:ext cx="359784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Séparation en Français et Anglais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680000" y="1080000"/>
            <a:ext cx="359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Travail uniquement sur les textes Anglais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80880" y="2257920"/>
            <a:ext cx="8436960" cy="18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Détection de la langue grâce à un package : langdetect 1.0.9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prend une partie du texte au milieu du documents pour ne pas fausser les résultats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detect_langs(text[5000:20000])[0]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Vérification manuelle des résultats : 100 % de réussite sur 41 documents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60000" y="4500000"/>
            <a:ext cx="7917840" cy="107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Sortie brouillons du texte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Saut de lignes aléatoires, un mot par lignes, récupération des tableaux, etc.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8820360" y="6431040"/>
            <a:ext cx="37908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2155F06A-83D7-4A30-9C19-C2504E3C2C2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9DC4BA-2121-4361-9923-54DA22703BD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20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chemeClr val="lt1"/>
                </a:solidFill>
                <a:latin typeface="Arial"/>
                <a:ea typeface="Verdana"/>
              </a:rPr>
              <a:t>Répartition des documents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Espace réservé du contenu 2"/>
          <p:cNvSpPr/>
          <p:nvPr/>
        </p:nvSpPr>
        <p:spPr>
          <a:xfrm>
            <a:off x="611640" y="1412640"/>
            <a:ext cx="7846200" cy="43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99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99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1412640"/>
            <a:ext cx="4890240" cy="380520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839480" y="1260000"/>
            <a:ext cx="4158360" cy="411048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 txBox="1"/>
          <p:nvPr/>
        </p:nvSpPr>
        <p:spPr>
          <a:xfrm>
            <a:off x="8820360" y="6431040"/>
            <a:ext cx="37908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2E9635AA-E38E-482C-B451-85E765D28B7E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20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Embellissement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Espace réservé du contenu 3"/>
          <p:cNvSpPr/>
          <p:nvPr/>
        </p:nvSpPr>
        <p:spPr>
          <a:xfrm>
            <a:off x="648000" y="836640"/>
            <a:ext cx="8169840" cy="52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Plusieurs choix possible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Objectifs : Récupérer ce qui nous intéresse dans les fichiers txt → regex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1. Les Titres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2. Les paragraphes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Tout les textes entre la fin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d'un titre valide et le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début du titre suivant,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avec un nettoyage des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sauts de ligne multiples.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Améliorations envisageables :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- Meilleur règles pour la récupération des paragraphes en cours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- Améliorations du regex pour extraire véritablement ce qu’il nous faut (plus de précisions)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960000" y="1800000"/>
            <a:ext cx="4616640" cy="304992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 txBox="1"/>
          <p:nvPr/>
        </p:nvSpPr>
        <p:spPr>
          <a:xfrm>
            <a:off x="8820360" y="6431040"/>
            <a:ext cx="37908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EE45FCC3-DF97-4EA3-BAF4-FB6D92BA133E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3E2E6F-B85F-4AE9-AA7E-BC34CAB66675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260000" y="1980000"/>
            <a:ext cx="6478200" cy="34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2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04/04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8820360" y="6431040"/>
            <a:ext cx="37908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ABE5190D-26B4-40DD-8BA3-861636B9C97C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7AD078-9B14-4189-908E-4B318A0B4BCA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AP-HP">
  <a:themeElements>
    <a:clrScheme name="APHP">
      <a:dk1>
        <a:srgbClr val="272d31"/>
      </a:dk1>
      <a:lt1>
        <a:srgbClr val="ffffff"/>
      </a:lt1>
      <a:dk2>
        <a:srgbClr val="d2d9da"/>
      </a:dk2>
      <a:lt2>
        <a:srgbClr val="f1f4f5"/>
      </a:lt2>
      <a:accent1>
        <a:srgbClr val="ffd419"/>
      </a:accent1>
      <a:accent2>
        <a:srgbClr val="c01662"/>
      </a:accent2>
      <a:accent3>
        <a:srgbClr val="36bde8"/>
      </a:accent3>
      <a:accent4>
        <a:srgbClr val="0062ae"/>
      </a:accent4>
      <a:accent5>
        <a:srgbClr val="2c256b"/>
      </a:accent5>
      <a:accent6>
        <a:srgbClr val="d3d800"/>
      </a:accent6>
      <a:hlink>
        <a:srgbClr val="272d31"/>
      </a:hlink>
      <a:folHlink>
        <a:srgbClr val="272d31"/>
      </a:folHlink>
    </a:clrScheme>
    <a:fontScheme name="APHP">
      <a:majorFont>
        <a:latin typeface="Montserrat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A34CFC6F5E64B965C92C606634DDF" ma:contentTypeVersion="10" ma:contentTypeDescription="Crée un document." ma:contentTypeScope="" ma:versionID="82f72537914f7b2ca3ab4e2073f5bc1f">
  <xsd:schema xmlns:xsd="http://www.w3.org/2001/XMLSchema" xmlns:xs="http://www.w3.org/2001/XMLSchema" xmlns:p="http://schemas.microsoft.com/office/2006/metadata/properties" xmlns:ns2="bab36aca-6305-4f24-b845-8de6cc927b00" xmlns:ns3="8d40c450-74bb-40fd-8fff-a7da02f18cb9" targetNamespace="http://schemas.microsoft.com/office/2006/metadata/properties" ma:root="true" ma:fieldsID="8fa5e87ef80b5124d7f7324dbf1e2047" ns2:_="" ns3:_="">
    <xsd:import namespace="bab36aca-6305-4f24-b845-8de6cc927b00"/>
    <xsd:import namespace="8d40c450-74bb-40fd-8fff-a7da02f18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36aca-6305-4f24-b845-8de6cc927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0c450-74bb-40fd-8fff-a7da02f18c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8513F2-21CC-4AEC-9985-98CE02CCA4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C0DAC3-8909-490F-8F6E-6181BFA49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36aca-6305-4f24-b845-8de6cc927b00"/>
    <ds:schemaRef ds:uri="8d40c450-74bb-40fd-8fff-a7da02f18c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456673-90F3-4A8C-832A-188746AAA5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18885</TotalTime>
  <Application>LibreOffice/7.6.4.1$Windows_X86_64 LibreOffice_project/e19e193f88cd6c0525a17fb7a176ed8e6a3e2aa1</Application>
  <AppVersion>15.0000</AppVersion>
  <Words>79</Words>
  <Paragraphs>53</Paragraphs>
  <Company>APHP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2015-07-22T10:38:47Z</dcterms:created>
  <dc:creator>BRASSEUR Paul</dc:creator>
  <dc:description/>
  <dc:language>fr-FR</dc:language>
  <cp:lastModifiedBy/>
  <cp:lastPrinted>2018-04-13T17:06:17Z</cp:lastPrinted>
  <dcterms:modified xsi:type="dcterms:W3CDTF">2025-04-11T11:05:29Z</dcterms:modified>
  <cp:revision>1025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AP-HP:8</vt:lpwstr>
  </property>
  <property fmtid="{D5CDD505-2E9C-101B-9397-08002B2CF9AE}" pid="3" name="ClassificationContentMarkingFooterText">
    <vt:lpwstr>C1 - Interne</vt:lpwstr>
  </property>
  <property fmtid="{D5CDD505-2E9C-101B-9397-08002B2CF9AE}" pid="4" name="ContentTypeId">
    <vt:lpwstr>0x010100CDFA34CFC6F5E64B965C92C606634DDF</vt:lpwstr>
  </property>
  <property fmtid="{D5CDD505-2E9C-101B-9397-08002B2CF9AE}" pid="5" name="MSIP_Label_591d6119-873b-4397-8a13-8f0b0381b9bf_ActionId">
    <vt:lpwstr>f954901c-06bb-4e73-978b-2ff255d7fa1b</vt:lpwstr>
  </property>
  <property fmtid="{D5CDD505-2E9C-101B-9397-08002B2CF9AE}" pid="6" name="MSIP_Label_591d6119-873b-4397-8a13-8f0b0381b9bf_ContentBits">
    <vt:lpwstr>2</vt:lpwstr>
  </property>
  <property fmtid="{D5CDD505-2E9C-101B-9397-08002B2CF9AE}" pid="7" name="MSIP_Label_591d6119-873b-4397-8a13-8f0b0381b9bf_Enabled">
    <vt:lpwstr>true</vt:lpwstr>
  </property>
  <property fmtid="{D5CDD505-2E9C-101B-9397-08002B2CF9AE}" pid="8" name="MSIP_Label_591d6119-873b-4397-8a13-8f0b0381b9bf_Method">
    <vt:lpwstr>Standard</vt:lpwstr>
  </property>
  <property fmtid="{D5CDD505-2E9C-101B-9397-08002B2CF9AE}" pid="9" name="MSIP_Label_591d6119-873b-4397-8a13-8f0b0381b9bf_Name">
    <vt:lpwstr>C1 - Interne</vt:lpwstr>
  </property>
  <property fmtid="{D5CDD505-2E9C-101B-9397-08002B2CF9AE}" pid="10" name="MSIP_Label_591d6119-873b-4397-8a13-8f0b0381b9bf_SetDate">
    <vt:lpwstr>2024-03-01T10:56:13Z</vt:lpwstr>
  </property>
  <property fmtid="{D5CDD505-2E9C-101B-9397-08002B2CF9AE}" pid="11" name="MSIP_Label_591d6119-873b-4397-8a13-8f0b0381b9bf_SiteId">
    <vt:lpwstr>905eea10-a76c-4815-8160-ba433c63cfd5</vt:lpwstr>
  </property>
  <property fmtid="{D5CDD505-2E9C-101B-9397-08002B2CF9AE}" pid="12" name="Notes">
    <vt:i4>4</vt:i4>
  </property>
  <property fmtid="{D5CDD505-2E9C-101B-9397-08002B2CF9AE}" pid="13" name="PresentationFormat">
    <vt:lpwstr>Affichage à l'écran (4:3)</vt:lpwstr>
  </property>
  <property fmtid="{D5CDD505-2E9C-101B-9397-08002B2CF9AE}" pid="14" name="Slides">
    <vt:i4>15</vt:i4>
  </property>
</Properties>
</file>