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media/image50.png" ContentType="image/png"/>
  <Override PartName="/ppt/media/image1.png" ContentType="image/png"/>
  <Override PartName="/ppt/media/image51.png" ContentType="image/png"/>
  <Override PartName="/ppt/media/image2.png" ContentType="image/png"/>
  <Override PartName="/ppt/media/image5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31.png" ContentType="image/png"/>
  <Override PartName="/ppt/media/image53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54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55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56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57.png" ContentType="image/png"/>
  <Override PartName="/ppt/media/image9.png" ContentType="image/png"/>
  <Override PartName="/ppt/media/image14.png" ContentType="image/png"/>
  <Override PartName="/ppt/media/image36.png" ContentType="image/png"/>
  <Override PartName="/ppt/media/image58.png" ContentType="image/png"/>
  <Override PartName="/ppt/media/image15.png" ContentType="image/png"/>
  <Override PartName="/ppt/media/image37.png" ContentType="image/png"/>
  <Override PartName="/ppt/media/image59.png" ContentType="image/png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49.png" ContentType="image/png"/>
  <Override PartName="/ppt/media/image28.png" ContentType="image/png"/>
  <Override PartName="/ppt/media/image29.png" ContentType="image/png"/>
  <Override PartName="/ppt/media/image40.png" ContentType="image/png"/>
  <Override PartName="/ppt/media/image62.png" ContentType="image/png"/>
  <Override PartName="/ppt/media/image41.png" ContentType="image/png"/>
  <Override PartName="/ppt/media/image63.png" ContentType="image/png"/>
  <Override PartName="/ppt/media/image60.png" ContentType="image/png"/>
  <Override PartName="/ppt/media/image6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7A1E7A2-B252-4104-960C-C8B121A203D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7200" cy="37191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5640" cy="44647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7"/>
          </p:nvPr>
        </p:nvSpPr>
        <p:spPr>
          <a:xfrm>
            <a:off x="3851280" y="9431640"/>
            <a:ext cx="2942640" cy="4928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85D8DF-5155-4E70-A9EA-E7AB06441DDA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7200" cy="371916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5640" cy="44647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8"/>
          </p:nvPr>
        </p:nvSpPr>
        <p:spPr>
          <a:xfrm>
            <a:off x="3851280" y="9431640"/>
            <a:ext cx="2942640" cy="4928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7E664F-1CC7-40DA-A5D6-CE6677F0FEF2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4A63B4-9965-4F39-B9C7-86445F41FC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DA3E48-41C7-44A0-8AE7-B58CBD463E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033B09-C3D4-4D67-939C-4A70C8D945E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4BA8FA-7FEC-4B2F-8D45-F3AF67CE8E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F9FFAE-2D4E-49F7-9457-43FFD6D194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2ADE39-39D3-4770-825C-ED943822BB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4F1BCD-50B9-4242-A8CF-3D2FB3127A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B408E-49A6-48D5-B32A-55C80A9C80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A8983C-8D5A-41B3-B7D6-B59A0DA9F0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6FBE6B-CD62-40F1-B3CC-09ECF52669E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3084A6-BABC-40E1-8BE3-F82D8C6881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5597CE-647B-4684-A53B-92F84E2294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1320" cy="35676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3320" cy="35676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4040" cy="57456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28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38240" cy="550512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38240" cy="61704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51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516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DB2286-2408-4266-A22B-C0819161B750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7320" cy="25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image" Target="../media/image51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260000" y="1980000"/>
            <a:ext cx="6477120" cy="34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820000" y="648000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D316B24-EBB6-44AF-A248-C13577594A5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83FA4D-F783-4EB7-A344-493419CBAC8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49120" cy="11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3560" cy="518652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8729640" y="643104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63498F7-EAE9-48D4-A6CA-0BB13B58A41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B93880-FA5D-42CC-B5A6-F6E8D52A7C8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89600" cy="2900880"/>
          </a:xfrm>
          <a:prstGeom prst="rect">
            <a:avLst/>
          </a:prstGeom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360000" y="900000"/>
            <a:ext cx="395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extrait tous les paragraphes pour 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2120" cy="2397960"/>
          </a:xfrm>
          <a:prstGeom prst="rect">
            <a:avLst/>
          </a:prstGeom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360000" y="3240000"/>
            <a:ext cx="395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BBEB337-5B7C-4B38-B461-250BA6C21FB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31B0DB-CBEF-42D4-8EBC-31B338757C7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540000" y="1080000"/>
            <a:ext cx="341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1840" cy="178812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540000" y="2880000"/>
            <a:ext cx="3597840" cy="14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08240" cy="357840"/>
          </a:xfrm>
          <a:prstGeom prst="rect">
            <a:avLst/>
          </a:prstGeom>
          <a:ln w="0">
            <a:noFill/>
          </a:ln>
        </p:spPr>
      </p:pic>
      <p:sp>
        <p:nvSpPr>
          <p:cNvPr id="115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1FE2906-2B53-4B54-B239-3F3A775201C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5F6DC1-EE9F-40E4-B6F6-DF2D7FA62E9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576000" y="1306440"/>
            <a:ext cx="809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1480" cy="258696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/>
          <p:nvPr/>
        </p:nvSpPr>
        <p:spPr>
          <a:xfrm>
            <a:off x="936000" y="4680000"/>
            <a:ext cx="7197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18080" cy="71784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988DD98-97DA-477A-9569-6F0CFA38E73E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C35935-DF7F-4C2D-B40E-260ED42C092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540000" y="900000"/>
            <a:ext cx="269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1480" cy="128160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832E3BD-9919-4BCF-89C2-14EB2452988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B5F81B-33CE-4A70-9A6C-E1AA0F1D70A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360000" y="900000"/>
            <a:ext cx="467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5760" cy="197784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37840" cy="1980360"/>
          </a:xfrm>
          <a:prstGeom prst="rect">
            <a:avLst/>
          </a:prstGeom>
          <a:ln w="0">
            <a:noFill/>
          </a:ln>
        </p:spPr>
      </p:pic>
      <p:sp>
        <p:nvSpPr>
          <p:cNvPr id="127" name=""/>
          <p:cNvSpPr/>
          <p:nvPr/>
        </p:nvSpPr>
        <p:spPr>
          <a:xfrm>
            <a:off x="1800000" y="4140000"/>
            <a:ext cx="449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60000" y="5040000"/>
            <a:ext cx="5397840" cy="8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AC003EF-43F7-40E3-AFF5-D487DC6124A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A8FE75-078E-48D0-B9AA-2C19D481FF8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363240" y="720000"/>
            <a:ext cx="557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1080" cy="157464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4863240" y="1800000"/>
            <a:ext cx="32378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3120" cy="215784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5078520" y="4140000"/>
            <a:ext cx="3237840" cy="60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540000" y="5493240"/>
            <a:ext cx="827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 (mais peu fréquent)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EF140D5-3AC4-4DC2-B10E-DF3D838CDB1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B7988-3C18-481B-BD0E-B4CEEDDA59A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900000" y="1062360"/>
            <a:ext cx="7197840" cy="46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CD22AE6-A501-4915-8DFD-5254276F461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49094E-E2F0-4518-8836-01B1FEF5453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404880" cy="1977840"/>
          </a:xfrm>
          <a:prstGeom prst="rect">
            <a:avLst/>
          </a:prstGeom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3816000" y="2592000"/>
            <a:ext cx="1617840" cy="71784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488920" y="1810440"/>
            <a:ext cx="3616920" cy="19674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396000" y="4032000"/>
            <a:ext cx="3237840" cy="194364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3816000" y="4716000"/>
            <a:ext cx="1617840" cy="71784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4"/>
          <a:stretch/>
        </p:blipFill>
        <p:spPr>
          <a:xfrm>
            <a:off x="5575320" y="4032000"/>
            <a:ext cx="3388320" cy="19778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360000" y="648000"/>
            <a:ext cx="863820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WORDCLOUD → Simple, Classique, facile d’utilisation (Choisi)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STYLECLOUD →  stylisé, moins ‘’pro’’, esthétique, posters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 BUBBLE → Pas bon dans notre cas, bulles de termes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PyLDAVis → A envisager pour la suite avec l’embedding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50E6B95-27F8-408A-9F59-81CBA13F772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AE8EA-B6E7-417C-A223-724824D9908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1840" cy="29581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17840" cy="304164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64A44D1-7025-471F-B1BE-2DBAD3026D7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9FE0BF-7D2A-49AF-8820-590B30D26C6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ZoneTexte 1"/>
          <p:cNvSpPr/>
          <p:nvPr/>
        </p:nvSpPr>
        <p:spPr>
          <a:xfrm>
            <a:off x="610920" y="6134760"/>
            <a:ext cx="5757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09120" cy="75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8"/>
          <p:cNvSpPr/>
          <p:nvPr/>
        </p:nvSpPr>
        <p:spPr>
          <a:xfrm>
            <a:off x="1925640" y="748080"/>
            <a:ext cx="5289120" cy="528912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5480" cy="29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Espace réservé du texte 2"/>
          <p:cNvSpPr/>
          <p:nvPr/>
        </p:nvSpPr>
        <p:spPr>
          <a:xfrm>
            <a:off x="6087240" y="5121720"/>
            <a:ext cx="2909520" cy="7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820000" y="643068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D0309AB-8629-4090-B8FD-B3DDC348573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E9061-154B-470D-A6BF-E3017630EAF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360000" y="720000"/>
            <a:ext cx="4497840" cy="14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Hypothèse : Il y a des mots plus importants que d’autres pour des sections et documents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 versions pre et post 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2640" y="2700000"/>
            <a:ext cx="4435560" cy="3326040"/>
          </a:xfrm>
          <a:prstGeom prst="rect">
            <a:avLst/>
          </a:prstGeom>
          <a:ln w="0"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/>
        </p:blipFill>
        <p:spPr>
          <a:xfrm>
            <a:off x="4608000" y="2700000"/>
            <a:ext cx="4469040" cy="3351240"/>
          </a:xfrm>
          <a:prstGeom prst="rect">
            <a:avLst/>
          </a:prstGeom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9B7AA12-DFA8-4DFB-B7DC-3AD28DD0F63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A5CABB-3D90-4CBD-BE7F-99E21519F97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108000" y="828000"/>
            <a:ext cx="4498200" cy="71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 cours :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+ Kmeans par section avec TFxIDF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866160" y="1542240"/>
            <a:ext cx="7376040" cy="442476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5427720" y="720000"/>
            <a:ext cx="3030480" cy="85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faire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 + 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4FACCBE-384F-46A1-A70C-90244A9CA8B2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978111-E83D-4D80-A1A1-BD4BA072D24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1260000" y="1980000"/>
            <a:ext cx="6477120" cy="34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SECTION 3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11/04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800500C-0A6E-4C3C-8086-C264558C95C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FFED3-65DF-4785-ADCA-C8802D07FDA9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900000" y="1087560"/>
            <a:ext cx="7079400" cy="467100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900000" y="720000"/>
            <a:ext cx="50385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→ Kmeans des Sections + Etudes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FC899D9-777C-4D97-BD88-63247F1A6F61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909178-0D03-470C-B897-8A85F76C145F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900000" y="720360"/>
            <a:ext cx="503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Procedure et Data Management à l’écart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Zoom sur les autres sections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021320" y="1332000"/>
            <a:ext cx="7221240" cy="467856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6E5386B-EA25-499A-B424-3D05C0A157E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8ECCBF-384B-4E5A-B43F-D4555C20CF0F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360000" y="720000"/>
            <a:ext cx="41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essaye avec t-sne pour 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64000" y="1080000"/>
            <a:ext cx="7555680" cy="500256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/>
          <p:nvPr/>
        </p:nvSpPr>
        <p:spPr>
          <a:xfrm>
            <a:off x="4680000" y="720000"/>
            <a:ext cx="41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1D5B01F-C384-417C-B6B2-044137C449F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F38D1E-082B-4E7C-B7A1-9A2D791449DF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"/>
          <p:cNvSpPr/>
          <p:nvPr/>
        </p:nvSpPr>
        <p:spPr>
          <a:xfrm>
            <a:off x="180000" y="720000"/>
            <a:ext cx="52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Etudes et Sections avec top termes des clusters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56000" y="1044000"/>
            <a:ext cx="7571160" cy="5064840"/>
          </a:xfrm>
          <a:prstGeom prst="rect">
            <a:avLst/>
          </a:prstGeom>
          <a:ln w="0">
            <a:noFill/>
          </a:ln>
        </p:spPr>
      </p:pic>
      <p:sp>
        <p:nvSpPr>
          <p:cNvPr id="172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00CA9A1-EE88-45C9-931D-7BF97943724B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921D6-5A06-4CE2-850E-CF6380FF5037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480320" y="900000"/>
            <a:ext cx="5538240" cy="207072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/>
          <p:nvPr/>
        </p:nvSpPr>
        <p:spPr>
          <a:xfrm>
            <a:off x="259560" y="3420000"/>
            <a:ext cx="8883000" cy="16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Faible inertie → les points sont très proches des centroïdes → clusters compacts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Haute inertie → les points sont dispersés → clusters peu cohérents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Mais : l'inertie diminue toujours quand on augmente le nombre de clusters, car plus de clusters = plus de flexibilité → d’où l’intérêt de la méthode du coude.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6C8A03C-4315-4622-9387-DDC05753851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A05FDC-B720-4867-9C90-A6270287D9F4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"/>
          <p:cNvSpPr/>
          <p:nvPr/>
        </p:nvSpPr>
        <p:spPr>
          <a:xfrm>
            <a:off x="1260000" y="5220000"/>
            <a:ext cx="449856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choisit visuellement 5 Clusters.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2E12669-72A0-4B66-B5C8-B54AE1EDF8E9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000" y="690480"/>
            <a:ext cx="7018920" cy="4386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B958C-FD16-4038-88FD-7E78D68791E8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DB70861-CEF8-4CEB-BA50-20FF7179AE1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43520" y="644040"/>
            <a:ext cx="8087400" cy="53910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D758AE-02CE-4F68-B7CD-E3BCB09C5283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49120" cy="11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80000" y="1260000"/>
            <a:ext cx="3416760" cy="896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880000" y="2700000"/>
            <a:ext cx="3596760" cy="896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680000" y="2244600"/>
            <a:ext cx="30567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2880000" y="4680000"/>
            <a:ext cx="3596760" cy="8967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860000" y="3600000"/>
            <a:ext cx="3956760" cy="12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7200" cy="117756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8820000" y="643068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0BC3014-1956-48C7-8274-4581BC32251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B05482-8695-464D-9612-CA8318FEE51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180000" y="720000"/>
            <a:ext cx="251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Calculs de distances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540000" y="1395000"/>
            <a:ext cx="3958560" cy="179856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/>
        </p:blipFill>
        <p:spPr>
          <a:xfrm>
            <a:off x="540000" y="3600000"/>
            <a:ext cx="3958560" cy="179856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/>
        </p:blipFill>
        <p:spPr>
          <a:xfrm>
            <a:off x="4860000" y="2340000"/>
            <a:ext cx="3958560" cy="179856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4364177-381F-402C-94AC-4CA03A32237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D1DCA-C48D-495F-9658-362AC79E653D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540000" y="1209960"/>
            <a:ext cx="7527240" cy="130860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540000" y="2971080"/>
            <a:ext cx="7710120" cy="135432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540000" y="900000"/>
            <a:ext cx="39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Euclienne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540000" y="2624760"/>
            <a:ext cx="251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Cosinus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40000" y="4513680"/>
            <a:ext cx="30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Manhattan : (problème ?)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3"/>
          <a:stretch/>
        </p:blipFill>
        <p:spPr>
          <a:xfrm>
            <a:off x="0" y="4860000"/>
            <a:ext cx="9142200" cy="1155600"/>
          </a:xfrm>
          <a:prstGeom prst="rect">
            <a:avLst/>
          </a:prstGeom>
          <a:ln w="0">
            <a:noFill/>
          </a:ln>
        </p:spPr>
      </p:pic>
      <p:sp>
        <p:nvSpPr>
          <p:cNvPr id="192" name=""/>
          <p:cNvSpPr/>
          <p:nvPr/>
        </p:nvSpPr>
        <p:spPr>
          <a:xfrm>
            <a:off x="180000" y="589680"/>
            <a:ext cx="395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Test avec « lung »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C617543-CC0B-40B6-8BA7-CB1E896D30D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F62C75-D639-4829-B4DB-B7F690703B3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432360" y="900360"/>
            <a:ext cx="25182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Jaccard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32360" y="2517120"/>
            <a:ext cx="21582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Dice 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66960" y="1260000"/>
            <a:ext cx="8967600" cy="1042200"/>
          </a:xfrm>
          <a:prstGeom prst="rect">
            <a:avLst/>
          </a:prstGeom>
          <a:ln w="0">
            <a:noFill/>
          </a:ln>
        </p:spPr>
      </p:pic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93600" y="2946960"/>
            <a:ext cx="9005760" cy="1042200"/>
          </a:xfrm>
          <a:prstGeom prst="rect">
            <a:avLst/>
          </a:prstGeom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3"/>
          <a:stretch/>
        </p:blipFill>
        <p:spPr>
          <a:xfrm>
            <a:off x="36360" y="4579920"/>
            <a:ext cx="9142200" cy="99864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/>
          <p:nvPr/>
        </p:nvSpPr>
        <p:spPr>
          <a:xfrm>
            <a:off x="324000" y="4189680"/>
            <a:ext cx="255456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Hamming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240000" y="720000"/>
            <a:ext cx="35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Problème ici car binaire ?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1A55E97-751C-4BB2-BC95-02F0CFDD15F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EE8CAD-DB0F-4B79-897B-D277162E5B68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360000" y="720000"/>
            <a:ext cx="269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POC v1 avec Streamlit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60" y="1159920"/>
            <a:ext cx="9142200" cy="4418640"/>
          </a:xfrm>
          <a:prstGeom prst="rect">
            <a:avLst/>
          </a:prstGeom>
          <a:ln w="0">
            <a:noFill/>
          </a:ln>
        </p:spPr>
      </p:pic>
      <p:sp>
        <p:nvSpPr>
          <p:cNvPr id="204" name=""/>
          <p:cNvSpPr/>
          <p:nvPr/>
        </p:nvSpPr>
        <p:spPr>
          <a:xfrm>
            <a:off x="873000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08EAB67-2097-44F5-8DFC-A3FE75CBB7F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6E1AD-2540-4730-9B52-0D53B796EEC2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1260000" y="1980000"/>
            <a:ext cx="6477120" cy="34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SECTION 4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  <a:ea typeface="DejaVu Sans"/>
              </a:rPr>
              <a:t>18/04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C159080-6EC7-420A-B1FC-1A47AA7C8A44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8FC3B2-3F38-49C9-BAB6-58689B03EA41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80000" y="1112760"/>
            <a:ext cx="8794080" cy="4826520"/>
          </a:xfrm>
          <a:prstGeom prst="rect">
            <a:avLst/>
          </a:prstGeom>
          <a:ln w="0">
            <a:noFill/>
          </a:ln>
        </p:spPr>
      </p:pic>
      <p:sp>
        <p:nvSpPr>
          <p:cNvPr id="208" name=""/>
          <p:cNvSpPr/>
          <p:nvPr/>
        </p:nvSpPr>
        <p:spPr>
          <a:xfrm>
            <a:off x="180000" y="720000"/>
            <a:ext cx="25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TF_IDF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53971C7-4F5E-48A3-82AC-047E0CD7C52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76E00-688C-4631-82FF-BF5D825B1DF6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180000" y="720000"/>
            <a:ext cx="25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Euclidienne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5200" y="1260000"/>
            <a:ext cx="8974080" cy="3400920"/>
          </a:xfrm>
          <a:prstGeom prst="rect">
            <a:avLst/>
          </a:prstGeom>
          <a:ln w="0">
            <a:noFill/>
          </a:ln>
        </p:spPr>
      </p:pic>
      <p:sp>
        <p:nvSpPr>
          <p:cNvPr id="212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F2CD5CF-8FA7-489E-877D-10E8BE7ABC68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9C3AD-B92D-4D6C-AB9E-BDC4C35D0A00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51480" y="1080000"/>
            <a:ext cx="9090360" cy="443412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180000" y="720000"/>
            <a:ext cx="341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Microsoft YaHei"/>
              </a:rPr>
              <a:t>Distance / Similarité Cosinus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80000" y="5760000"/>
            <a:ext cx="719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Requête d’un mot = Produit Scalaire ou 1-produit scalaire = distance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EF85A56-7904-4736-9CC5-359E714FB7F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809AC39-5CD4-4B7C-BC37-33D84888CCE1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346320" y="1440000"/>
            <a:ext cx="8472960" cy="396900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/>
          <p:nvPr/>
        </p:nvSpPr>
        <p:spPr>
          <a:xfrm>
            <a:off x="180000" y="720000"/>
            <a:ext cx="251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de Hamming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E4C7A50-FD85-4D6A-AC96-4A93A75945C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2BE250-161C-4E01-87C1-1F9874257841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32120" y="3600000"/>
            <a:ext cx="4727160" cy="232524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3739680" y="900000"/>
            <a:ext cx="5259600" cy="215928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1620000" y="1080000"/>
            <a:ext cx="197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Score de Dice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860000" y="4140000"/>
            <a:ext cx="215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Score de Jaccard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45EB252-444C-4E3F-9AAD-DB9C58DA1B23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5238AA-261C-42FF-B9B1-385B0521984B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6760" cy="503676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D279C58-C04F-4259-B33F-7C2280E37416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7EC30F-F9DA-48B3-A17E-D130F0CD9BA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360000" y="720000"/>
            <a:ext cx="57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Distance Cosinus (multiple textes et double requêtes)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1336680" y="1055160"/>
            <a:ext cx="6655680" cy="502848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D8AB33D-A1AB-4636-93E3-F6FFF734982C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220C83-CA9F-4336-A5AE-913ED4605F5C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110880" y="1080000"/>
            <a:ext cx="5828400" cy="1835280"/>
          </a:xfrm>
          <a:prstGeom prst="rect">
            <a:avLst/>
          </a:prstGeom>
          <a:ln w="0">
            <a:noFill/>
          </a:ln>
        </p:spPr>
      </p:pic>
      <p:sp>
        <p:nvSpPr>
          <p:cNvPr id="229" name=""/>
          <p:cNvSpPr/>
          <p:nvPr/>
        </p:nvSpPr>
        <p:spPr>
          <a:xfrm flipH="1" rot="16198800">
            <a:off x="6282360" y="2160360"/>
            <a:ext cx="918000" cy="556920"/>
          </a:xfrm>
          <a:custGeom>
            <a:avLst/>
            <a:gdLst>
              <a:gd name="textAreaLeft" fmla="*/ -360 w 918000"/>
              <a:gd name="textAreaRight" fmla="*/ 918360 w 918000"/>
              <a:gd name="textAreaTop" fmla="*/ 0 h 556920"/>
              <a:gd name="textAreaBottom" fmla="*/ 557640 h 55692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400000" y="3060000"/>
            <a:ext cx="341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Extract Tableau du Summary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ne garde que la value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180000" y="720000"/>
            <a:ext cx="395928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Summary au propre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 flipH="1" rot="21576600">
            <a:off x="6259320" y="3961440"/>
            <a:ext cx="741600" cy="743760"/>
          </a:xfrm>
          <a:custGeom>
            <a:avLst/>
            <a:gdLst>
              <a:gd name="textAreaLeft" fmla="*/ -360 w 741600"/>
              <a:gd name="textAreaRight" fmla="*/ 741960 w 741600"/>
              <a:gd name="textAreaTop" fmla="*/ 0 h 743760"/>
              <a:gd name="textAreaBottom" fmla="*/ 744480 h 743760"/>
            </a:gdLst>
            <a:ahLst/>
            <a:rect l="textAreaLeft" t="textAreaTop" r="textAreaRight" b="textAreaBottom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339120" y="4895640"/>
            <a:ext cx="8278920" cy="781920"/>
          </a:xfrm>
          <a:prstGeom prst="rect">
            <a:avLst/>
          </a:prstGeom>
          <a:ln w="0">
            <a:noFill/>
          </a:ln>
        </p:spPr>
      </p:pic>
      <p:sp>
        <p:nvSpPr>
          <p:cNvPr id="234" name=""/>
          <p:cNvSpPr/>
          <p:nvPr/>
        </p:nvSpPr>
        <p:spPr>
          <a:xfrm>
            <a:off x="360000" y="4320000"/>
            <a:ext cx="4139280" cy="50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Exemple de sortie (non-preprocess)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12E64E8-1FD8-47F6-86C6-44B03EF3805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1FFADE4-2BAD-4225-82DD-7441FB69DB39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720000"/>
            <a:ext cx="197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Normes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487080" y="2713680"/>
            <a:ext cx="305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Similarité Cosinus annule les normes avec L2 → Sklearn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4807080" y="2755440"/>
            <a:ext cx="269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Similarité Cosine = Produit Scalaire &amp; L2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799920" y="1653120"/>
            <a:ext cx="7479360" cy="87984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/>
          <p:nvPr/>
        </p:nvSpPr>
        <p:spPr>
          <a:xfrm>
            <a:off x="1440000" y="3627720"/>
            <a:ext cx="6137280" cy="69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Même avec double requête ou plus, un simple produit scalaire suffit, on peut remplacer ça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" descr=""/>
          <p:cNvPicPr/>
          <p:nvPr/>
        </p:nvPicPr>
        <p:blipFill>
          <a:blip r:embed="rId2"/>
          <a:stretch/>
        </p:blipFill>
        <p:spPr>
          <a:xfrm>
            <a:off x="460800" y="4428000"/>
            <a:ext cx="7458840" cy="25164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1440000" y="4860000"/>
            <a:ext cx="10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ça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3"/>
          <a:stretch/>
        </p:blipFill>
        <p:spPr>
          <a:xfrm>
            <a:off x="1800000" y="5220000"/>
            <a:ext cx="4956840" cy="35964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756000" y="5760000"/>
            <a:ext cx="719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C’est toujours une similarité cosinus mais sans le principe de norme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C7CEBBD-48C3-4563-95AF-71D013666B6F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AF1842-E575-4EE3-B464-670461612E14}" type="slidenum">
              <a:t>42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"/>
          <p:cNvSpPr/>
          <p:nvPr/>
        </p:nvSpPr>
        <p:spPr>
          <a:xfrm>
            <a:off x="0" y="720000"/>
            <a:ext cx="179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Idée Streamlit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88200" y="1509480"/>
            <a:ext cx="4231080" cy="136980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4500000" y="180000"/>
            <a:ext cx="4139280" cy="333540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tretch/>
        </p:blipFill>
        <p:spPr>
          <a:xfrm>
            <a:off x="360000" y="3600000"/>
            <a:ext cx="6743160" cy="236124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11E3914-4F6B-402E-ACEB-9709F4CC79E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9A4518-9358-4392-B0D6-0984864129BD}" type="slidenum">
              <a:t>43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"/>
          <p:cNvSpPr/>
          <p:nvPr/>
        </p:nvSpPr>
        <p:spPr>
          <a:xfrm>
            <a:off x="0" y="720000"/>
            <a:ext cx="1979280" cy="7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Côté dev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597280" cy="127980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1787040" y="2520000"/>
            <a:ext cx="5520240" cy="323928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DB6C5AD-6C5D-47B4-B260-8092671D7C0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58F78D-DAC4-41A3-90B5-00196183742E}" type="slidenum">
              <a:t>44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180000" y="720000"/>
            <a:ext cx="32392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Embedding avec LangChain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340000" y="1080000"/>
            <a:ext cx="323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Création de matrices denses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600000" y="1620000"/>
            <a:ext cx="539280" cy="89928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900000" y="2340000"/>
            <a:ext cx="5759280" cy="11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Modèle d’embedding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-OpenAiEmbedding : Clé OpenAI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-Sentence-transformes : HuggingFace : Gratuit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600000" y="3240000"/>
            <a:ext cx="539280" cy="89928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1080000" y="4320000"/>
            <a:ext cx="611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Stockage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-FAISS 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-Chroma (intégré à langchain)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Structure optimisé : Recherche plus rapide + Persistance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6120000" y="1850040"/>
            <a:ext cx="2879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Word2Vec: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itère sur: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-Prendre un contexte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-Prédire un mot central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-Comparer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-Ajuster les poids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=CBOW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Ou on inverse contexte et mot central = Skip-Gram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A900152-AE76-4F27-BF5A-0CCBE186B730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 rot="18273000">
            <a:off x="5322960" y="1467360"/>
            <a:ext cx="539280" cy="89928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 rot="2220000">
            <a:off x="5364000" y="3851640"/>
            <a:ext cx="539280" cy="89928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854B0-8C5B-4BDA-BD2A-CD375C347FEC}" type="slidenum">
              <a:t>45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540000" y="1440000"/>
            <a:ext cx="7616160" cy="413964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180000" y="720000"/>
            <a:ext cx="19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Schéma de l’appli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8695080" y="6431400"/>
            <a:ext cx="48456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2E93EAC-8BB3-43A2-A093-FA6975A5B49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B70FD6-40F9-4A50-9D79-C80F19C31088}" type="slidenum">
              <a:t>46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09120" cy="9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440000" y="1980000"/>
            <a:ext cx="683676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40000" y="2520000"/>
            <a:ext cx="3776760" cy="23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5040000" y="2520000"/>
            <a:ext cx="3776760" cy="21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772000" y="5593320"/>
            <a:ext cx="34167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848D190-4ECC-48C7-86B4-38B77134B3EB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405858-0392-4F0F-913C-BDF917EB07E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360000" y="1080000"/>
            <a:ext cx="3596760" cy="5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80000" y="1080000"/>
            <a:ext cx="359676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80880" y="2257920"/>
            <a:ext cx="843588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60000" y="4500000"/>
            <a:ext cx="7916760" cy="107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45D6558-0654-4EB2-B994-8ABEE3D0CC77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A18E8-BCE8-45F9-B38C-DFCD576A701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Espace réservé du contenu 2"/>
          <p:cNvSpPr/>
          <p:nvPr/>
        </p:nvSpPr>
        <p:spPr>
          <a:xfrm>
            <a:off x="611640" y="1412640"/>
            <a:ext cx="7845120" cy="43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89160" cy="38041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7280" cy="410940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F4DC943-FA7E-4511-A2E9-112AB0B38C1D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5120" cy="3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Espace réservé du contenu 3"/>
          <p:cNvSpPr/>
          <p:nvPr/>
        </p:nvSpPr>
        <p:spPr>
          <a:xfrm>
            <a:off x="648000" y="836640"/>
            <a:ext cx="8168760" cy="528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5560" cy="304884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F23CBA3-DE57-4B42-9059-79163563E92A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FBA7AD-018A-46FE-981A-DB2D6D4732B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260000" y="1980000"/>
            <a:ext cx="6477120" cy="349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8820360" y="6431040"/>
            <a:ext cx="3780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0BFBDD9-2218-42CB-99EC-2ACD479E4CBB}" type="slidenum">
              <a:rPr b="0" lang="fr-FR" sz="2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C25470-5077-4D4A-A386-EBBA14FD44D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19477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2025-04-18T15:01:28Z</dcterms:modified>
  <cp:revision>1035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