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5.xml" ContentType="application/vnd.openxmlformats-officedocument.theme+xml"/>
  <Override PartName="/ppt/media/image50.png" ContentType="image/png"/>
  <Override PartName="/ppt/media/image1.png" ContentType="image/png"/>
  <Override PartName="/ppt/media/image51.png" ContentType="image/png"/>
  <Override PartName="/ppt/media/image2.png" ContentType="image/png"/>
  <Override PartName="/ppt/media/image52.png" ContentType="image/png"/>
  <Override PartName="/ppt/media/image30.png" ContentType="image/png"/>
  <Override PartName="/ppt/media/image3.png" ContentType="image/png"/>
  <Override PartName="/ppt/media/image4.png" ContentType="image/png"/>
  <Override PartName="/ppt/media/image31.png" ContentType="image/png"/>
  <Override PartName="/ppt/media/image53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54.png" ContentType="image/png"/>
  <Override PartName="/ppt/media/image6.png" ContentType="image/png"/>
  <Override PartName="/ppt/media/image11.png" ContentType="image/png"/>
  <Override PartName="/ppt/media/image33.png" ContentType="image/png"/>
  <Override PartName="/ppt/media/image55.png" ContentType="image/png"/>
  <Override PartName="/ppt/media/image7.png" ContentType="image/png"/>
  <Override PartName="/ppt/media/image12.png" ContentType="image/png"/>
  <Override PartName="/ppt/media/image34.png" ContentType="image/png"/>
  <Override PartName="/ppt/media/image56.png" ContentType="image/png"/>
  <Override PartName="/ppt/media/image8.png" ContentType="image/png"/>
  <Override PartName="/ppt/media/image13.png" ContentType="image/png"/>
  <Override PartName="/ppt/media/image35.png" ContentType="image/png"/>
  <Override PartName="/ppt/media/image57.png" ContentType="image/png"/>
  <Override PartName="/ppt/media/image9.png" ContentType="image/png"/>
  <Override PartName="/ppt/media/image14.png" ContentType="image/png"/>
  <Override PartName="/ppt/media/image36.png" ContentType="image/png"/>
  <Override PartName="/ppt/media/image58.png" ContentType="image/png"/>
  <Override PartName="/ppt/media/image15.png" ContentType="image/png"/>
  <Override PartName="/ppt/media/image37.png" ContentType="image/png"/>
  <Override PartName="/ppt/media/image59.png" ContentType="image/png"/>
  <Override PartName="/ppt/media/image16.png" ContentType="image/png"/>
  <Override PartName="/ppt/media/image38.png" ContentType="image/png"/>
  <Override PartName="/ppt/media/image17.png" ContentType="image/png"/>
  <Override PartName="/ppt/media/image39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42.png" ContentType="image/png"/>
  <Override PartName="/ppt/media/image21.png" ContentType="image/png"/>
  <Override PartName="/ppt/media/image43.png" ContentType="image/png"/>
  <Override PartName="/ppt/media/image22.png" ContentType="image/png"/>
  <Override PartName="/ppt/media/image44.png" ContentType="image/png"/>
  <Override PartName="/ppt/media/image23.png" ContentType="image/png"/>
  <Override PartName="/ppt/media/image45.png" ContentType="image/png"/>
  <Override PartName="/ppt/media/image24.png" ContentType="image/png"/>
  <Override PartName="/ppt/media/image46.png" ContentType="image/png"/>
  <Override PartName="/ppt/media/image25.png" ContentType="image/png"/>
  <Override PartName="/ppt/media/image47.png" ContentType="image/png"/>
  <Override PartName="/ppt/media/image26.png" ContentType="image/png"/>
  <Override PartName="/ppt/media/image48.png" ContentType="image/png"/>
  <Override PartName="/ppt/media/image27.png" ContentType="image/png"/>
  <Override PartName="/ppt/media/image49.png" ContentType="image/png"/>
  <Override PartName="/ppt/media/image28.png" ContentType="image/png"/>
  <Override PartName="/ppt/media/image29.png" ContentType="image/png"/>
  <Override PartName="/ppt/media/image40.png" ContentType="image/png"/>
  <Override PartName="/ppt/media/image62.png" ContentType="image/png"/>
  <Override PartName="/ppt/media/image41.png" ContentType="image/png"/>
  <Override PartName="/ppt/media/image63.png" ContentType="image/png"/>
  <Override PartName="/ppt/media/image60.png" ContentType="image/png"/>
  <Override PartName="/ppt/media/image6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6858000"/>
  <p:notesSz cx="6799263" cy="9929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03A3CD0-909F-461D-97F5-C8C0CFA79E82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7560" cy="371952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000" cy="446508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7"/>
          </p:nvPr>
        </p:nvSpPr>
        <p:spPr>
          <a:xfrm>
            <a:off x="3851280" y="9431640"/>
            <a:ext cx="2943000" cy="493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3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A692EC-22A2-48FA-BCB3-C652421ADB66}" type="slidenum">
              <a:rPr b="0" lang="fr-FR" sz="13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7560" cy="371952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000" cy="446508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8"/>
          </p:nvPr>
        </p:nvSpPr>
        <p:spPr>
          <a:xfrm>
            <a:off x="3851280" y="9431640"/>
            <a:ext cx="2943000" cy="493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3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03B007-5F73-47EF-B892-87A6178E30FA}" type="slidenum">
              <a:rPr b="0" lang="fr-FR" sz="13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232388-D7C2-432D-9E06-A750C12D96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206843-9BC4-465A-9F71-DE7D4D6C9E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9F552C-93FC-4182-AD26-11678BE187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D1DE2D-8D77-4FD1-84E3-38BE25ABDA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99911E-381B-4048-A6DD-888BB1DADF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FA1582-DF97-4A52-8929-16A66BD30B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12E1AB-7617-4275-8831-F88CDB5C89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7DB09A-4502-47E6-B7C5-817622200C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414A49-8D37-462E-A5BD-4AC9CD9933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53AE3A-92F1-4274-A195-8E8AD148AE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0E9B97-A829-4E84-B324-DA3548CEE5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2793B0-01A8-4EC6-97AB-C683B798C6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9"/>
          <p:cNvSpPr/>
          <p:nvPr/>
        </p:nvSpPr>
        <p:spPr>
          <a:xfrm>
            <a:off x="0" y="260280"/>
            <a:ext cx="931680" cy="35712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" name="Rectangle 10"/>
          <p:cNvSpPr/>
          <p:nvPr/>
        </p:nvSpPr>
        <p:spPr>
          <a:xfrm>
            <a:off x="934920" y="260280"/>
            <a:ext cx="8203680" cy="35712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2" name="Image 11" descr=""/>
          <p:cNvPicPr/>
          <p:nvPr/>
        </p:nvPicPr>
        <p:blipFill>
          <a:blip r:embed="rId2"/>
          <a:srcRect l="4781" t="10018" r="9812" b="23689"/>
          <a:stretch/>
        </p:blipFill>
        <p:spPr>
          <a:xfrm>
            <a:off x="6336720" y="6170040"/>
            <a:ext cx="2624400" cy="574920"/>
          </a:xfrm>
          <a:prstGeom prst="rect">
            <a:avLst/>
          </a:prstGeom>
          <a:ln w="0">
            <a:noFill/>
          </a:ln>
        </p:spPr>
      </p:pic>
      <p:sp>
        <p:nvSpPr>
          <p:cNvPr id="3" name="ZoneTexte 7"/>
          <p:cNvSpPr/>
          <p:nvPr/>
        </p:nvSpPr>
        <p:spPr>
          <a:xfrm>
            <a:off x="4267800" y="6642000"/>
            <a:ext cx="6332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  <a:ea typeface="Calibri"/>
              </a:rPr>
              <a:t>C1 - Interne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9"/>
          <p:cNvSpPr/>
          <p:nvPr/>
        </p:nvSpPr>
        <p:spPr>
          <a:xfrm>
            <a:off x="2160" y="620640"/>
            <a:ext cx="9138600" cy="550548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0" y="0"/>
            <a:ext cx="9138600" cy="61740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ftr" idx="1"/>
          </p:nvPr>
        </p:nvSpPr>
        <p:spPr>
          <a:xfrm>
            <a:off x="8893080" y="0"/>
            <a:ext cx="245520" cy="2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sldNum" idx="2"/>
          </p:nvPr>
        </p:nvSpPr>
        <p:spPr>
          <a:xfrm>
            <a:off x="8893080" y="0"/>
            <a:ext cx="245520" cy="2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789141-F866-4A0F-9FC6-6A8B8855BBC6}" type="slidenum">
              <a: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rPr>
              <a:t>&lt;numéro&gt;</a:t>
            </a:fld>
            <a:endParaRPr b="0" lang="fr-FR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dt" idx="3"/>
          </p:nvPr>
        </p:nvSpPr>
        <p:spPr>
          <a:xfrm>
            <a:off x="8893080" y="0"/>
            <a:ext cx="247680" cy="2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1260000" y="1980000"/>
            <a:ext cx="6477480" cy="349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SECTION 1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28/03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8820000" y="6480000"/>
            <a:ext cx="37836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C58B9957-E039-45AD-9795-F7F206BD803A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DC9E88-BC8C-4E76-AAC2-FBE2DA8A87EE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548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Base de données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7640" y="1260000"/>
            <a:ext cx="2949480" cy="11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Ensemble des DOCX et DOC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373920" y="720000"/>
            <a:ext cx="4363920" cy="518688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/>
          <p:nvPr/>
        </p:nvSpPr>
        <p:spPr>
          <a:xfrm>
            <a:off x="8729640" y="643104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739E4BF-A414-4A94-8934-650F318B747F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CC1065-D2B5-419D-ADDC-5E26BAB9FC10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548240" y="696960"/>
            <a:ext cx="4089960" cy="290124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360000" y="900000"/>
            <a:ext cx="395820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extrait tous les paragraphes pour  chaque titre présent dans chaque DOCX.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80000" y="3683880"/>
            <a:ext cx="8502480" cy="239832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/>
          <p:nvPr/>
        </p:nvSpPr>
        <p:spPr>
          <a:xfrm>
            <a:off x="360000" y="3240000"/>
            <a:ext cx="395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filtre les titres qui nous intéresse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38E69FD-5E6E-4905-BA5F-852796B124F0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1CA783-52FB-4E4E-9042-63606C3FE301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540000" y="1080000"/>
            <a:ext cx="341820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fusionne tous les paragraphes sous chaque 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816000" y="684000"/>
            <a:ext cx="3922200" cy="178848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/>
          <p:nvPr/>
        </p:nvSpPr>
        <p:spPr>
          <a:xfrm>
            <a:off x="540000" y="2880000"/>
            <a:ext cx="3598200" cy="14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fait l’hypothèse qu’il y a des mots à enlever pour rendre le texte plus propre.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Stopwords, mot trop fréquents, etc.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669600" y="4680000"/>
            <a:ext cx="6708600" cy="35820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C71E9D07-A1A7-4E65-9252-6026DE824F18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E4E514-27E2-4EBE-93EC-314DE36FA5B1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576000" y="1306440"/>
            <a:ext cx="8098200" cy="5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regarde alors la fréquence d’apparitions des termes par Section et Total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0" y="1846440"/>
            <a:ext cx="9141840" cy="2587320"/>
          </a:xfrm>
          <a:prstGeom prst="rect">
            <a:avLst/>
          </a:prstGeom>
          <a:ln w="0">
            <a:noFill/>
          </a:ln>
        </p:spPr>
      </p:pic>
      <p:sp>
        <p:nvSpPr>
          <p:cNvPr id="118" name=""/>
          <p:cNvSpPr/>
          <p:nvPr/>
        </p:nvSpPr>
        <p:spPr>
          <a:xfrm>
            <a:off x="936000" y="4680000"/>
            <a:ext cx="719820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Par exemple ici, patient(s), study, trial, clinical, le reste peut donner une importance au texte.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862200" y="5336640"/>
            <a:ext cx="7318440" cy="71820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7971E0A-B1B9-4DBC-8FFB-9CBF6613326D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4B6F55-9AA9-4FE6-85BF-A900225EDB97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540000" y="900000"/>
            <a:ext cx="2698200" cy="5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PS : Erreur de code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5200" y="1474560"/>
            <a:ext cx="9141840" cy="128196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49DEF915-5B3E-4309-AF4A-3D170F8A5C97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1DD3F5-E6CF-4910-99C9-0989750272A8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360000" y="900000"/>
            <a:ext cx="467820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commence alors à nettoyer le texte en fonction de ce qu’on a vu mais autres choses à nettoyer apparaît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42080" y="1908000"/>
            <a:ext cx="3336120" cy="197820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220000" y="1905480"/>
            <a:ext cx="3238200" cy="198072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>
            <a:off x="1800000" y="4140000"/>
            <a:ext cx="4498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M12, W4, D0 → Month 12, Week 4, Day 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gvhd, sct → Acronymes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60000" y="5040000"/>
            <a:ext cx="539820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rajoute le principe de durée dans le nettoyage, on les garde car on décide de garder les nombres.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8117E2E7-2D2D-4D18-8724-54E38DA944B0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ED6E13-54F1-486E-98BD-58196D66E647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/>
          <p:nvPr/>
        </p:nvSpPr>
        <p:spPr>
          <a:xfrm>
            <a:off x="363240" y="720000"/>
            <a:ext cx="5578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Il faut faire quelque chose pour les 580 acronymes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60000" y="1303200"/>
            <a:ext cx="4501440" cy="157500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/>
          <p:nvPr/>
        </p:nvSpPr>
        <p:spPr>
          <a:xfrm>
            <a:off x="4863240" y="1800000"/>
            <a:ext cx="323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Au début des protocoles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63240" y="3240000"/>
            <a:ext cx="4713480" cy="2158200"/>
          </a:xfrm>
          <a:prstGeom prst="rect">
            <a:avLst/>
          </a:prstGeom>
          <a:ln w="0">
            <a:noFill/>
          </a:ln>
        </p:spPr>
      </p:pic>
      <p:sp>
        <p:nvSpPr>
          <p:cNvPr id="134" name=""/>
          <p:cNvSpPr/>
          <p:nvPr/>
        </p:nvSpPr>
        <p:spPr>
          <a:xfrm>
            <a:off x="5078520" y="4140000"/>
            <a:ext cx="3238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finit les acronymes restant avec le guide médical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540000" y="5493240"/>
            <a:ext cx="8278200" cy="5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J’en traite le plus possible (environ 300), il en reste forcément que je n’ai pas vu  (mais peu fréquent)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1CBF4B9-6C8D-4AE1-830B-61B2B394C74F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80670B-B19A-4C92-875E-2E9B517777C7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900000" y="1062360"/>
            <a:ext cx="7198200" cy="46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Liste des modifications du nettoyage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Conversion en minuscules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Normalisation Unicode (ex: "é" devient "e")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Suppression de la ponctuation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Nettoyage des espaces (Tabulation, Retour à la ligne)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Suppression des stopwords (+ mot fréquents)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Remplacement des acronymes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Remplacement des codes temporels spécifiques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Fusion des paragraphes d'une même 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19EC528-6021-4148-9F92-B827D790B31F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EABB3F-7D8D-41E4-87B3-56B00E33E150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88000" y="1800000"/>
            <a:ext cx="3405240" cy="197820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3816000" y="2592000"/>
            <a:ext cx="1618200" cy="7182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5488920" y="1810440"/>
            <a:ext cx="3617280" cy="196776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396000" y="4032000"/>
            <a:ext cx="3238200" cy="1944000"/>
          </a:xfrm>
          <a:prstGeom prst="rect">
            <a:avLst/>
          </a:prstGeom>
          <a:ln w="0">
            <a:noFill/>
          </a:ln>
        </p:spPr>
      </p:pic>
      <p:sp>
        <p:nvSpPr>
          <p:cNvPr id="143" name=""/>
          <p:cNvSpPr/>
          <p:nvPr/>
        </p:nvSpPr>
        <p:spPr>
          <a:xfrm>
            <a:off x="3816000" y="4716000"/>
            <a:ext cx="1618200" cy="7182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4"/>
          <a:stretch/>
        </p:blipFill>
        <p:spPr>
          <a:xfrm>
            <a:off x="5575320" y="4032000"/>
            <a:ext cx="3388680" cy="197820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360000" y="648000"/>
            <a:ext cx="863856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WORDCLOUD → Simple, Classique, facile d’utilisation (Choisi)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STYLECLOUD →  stylisé, moins ‘’pro’’, esthétique, posters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WORD BUBBLE → Pas bon dans notre cas, bulles de termes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PyLDAVis → A envisager pour la suite avec l’embedding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00E7E2D-3BC1-445F-BDE4-339163C225A6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1DB406-14B3-4D11-853D-6868DDF349A8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5002200" cy="295848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3780000" y="3017880"/>
            <a:ext cx="5218200" cy="304200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A737FC3-BA92-4E59-BB1F-3D5FE85EBD37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54AC34-A22E-4929-A028-11ABFFF91395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ZoneTexte 1"/>
          <p:cNvSpPr/>
          <p:nvPr/>
        </p:nvSpPr>
        <p:spPr>
          <a:xfrm>
            <a:off x="610920" y="6134760"/>
            <a:ext cx="575820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467640" y="5301360"/>
            <a:ext cx="5109480" cy="75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Service de Biostatistique et Information Médicale – Saint Louis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angle 8"/>
          <p:cNvSpPr/>
          <p:nvPr/>
        </p:nvSpPr>
        <p:spPr>
          <a:xfrm>
            <a:off x="1925640" y="748080"/>
            <a:ext cx="5289480" cy="5289480"/>
          </a:xfrm>
          <a:prstGeom prst="rect">
            <a:avLst/>
          </a:prstGeom>
          <a:blipFill rotWithShape="0">
            <a:blip r:embed="rId1">
              <a:alphaModFix amt="10000"/>
            </a:blip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Open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67640" y="1556640"/>
            <a:ext cx="8205840" cy="29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Méthodes de Représentation Vectorielle pour le Traitement Automatisé du Langage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Date : 28/03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Espace réservé du texte 2"/>
          <p:cNvSpPr/>
          <p:nvPr/>
        </p:nvSpPr>
        <p:spPr>
          <a:xfrm>
            <a:off x="6087240" y="5121720"/>
            <a:ext cx="290988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Début du projet : 24/03/2025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Développeur : Loris Dematini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8820000" y="6430680"/>
            <a:ext cx="37836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E9FE0C84-1100-43E6-B0D1-A3D7C9A910C3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A2FC75-E632-470C-82B1-81588100A585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360000" y="720000"/>
            <a:ext cx="4498200" cy="14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Hypothèse : Il y a des mots plus importants que d’autres pour des sections et documents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TFxIDF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-Etude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2 versions pre et post preprocessing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2640" y="2700000"/>
            <a:ext cx="4435920" cy="332640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4608000" y="2700000"/>
            <a:ext cx="4469400" cy="335160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7606CAB-C107-4A1D-821B-6111B97A30D8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901CDB-1BB9-472C-AF0A-5ED6437BEF01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108000" y="828000"/>
            <a:ext cx="449856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En cours :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PCA + Kmeans par section avec TFxIDF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866160" y="1542240"/>
            <a:ext cx="7376400" cy="442512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5427720" y="720000"/>
            <a:ext cx="303084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 faire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-Section + Etude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-Embedding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396E7AB9-8417-46DC-B5CB-52A73AF1D05D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7C6430-9DD0-40FA-96B4-0E73F810874B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/>
          <p:nvPr/>
        </p:nvSpPr>
        <p:spPr>
          <a:xfrm>
            <a:off x="1260000" y="1980000"/>
            <a:ext cx="6477480" cy="349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  <a:ea typeface="DejaVu Sans"/>
              </a:rPr>
              <a:t>SECTION 3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  <a:ea typeface="DejaVu Sans"/>
              </a:rPr>
              <a:t>11/04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9247878-A5D1-4244-9AD1-AC6EB0531A06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E54501-76B1-4654-8166-FAB8942C9709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900000" y="1087560"/>
            <a:ext cx="7079760" cy="467136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/>
          <p:nvPr/>
        </p:nvSpPr>
        <p:spPr>
          <a:xfrm>
            <a:off x="900000" y="720000"/>
            <a:ext cx="503892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PCA → Kmeans des Sections + Etudes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C9C454E0-86F3-43E3-8C40-7064B947D1A8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5388CC-41A4-432A-96B8-C2490AFCF3A5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900000" y="720360"/>
            <a:ext cx="503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Procedure et Data Management à l’écart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Zoom sur les autres sections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021320" y="1332000"/>
            <a:ext cx="7221600" cy="4678920"/>
          </a:xfrm>
          <a:prstGeom prst="rect">
            <a:avLst/>
          </a:prstGeom>
          <a:ln w="0">
            <a:noFill/>
          </a:ln>
        </p:spPr>
      </p:pic>
      <p:sp>
        <p:nvSpPr>
          <p:cNvPr id="165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C6E3A45-FB0D-42E0-AB4D-57F3E2B75C89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84990D-D4CC-4526-98D9-D39319416457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360000" y="720000"/>
            <a:ext cx="41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essaye avec t-sne pour comparer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864000" y="1080000"/>
            <a:ext cx="7556040" cy="5002920"/>
          </a:xfrm>
          <a:prstGeom prst="rect">
            <a:avLst/>
          </a:prstGeom>
          <a:ln w="0">
            <a:noFill/>
          </a:ln>
        </p:spPr>
      </p:pic>
      <p:sp>
        <p:nvSpPr>
          <p:cNvPr id="168" name=""/>
          <p:cNvSpPr/>
          <p:nvPr/>
        </p:nvSpPr>
        <p:spPr>
          <a:xfrm>
            <a:off x="4680000" y="720000"/>
            <a:ext cx="41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Etudes avec top termes des clusters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4719EF7F-A447-4083-B930-D8988159BEE0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4F2692-F4DF-491D-9CB7-E72A8248F82D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/>
          <p:nvPr/>
        </p:nvSpPr>
        <p:spPr>
          <a:xfrm>
            <a:off x="180000" y="720000"/>
            <a:ext cx="521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Etudes et Sections avec top termes des clusters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56000" y="1044000"/>
            <a:ext cx="7571520" cy="5065200"/>
          </a:xfrm>
          <a:prstGeom prst="rect">
            <a:avLst/>
          </a:prstGeom>
          <a:ln w="0">
            <a:noFill/>
          </a:ln>
        </p:spPr>
      </p:pic>
      <p:sp>
        <p:nvSpPr>
          <p:cNvPr id="172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E6F518A6-1048-4E30-B7D5-CE5E352CA6F2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9C7FF7-F867-4D59-9F71-A68AC13C09C5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480320" y="900000"/>
            <a:ext cx="5538600" cy="2071080"/>
          </a:xfrm>
          <a:prstGeom prst="rect">
            <a:avLst/>
          </a:prstGeom>
          <a:ln w="0">
            <a:noFill/>
          </a:ln>
        </p:spPr>
      </p:pic>
      <p:sp>
        <p:nvSpPr>
          <p:cNvPr id="174" name=""/>
          <p:cNvSpPr/>
          <p:nvPr/>
        </p:nvSpPr>
        <p:spPr>
          <a:xfrm>
            <a:off x="259560" y="3420000"/>
            <a:ext cx="8883360" cy="16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Faible inertie → les points sont très proches des centroïdes → clusters compacts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Haute inertie → les points sont dispersés → clusters peu cohérents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Mais : l'inertie diminue toujours quand on augmente le nombre de clusters, car plus de clusters = plus de flexibilité → d’où l’intérêt de la méthode du coude.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4AFDCC8-8F25-4DEF-B498-92B664959164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CE58A4-F329-44F8-BC7D-12F8F24DB5E4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1260000" y="5220000"/>
            <a:ext cx="449892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choisit visuellement 5 Clusters.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3E05B7EB-BB20-41DC-8ACA-826D75284350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60000" y="690480"/>
            <a:ext cx="7019280" cy="43866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637065-B80C-4BE3-B6DD-CE4B9B43DCC8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62DED38-444F-4F1D-9E56-4ABEA5C49C5D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443520" y="644040"/>
            <a:ext cx="8087760" cy="53913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58753B-3E46-4085-A10D-559654C37139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548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Base de données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07640" y="1260000"/>
            <a:ext cx="2949480" cy="11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Ensemble des études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 en PDF et DOCX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CSV des études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880000" y="1260000"/>
            <a:ext cx="3417120" cy="897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Base De Donnée : 3256 documents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680000" y="2160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2880000" y="2700000"/>
            <a:ext cx="3597120" cy="897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PDF :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1061 éléments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680000" y="2244600"/>
            <a:ext cx="30571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enlève les .docx et .doc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4680000" y="3600000"/>
            <a:ext cx="36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2880000" y="4680000"/>
            <a:ext cx="3597120" cy="897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Protocoles :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41 PDF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4860000" y="3600000"/>
            <a:ext cx="3957120" cy="12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récupère la dernière version des protocoles des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Études non critiques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Inclusions des parties commencée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565560" y="3564000"/>
            <a:ext cx="3067560" cy="117792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/>
          <p:nvPr/>
        </p:nvSpPr>
        <p:spPr>
          <a:xfrm>
            <a:off x="8820000" y="6430680"/>
            <a:ext cx="37836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9643694-1343-4985-ACD1-D84C2341799E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8B7281-7999-409F-8D6A-8CC03657B40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180000" y="720000"/>
            <a:ext cx="251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Calculs de distances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540000" y="1395000"/>
            <a:ext cx="3958920" cy="179892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540000" y="3600000"/>
            <a:ext cx="3958920" cy="1798920"/>
          </a:xfrm>
          <a:prstGeom prst="rect">
            <a:avLst/>
          </a:prstGeom>
          <a:ln w="0"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4860000" y="2340000"/>
            <a:ext cx="3958920" cy="1798920"/>
          </a:xfrm>
          <a:prstGeom prst="rect">
            <a:avLst/>
          </a:prstGeom>
          <a:ln w="0">
            <a:noFill/>
          </a:ln>
        </p:spPr>
      </p:pic>
      <p:sp>
        <p:nvSpPr>
          <p:cNvPr id="185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CF487DA-14CA-42D4-9F0C-3223C4ADC718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4771F0-36EC-4AF3-A5A4-20E57152B775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540000" y="1209960"/>
            <a:ext cx="7527600" cy="130896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540000" y="2971080"/>
            <a:ext cx="7710480" cy="1354680"/>
          </a:xfrm>
          <a:prstGeom prst="rect">
            <a:avLst/>
          </a:prstGeom>
          <a:ln w="0">
            <a:noFill/>
          </a:ln>
        </p:spPr>
      </p:pic>
      <p:sp>
        <p:nvSpPr>
          <p:cNvPr id="188" name=""/>
          <p:cNvSpPr/>
          <p:nvPr/>
        </p:nvSpPr>
        <p:spPr>
          <a:xfrm>
            <a:off x="540000" y="900000"/>
            <a:ext cx="395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Euclienne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540000" y="2624760"/>
            <a:ext cx="251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Cosinus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40000" y="4513680"/>
            <a:ext cx="305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Manhattan : (problème ?)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0" y="4860000"/>
            <a:ext cx="9142560" cy="1155960"/>
          </a:xfrm>
          <a:prstGeom prst="rect">
            <a:avLst/>
          </a:prstGeom>
          <a:ln w="0">
            <a:noFill/>
          </a:ln>
        </p:spPr>
      </p:pic>
      <p:sp>
        <p:nvSpPr>
          <p:cNvPr id="192" name=""/>
          <p:cNvSpPr/>
          <p:nvPr/>
        </p:nvSpPr>
        <p:spPr>
          <a:xfrm>
            <a:off x="180000" y="589680"/>
            <a:ext cx="395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Test avec « lung »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E33E49F-BCFF-4E7C-ADD2-0B3AE3A01247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31437A-5776-4905-8A58-1BAF165A8C5B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"/>
          <p:cNvSpPr/>
          <p:nvPr/>
        </p:nvSpPr>
        <p:spPr>
          <a:xfrm>
            <a:off x="432360" y="900360"/>
            <a:ext cx="251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Jaccard 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432360" y="2517120"/>
            <a:ext cx="21585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Dice 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66960" y="1260000"/>
            <a:ext cx="8967960" cy="104256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93600" y="2946960"/>
            <a:ext cx="9006120" cy="104256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36360" y="4579920"/>
            <a:ext cx="9142560" cy="999000"/>
          </a:xfrm>
          <a:prstGeom prst="rect">
            <a:avLst/>
          </a:prstGeom>
          <a:ln w="0">
            <a:noFill/>
          </a:ln>
        </p:spPr>
      </p:pic>
      <p:sp>
        <p:nvSpPr>
          <p:cNvPr id="199" name=""/>
          <p:cNvSpPr/>
          <p:nvPr/>
        </p:nvSpPr>
        <p:spPr>
          <a:xfrm>
            <a:off x="324000" y="4189680"/>
            <a:ext cx="2554920" cy="3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Hamming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3240000" y="720000"/>
            <a:ext cx="359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Problème ici car binaire ?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C4F3B6E3-7D94-4981-8ADF-4EF8555E6D80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C00943-22B9-42AE-8428-2B6970A9C6BF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/>
          <p:nvPr/>
        </p:nvSpPr>
        <p:spPr>
          <a:xfrm>
            <a:off x="360000" y="720000"/>
            <a:ext cx="269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POC v1 avec Streamlit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60" y="1159920"/>
            <a:ext cx="9142560" cy="4419000"/>
          </a:xfrm>
          <a:prstGeom prst="rect">
            <a:avLst/>
          </a:prstGeom>
          <a:ln w="0">
            <a:noFill/>
          </a:ln>
        </p:spPr>
      </p:pic>
      <p:sp>
        <p:nvSpPr>
          <p:cNvPr id="204" name=""/>
          <p:cNvSpPr/>
          <p:nvPr/>
        </p:nvSpPr>
        <p:spPr>
          <a:xfrm>
            <a:off x="873000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083F62F-C94F-4075-A5C8-CC943B09C933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9B29BA-3210-46F5-8E7A-7CC5A12DF5AB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1260000" y="1980000"/>
            <a:ext cx="6477480" cy="349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  <a:ea typeface="DejaVu Sans"/>
              </a:rPr>
              <a:t>SECTION 4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  <a:ea typeface="DejaVu Sans"/>
              </a:rPr>
              <a:t>18/04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869508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54818E6-95FE-438B-B359-FC9003F879B2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C64075-BF41-4BE8-AABB-B27852128F4A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180000" y="1112760"/>
            <a:ext cx="8794440" cy="4826880"/>
          </a:xfrm>
          <a:prstGeom prst="rect">
            <a:avLst/>
          </a:prstGeom>
          <a:ln w="0">
            <a:noFill/>
          </a:ln>
        </p:spPr>
      </p:pic>
      <p:sp>
        <p:nvSpPr>
          <p:cNvPr id="208" name=""/>
          <p:cNvSpPr/>
          <p:nvPr/>
        </p:nvSpPr>
        <p:spPr>
          <a:xfrm>
            <a:off x="180000" y="720000"/>
            <a:ext cx="251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TF_IDF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869508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4C8143FC-DF7A-42E4-B72E-4054DF1B5D2F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9DD818-D03C-4590-9F71-C0CE123D799C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>
            <a:off x="180000" y="720000"/>
            <a:ext cx="251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Distance Euclidienne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25200" y="1260000"/>
            <a:ext cx="8974440" cy="3401280"/>
          </a:xfrm>
          <a:prstGeom prst="rect">
            <a:avLst/>
          </a:prstGeom>
          <a:ln w="0">
            <a:noFill/>
          </a:ln>
        </p:spPr>
      </p:pic>
      <p:sp>
        <p:nvSpPr>
          <p:cNvPr id="212" name=""/>
          <p:cNvSpPr/>
          <p:nvPr/>
        </p:nvSpPr>
        <p:spPr>
          <a:xfrm>
            <a:off x="869508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E3109A1-A248-43E1-975E-664C206D72CD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7A2ACD-2246-4906-9A00-98D8A970C348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51480" y="1080000"/>
            <a:ext cx="9090720" cy="4434480"/>
          </a:xfrm>
          <a:prstGeom prst="rect">
            <a:avLst/>
          </a:prstGeom>
          <a:ln w="0">
            <a:noFill/>
          </a:ln>
        </p:spPr>
      </p:pic>
      <p:sp>
        <p:nvSpPr>
          <p:cNvPr id="214" name=""/>
          <p:cNvSpPr/>
          <p:nvPr/>
        </p:nvSpPr>
        <p:spPr>
          <a:xfrm>
            <a:off x="180000" y="720000"/>
            <a:ext cx="341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Distance / Similarité Cosinus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180000" y="5760000"/>
            <a:ext cx="719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Requête d’un mot = Produit Scalaire ou 1-produit scalaire = distance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869508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D9A89A6-F7BA-4CF2-81B3-F65A3BC9D7C3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6FDD2C-C5B0-4EA5-B70E-CC9EEAEEF747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346320" y="1440000"/>
            <a:ext cx="8473320" cy="3969360"/>
          </a:xfrm>
          <a:prstGeom prst="rect">
            <a:avLst/>
          </a:prstGeom>
          <a:ln w="0">
            <a:noFill/>
          </a:ln>
        </p:spPr>
      </p:pic>
      <p:sp>
        <p:nvSpPr>
          <p:cNvPr id="218" name=""/>
          <p:cNvSpPr/>
          <p:nvPr/>
        </p:nvSpPr>
        <p:spPr>
          <a:xfrm>
            <a:off x="180000" y="720000"/>
            <a:ext cx="251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Distance de Hamming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869508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C69119B8-7B80-43C9-9F36-5F33C6370947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8ACD7C-2F0D-44F5-B633-26CCB3C7221E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32120" y="3600000"/>
            <a:ext cx="4727520" cy="232560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3739680" y="900000"/>
            <a:ext cx="5259960" cy="2159640"/>
          </a:xfrm>
          <a:prstGeom prst="rect">
            <a:avLst/>
          </a:prstGeom>
          <a:ln w="0">
            <a:noFill/>
          </a:ln>
        </p:spPr>
      </p:pic>
      <p:sp>
        <p:nvSpPr>
          <p:cNvPr id="222" name=""/>
          <p:cNvSpPr/>
          <p:nvPr/>
        </p:nvSpPr>
        <p:spPr>
          <a:xfrm>
            <a:off x="1620000" y="1080000"/>
            <a:ext cx="197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Score de Dice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4860000" y="4140000"/>
            <a:ext cx="215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Score de Jaccard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869508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64BDFD7-AF6E-4423-AC1A-8676D16A36B6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530C01-9A9D-4A95-8FCB-E7657358A424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548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Distribution des pages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5037120" cy="503712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8820360" y="6431040"/>
            <a:ext cx="37836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CB4DA3BC-D6F6-4166-981A-06BD2F4DAE12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F5FAC0-7445-4E2F-8C60-2080E3B6A8F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"/>
          <p:cNvSpPr/>
          <p:nvPr/>
        </p:nvSpPr>
        <p:spPr>
          <a:xfrm>
            <a:off x="360000" y="720000"/>
            <a:ext cx="57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Distance Cosinus (multiple textes et double requêtes)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336680" y="1055160"/>
            <a:ext cx="6656040" cy="5028840"/>
          </a:xfrm>
          <a:prstGeom prst="rect">
            <a:avLst/>
          </a:prstGeom>
          <a:ln w="0">
            <a:noFill/>
          </a:ln>
        </p:spPr>
      </p:pic>
      <p:sp>
        <p:nvSpPr>
          <p:cNvPr id="227" name=""/>
          <p:cNvSpPr/>
          <p:nvPr/>
        </p:nvSpPr>
        <p:spPr>
          <a:xfrm>
            <a:off x="869508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F243985-CC64-4659-8507-1B17039A9DF2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AF31C3-C805-4C75-B3A9-BA8530E93F30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110880" y="1080000"/>
            <a:ext cx="5828760" cy="1835640"/>
          </a:xfrm>
          <a:prstGeom prst="rect">
            <a:avLst/>
          </a:prstGeom>
          <a:ln w="0">
            <a:noFill/>
          </a:ln>
        </p:spPr>
      </p:pic>
      <p:sp>
        <p:nvSpPr>
          <p:cNvPr id="229" name=""/>
          <p:cNvSpPr/>
          <p:nvPr/>
        </p:nvSpPr>
        <p:spPr>
          <a:xfrm flipH="1" rot="16198800">
            <a:off x="6282000" y="2160360"/>
            <a:ext cx="918360" cy="557280"/>
          </a:xfrm>
          <a:custGeom>
            <a:avLst/>
            <a:gdLst>
              <a:gd name="textAreaLeft" fmla="*/ -360 w 918360"/>
              <a:gd name="textAreaRight" fmla="*/ 918360 w 918360"/>
              <a:gd name="textAreaTop" fmla="*/ 0 h 557280"/>
              <a:gd name="textAreaBottom" fmla="*/ 557640 h 55728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5400000" y="3060000"/>
            <a:ext cx="341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Extract Tableau du Summary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ne garde que la value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180000" y="720000"/>
            <a:ext cx="395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Summary au propre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 flipH="1" rot="21576600">
            <a:off x="6259680" y="3961800"/>
            <a:ext cx="741960" cy="744120"/>
          </a:xfrm>
          <a:custGeom>
            <a:avLst/>
            <a:gdLst>
              <a:gd name="textAreaLeft" fmla="*/ -360 w 741960"/>
              <a:gd name="textAreaRight" fmla="*/ 741960 w 741960"/>
              <a:gd name="textAreaTop" fmla="*/ 0 h 744120"/>
              <a:gd name="textAreaBottom" fmla="*/ 744480 h 7441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339120" y="4895640"/>
            <a:ext cx="8279280" cy="782280"/>
          </a:xfrm>
          <a:prstGeom prst="rect">
            <a:avLst/>
          </a:prstGeom>
          <a:ln w="0">
            <a:noFill/>
          </a:ln>
        </p:spPr>
      </p:pic>
      <p:sp>
        <p:nvSpPr>
          <p:cNvPr id="234" name=""/>
          <p:cNvSpPr/>
          <p:nvPr/>
        </p:nvSpPr>
        <p:spPr>
          <a:xfrm>
            <a:off x="360000" y="4320000"/>
            <a:ext cx="413964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Exemple de sortie (non-preprocess)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869508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C66504B-FBC4-4FC6-BAD4-05CF5CA76DD1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65D528-3BEA-4948-A250-7CFA3313DC7A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"/>
          <p:cNvSpPr/>
          <p:nvPr/>
        </p:nvSpPr>
        <p:spPr>
          <a:xfrm>
            <a:off x="0" y="720000"/>
            <a:ext cx="197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Normes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487080" y="2713680"/>
            <a:ext cx="305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Similarité Cosinus annule les normes avec L2 → Sklearn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4807080" y="2755440"/>
            <a:ext cx="269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Similarité Cosine = Produit Scalaire + L2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799920" y="1653120"/>
            <a:ext cx="7479720" cy="880200"/>
          </a:xfrm>
          <a:prstGeom prst="rect">
            <a:avLst/>
          </a:prstGeom>
          <a:ln w="0">
            <a:noFill/>
          </a:ln>
        </p:spPr>
      </p:pic>
      <p:sp>
        <p:nvSpPr>
          <p:cNvPr id="240" name=""/>
          <p:cNvSpPr/>
          <p:nvPr/>
        </p:nvSpPr>
        <p:spPr>
          <a:xfrm>
            <a:off x="1440000" y="3627720"/>
            <a:ext cx="6137640" cy="6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Même avec double requête ou plus, un simple produit scalaire suffit, on peut remplacer ça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460800" y="4428000"/>
            <a:ext cx="7459200" cy="252000"/>
          </a:xfrm>
          <a:prstGeom prst="rect">
            <a:avLst/>
          </a:prstGeom>
          <a:ln w="0">
            <a:noFill/>
          </a:ln>
        </p:spPr>
      </p:pic>
      <p:sp>
        <p:nvSpPr>
          <p:cNvPr id="242" name=""/>
          <p:cNvSpPr txBox="1"/>
          <p:nvPr/>
        </p:nvSpPr>
        <p:spPr>
          <a:xfrm>
            <a:off x="1440000" y="486000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Par ça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3"/>
          <a:stretch/>
        </p:blipFill>
        <p:spPr>
          <a:xfrm>
            <a:off x="1800000" y="5220000"/>
            <a:ext cx="4957200" cy="360000"/>
          </a:xfrm>
          <a:prstGeom prst="rect">
            <a:avLst/>
          </a:prstGeom>
          <a:ln w="0">
            <a:noFill/>
          </a:ln>
        </p:spPr>
      </p:pic>
      <p:sp>
        <p:nvSpPr>
          <p:cNvPr id="244" name=""/>
          <p:cNvSpPr txBox="1"/>
          <p:nvPr/>
        </p:nvSpPr>
        <p:spPr>
          <a:xfrm>
            <a:off x="756000" y="5760000"/>
            <a:ext cx="720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C’est toujours une similarité cosinus mais sans le principe de norme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869508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F4C7C4B-C081-47AF-ACF5-A09EB313C25F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451D2F-9E53-4CAB-AF19-B18DA952397D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"/>
          <p:cNvSpPr/>
          <p:nvPr/>
        </p:nvSpPr>
        <p:spPr>
          <a:xfrm>
            <a:off x="0" y="720000"/>
            <a:ext cx="179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Idée Streamlit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88200" y="1509480"/>
            <a:ext cx="4231440" cy="137016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4500000" y="180000"/>
            <a:ext cx="4139640" cy="3335760"/>
          </a:xfrm>
          <a:prstGeom prst="rect">
            <a:avLst/>
          </a:prstGeom>
          <a:ln w="0">
            <a:noFill/>
          </a:ln>
        </p:spPr>
      </p:pic>
      <p:pic>
        <p:nvPicPr>
          <p:cNvPr id="249" name="" descr=""/>
          <p:cNvPicPr/>
          <p:nvPr/>
        </p:nvPicPr>
        <p:blipFill>
          <a:blip r:embed="rId3"/>
          <a:stretch/>
        </p:blipFill>
        <p:spPr>
          <a:xfrm>
            <a:off x="360000" y="3600000"/>
            <a:ext cx="6743520" cy="2361600"/>
          </a:xfrm>
          <a:prstGeom prst="rect">
            <a:avLst/>
          </a:prstGeom>
          <a:ln w="0">
            <a:noFill/>
          </a:ln>
        </p:spPr>
      </p:pic>
      <p:sp>
        <p:nvSpPr>
          <p:cNvPr id="250" name=""/>
          <p:cNvSpPr/>
          <p:nvPr/>
        </p:nvSpPr>
        <p:spPr>
          <a:xfrm>
            <a:off x="869508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B4EC6C6-872F-44CA-9301-5AFEA6D14CE6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9478D3-CB7E-47C5-9C6D-D84FF03A8346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"/>
          <p:cNvSpPr/>
          <p:nvPr/>
        </p:nvSpPr>
        <p:spPr>
          <a:xfrm>
            <a:off x="0" y="720000"/>
            <a:ext cx="197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Côté dev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1800000" y="900000"/>
            <a:ext cx="5597640" cy="1280160"/>
          </a:xfrm>
          <a:prstGeom prst="rect">
            <a:avLst/>
          </a:prstGeom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1787040" y="2520000"/>
            <a:ext cx="5520600" cy="3239640"/>
          </a:xfrm>
          <a:prstGeom prst="rect">
            <a:avLst/>
          </a:prstGeom>
          <a:ln w="0">
            <a:noFill/>
          </a:ln>
        </p:spPr>
      </p:pic>
      <p:sp>
        <p:nvSpPr>
          <p:cNvPr id="254" name=""/>
          <p:cNvSpPr/>
          <p:nvPr/>
        </p:nvSpPr>
        <p:spPr>
          <a:xfrm>
            <a:off x="869508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305BFAE-C901-4C60-BFF9-6C0774805694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AC1531-8546-4EA0-AF50-A886A6AE7874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180000" y="720000"/>
            <a:ext cx="32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Embedding avec LangChain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2340000" y="1080000"/>
            <a:ext cx="323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Création de matrices denses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3600000" y="1620000"/>
            <a:ext cx="539640" cy="89964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900000" y="2340000"/>
            <a:ext cx="575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Modèle d’embedding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-OpenAiEmbedding : Clé OpenAI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-Sentence-transformes : HuggingFace : Gratuit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3600000" y="3240000"/>
            <a:ext cx="539640" cy="89964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1080000" y="4320000"/>
            <a:ext cx="6119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Stockage :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-FAISS 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-Chroma (intégré à langchain)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Structure optimisé : Recherche plus rapide + Persistance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6120000" y="1850040"/>
            <a:ext cx="2880000" cy="26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Word2Vec: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itère sur: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-Prendre un contexte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-Prédire un mot central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-Comparer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-Ajuster les poids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=CBOW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Ou on inverse contexte et mot central = Skip-Gram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869508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0CCEF46-D465-4745-9BBA-31DE26303721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 rot="18273000">
            <a:off x="5323320" y="1467360"/>
            <a:ext cx="539640" cy="89964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 rot="2220000">
            <a:off x="5364000" y="3851640"/>
            <a:ext cx="539640" cy="89964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62C9A9-CC6C-4E30-A3D7-45ACA176E685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540000" y="1440000"/>
            <a:ext cx="7616520" cy="4140000"/>
          </a:xfrm>
          <a:prstGeom prst="rect">
            <a:avLst/>
          </a:prstGeom>
          <a:ln w="0">
            <a:noFill/>
          </a:ln>
        </p:spPr>
      </p:pic>
      <p:sp>
        <p:nvSpPr>
          <p:cNvPr id="266" name=""/>
          <p:cNvSpPr txBox="1"/>
          <p:nvPr/>
        </p:nvSpPr>
        <p:spPr>
          <a:xfrm>
            <a:off x="180000" y="720000"/>
            <a:ext cx="19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Schéma de l’appli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8695080" y="643140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3CE238A5-97AC-48F5-8B6E-F438892534EF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117BCD-A3DC-49BE-8257-89A61FC08B5D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/>
          </p:nvPr>
        </p:nvSpPr>
        <p:spPr>
          <a:xfrm>
            <a:off x="647640" y="836640"/>
            <a:ext cx="6009480" cy="96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Extraire le texte des DOCX en JSON.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Utilisation de fitz / pymupdf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548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Travaux sur les DOCX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440000" y="1980000"/>
            <a:ext cx="683712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get_text(‘blocs’)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get_text(‘texts’)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540000" y="2520000"/>
            <a:ext cx="3777120" cy="23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Principe de Blocs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Blocs de textes/Images/Tableau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Récupère tout ce qui n’est pas entièrement dedans (textes)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-Censé retirer Tableaux/Images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040000" y="2520000"/>
            <a:ext cx="3777120" cy="21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Principe de Rect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Coordonnées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Récupère tout ce qui est dedans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Retire les footer/header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500000" y="1980000"/>
            <a:ext cx="360" cy="30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772000" y="5593320"/>
            <a:ext cx="34171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https://pymupdf.readthedocs.io/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8820360" y="6431040"/>
            <a:ext cx="37836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F4016D4-BB22-4FDD-B25C-D19CA1D24C12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FFAECC-8DB4-417C-B63C-1AD1E6D72C3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548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Les fichiers TXTs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360000" y="1080000"/>
            <a:ext cx="359712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Séparation en Français et Anglais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4680000" y="1080000"/>
            <a:ext cx="359712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Travail uniquement sur les textes Anglais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80880" y="2257920"/>
            <a:ext cx="8436240" cy="187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Détection de la langue grâce à un package : langdetect 1.0.9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prend une partie du texte au milieu du documents pour ne pas fausser les résultats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detect_langs(text[5000:20000])[0]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Vérification manuelle des résultats : 100 % de réussite sur 41 documents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360000" y="4500000"/>
            <a:ext cx="7917120" cy="10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Sortie brouillons du texte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Saut de lignes aléatoires, un mot par lignes, récupération des tableaux, etc.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8820360" y="6431040"/>
            <a:ext cx="37836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45936EE5-1386-4B4E-88E9-F2A5B67962B7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0E2740-FC59-45D2-BB21-06F36008C860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548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chemeClr val="lt1"/>
                </a:solidFill>
                <a:latin typeface="Arial"/>
                <a:ea typeface="Verdana"/>
              </a:rPr>
              <a:t>Répartition des documents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Espace réservé du contenu 2"/>
          <p:cNvSpPr/>
          <p:nvPr/>
        </p:nvSpPr>
        <p:spPr>
          <a:xfrm>
            <a:off x="611640" y="1412640"/>
            <a:ext cx="7845480" cy="43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99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99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0" y="1412640"/>
            <a:ext cx="4889520" cy="38044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839480" y="1260000"/>
            <a:ext cx="4157640" cy="410976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/>
          <p:nvPr/>
        </p:nvSpPr>
        <p:spPr>
          <a:xfrm>
            <a:off x="8820360" y="6431040"/>
            <a:ext cx="37836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80B5E35-F1F7-4984-9FC2-D953604DA187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548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Embellissement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Espace réservé du contenu 3"/>
          <p:cNvSpPr/>
          <p:nvPr/>
        </p:nvSpPr>
        <p:spPr>
          <a:xfrm>
            <a:off x="648000" y="836640"/>
            <a:ext cx="8169120" cy="52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Plusieurs choix possible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Objectifs : Récupérer ce qui nous intéresse dans les fichiers txt → regex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1. Les Titres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2. Les paragraphes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Tout les textes entre la fin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d'un titre valide et le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début du titre suivant,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avec un nettoyage des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sauts de ligne multiples.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Améliorations envisageables :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- Meilleur règles pour la récupération des paragraphes en cours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- Améliorations du regex pour extraire véritablement ce qu’il nous faut (plus de précisions)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960000" y="1800000"/>
            <a:ext cx="4615920" cy="304920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8820360" y="6431040"/>
            <a:ext cx="37836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C3A2B263-1FDF-4A0E-90A2-00337962F85F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A13D00-F4BB-4F8C-AAC9-71D4B897FAA0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260000" y="1980000"/>
            <a:ext cx="6477480" cy="349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SECTION 2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04/04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8820360" y="6431040"/>
            <a:ext cx="37836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3C59E27C-EF30-45D7-9E1E-714E40EA9E07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E8A8EE-B692-4968-BC31-86F98E3B345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AP-HP">
  <a:themeElements>
    <a:clrScheme name="APHP">
      <a:dk1>
        <a:srgbClr val="272d31"/>
      </a:dk1>
      <a:lt1>
        <a:srgbClr val="ffffff"/>
      </a:lt1>
      <a:dk2>
        <a:srgbClr val="d2d9da"/>
      </a:dk2>
      <a:lt2>
        <a:srgbClr val="f1f4f5"/>
      </a:lt2>
      <a:accent1>
        <a:srgbClr val="ffd419"/>
      </a:accent1>
      <a:accent2>
        <a:srgbClr val="c01662"/>
      </a:accent2>
      <a:accent3>
        <a:srgbClr val="36bde8"/>
      </a:accent3>
      <a:accent4>
        <a:srgbClr val="0062ae"/>
      </a:accent4>
      <a:accent5>
        <a:srgbClr val="2c256b"/>
      </a:accent5>
      <a:accent6>
        <a:srgbClr val="d3d800"/>
      </a:accent6>
      <a:hlink>
        <a:srgbClr val="272d31"/>
      </a:hlink>
      <a:folHlink>
        <a:srgbClr val="272d31"/>
      </a:folHlink>
    </a:clrScheme>
    <a:fontScheme name="APHP">
      <a:majorFont>
        <a:latin typeface="Montserrat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FA34CFC6F5E64B965C92C606634DDF" ma:contentTypeVersion="10" ma:contentTypeDescription="Crée un document." ma:contentTypeScope="" ma:versionID="82f72537914f7b2ca3ab4e2073f5bc1f">
  <xsd:schema xmlns:xsd="http://www.w3.org/2001/XMLSchema" xmlns:xs="http://www.w3.org/2001/XMLSchema" xmlns:p="http://schemas.microsoft.com/office/2006/metadata/properties" xmlns:ns2="bab36aca-6305-4f24-b845-8de6cc927b00" xmlns:ns3="8d40c450-74bb-40fd-8fff-a7da02f18cb9" targetNamespace="http://schemas.microsoft.com/office/2006/metadata/properties" ma:root="true" ma:fieldsID="8fa5e87ef80b5124d7f7324dbf1e2047" ns2:_="" ns3:_="">
    <xsd:import namespace="bab36aca-6305-4f24-b845-8de6cc927b00"/>
    <xsd:import namespace="8d40c450-74bb-40fd-8fff-a7da02f18c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36aca-6305-4f24-b845-8de6cc927b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40c450-74bb-40fd-8fff-a7da02f18c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8513F2-21CC-4AEC-9985-98CE02CCA4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C0DAC3-8909-490F-8F6E-6181BFA49E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36aca-6305-4f24-b845-8de6cc927b00"/>
    <ds:schemaRef ds:uri="8d40c450-74bb-40fd-8fff-a7da02f18c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456673-90F3-4A8C-832A-188746AAA5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19476</TotalTime>
  <Application>LibreOffice/7.6.4.1$Windows_X86_64 LibreOffice_project/e19e193f88cd6c0525a17fb7a176ed8e6a3e2aa1</Application>
  <AppVersion>15.0000</AppVersion>
  <Words>79</Words>
  <Paragraphs>53</Paragraphs>
  <Company>APHP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2015-07-22T10:38:47Z</dcterms:created>
  <dc:creator>BRASSEUR Paul</dc:creator>
  <dc:description/>
  <dc:language>fr-FR</dc:language>
  <cp:lastModifiedBy/>
  <cp:lastPrinted>2018-04-13T17:06:17Z</cp:lastPrinted>
  <dcterms:modified xsi:type="dcterms:W3CDTF">2025-04-18T14:28:05Z</dcterms:modified>
  <cp:revision>1033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AP-HP:8</vt:lpwstr>
  </property>
  <property fmtid="{D5CDD505-2E9C-101B-9397-08002B2CF9AE}" pid="3" name="ClassificationContentMarkingFooterText">
    <vt:lpwstr>C1 - Interne</vt:lpwstr>
  </property>
  <property fmtid="{D5CDD505-2E9C-101B-9397-08002B2CF9AE}" pid="4" name="ContentTypeId">
    <vt:lpwstr>0x010100CDFA34CFC6F5E64B965C92C606634DDF</vt:lpwstr>
  </property>
  <property fmtid="{D5CDD505-2E9C-101B-9397-08002B2CF9AE}" pid="5" name="MSIP_Label_591d6119-873b-4397-8a13-8f0b0381b9bf_ActionId">
    <vt:lpwstr>f954901c-06bb-4e73-978b-2ff255d7fa1b</vt:lpwstr>
  </property>
  <property fmtid="{D5CDD505-2E9C-101B-9397-08002B2CF9AE}" pid="6" name="MSIP_Label_591d6119-873b-4397-8a13-8f0b0381b9bf_ContentBits">
    <vt:lpwstr>2</vt:lpwstr>
  </property>
  <property fmtid="{D5CDD505-2E9C-101B-9397-08002B2CF9AE}" pid="7" name="MSIP_Label_591d6119-873b-4397-8a13-8f0b0381b9bf_Enabled">
    <vt:lpwstr>true</vt:lpwstr>
  </property>
  <property fmtid="{D5CDD505-2E9C-101B-9397-08002B2CF9AE}" pid="8" name="MSIP_Label_591d6119-873b-4397-8a13-8f0b0381b9bf_Method">
    <vt:lpwstr>Standard</vt:lpwstr>
  </property>
  <property fmtid="{D5CDD505-2E9C-101B-9397-08002B2CF9AE}" pid="9" name="MSIP_Label_591d6119-873b-4397-8a13-8f0b0381b9bf_Name">
    <vt:lpwstr>C1 - Interne</vt:lpwstr>
  </property>
  <property fmtid="{D5CDD505-2E9C-101B-9397-08002B2CF9AE}" pid="10" name="MSIP_Label_591d6119-873b-4397-8a13-8f0b0381b9bf_SetDate">
    <vt:lpwstr>2024-03-01T10:56:13Z</vt:lpwstr>
  </property>
  <property fmtid="{D5CDD505-2E9C-101B-9397-08002B2CF9AE}" pid="11" name="MSIP_Label_591d6119-873b-4397-8a13-8f0b0381b9bf_SiteId">
    <vt:lpwstr>905eea10-a76c-4815-8160-ba433c63cfd5</vt:lpwstr>
  </property>
  <property fmtid="{D5CDD505-2E9C-101B-9397-08002B2CF9AE}" pid="12" name="Notes">
    <vt:i4>4</vt:i4>
  </property>
  <property fmtid="{D5CDD505-2E9C-101B-9397-08002B2CF9AE}" pid="13" name="PresentationFormat">
    <vt:lpwstr>Affichage à l'écran (4:3)</vt:lpwstr>
  </property>
  <property fmtid="{D5CDD505-2E9C-101B-9397-08002B2CF9AE}" pid="14" name="Slides">
    <vt:i4>15</vt:i4>
  </property>
</Properties>
</file>