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4.xml" ContentType="application/vnd.openxmlformats-officedocument.theme+xml"/>
  <Override PartName="/ppt/media/image1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32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40.png" ContentType="image/png"/>
  <Override PartName="/ppt/media/image4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/>
  <p:notesSz cx="6799263" cy="9929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977E5FB-F509-4935-9448-AFF62E57D1EE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6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7080" cy="44661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0"/>
          </p:nvPr>
        </p:nvSpPr>
        <p:spPr>
          <a:xfrm>
            <a:off x="3851280" y="9431640"/>
            <a:ext cx="2944080" cy="4942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5CA775-EC8A-417F-B625-700034D53F02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8640" cy="37206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7080" cy="44661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1"/>
          </p:nvPr>
        </p:nvSpPr>
        <p:spPr>
          <a:xfrm>
            <a:off x="3851280" y="9431640"/>
            <a:ext cx="2944080" cy="4942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3990D3-7398-4694-9800-C1C1BE601B43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7E63E4-8B15-44F7-B8D3-8C1454E6C1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4EFB4A-E31D-4563-AC57-B71494F586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A026F-96AB-4701-A071-EEEDF1E186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94DE39-C871-4E19-B298-75BC66C359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3FD292-330A-4A66-8368-2D11C4895D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4B75D7-4122-4BB8-BD20-54593DB168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333CB-5032-4F6C-9D03-A918CDA2AE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C07D9A-3749-4261-8594-5021B95BFF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BFEB66-AB1B-472E-9E90-ACA14C81BA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032B0D-AFC7-479D-BF05-75C67F1A50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B06386-DAEA-481E-AE96-F780F5FC18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207E82-C3B6-455B-926A-829279EC92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82F50F-E3EB-4764-BCF0-CCFB22F6A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AD632E-5095-4136-A183-7776FD3E07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702119-83D0-4EF6-9C1A-D76C9E1DB8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9C77FF-6374-41AB-9864-315E3DF264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6A9E84-F56E-4D31-8F2E-9FAEEEC5A7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6C1DAD-8F33-44DB-BD06-75A4D1C59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2B34AA-7EA6-4F96-A5D8-1D8AC369AB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659CD-0760-45BA-9F88-F6455F546D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CADEAF-8761-493D-ACB6-5BD49A0D6A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C1D45-F1C9-489C-A8F5-FBB87EE4EF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407D54-7BCD-4EC4-A9EF-1DCC4E6E7B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E4B33-4278-4980-9691-2F77254990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60280"/>
            <a:ext cx="932760" cy="35820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10"/>
          <p:cNvSpPr/>
          <p:nvPr/>
        </p:nvSpPr>
        <p:spPr>
          <a:xfrm>
            <a:off x="934920" y="260280"/>
            <a:ext cx="8204760" cy="3582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2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25480" cy="576000"/>
          </a:xfrm>
          <a:prstGeom prst="rect">
            <a:avLst/>
          </a:prstGeom>
          <a:ln w="0">
            <a:noFill/>
          </a:ln>
        </p:spPr>
      </p:pic>
      <p:sp>
        <p:nvSpPr>
          <p:cNvPr id="3" name="ZoneTexte 7"/>
          <p:cNvSpPr/>
          <p:nvPr/>
        </p:nvSpPr>
        <p:spPr>
          <a:xfrm>
            <a:off x="4267800" y="6642000"/>
            <a:ext cx="63432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60" y="620640"/>
            <a:ext cx="9139680" cy="550656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0" y="0"/>
            <a:ext cx="9139680" cy="61848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1"/>
          </p:nvPr>
        </p:nvSpPr>
        <p:spPr>
          <a:xfrm>
            <a:off x="8893080" y="0"/>
            <a:ext cx="24660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2"/>
          </p:nvPr>
        </p:nvSpPr>
        <p:spPr>
          <a:xfrm>
            <a:off x="8893080" y="0"/>
            <a:ext cx="24660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BA9272-3673-4344-B3E0-8BC56563B841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dt" idx="3"/>
          </p:nvPr>
        </p:nvSpPr>
        <p:spPr>
          <a:xfrm>
            <a:off x="8893080" y="0"/>
            <a:ext cx="24876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/>
          <p:cNvSpPr/>
          <p:nvPr/>
        </p:nvSpPr>
        <p:spPr>
          <a:xfrm>
            <a:off x="0" y="260280"/>
            <a:ext cx="932760" cy="35820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934920" y="260280"/>
            <a:ext cx="8204760" cy="3582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51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25480" cy="576000"/>
          </a:xfrm>
          <a:prstGeom prst="rect">
            <a:avLst/>
          </a:prstGeom>
          <a:ln w="0">
            <a:noFill/>
          </a:ln>
        </p:spPr>
      </p:pic>
      <p:sp>
        <p:nvSpPr>
          <p:cNvPr id="52" name="ZoneTexte 7"/>
          <p:cNvSpPr/>
          <p:nvPr/>
        </p:nvSpPr>
        <p:spPr>
          <a:xfrm>
            <a:off x="4267800" y="6642000"/>
            <a:ext cx="63432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Rectangle 9"/>
          <p:cNvSpPr/>
          <p:nvPr/>
        </p:nvSpPr>
        <p:spPr>
          <a:xfrm>
            <a:off x="2160" y="620640"/>
            <a:ext cx="9139680" cy="550656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4" name="Rectangle 1"/>
          <p:cNvSpPr/>
          <p:nvPr/>
        </p:nvSpPr>
        <p:spPr>
          <a:xfrm>
            <a:off x="0" y="0"/>
            <a:ext cx="9139680" cy="61848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4"/>
          </p:nvPr>
        </p:nvSpPr>
        <p:spPr>
          <a:xfrm>
            <a:off x="8893080" y="0"/>
            <a:ext cx="24660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5"/>
          </p:nvPr>
        </p:nvSpPr>
        <p:spPr>
          <a:xfrm>
            <a:off x="8893080" y="0"/>
            <a:ext cx="24660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F57BCA-0C0C-4B6E-B5C3-1B8FB37462E9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6"/>
          </p:nvPr>
        </p:nvSpPr>
        <p:spPr>
          <a:xfrm>
            <a:off x="8893080" y="0"/>
            <a:ext cx="248760" cy="2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1260000" y="1980000"/>
            <a:ext cx="6478560" cy="34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1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28/03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8395E-E592-4DFB-8C95-8A3EEB41BA4B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56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0560" cy="11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DOCX et 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373920" y="720000"/>
            <a:ext cx="4365000" cy="5187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514C0F-63FC-4D1C-A8E6-983BEBB472A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548240" y="696960"/>
            <a:ext cx="4091040" cy="290232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360000" y="900000"/>
            <a:ext cx="395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extrait tous les paragraphes pour  chaque titre présent dans chaque DOCX.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80000" y="3683880"/>
            <a:ext cx="8503560" cy="239940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/>
          <p:nvPr/>
        </p:nvSpPr>
        <p:spPr>
          <a:xfrm>
            <a:off x="360000" y="3240000"/>
            <a:ext cx="39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filtre les titres qui nous intéresse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A1AEF8-F4A3-4FE1-89BD-16CF0A08A3E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540000" y="1080000"/>
            <a:ext cx="341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fusionne tous les paragraphes sous chaque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816000" y="684000"/>
            <a:ext cx="3923280" cy="178956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540000" y="2880000"/>
            <a:ext cx="359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fait l’hypothèse qu’il y a des mots à enlever pour rendre le texte plus propre.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Stopwords, mot trop fréquents, etc.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69600" y="4680000"/>
            <a:ext cx="6709680" cy="359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AEBD76-5867-481A-A927-944B2563ADD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576000" y="1306440"/>
            <a:ext cx="809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regarde alors la fréquence d’apparitions des termes par Section et Total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0" y="1846440"/>
            <a:ext cx="9142920" cy="258840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936000" y="4680000"/>
            <a:ext cx="719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exemple ici, patient(s), study, trial, clinical, le reste peut donner une importance au texte.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862200" y="5336640"/>
            <a:ext cx="7319520" cy="719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5D406-F559-43ED-8E94-D398252F397D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540000" y="900000"/>
            <a:ext cx="269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PS : Erreur de 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5200" y="1474560"/>
            <a:ext cx="9142920" cy="1283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57339-BC46-4AC4-92B7-4EF63C22746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360000" y="900000"/>
            <a:ext cx="467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commence alors à nettoyer le texte en fonction de ce qu’on a vu mais autres choses à nettoyer apparaît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442080" y="1908000"/>
            <a:ext cx="3337200" cy="197928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220000" y="1905480"/>
            <a:ext cx="3239280" cy="198180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1800000" y="4140000"/>
            <a:ext cx="449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M12, W4, D0 → Month 12, Week 4, Day 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gvhd, sct →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60000" y="5040000"/>
            <a:ext cx="539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rajoute le principe de durée dans le nettoyage, on les garde car on décide de garder les nombres.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6D0A5-D1B6-4785-AC79-9125AFC2DED3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363240" y="720000"/>
            <a:ext cx="55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Il faut faire quelque chose pour les 580 acronymes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0000" y="1303200"/>
            <a:ext cx="4502520" cy="157608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/>
          <p:nvPr/>
        </p:nvSpPr>
        <p:spPr>
          <a:xfrm>
            <a:off x="4863240" y="1800000"/>
            <a:ext cx="32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Au début des protocoles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363240" y="3240000"/>
            <a:ext cx="4714560" cy="215928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5078520" y="4140000"/>
            <a:ext cx="32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finit les acronymes restant avec le guide médical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540000" y="5493240"/>
            <a:ext cx="827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J’en traite le plus possible (environ 300), il en reste forcément que je n’ai pas vu  (mais peu fréquent)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0F2BD-031B-45AA-AAED-B8AF440B649C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900000" y="1062360"/>
            <a:ext cx="7199280" cy="46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Liste des modifications du nettoyage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Conversion en minuscules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Normalisation Unicode (ex: "é" devient "e")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 la ponctuation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Nettoyage des espaces (Tabulation, Retour à la ligne)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des stopwords (+ mot fréquents)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codes temporels spécifiques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Fusion des paragraphes d'une même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07FC2F-6EBE-469A-8AC9-5CA91F93FB4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3406320" cy="197928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3816000" y="2592000"/>
            <a:ext cx="1619280" cy="71928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488920" y="1810440"/>
            <a:ext cx="3618360" cy="19688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396000" y="4032000"/>
            <a:ext cx="3239280" cy="194508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3816000" y="4716000"/>
            <a:ext cx="1619280" cy="71928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4"/>
          <a:stretch/>
        </p:blipFill>
        <p:spPr>
          <a:xfrm>
            <a:off x="5575320" y="4032000"/>
            <a:ext cx="3389760" cy="1979280"/>
          </a:xfrm>
          <a:prstGeom prst="rect">
            <a:avLst/>
          </a:prstGeom>
          <a:ln w="0">
            <a:noFill/>
          </a:ln>
        </p:spPr>
      </p:pic>
      <p:sp>
        <p:nvSpPr>
          <p:cNvPr id="175" name=""/>
          <p:cNvSpPr/>
          <p:nvPr/>
        </p:nvSpPr>
        <p:spPr>
          <a:xfrm>
            <a:off x="360000" y="648000"/>
            <a:ext cx="863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WORDCLOUD → Simple, Classique, facile d’utilisation (Choisi)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STYLECLOUD →  stylisé, moins ‘’pro’’, esthétique, posters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 BUBBLE → Pas bon dans notre cas, bulles de termes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PyLDAVis → A envisager pour la suite avec l’embedding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A24EF8-82E3-4ADF-A1F8-6673DC8B7CE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5003280" cy="295956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3780000" y="3017880"/>
            <a:ext cx="5219280" cy="304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0FAA6-D274-490D-9434-FC8768814C8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Texte 1"/>
          <p:cNvSpPr/>
          <p:nvPr/>
        </p:nvSpPr>
        <p:spPr>
          <a:xfrm>
            <a:off x="610920" y="6134760"/>
            <a:ext cx="575928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467640" y="5301360"/>
            <a:ext cx="5110560" cy="7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Service de Biostatistique et Information Médicale – Saint Louis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8"/>
          <p:cNvSpPr/>
          <p:nvPr/>
        </p:nvSpPr>
        <p:spPr>
          <a:xfrm>
            <a:off x="1925640" y="748080"/>
            <a:ext cx="5290560" cy="529056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Open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67640" y="1556640"/>
            <a:ext cx="8206920" cy="295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Méthodes de Représentation Vectorielle pour le Traitement Automatisé du Langage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Date : 28/03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Espace réservé du texte 2"/>
          <p:cNvSpPr/>
          <p:nvPr/>
        </p:nvSpPr>
        <p:spPr>
          <a:xfrm>
            <a:off x="6087240" y="5121720"/>
            <a:ext cx="291096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Début du projet : 24/03/2025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Développeur : Loris Dematini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83B4F-6B56-49BE-AA8B-4DFC2B3545A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>
            <a:off x="360000" y="720000"/>
            <a:ext cx="449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Hypothèse : Il y a des mots plus importants que d’autres pour des sections et documents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TFxIDF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 versions pre et post preprocessing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62640" y="2700000"/>
            <a:ext cx="4437000" cy="332748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4608000" y="2700000"/>
            <a:ext cx="4470480" cy="3352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6B73E-782B-4455-8B4C-E059A963786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108000" y="828000"/>
            <a:ext cx="449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 cours :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+ Kmeans par section avec TFxIDF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66160" y="1542240"/>
            <a:ext cx="7377480" cy="4426200"/>
          </a:xfrm>
          <a:prstGeom prst="rect">
            <a:avLst/>
          </a:prstGeom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5427720" y="720000"/>
            <a:ext cx="303192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 faire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 + 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66D95A-AC15-490F-B017-B9B0DDCD0CE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1260000" y="1980000"/>
            <a:ext cx="6478560" cy="34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3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11/04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5C7E75-6000-405C-859D-7BA852ADEDF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900000" y="1087560"/>
            <a:ext cx="7080840" cy="467244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 txBox="1"/>
          <p:nvPr/>
        </p:nvSpPr>
        <p:spPr>
          <a:xfrm>
            <a:off x="900000" y="720000"/>
            <a:ext cx="5040000" cy="36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→ Kmeans des Sections + Etudes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3AF5E-9A86-4DCA-98F6-99872B646CC5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 txBox="1"/>
          <p:nvPr/>
        </p:nvSpPr>
        <p:spPr>
          <a:xfrm>
            <a:off x="900000" y="720360"/>
            <a:ext cx="50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Procedure et Data Management à l’écart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Zoom sur les autres sections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021320" y="1332000"/>
            <a:ext cx="7222680" cy="4680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1357E-5E0B-4A46-8ABD-F7694DD9C365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 txBox="1"/>
          <p:nvPr/>
        </p:nvSpPr>
        <p:spPr>
          <a:xfrm>
            <a:off x="360000" y="720000"/>
            <a:ext cx="41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essaye avec t-sne pour comparer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864000" y="1080000"/>
            <a:ext cx="7557120" cy="500400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4680000" y="720000"/>
            <a:ext cx="41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F9808-6563-4573-9157-60015633814B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 txBox="1"/>
          <p:nvPr/>
        </p:nvSpPr>
        <p:spPr>
          <a:xfrm>
            <a:off x="180000" y="720000"/>
            <a:ext cx="52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et Sections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756000" y="1044000"/>
            <a:ext cx="7572600" cy="5066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BD5E1-C025-4389-8CF4-38DB250F6434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480320" y="900000"/>
            <a:ext cx="5539680" cy="207216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 txBox="1"/>
          <p:nvPr/>
        </p:nvSpPr>
        <p:spPr>
          <a:xfrm>
            <a:off x="259560" y="3420000"/>
            <a:ext cx="8884440" cy="162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Faible inertie → les points sont très proches des centroïdes → clusters compacts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Haute inertie → les points sont dispersés → clusters peu cohérents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Mais : l'inertie diminue toujours quand on augmente le nombre de clusters, car plus de clusters = plus de flexibilité → d’où l’intérêt de la méthode du coude.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9DB38A-F791-45BC-800C-4B78AEA44413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60000" y="720000"/>
            <a:ext cx="7080120" cy="432000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 txBox="1"/>
          <p:nvPr/>
        </p:nvSpPr>
        <p:spPr>
          <a:xfrm>
            <a:off x="1260000" y="5220000"/>
            <a:ext cx="45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choisit visuellement 4 ou 8 Clusters.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D7FE85-CF82-4934-B421-3893D39A3550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443520" y="770760"/>
            <a:ext cx="8016480" cy="5349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166B2C-576B-4676-9993-F00B6991CCF9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56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0560" cy="11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études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 en PDF et DOCX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CSV des études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880000" y="1260000"/>
            <a:ext cx="3418200" cy="89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Base De Donnée : 3256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680000" y="216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880000" y="2700000"/>
            <a:ext cx="3598200" cy="89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PDF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1061 éléments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680000" y="2244600"/>
            <a:ext cx="305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enlève les .docx et .doc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680000" y="36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2880000" y="4680000"/>
            <a:ext cx="3598200" cy="8982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Protocoles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41 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4860000" y="3600000"/>
            <a:ext cx="395820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récupère la dernière version des protocoles des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Études non critiques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Inclusions des parties commencée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65560" y="3564000"/>
            <a:ext cx="3068640" cy="1179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60178D-6012-45C4-801E-C06F771606F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 txBox="1"/>
          <p:nvPr/>
        </p:nvSpPr>
        <p:spPr>
          <a:xfrm>
            <a:off x="180000" y="720000"/>
            <a:ext cx="25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Calculs de distances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40000" y="1395000"/>
            <a:ext cx="3960000" cy="180000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540000" y="3600000"/>
            <a:ext cx="3960000" cy="180000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4860000" y="2340000"/>
            <a:ext cx="3960000" cy="1800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5305F-D669-4E98-98FA-E0974C930717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40000" y="1209960"/>
            <a:ext cx="7528680" cy="131004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40000" y="2971080"/>
            <a:ext cx="7711560" cy="135576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540000" y="900000"/>
            <a:ext cx="39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Euclienne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540000" y="262476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Cosinus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540000" y="451368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Manhattan : (problème ?)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0" y="4860000"/>
            <a:ext cx="9143640" cy="1157040"/>
          </a:xfrm>
          <a:prstGeom prst="rect">
            <a:avLst/>
          </a:prstGeom>
          <a:ln w="0">
            <a:noFill/>
          </a:ln>
        </p:spPr>
      </p:pic>
      <p:sp>
        <p:nvSpPr>
          <p:cNvPr id="209" name=""/>
          <p:cNvSpPr txBox="1"/>
          <p:nvPr/>
        </p:nvSpPr>
        <p:spPr>
          <a:xfrm>
            <a:off x="180000" y="589680"/>
            <a:ext cx="39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Test avec « lung »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C465E5-CD9F-4A0E-BA2E-BD6F3AF3B793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 txBox="1"/>
          <p:nvPr/>
        </p:nvSpPr>
        <p:spPr>
          <a:xfrm>
            <a:off x="432360" y="900360"/>
            <a:ext cx="251964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Jaccard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432360" y="2517120"/>
            <a:ext cx="2159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Dice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66960" y="1260000"/>
            <a:ext cx="8969040" cy="104364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93600" y="2946960"/>
            <a:ext cx="9007200" cy="104364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36360" y="4579920"/>
            <a:ext cx="9143640" cy="100008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 txBox="1"/>
          <p:nvPr/>
        </p:nvSpPr>
        <p:spPr>
          <a:xfrm>
            <a:off x="324000" y="4189680"/>
            <a:ext cx="25560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Hamming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3240000" y="720000"/>
            <a:ext cx="36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Problème ici car binaire 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211CDF-8046-4654-B56C-7F0D3D0E261D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 txBox="1"/>
          <p:nvPr/>
        </p:nvSpPr>
        <p:spPr>
          <a:xfrm>
            <a:off x="360000" y="720000"/>
            <a:ext cx="27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POC v1 avec Streamlit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60" y="1159920"/>
            <a:ext cx="9143640" cy="4420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C069C-5C11-4812-A5E6-AFB0BE1CC393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56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Distribution des pages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038200" cy="503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A41668-C347-4DAA-B31B-645594BE984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647640" y="836640"/>
            <a:ext cx="6010560" cy="96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Extraire le texte des DOCX en JSON.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Utilisation de fitz / pymupdf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56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Travaux sur les DOCX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440000" y="1980000"/>
            <a:ext cx="683820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get_text(‘blocs’)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get_text(‘texts’)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40000" y="2520000"/>
            <a:ext cx="3778200" cy="23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Blocs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Blocs de textes/Images/Tableau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n’est pas entièrement dedans (textes)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-Censé retirer Tableaux/Images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40000" y="2520000"/>
            <a:ext cx="3778200" cy="21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Rect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Coordonnées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est dedans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Retire les footer/header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500000" y="1980000"/>
            <a:ext cx="360" cy="30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772000" y="5593320"/>
            <a:ext cx="34182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https://pymupdf.readthedocs.io/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C5C1FB-17B0-476F-90E1-C2D8E8320DF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56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Les fichiers TXTs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60000" y="1080000"/>
            <a:ext cx="359820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Séparation en Français et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4680000" y="1080000"/>
            <a:ext cx="359820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Travail uniquement sur les textes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80880" y="2257920"/>
            <a:ext cx="843732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Détection de la langue grâce à un package : langdetect 1.0.9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prend une partie du texte au milieu du documents pour ne pas fausser les résultats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detect_langs(text[5000:20000])[0]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Vérification manuelle des résultats : 100 % de réussite sur 41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60000" y="4500000"/>
            <a:ext cx="791820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Sortie brouillons du texte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Saut de lignes aléatoires, un mot par lignes, récupération des tableaux, etc.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A8091-E9D7-497B-8B49-21530F203B6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56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lt1"/>
                </a:solidFill>
                <a:latin typeface="Arial"/>
                <a:ea typeface="Verdana"/>
              </a:rPr>
              <a:t>Répartition des documents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Espace réservé du contenu 2"/>
          <p:cNvSpPr/>
          <p:nvPr/>
        </p:nvSpPr>
        <p:spPr>
          <a:xfrm>
            <a:off x="611640" y="1412640"/>
            <a:ext cx="7846560" cy="43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0" y="1412640"/>
            <a:ext cx="4890600" cy="38055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839480" y="1260000"/>
            <a:ext cx="4158720" cy="41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56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Embellissement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Espace réservé du contenu 3"/>
          <p:cNvSpPr/>
          <p:nvPr/>
        </p:nvSpPr>
        <p:spPr>
          <a:xfrm>
            <a:off x="648000" y="836640"/>
            <a:ext cx="8170200" cy="52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Plusieurs choix possible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Objectifs : Récupérer ce qui nous intéresse dans les fichiers txt → regex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1. Les Titres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2. Les paragraphes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Tout les textes entre la fin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d'un titre valide et le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début du titre suivant,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avec un nettoyage des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sauts de ligne multiples.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Améliorations envisageables :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Meilleur règles pour la récupération des paragraphes en cours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Améliorations du regex pour extraire véritablement ce qu’il nous faut (plus de précisions)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960000" y="1800000"/>
            <a:ext cx="4617000" cy="3050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590B54-818D-461D-89A2-24A9EF9885F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1260000" y="1980000"/>
            <a:ext cx="6478560" cy="34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2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04/04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B88E05-99F6-4E8C-B6FF-FC20008FBBC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AP-HP">
  <a:themeElements>
    <a:clrScheme name="APHP">
      <a:dk1>
        <a:srgbClr val="272d31"/>
      </a:dk1>
      <a:lt1>
        <a:srgbClr val="ffffff"/>
      </a:lt1>
      <a:dk2>
        <a:srgbClr val="d2d9da"/>
      </a:dk2>
      <a:lt2>
        <a:srgbClr val="f1f4f5"/>
      </a:lt2>
      <a:accent1>
        <a:srgbClr val="ffd419"/>
      </a:accent1>
      <a:accent2>
        <a:srgbClr val="c01662"/>
      </a:accent2>
      <a:accent3>
        <a:srgbClr val="36bde8"/>
      </a:accent3>
      <a:accent4>
        <a:srgbClr val="0062ae"/>
      </a:accent4>
      <a:accent5>
        <a:srgbClr val="2c256b"/>
      </a:accent5>
      <a:accent6>
        <a:srgbClr val="d3d800"/>
      </a:accent6>
      <a:hlink>
        <a:srgbClr val="272d31"/>
      </a:hlink>
      <a:folHlink>
        <a:srgbClr val="272d31"/>
      </a:folHlink>
    </a:clrScheme>
    <a:fontScheme name="APHP">
      <a:majorFont>
        <a:latin typeface="Montserrat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A34CFC6F5E64B965C92C606634DDF" ma:contentTypeVersion="10" ma:contentTypeDescription="Crée un document." ma:contentTypeScope="" ma:versionID="82f72537914f7b2ca3ab4e2073f5bc1f">
  <xsd:schema xmlns:xsd="http://www.w3.org/2001/XMLSchema" xmlns:xs="http://www.w3.org/2001/XMLSchema" xmlns:p="http://schemas.microsoft.com/office/2006/metadata/properties" xmlns:ns2="bab36aca-6305-4f24-b845-8de6cc927b00" xmlns:ns3="8d40c450-74bb-40fd-8fff-a7da02f18cb9" targetNamespace="http://schemas.microsoft.com/office/2006/metadata/properties" ma:root="true" ma:fieldsID="8fa5e87ef80b5124d7f7324dbf1e2047" ns2:_="" ns3:_="">
    <xsd:import namespace="bab36aca-6305-4f24-b845-8de6cc927b00"/>
    <xsd:import namespace="8d40c450-74bb-40fd-8fff-a7da02f18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aca-6305-4f24-b845-8de6cc927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0c450-74bb-40fd-8fff-a7da02f18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8513F2-21CC-4AEC-9985-98CE02CCA4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C0DAC3-8909-490F-8F6E-6181BFA49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36aca-6305-4f24-b845-8de6cc927b00"/>
    <ds:schemaRef ds:uri="8d40c450-74bb-40fd-8fff-a7da02f18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56673-90F3-4A8C-832A-188746AAA5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18877</TotalTime>
  <Application>LibreOffice/7.6.4.1$Windows_X86_64 LibreOffice_project/e19e193f88cd6c0525a17fb7a176ed8e6a3e2aa1</Application>
  <AppVersion>15.0000</AppVersion>
  <Words>79</Words>
  <Paragraphs>53</Paragraphs>
  <Company>APHP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2015-07-22T10:38:47Z</dcterms:created>
  <dc:creator>BRASSEUR Paul</dc:creator>
  <dc:description/>
  <dc:language>fr-FR</dc:language>
  <cp:lastModifiedBy/>
  <cp:lastPrinted>2018-04-13T17:06:17Z</cp:lastPrinted>
  <dcterms:modified xsi:type="dcterms:W3CDTF">2025-04-10T14:25:43Z</dcterms:modified>
  <cp:revision>1023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AP-HP:8</vt:lpwstr>
  </property>
  <property fmtid="{D5CDD505-2E9C-101B-9397-08002B2CF9AE}" pid="3" name="ClassificationContentMarkingFooterText">
    <vt:lpwstr>C1 - Interne</vt:lpwstr>
  </property>
  <property fmtid="{D5CDD505-2E9C-101B-9397-08002B2CF9AE}" pid="4" name="ContentTypeId">
    <vt:lpwstr>0x010100CDFA34CFC6F5E64B965C92C606634DDF</vt:lpwstr>
  </property>
  <property fmtid="{D5CDD505-2E9C-101B-9397-08002B2CF9AE}" pid="5" name="MSIP_Label_591d6119-873b-4397-8a13-8f0b0381b9bf_ActionId">
    <vt:lpwstr>f954901c-06bb-4e73-978b-2ff255d7fa1b</vt:lpwstr>
  </property>
  <property fmtid="{D5CDD505-2E9C-101B-9397-08002B2CF9AE}" pid="6" name="MSIP_Label_591d6119-873b-4397-8a13-8f0b0381b9bf_ContentBits">
    <vt:lpwstr>2</vt:lpwstr>
  </property>
  <property fmtid="{D5CDD505-2E9C-101B-9397-08002B2CF9AE}" pid="7" name="MSIP_Label_591d6119-873b-4397-8a13-8f0b0381b9bf_Enabled">
    <vt:lpwstr>true</vt:lpwstr>
  </property>
  <property fmtid="{D5CDD505-2E9C-101B-9397-08002B2CF9AE}" pid="8" name="MSIP_Label_591d6119-873b-4397-8a13-8f0b0381b9bf_Method">
    <vt:lpwstr>Standard</vt:lpwstr>
  </property>
  <property fmtid="{D5CDD505-2E9C-101B-9397-08002B2CF9AE}" pid="9" name="MSIP_Label_591d6119-873b-4397-8a13-8f0b0381b9bf_Name">
    <vt:lpwstr>C1 - Interne</vt:lpwstr>
  </property>
  <property fmtid="{D5CDD505-2E9C-101B-9397-08002B2CF9AE}" pid="10" name="MSIP_Label_591d6119-873b-4397-8a13-8f0b0381b9bf_SetDate">
    <vt:lpwstr>2024-03-01T10:56:13Z</vt:lpwstr>
  </property>
  <property fmtid="{D5CDD505-2E9C-101B-9397-08002B2CF9AE}" pid="11" name="MSIP_Label_591d6119-873b-4397-8a13-8f0b0381b9bf_SiteId">
    <vt:lpwstr>905eea10-a76c-4815-8160-ba433c63cfd5</vt:lpwstr>
  </property>
  <property fmtid="{D5CDD505-2E9C-101B-9397-08002B2CF9AE}" pid="12" name="Notes">
    <vt:i4>4</vt:i4>
  </property>
  <property fmtid="{D5CDD505-2E9C-101B-9397-08002B2CF9AE}" pid="13" name="PresentationFormat">
    <vt:lpwstr>Affichage à l'écran (4:3)</vt:lpwstr>
  </property>
  <property fmtid="{D5CDD505-2E9C-101B-9397-08002B2CF9AE}" pid="14" name="Slides">
    <vt:i4>15</vt:i4>
  </property>
</Properties>
</file>