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91F0E74-4F11-491B-857C-241F2C1B03F9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48920" cy="37108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27360" cy="44564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3"/>
          </p:nvPr>
        </p:nvSpPr>
        <p:spPr>
          <a:xfrm>
            <a:off x="3851280" y="9431640"/>
            <a:ext cx="2934360" cy="4845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BD14CC-98AA-4C63-80AD-9C979244AE9F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49727-8414-4A8C-A5AB-A67B9FAF62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5E7BA-78C5-4D79-BCF3-CC16F9538C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8D073D-EFD9-4067-9B5A-6FF82500A3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E2C1CF-27EE-4F29-BA8E-ECCD5FA3B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C16824-EA48-4E18-8BA1-F190685A4E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6FE580-5FE3-42D6-8F4E-C5C52F609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983564-55A1-4A2C-8986-ACDC79BBC3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A65EC7-0977-4152-8365-5C88BC1083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6D2BEB-A568-44DD-84B8-9A21DB8BEC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C567B7-7841-4D98-B894-13A085FE46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A9C330-A840-4E53-BD54-851709CDE3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04D457-BB09-4C82-9B32-B1F9252C49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C9441-E74F-4B49-9BCA-8E4C27810C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5BB6C7-D396-4B9E-BFCC-444130FE5E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CEA244-5AD6-46D3-88C6-82092B7D1C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04C33E-4ABB-45F2-9CC4-DB56917D8F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A0F565-A376-430C-83DF-F48FCC5D13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AA124C-4C8A-45D2-BF16-5D786A52EC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5C782C-FFC8-4700-A7FD-1C2E1CC652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3DBBC7-FFA0-409D-9255-EC544705F6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14EF65-12D6-4D07-9687-DD751FCFA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2A2053-0663-4692-A7A3-806790C3FD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D5107D-9A9B-4128-BB46-F8081F1AB9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A16F78-B86C-4CAF-BF99-8E1483ADF7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EC3E66-9268-464B-B3E7-6608DA0AA1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0586F9-212E-4206-9451-785D1244C6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BAD100-7F18-4616-BD6A-1A924E340B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551E8F-937C-4BF8-86AF-12A480B18F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30E314-05F2-4105-8124-F4F85466F6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871581-C1B9-4CA5-A006-0BE39EEB3F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D69FBD-F36C-4FE2-9698-7C0E3711E0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DAD08A-CA08-4A91-B172-AD6824D6B1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CA04E-7C28-4725-872B-A53EFC64BD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789EB-2DBF-437B-86D5-4482A9DC4C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8EA199-49BF-4841-8841-A8BB2767C1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4AEE7F-58E3-4AA4-A73A-2252ABB282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532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87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39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3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840" y="6247440"/>
            <a:ext cx="213048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5960" y="6247440"/>
            <a:ext cx="213048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1D473CE-D463-4468-948B-3241C0A3984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9"/>
          <p:cNvSpPr/>
          <p:nvPr/>
        </p:nvSpPr>
        <p:spPr>
          <a:xfrm>
            <a:off x="360" y="314640"/>
            <a:ext cx="837360" cy="42156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848160" y="314640"/>
            <a:ext cx="7434000" cy="42156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43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5748120" y="7462800"/>
            <a:ext cx="2372760" cy="685080"/>
          </a:xfrm>
          <a:prstGeom prst="rect">
            <a:avLst/>
          </a:prstGeom>
          <a:ln w="0">
            <a:noFill/>
          </a:ln>
        </p:spPr>
      </p:pic>
      <p:sp>
        <p:nvSpPr>
          <p:cNvPr id="44" name="ZoneTexte 7"/>
          <p:cNvSpPr/>
          <p:nvPr/>
        </p:nvSpPr>
        <p:spPr>
          <a:xfrm>
            <a:off x="3871080" y="8033400"/>
            <a:ext cx="56664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1800" y="750600"/>
            <a:ext cx="8282160" cy="664848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6" name="Rectangle 1"/>
          <p:cNvSpPr/>
          <p:nvPr/>
        </p:nvSpPr>
        <p:spPr>
          <a:xfrm>
            <a:off x="0" y="0"/>
            <a:ext cx="8282160" cy="73656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4"/>
          </p:nvPr>
        </p:nvSpPr>
        <p:spPr>
          <a:xfrm>
            <a:off x="8067240" y="0"/>
            <a:ext cx="214920" cy="3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5"/>
          </p:nvPr>
        </p:nvSpPr>
        <p:spPr>
          <a:xfrm>
            <a:off x="8066880" y="0"/>
            <a:ext cx="214920" cy="3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0F529B-24A1-43D5-B5CC-A040D78D9677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6"/>
          </p:nvPr>
        </p:nvSpPr>
        <p:spPr>
          <a:xfrm>
            <a:off x="8066880" y="0"/>
            <a:ext cx="216720" cy="30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414720" y="330840"/>
            <a:ext cx="7464960" cy="138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532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14720" y="1940400"/>
            <a:ext cx="746496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87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39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33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2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4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260280"/>
            <a:ext cx="923040" cy="34848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934920" y="260280"/>
            <a:ext cx="8195040" cy="34848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90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15760" cy="566280"/>
          </a:xfrm>
          <a:prstGeom prst="rect">
            <a:avLst/>
          </a:prstGeom>
          <a:ln w="0">
            <a:noFill/>
          </a:ln>
        </p:spPr>
      </p:pic>
      <p:sp>
        <p:nvSpPr>
          <p:cNvPr id="91" name="ZoneTexte 7"/>
          <p:cNvSpPr/>
          <p:nvPr/>
        </p:nvSpPr>
        <p:spPr>
          <a:xfrm>
            <a:off x="4267800" y="6642000"/>
            <a:ext cx="62460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2160" y="620640"/>
            <a:ext cx="9129960" cy="549684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93" name="Rectangle 1"/>
          <p:cNvSpPr/>
          <p:nvPr/>
        </p:nvSpPr>
        <p:spPr>
          <a:xfrm>
            <a:off x="0" y="0"/>
            <a:ext cx="9129960" cy="60876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8893080" y="0"/>
            <a:ext cx="236880" cy="2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8893080" y="0"/>
            <a:ext cx="236880" cy="2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C67FF6-86C4-44F2-AF65-9C1E389FE9BD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8893080" y="0"/>
            <a:ext cx="239040" cy="2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008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Biostatistiques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M2 MALIA </a:t>
            </a:r>
            <a:br>
              <a:rPr sz="1400"/>
            </a:b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Université Lumière Lyon 2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2"/>
          <p:cNvSpPr/>
          <p:nvPr/>
        </p:nvSpPr>
        <p:spPr>
          <a:xfrm>
            <a:off x="1925640" y="748080"/>
            <a:ext cx="5280840" cy="528084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chemeClr val="lt1"/>
              </a:solidFill>
              <a:latin typeface="Open Sans"/>
              <a:ea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67640" y="1211040"/>
            <a:ext cx="8197200" cy="294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Moteur de recherche sur les protocoles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Espace réservé du texte 2"/>
          <p:cNvSpPr/>
          <p:nvPr/>
        </p:nvSpPr>
        <p:spPr>
          <a:xfrm>
            <a:off x="5404680" y="5121720"/>
            <a:ext cx="35838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Dates du stage : 24/03/2025 au 29/08/2025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Dematini Loris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Hassanaly Olivier 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6458760"/>
            <a:ext cx="82260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42E18B3-1A4D-40D7-A910-4E455A24864A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AB951E-3134-4D02-86D4-7DF6D154A98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611640"/>
            <a:ext cx="264672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SIMILARITÉ COSINUS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64400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7144CB3-8586-4FD1-BFF4-88B586C952E9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373320" y="1812240"/>
            <a:ext cx="3234960" cy="272448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3881520" y="2640240"/>
            <a:ext cx="2405880" cy="91224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0" y="4777560"/>
            <a:ext cx="4410720" cy="3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Similarité Cosinus &gt; Distance euclidienne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6361560" y="2887560"/>
            <a:ext cx="258552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= Vecteur Document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 = Vecteur Requête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4544640" y="4127760"/>
            <a:ext cx="1886040" cy="459360"/>
          </a:xfrm>
          <a:prstGeom prst="rect">
            <a:avLst/>
          </a:prstGeom>
          <a:ln w="0">
            <a:noFill/>
          </a:ln>
        </p:spPr>
      </p:pic>
      <p:sp>
        <p:nvSpPr>
          <p:cNvPr id="194" name=""/>
          <p:cNvSpPr/>
          <p:nvPr/>
        </p:nvSpPr>
        <p:spPr>
          <a:xfrm>
            <a:off x="3819240" y="4241160"/>
            <a:ext cx="7246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dogs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97200" y="1125360"/>
            <a:ext cx="41994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Requête simple : « dogs »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4563360" y="3675960"/>
            <a:ext cx="1948680" cy="3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d1        d2       d3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4314960" y="806400"/>
            <a:ext cx="35344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Calculons le TFIDF de la requête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4359240" y="1293840"/>
            <a:ext cx="39067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 = 1/1 = 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4376880" y="1728000"/>
            <a:ext cx="24627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IDF = log(4/3) = 0.287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4412520" y="2197440"/>
            <a:ext cx="29149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Matrice = [0,0,0,0.287,0...]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4"/>
          <a:stretch/>
        </p:blipFill>
        <p:spPr>
          <a:xfrm>
            <a:off x="6844680" y="4062240"/>
            <a:ext cx="2131920" cy="180288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6769440" y="3703680"/>
            <a:ext cx="22762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Pour le document 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03760" y="5502600"/>
            <a:ext cx="640548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calcule pour le document 3 et on trie les résultats pour afficher le meilleur document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D72067-8D7D-4B42-897E-E1E26C3563C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0" y="620640"/>
            <a:ext cx="17092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SOMMAIRE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423440" y="1399680"/>
            <a:ext cx="5882400" cy="35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1. Présentation de la base de données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2. Extraction du texte des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3. Différents moteurs de recherche et démonstrations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-BDD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-Moteur par mot-clé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-Moteur par similarité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4. Explication détaillée du moteur par similarité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-TFIDF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 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-Similarité cosinus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01EAC9-D628-491A-805A-CCE3EA6999F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4910400" y="638280"/>
            <a:ext cx="3408480" cy="8884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250 études à l’URC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987000" y="2410200"/>
            <a:ext cx="585000" cy="487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004640" y="2685600"/>
            <a:ext cx="3588480" cy="14284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73</a:t>
            </a:r>
            <a:r>
              <a:rPr b="0" lang="fr-FR" sz="1800" spc="-1" strike="noStrike" baseline="33000">
                <a:solidFill>
                  <a:srgbClr val="000000"/>
                </a:solidFill>
                <a:latin typeface="Arial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essais cliniques ou RIPH1 avec inclusions au moins commencées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5792400" y="4114800"/>
            <a:ext cx="360" cy="324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77120" y="4102560"/>
            <a:ext cx="2454120" cy="14349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33 protocoles en français ou promoteur non APHP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H="1">
            <a:off x="2587320" y="3747960"/>
            <a:ext cx="1621440" cy="850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519360" y="4421520"/>
            <a:ext cx="4604400" cy="167328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40 PDF d’essais cliniques ou RIPH1 avec inclusions au moins commencées en anglais avec un tableau de summary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620640"/>
            <a:ext cx="26928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BASE DE DONNÉES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6437160"/>
            <a:ext cx="82260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DAC6E1B-E84A-49C3-8645-8D325A6FAF4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259640" y="1192320"/>
            <a:ext cx="3320280" cy="13766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105 essais cliniques ou RIPH1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4572000" y="1320480"/>
            <a:ext cx="584640" cy="345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3FD51-6CF1-4A50-97CB-040ED0AA564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"/>
          <p:cNvSpPr/>
          <p:nvPr/>
        </p:nvSpPr>
        <p:spPr>
          <a:xfrm>
            <a:off x="0" y="620640"/>
            <a:ext cx="221256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PDF EXTRACTION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64382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A76526B-D4B8-4F62-81D1-89376A7BA488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649680" y="3375360"/>
            <a:ext cx="2798280" cy="20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Extraction dans un JSON des sections et des contenus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Tri des sections dans des sections générales avec Clotilde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rcRect l="3898" t="5279" r="15015" b="0"/>
          <a:stretch/>
        </p:blipFill>
        <p:spPr>
          <a:xfrm>
            <a:off x="72000" y="1000080"/>
            <a:ext cx="3344400" cy="505764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481560" y="699120"/>
            <a:ext cx="5560920" cy="249696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3"/>
          <a:stretch/>
        </p:blipFill>
        <p:spPr>
          <a:xfrm>
            <a:off x="6795360" y="3288960"/>
            <a:ext cx="2161080" cy="2651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192B49-BF9B-4E70-BE8C-369A7F290AE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620280"/>
            <a:ext cx="353448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MOTEURS DE RECHERCHE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64382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06F840E-1C12-4308-A220-453A7390FE1D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988160" y="1137240"/>
            <a:ext cx="284148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Vous cherchez les documents les plus pertinents basés sur la fréquence et la répartition d’un terme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36520" y="2195640"/>
            <a:ext cx="3096360" cy="217224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 flipV="1">
            <a:off x="1523880" y="1958400"/>
            <a:ext cx="3322800" cy="1461960"/>
          </a:xfrm>
          <a:prstGeom prst="line">
            <a:avLst/>
          </a:prstGeom>
          <a:ln w="381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1949040" y="4084920"/>
            <a:ext cx="2738160" cy="1045440"/>
          </a:xfrm>
          <a:prstGeom prst="line">
            <a:avLst/>
          </a:prstGeom>
          <a:ln w="381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 flipV="1">
            <a:off x="1320120" y="3632760"/>
            <a:ext cx="3446640" cy="133200"/>
          </a:xfrm>
          <a:prstGeom prst="line">
            <a:avLst/>
          </a:prstGeom>
          <a:ln w="38160">
            <a:solidFill>
              <a:srgbClr val="5983b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4957200" y="2833560"/>
            <a:ext cx="323316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Vous cherchez une information précise dans un protocole,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Une information quantitative sur l’ensemble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914720" y="4622400"/>
            <a:ext cx="3986280" cy="9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Vous connaissez le nom du protocole et  cherchez des informations dans ce document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BA69B5-607A-417E-A504-CBBB3A8264B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629280"/>
            <a:ext cx="17870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PREPROCESS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64400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86580EC-9B97-4480-88F6-85DEC950FB74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8640" y="1116000"/>
            <a:ext cx="9072360" cy="4890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24B906-DC96-45F9-BEC5-9FAE6E058E9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620280"/>
            <a:ext cx="9806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TFIDF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64400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705561D-1B3A-431A-BC7B-0EF989C66CE7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7912440" cy="4355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0B8889-2112-413C-8B12-E6552011430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0" y="620280"/>
            <a:ext cx="9806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TFIDF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64400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43BABC3-67E4-4C0D-987D-8BB44986D784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7912440" cy="4355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4A6232-5EC0-48D7-BB1D-CDDAA35B2B0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620280"/>
            <a:ext cx="9806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TFIDF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6440040"/>
            <a:ext cx="71568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393682F-3516-4996-B74B-B108EE10C55D}" type="slidenum">
              <a:rPr b="0" lang="fr-FR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7912440" cy="4355640"/>
          </a:xfrm>
          <a:prstGeom prst="rect">
            <a:avLst/>
          </a:prstGeom>
          <a:ln w="0">
            <a:noFill/>
          </a:ln>
        </p:spPr>
      </p:pic>
      <p:sp>
        <p:nvSpPr>
          <p:cNvPr id="186" name=""/>
          <p:cNvSpPr/>
          <p:nvPr/>
        </p:nvSpPr>
        <p:spPr>
          <a:xfrm>
            <a:off x="6468120" y="5608440"/>
            <a:ext cx="17168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Matrice Sparse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5526410-23A2-4438-867E-22ACC0CC652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2025-07-04T09:03:39Z</dcterms:created>
  <dc:creator/>
  <dc:description/>
  <dc:language>fr-FR</dc:language>
  <cp:lastModifiedBy/>
  <dcterms:modified xsi:type="dcterms:W3CDTF">2025-07-04T10:04:59Z</dcterms:modified>
  <cp:revision>6</cp:revision>
  <dc:subject/>
  <dc:title/>
</cp:coreProperties>
</file>