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/>
  <p:notesSz cx="6799263" cy="9929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98A7E03-2A84-4382-9034-5E769FFF22FF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9000" cy="372096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7440" cy="446652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7"/>
          </p:nvPr>
        </p:nvSpPr>
        <p:spPr>
          <a:xfrm>
            <a:off x="3851280" y="9431640"/>
            <a:ext cx="2944440" cy="49464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132925-0A4E-43C6-B319-57187E8AA6AA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919080" y="746280"/>
            <a:ext cx="4959000" cy="372096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0040" y="4716720"/>
            <a:ext cx="5437440" cy="446652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216000" indent="-21600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8"/>
          </p:nvPr>
        </p:nvSpPr>
        <p:spPr>
          <a:xfrm>
            <a:off x="3851280" y="9431640"/>
            <a:ext cx="2944440" cy="49464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3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6B716A2-B751-4588-8B87-7533A8599824}" type="slidenum">
              <a:rPr b="0" lang="fr-FR" sz="1300" spc="-1" strike="noStrike">
                <a:solidFill>
                  <a:schemeClr val="dk1"/>
                </a:solidFill>
                <a:latin typeface="+mn-lt"/>
                <a:ea typeface="+mn-ea"/>
              </a:rPr>
              <a:t>&lt;numéro&gt;</a:t>
            </a:fld>
            <a:endParaRPr b="0" lang="fr-FR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00AE7E-144E-49C1-89A6-8A416BEDF8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BA3289-917B-45B8-BB59-89E8DCCF2D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2B41BC-F184-4804-92C5-4E3BB7A6B71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D9553E-95D5-45D2-99EF-F3BE060AAC2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831FC6-A1C4-4CCE-A104-31DA0B0216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314840-B16C-4A41-9605-7C0B348962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3AC2D0-ABEA-4B0B-A4A0-24949C9DA0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5BCA2B-1E32-4ECF-91F3-C707152D12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42B5BA-4EAB-4923-B654-20578E2383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BF9393-3996-49C2-A4CD-6B69D4C0DBD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6CB937-163A-4DD6-9F9A-E4FC043288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610D3E-3BE2-4037-87EF-8F13D6B128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9"/>
          <p:cNvSpPr/>
          <p:nvPr/>
        </p:nvSpPr>
        <p:spPr>
          <a:xfrm>
            <a:off x="0" y="260280"/>
            <a:ext cx="933120" cy="35856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1" name="Rectangle 10"/>
          <p:cNvSpPr/>
          <p:nvPr/>
        </p:nvSpPr>
        <p:spPr>
          <a:xfrm>
            <a:off x="934920" y="260280"/>
            <a:ext cx="8205120" cy="35856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pic>
        <p:nvPicPr>
          <p:cNvPr id="2" name="Image 11" descr=""/>
          <p:cNvPicPr/>
          <p:nvPr/>
        </p:nvPicPr>
        <p:blipFill>
          <a:blip r:embed="rId2"/>
          <a:srcRect l="4781" t="10018" r="9812" b="23689"/>
          <a:stretch/>
        </p:blipFill>
        <p:spPr>
          <a:xfrm>
            <a:off x="6336720" y="6170040"/>
            <a:ext cx="2625840" cy="576360"/>
          </a:xfrm>
          <a:prstGeom prst="rect">
            <a:avLst/>
          </a:prstGeom>
          <a:ln w="0">
            <a:noFill/>
          </a:ln>
        </p:spPr>
      </p:pic>
      <p:sp>
        <p:nvSpPr>
          <p:cNvPr id="3" name="ZoneTexte 7"/>
          <p:cNvSpPr/>
          <p:nvPr/>
        </p:nvSpPr>
        <p:spPr>
          <a:xfrm>
            <a:off x="4267800" y="6642000"/>
            <a:ext cx="634680" cy="15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horzOverflow="overflow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rgbClr val="000000"/>
                </a:solidFill>
                <a:latin typeface="Calibri"/>
                <a:ea typeface="Calibri"/>
              </a:rPr>
              <a:t>C1 - Interne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2160" y="620640"/>
            <a:ext cx="9140040" cy="550692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5" name="Rectangle 1"/>
          <p:cNvSpPr/>
          <p:nvPr/>
        </p:nvSpPr>
        <p:spPr>
          <a:xfrm>
            <a:off x="0" y="0"/>
            <a:ext cx="9140040" cy="618840"/>
          </a:xfrm>
          <a:prstGeom prst="rect">
            <a:avLst/>
          </a:prstGeom>
          <a:solidFill>
            <a:srgbClr val="153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Franklin Gothic Book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ftr" idx="1"/>
          </p:nvPr>
        </p:nvSpPr>
        <p:spPr>
          <a:xfrm>
            <a:off x="8893080" y="0"/>
            <a:ext cx="246960" cy="25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sldNum" idx="2"/>
          </p:nvPr>
        </p:nvSpPr>
        <p:spPr>
          <a:xfrm>
            <a:off x="8893080" y="0"/>
            <a:ext cx="246960" cy="25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586EDD-0E2A-45DE-9BFB-AF02F4B59084}" type="slidenum">
              <a:rPr b="0" lang="fr-FR" sz="100" spc="-1" strike="noStrike">
                <a:solidFill>
                  <a:schemeClr val="lt1">
                    <a:alpha val="0"/>
                  </a:schemeClr>
                </a:solidFill>
                <a:latin typeface="Franklin Gothic Book"/>
                <a:ea typeface="Verdana"/>
              </a:rPr>
              <a:t>&lt;numéro&gt;</a:t>
            </a:fld>
            <a:endParaRPr b="0" lang="fr-FR" sz="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dt" idx="3"/>
          </p:nvPr>
        </p:nvSpPr>
        <p:spPr>
          <a:xfrm>
            <a:off x="8893080" y="0"/>
            <a:ext cx="249120" cy="25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"/>
          <p:cNvSpPr/>
          <p:nvPr/>
        </p:nvSpPr>
        <p:spPr>
          <a:xfrm>
            <a:off x="1260000" y="1980000"/>
            <a:ext cx="6478920" cy="349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1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28/03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F2EE13-CC16-4F58-88C0-BB8DD62901DE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92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Base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7640" y="1260000"/>
            <a:ext cx="2950920" cy="11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Ensemble des DOCX et DOC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3373920" y="720000"/>
            <a:ext cx="4365360" cy="5188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0FDA98-D4D5-454B-B5E4-1A0509A514CC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4548240" y="696960"/>
            <a:ext cx="4091400" cy="290268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360000" y="900000"/>
            <a:ext cx="395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extrait tous les paragraphes pour  chaque titre présent dans chaque DOCX.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80000" y="3683880"/>
            <a:ext cx="8503920" cy="239976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360000" y="3240000"/>
            <a:ext cx="395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filtre les titres qui nous intéresse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898E53-7C00-4EED-BFB9-3BE24E7CF356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40000" y="1080000"/>
            <a:ext cx="341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fusionne tous les paragraphes sous chaque 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816000" y="684000"/>
            <a:ext cx="3923640" cy="1789920"/>
          </a:xfrm>
          <a:prstGeom prst="rect">
            <a:avLst/>
          </a:prstGeom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540000" y="2880000"/>
            <a:ext cx="359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fait l’hypothèse qu’il y a des mots à enlever pour rendre le texte plus propre.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Stopwords, mot trop fréquents, etc.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669600" y="4680000"/>
            <a:ext cx="6710040" cy="359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A185C0-D00E-46C8-915D-4DE02231E91A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576000" y="1306440"/>
            <a:ext cx="80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regarde alors la fréquence d’apparitions des termes par Section et Total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0" y="1846440"/>
            <a:ext cx="9143280" cy="258876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936000" y="4680000"/>
            <a:ext cx="7199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Par exemple ici, patient(s), study, trial, clinical, le reste peut donner une importance au texte.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862200" y="5336640"/>
            <a:ext cx="7319880" cy="719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EE6159E-4D93-40AC-A6D8-07585472D899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"/>
          <p:cNvSpPr/>
          <p:nvPr/>
        </p:nvSpPr>
        <p:spPr>
          <a:xfrm>
            <a:off x="540000" y="900000"/>
            <a:ext cx="26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PS : Erreur de code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25200" y="1474560"/>
            <a:ext cx="9143280" cy="12834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148D28-03D2-4029-85DB-7264E40495AD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"/>
          <p:cNvSpPr/>
          <p:nvPr/>
        </p:nvSpPr>
        <p:spPr>
          <a:xfrm>
            <a:off x="360000" y="900000"/>
            <a:ext cx="467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commence alors à nettoyer le texte en fonction de ce qu’on a vu mais autres choses à nettoyer apparaît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42080" y="1908000"/>
            <a:ext cx="3337560" cy="197964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5220000" y="1905480"/>
            <a:ext cx="3239640" cy="1982160"/>
          </a:xfrm>
          <a:prstGeom prst="rect">
            <a:avLst/>
          </a:prstGeom>
          <a:ln w="0">
            <a:noFill/>
          </a:ln>
        </p:spPr>
      </p:pic>
      <p:sp>
        <p:nvSpPr>
          <p:cNvPr id="113" name=""/>
          <p:cNvSpPr/>
          <p:nvPr/>
        </p:nvSpPr>
        <p:spPr>
          <a:xfrm>
            <a:off x="1800000" y="4140000"/>
            <a:ext cx="449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M12, W4, D0 → Month 12, Week 4, Day 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gvhd, sct → Acronymes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360000" y="5040000"/>
            <a:ext cx="5399640" cy="89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rajoute le principe de durée dans le nettoyage, on les garde car on décide de garder les nombres.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3FCFFE-B1F0-474B-88D9-1CB035902BCF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363240" y="720000"/>
            <a:ext cx="55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Il faut faire quelque chose pour les 580 acronymes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360000" y="1303200"/>
            <a:ext cx="4502880" cy="1576440"/>
          </a:xfrm>
          <a:prstGeom prst="rect">
            <a:avLst/>
          </a:prstGeom>
          <a:ln w="0">
            <a:noFill/>
          </a:ln>
        </p:spPr>
      </p:pic>
      <p:sp>
        <p:nvSpPr>
          <p:cNvPr id="117" name=""/>
          <p:cNvSpPr/>
          <p:nvPr/>
        </p:nvSpPr>
        <p:spPr>
          <a:xfrm>
            <a:off x="4863240" y="180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Au début des protocoles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2"/>
          <a:stretch/>
        </p:blipFill>
        <p:spPr>
          <a:xfrm>
            <a:off x="363240" y="3240000"/>
            <a:ext cx="4714920" cy="2159640"/>
          </a:xfrm>
          <a:prstGeom prst="rect">
            <a:avLst/>
          </a:prstGeom>
          <a:ln w="0">
            <a:noFill/>
          </a:ln>
        </p:spPr>
      </p:pic>
      <p:sp>
        <p:nvSpPr>
          <p:cNvPr id="119" name=""/>
          <p:cNvSpPr/>
          <p:nvPr/>
        </p:nvSpPr>
        <p:spPr>
          <a:xfrm>
            <a:off x="5078520" y="4140000"/>
            <a:ext cx="323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finit les acronymes restant avec le guide médical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540000" y="5493240"/>
            <a:ext cx="827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J’en traite le plus possible (environ 300), il en reste forcément que je n’ai pas vu  (mais peu fréquent)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6DBDCA-C051-40EF-BE75-AEE45C4D251F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>
            <a:off x="900000" y="1062360"/>
            <a:ext cx="7199640" cy="46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Arial"/>
              </a:rPr>
              <a:t>Liste des modifications du nettoyage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Conversion en minuscules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Normalisation Unicode (ex: "é" devient "e")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Suppression de la ponctuation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Nettoyage des espaces (Tabulation, Retour à la ligne)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Suppression des stopwords (+ mot fréquents)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Remplacement des acronymes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Remplacement des codes temporels spécifiques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Fusion des paragraphes d'une même 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62F485-68CC-4AB4-BBA4-464E0F88B528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288000" y="1800000"/>
            <a:ext cx="3406680" cy="197964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3816000" y="2592000"/>
            <a:ext cx="1619640" cy="71964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5488920" y="1810440"/>
            <a:ext cx="3618720" cy="196920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3"/>
          <a:stretch/>
        </p:blipFill>
        <p:spPr>
          <a:xfrm>
            <a:off x="396000" y="4032000"/>
            <a:ext cx="3239640" cy="1945440"/>
          </a:xfrm>
          <a:prstGeom prst="rect">
            <a:avLst/>
          </a:prstGeom>
          <a:ln w="0">
            <a:noFill/>
          </a:ln>
        </p:spPr>
      </p:pic>
      <p:sp>
        <p:nvSpPr>
          <p:cNvPr id="126" name=""/>
          <p:cNvSpPr/>
          <p:nvPr/>
        </p:nvSpPr>
        <p:spPr>
          <a:xfrm>
            <a:off x="3816000" y="4716000"/>
            <a:ext cx="1619640" cy="71964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4"/>
          <a:stretch/>
        </p:blipFill>
        <p:spPr>
          <a:xfrm>
            <a:off x="5575320" y="4032000"/>
            <a:ext cx="3390120" cy="197964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 txBox="1"/>
          <p:nvPr/>
        </p:nvSpPr>
        <p:spPr>
          <a:xfrm>
            <a:off x="360000" y="648000"/>
            <a:ext cx="8640000" cy="111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WORDCLOUD → Simple, Classique, facile d’utilisation (Choisi)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STYLECLOUD →  stylisé, moins ‘’pro’’, esthétique, posters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WORD BUBBLE → Pas bon dans notre cas, bulles de termes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PyLDAVis → A envisager pour la suite avec l’embedding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1B36A2-5B91-4AB3-A36E-6FFCC7BC020D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6000" y="36000"/>
            <a:ext cx="5003640" cy="2959920"/>
          </a:xfrm>
          <a:prstGeom prst="rect">
            <a:avLst/>
          </a:prstGeom>
          <a:ln w="0">
            <a:noFill/>
          </a:ln>
        </p:spPr>
      </p:pic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3780000" y="3017880"/>
            <a:ext cx="5219640" cy="30434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0B0F68-B5AE-4B8B-B249-8FBFD8379F23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ZoneTexte 1"/>
          <p:cNvSpPr/>
          <p:nvPr/>
        </p:nvSpPr>
        <p:spPr>
          <a:xfrm>
            <a:off x="610920" y="6134760"/>
            <a:ext cx="5759640" cy="42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fr-FR" sz="1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/>
          </p:nvPr>
        </p:nvSpPr>
        <p:spPr>
          <a:xfrm>
            <a:off x="467640" y="5301360"/>
            <a:ext cx="5110920" cy="7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Service de Biostatistique et Information Médicale – Saint Louis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Rectangle 8"/>
          <p:cNvSpPr/>
          <p:nvPr/>
        </p:nvSpPr>
        <p:spPr>
          <a:xfrm>
            <a:off x="1925640" y="748080"/>
            <a:ext cx="5290920" cy="5290920"/>
          </a:xfrm>
          <a:prstGeom prst="rect">
            <a:avLst/>
          </a:prstGeom>
          <a:blipFill rotWithShape="0">
            <a:blip r:embed="rId1">
              <a:alphaModFix amt="10000"/>
            </a:blip>
            <a:srcRect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Open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67640" y="1556640"/>
            <a:ext cx="8207280" cy="295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40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Méthodes de Représentation Vectorielle pour le Traitement Automatisé du Langage</a:t>
            </a:r>
            <a:endParaRPr b="0" lang="fr-FR" sz="40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Date : 28/03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Espace réservé du texte 2"/>
          <p:cNvSpPr/>
          <p:nvPr/>
        </p:nvSpPr>
        <p:spPr>
          <a:xfrm>
            <a:off x="6087240" y="5121720"/>
            <a:ext cx="2911320" cy="77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Début du projet : 24/03/2025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r>
              <a:rPr b="0" lang="fr-FR" sz="1400" spc="-1" strike="noStrike">
                <a:solidFill>
                  <a:schemeClr val="lt1"/>
                </a:solidFill>
                <a:latin typeface="Franklin Gothic Book"/>
                <a:ea typeface="Verdana"/>
              </a:rPr>
              <a:t>Développeur : Loris Dematini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E06019-C4DB-41CC-8AE6-3CD2AD4A5AB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360000" y="720000"/>
            <a:ext cx="4499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Hypothèse : Il y a des mots plus importants que d’autres pour des sections et documents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TFxIDF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-Etude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-Section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2 versions pre et post preprocessing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62640" y="2700000"/>
            <a:ext cx="4437360" cy="332784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/>
          <p:cNvPicPr/>
          <p:nvPr/>
        </p:nvPicPr>
        <p:blipFill>
          <a:blip r:embed="rId2"/>
          <a:stretch/>
        </p:blipFill>
        <p:spPr>
          <a:xfrm>
            <a:off x="4608000" y="2700000"/>
            <a:ext cx="4470840" cy="33530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4D1E4B-532C-4972-9768-54324C7FD2A1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 txBox="1"/>
          <p:nvPr/>
        </p:nvSpPr>
        <p:spPr>
          <a:xfrm>
            <a:off x="108000" y="828000"/>
            <a:ext cx="450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En cours :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PCA + Kmeans par section avec TFxIDF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866160" y="1542240"/>
            <a:ext cx="7377840" cy="4426560"/>
          </a:xfrm>
          <a:prstGeom prst="rect">
            <a:avLst/>
          </a:prstGeom>
          <a:ln w="0">
            <a:noFill/>
          </a:ln>
        </p:spPr>
      </p:pic>
      <p:sp>
        <p:nvSpPr>
          <p:cNvPr id="136" name=""/>
          <p:cNvSpPr txBox="1"/>
          <p:nvPr/>
        </p:nvSpPr>
        <p:spPr>
          <a:xfrm>
            <a:off x="5427720" y="720000"/>
            <a:ext cx="3032280" cy="858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A faire :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-Section + Etude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-Embedding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61ECA3-0EDE-4ABF-A169-3B64E6E921B5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92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Base de données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7640" y="1260000"/>
            <a:ext cx="2950920" cy="11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Ensemble des études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 en PDF et DOCX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CSV des études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880000" y="1260000"/>
            <a:ext cx="3418560" cy="898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Base De Donnée : 3256 documents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680000" y="216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880000" y="2700000"/>
            <a:ext cx="3598560" cy="898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PDF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1061 éléments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680000" y="2244600"/>
            <a:ext cx="305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enlève les .docx et .doc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4680000" y="3600000"/>
            <a:ext cx="360" cy="10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880000" y="4680000"/>
            <a:ext cx="3598560" cy="89856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Protocoles : 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41 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860000" y="3600000"/>
            <a:ext cx="3958560" cy="12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récupère la dernière version des protocoles des 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Études non critiques</a:t>
            </a: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Inclusions des parties commencée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565560" y="3564000"/>
            <a:ext cx="3069000" cy="1179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6BE568-7CAA-466C-834E-347573BB2F4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92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Distribution des pages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038560" cy="50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CB9001-AE55-4C8F-8310-737C31FA4ED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/>
          </p:nvPr>
        </p:nvSpPr>
        <p:spPr>
          <a:xfrm>
            <a:off x="647640" y="836640"/>
            <a:ext cx="6010920" cy="96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Extraire le texte des DOCX en JSON.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Utilisation de fitz / pymupdf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92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Travaux sur les DOCX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1440000" y="1980000"/>
            <a:ext cx="683856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get_text(‘blocs’)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	</a:t>
            </a: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get_text(‘texts’)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540000" y="2520000"/>
            <a:ext cx="3778560" cy="23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Principe de Blocs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Blocs de textes/Images/Tableau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Récupère tout ce qui n’est pas entièrement dedans (textes)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-Censé retirer Tableaux/Images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5040000" y="2520000"/>
            <a:ext cx="3778560" cy="21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Principe de Rect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Coordonnées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Récupère tout ce qui est dedans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- Retire les footer/header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4500000" y="1980000"/>
            <a:ext cx="360" cy="306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772000" y="5593320"/>
            <a:ext cx="34185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https://pymupdf.readthedocs.io/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D77DA2-CD28-4DC0-8D6D-2FA5776E413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92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Les fichiers TXTs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360000" y="1080000"/>
            <a:ext cx="359856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Séparation en Français et Anglais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680000" y="1080000"/>
            <a:ext cx="359856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Travail uniquement sur les textes Anglais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380880" y="2257920"/>
            <a:ext cx="8437680" cy="188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Détection de la langue grâce à un package : langdetect 1.0.9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On prend une partie du texte au milieu du documents pour ne pas fausser les résultats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detect_langs(text[5000:20000])[0]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Vérification manuelle des résultats : 100 % de réussite sur 41 documents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60000" y="4500000"/>
            <a:ext cx="7918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Sortie brouillons du texte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fr-FR" sz="1800" spc="-1" strike="noStrike">
                <a:solidFill>
                  <a:srgbClr val="000000"/>
                </a:solidFill>
                <a:latin typeface="Arial"/>
              </a:rPr>
              <a:t>Saut de lignes aléatoires, un mot par lignes, récupération des tableaux, etc. 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E0725E-53C5-4431-B78F-C22362DD582A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92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chemeClr val="lt1"/>
                </a:solidFill>
                <a:latin typeface="Arial"/>
                <a:ea typeface="Verdana"/>
              </a:rPr>
              <a:t>Répartition des documents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Espace réservé du contenu 2"/>
          <p:cNvSpPr/>
          <p:nvPr/>
        </p:nvSpPr>
        <p:spPr>
          <a:xfrm>
            <a:off x="611640" y="1412640"/>
            <a:ext cx="7846920" cy="43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endParaRPr b="0" lang="fr-FR" sz="13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99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99"/>
              </a:spcAft>
            </a:pPr>
            <a:endParaRPr b="0" lang="fr-FR" sz="11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tabLst>
                <a:tab algn="l" pos="0"/>
              </a:tabLst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0" y="1412640"/>
            <a:ext cx="4890960" cy="380592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4839480" y="1260000"/>
            <a:ext cx="4159080" cy="411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08000" y="260280"/>
            <a:ext cx="7846920" cy="3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2000" spc="-1" strike="noStrike">
                <a:solidFill>
                  <a:schemeClr val="lt1"/>
                </a:solidFill>
                <a:latin typeface="Century Gothic"/>
                <a:ea typeface="Verdana"/>
              </a:rPr>
              <a:t>Embellissement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Espace réservé du contenu 3"/>
          <p:cNvSpPr/>
          <p:nvPr/>
        </p:nvSpPr>
        <p:spPr>
          <a:xfrm>
            <a:off x="648000" y="836640"/>
            <a:ext cx="8170560" cy="52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Plusieurs choix possible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</a:rPr>
              <a:t>Objectifs : Récupérer ce qui nous intéresse dans les fichiers txt → regex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1. Les Titres :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2. Les paragraphes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Tout les textes entre la fin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d'un titre valide et le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début du titre suivant,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avec un nettoyage des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sauts de ligne multiples.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  <a:p>
            <a:pPr marL="288000" indent="-288000" defTabSz="914400">
              <a:lnSpc>
                <a:spcPct val="100000"/>
              </a:lnSpc>
              <a:spcBef>
                <a:spcPts val="1500"/>
              </a:spcBef>
              <a:spcAft>
                <a:spcPts val="1001"/>
              </a:spcAft>
              <a:buClr>
                <a:srgbClr val="153d8a"/>
              </a:buClr>
              <a:buSzPct val="110000"/>
              <a:buFont typeface="Wingdings" charset="2"/>
              <a:buChar char=""/>
            </a:pP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Améliorations envisageables : 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- Meilleur règles pour la récupération des paragraphes en cours</a:t>
            </a:r>
            <a:br>
              <a:rPr sz="1800"/>
            </a:br>
            <a:r>
              <a:rPr b="1" lang="fr-FR" sz="1800" spc="-1" strike="noStrike">
                <a:solidFill>
                  <a:srgbClr val="153d8a"/>
                </a:solidFill>
                <a:latin typeface="Century Gothic"/>
                <a:ea typeface="Verdana"/>
              </a:rPr>
              <a:t>- Améliorations du regex pour extraire véritablement ce qu’il nous faut (plus de précisions)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3960000" y="1800000"/>
            <a:ext cx="4617360" cy="3050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79EF3F-9DEB-4AB6-89EC-E845839FFCC5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/>
          <p:nvPr/>
        </p:nvSpPr>
        <p:spPr>
          <a:xfrm>
            <a:off x="1260000" y="1980000"/>
            <a:ext cx="6478920" cy="349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SECTION 2 :</a:t>
            </a:r>
            <a:br>
              <a:rPr sz="8000"/>
            </a:br>
            <a:r>
              <a:rPr b="0" lang="fr-FR" sz="8000" spc="-1" strike="noStrike">
                <a:solidFill>
                  <a:srgbClr val="000000"/>
                </a:solidFill>
                <a:latin typeface="Arial"/>
              </a:rPr>
              <a:t>04/04</a:t>
            </a:r>
            <a:endParaRPr b="0" lang="fr-FR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3EE9B2-30EF-471E-A200-B18B2FC427C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AP-HP">
  <a:themeElements>
    <a:clrScheme name="APHP">
      <a:dk1>
        <a:srgbClr val="272d31"/>
      </a:dk1>
      <a:lt1>
        <a:srgbClr val="ffffff"/>
      </a:lt1>
      <a:dk2>
        <a:srgbClr val="d2d9da"/>
      </a:dk2>
      <a:lt2>
        <a:srgbClr val="f1f4f5"/>
      </a:lt2>
      <a:accent1>
        <a:srgbClr val="ffd419"/>
      </a:accent1>
      <a:accent2>
        <a:srgbClr val="c01662"/>
      </a:accent2>
      <a:accent3>
        <a:srgbClr val="36bde8"/>
      </a:accent3>
      <a:accent4>
        <a:srgbClr val="0062ae"/>
      </a:accent4>
      <a:accent5>
        <a:srgbClr val="2c256b"/>
      </a:accent5>
      <a:accent6>
        <a:srgbClr val="d3d800"/>
      </a:accent6>
      <a:hlink>
        <a:srgbClr val="272d31"/>
      </a:hlink>
      <a:folHlink>
        <a:srgbClr val="272d31"/>
      </a:folHlink>
    </a:clrScheme>
    <a:fontScheme name="APHP">
      <a:majorFont>
        <a:latin typeface="Montserrat" pitchFamily="0" charset="1"/>
        <a:ea typeface=""/>
        <a:cs typeface=""/>
      </a:majorFont>
      <a:minorFont>
        <a:latin typeface="Open Sans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FA34CFC6F5E64B965C92C606634DDF" ma:contentTypeVersion="10" ma:contentTypeDescription="Crée un document." ma:contentTypeScope="" ma:versionID="82f72537914f7b2ca3ab4e2073f5bc1f">
  <xsd:schema xmlns:xsd="http://www.w3.org/2001/XMLSchema" xmlns:xs="http://www.w3.org/2001/XMLSchema" xmlns:p="http://schemas.microsoft.com/office/2006/metadata/properties" xmlns:ns2="bab36aca-6305-4f24-b845-8de6cc927b00" xmlns:ns3="8d40c450-74bb-40fd-8fff-a7da02f18cb9" targetNamespace="http://schemas.microsoft.com/office/2006/metadata/properties" ma:root="true" ma:fieldsID="8fa5e87ef80b5124d7f7324dbf1e2047" ns2:_="" ns3:_="">
    <xsd:import namespace="bab36aca-6305-4f24-b845-8de6cc927b00"/>
    <xsd:import namespace="8d40c450-74bb-40fd-8fff-a7da02f18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36aca-6305-4f24-b845-8de6cc927b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40c450-74bb-40fd-8fff-a7da02f18cb9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8513F2-21CC-4AEC-9985-98CE02CCA43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C0DAC3-8909-490F-8F6E-6181BFA49E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36aca-6305-4f24-b845-8de6cc927b00"/>
    <ds:schemaRef ds:uri="8d40c450-74bb-40fd-8fff-a7da02f18c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456673-90F3-4A8C-832A-188746AAA5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18730</TotalTime>
  <Application>LibreOffice/7.6.4.1$Windows_X86_64 LibreOffice_project/e19e193f88cd6c0525a17fb7a176ed8e6a3e2aa1</Application>
  <AppVersion>15.0000</AppVersion>
  <Words>79</Words>
  <Paragraphs>53</Paragraphs>
  <Company>APHP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2015-07-22T10:38:47Z</dcterms:created>
  <dc:creator>BRASSEUR Paul</dc:creator>
  <dc:description/>
  <dc:language>fr-FR</dc:language>
  <cp:lastModifiedBy/>
  <cp:lastPrinted>2018-04-13T17:06:17Z</cp:lastPrinted>
  <dcterms:modified xsi:type="dcterms:W3CDTF">2025-04-08T15:19:50Z</dcterms:modified>
  <cp:revision>1019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Thème AP-HP:8</vt:lpwstr>
  </property>
  <property fmtid="{D5CDD505-2E9C-101B-9397-08002B2CF9AE}" pid="3" name="ClassificationContentMarkingFooterText">
    <vt:lpwstr>C1 - Interne</vt:lpwstr>
  </property>
  <property fmtid="{D5CDD505-2E9C-101B-9397-08002B2CF9AE}" pid="4" name="ContentTypeId">
    <vt:lpwstr>0x010100CDFA34CFC6F5E64B965C92C606634DDF</vt:lpwstr>
  </property>
  <property fmtid="{D5CDD505-2E9C-101B-9397-08002B2CF9AE}" pid="5" name="MSIP_Label_591d6119-873b-4397-8a13-8f0b0381b9bf_ActionId">
    <vt:lpwstr>f954901c-06bb-4e73-978b-2ff255d7fa1b</vt:lpwstr>
  </property>
  <property fmtid="{D5CDD505-2E9C-101B-9397-08002B2CF9AE}" pid="6" name="MSIP_Label_591d6119-873b-4397-8a13-8f0b0381b9bf_ContentBits">
    <vt:lpwstr>2</vt:lpwstr>
  </property>
  <property fmtid="{D5CDD505-2E9C-101B-9397-08002B2CF9AE}" pid="7" name="MSIP_Label_591d6119-873b-4397-8a13-8f0b0381b9bf_Enabled">
    <vt:lpwstr>true</vt:lpwstr>
  </property>
  <property fmtid="{D5CDD505-2E9C-101B-9397-08002B2CF9AE}" pid="8" name="MSIP_Label_591d6119-873b-4397-8a13-8f0b0381b9bf_Method">
    <vt:lpwstr>Standard</vt:lpwstr>
  </property>
  <property fmtid="{D5CDD505-2E9C-101B-9397-08002B2CF9AE}" pid="9" name="MSIP_Label_591d6119-873b-4397-8a13-8f0b0381b9bf_Name">
    <vt:lpwstr>C1 - Interne</vt:lpwstr>
  </property>
  <property fmtid="{D5CDD505-2E9C-101B-9397-08002B2CF9AE}" pid="10" name="MSIP_Label_591d6119-873b-4397-8a13-8f0b0381b9bf_SetDate">
    <vt:lpwstr>2024-03-01T10:56:13Z</vt:lpwstr>
  </property>
  <property fmtid="{D5CDD505-2E9C-101B-9397-08002B2CF9AE}" pid="11" name="MSIP_Label_591d6119-873b-4397-8a13-8f0b0381b9bf_SiteId">
    <vt:lpwstr>905eea10-a76c-4815-8160-ba433c63cfd5</vt:lpwstr>
  </property>
  <property fmtid="{D5CDD505-2E9C-101B-9397-08002B2CF9AE}" pid="12" name="Notes">
    <vt:i4>4</vt:i4>
  </property>
  <property fmtid="{D5CDD505-2E9C-101B-9397-08002B2CF9AE}" pid="13" name="PresentationFormat">
    <vt:lpwstr>Affichage à l'écran (4:3)</vt:lpwstr>
  </property>
  <property fmtid="{D5CDD505-2E9C-101B-9397-08002B2CF9AE}" pid="14" name="Slides">
    <vt:i4>15</vt:i4>
  </property>
</Properties>
</file>