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5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6858000"/>
  <p:notesSz cx="6799263" cy="9929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F60C438-218B-450D-93BA-4D820A7CCA12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9360" cy="372132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7800" cy="44668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7"/>
          </p:nvPr>
        </p:nvSpPr>
        <p:spPr>
          <a:xfrm>
            <a:off x="3851280" y="9431640"/>
            <a:ext cx="2944800" cy="495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10BB86-25F7-426C-928D-56D9F155779D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9360" cy="372132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7800" cy="446688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8"/>
          </p:nvPr>
        </p:nvSpPr>
        <p:spPr>
          <a:xfrm>
            <a:off x="3851280" y="9431640"/>
            <a:ext cx="2944800" cy="4950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3E8B3B-CB87-4F12-ADAC-8211379E8635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132CB1-A647-42CD-8E9B-3C6AA3778D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C0914F-241F-443D-BBFA-7201EC758B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0B9364-8BC0-424D-863C-C2B505E84D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E692D7-4C13-4A3C-BC1C-FDC4DD02C1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D47BB6-B062-405B-A122-4F692EBB5B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4ACA6D-B627-40E3-A15F-98D4088407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2220FD-6B4A-436C-8C92-5DB63AE8FB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C9FEC1-B429-47D0-A21E-C1BA9F7812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4C4C97-1FA5-4A9B-AC50-2E6417E8FC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F73FE4-08F9-4555-9402-674BA5719C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55581D-FDF1-4E0C-ABC3-7112B4E298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EAA0E4-8C5C-47B3-9E66-CA44DE4318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260280"/>
            <a:ext cx="933480" cy="35892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" name="Rectangle 10"/>
          <p:cNvSpPr/>
          <p:nvPr/>
        </p:nvSpPr>
        <p:spPr>
          <a:xfrm>
            <a:off x="934920" y="260280"/>
            <a:ext cx="8205480" cy="35892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2" name="Image 11" descr=""/>
          <p:cNvPicPr/>
          <p:nvPr/>
        </p:nvPicPr>
        <p:blipFill>
          <a:blip r:embed="rId2"/>
          <a:srcRect l="4781" t="10018" r="9812" b="23689"/>
          <a:stretch/>
        </p:blipFill>
        <p:spPr>
          <a:xfrm>
            <a:off x="6336720" y="6170040"/>
            <a:ext cx="2626200" cy="576720"/>
          </a:xfrm>
          <a:prstGeom prst="rect">
            <a:avLst/>
          </a:prstGeom>
          <a:ln w="0">
            <a:noFill/>
          </a:ln>
        </p:spPr>
      </p:pic>
      <p:sp>
        <p:nvSpPr>
          <p:cNvPr id="3" name="ZoneTexte 7"/>
          <p:cNvSpPr/>
          <p:nvPr/>
        </p:nvSpPr>
        <p:spPr>
          <a:xfrm>
            <a:off x="4267800" y="6642000"/>
            <a:ext cx="63504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  <a:ea typeface="Calibri"/>
              </a:rPr>
              <a:t>C1 - Interne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2160" y="620640"/>
            <a:ext cx="9140400" cy="550728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0" y="0"/>
            <a:ext cx="9140400" cy="61920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ftr" idx="1"/>
          </p:nvPr>
        </p:nvSpPr>
        <p:spPr>
          <a:xfrm>
            <a:off x="8893080" y="0"/>
            <a:ext cx="247320" cy="2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sldNum" idx="2"/>
          </p:nvPr>
        </p:nvSpPr>
        <p:spPr>
          <a:xfrm>
            <a:off x="8893080" y="0"/>
            <a:ext cx="247320" cy="2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5925DF-5AE6-4895-8E1B-5BF053397969}" type="slidenum">
              <a: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rPr>
              <a:t>&lt;numéro&gt;</a:t>
            </a:fld>
            <a:endParaRPr b="0" lang="fr-FR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dt" idx="3"/>
          </p:nvPr>
        </p:nvSpPr>
        <p:spPr>
          <a:xfrm>
            <a:off x="8893080" y="0"/>
            <a:ext cx="249480" cy="2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1260000" y="1980000"/>
            <a:ext cx="647928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1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28/03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E5E9E7-D58B-4E6E-965E-9C3780E70867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728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51280" cy="110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DOCX et 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373920" y="720000"/>
            <a:ext cx="4365720" cy="5188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D141DC-CD14-4590-95FF-D0C3615C9298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548240" y="696960"/>
            <a:ext cx="4091760" cy="290304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360000" y="90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retire tous les paragraphes de chaque titre présent dans chaque DOCX.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80000" y="3683880"/>
            <a:ext cx="8504280" cy="240012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 txBox="1"/>
          <p:nvPr/>
        </p:nvSpPr>
        <p:spPr>
          <a:xfrm>
            <a:off x="360000" y="3240000"/>
            <a:ext cx="396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filtre les titres qui nous intéresse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69E855-6DE3-4EEA-89B3-EF43807839CD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 txBox="1"/>
          <p:nvPr/>
        </p:nvSpPr>
        <p:spPr>
          <a:xfrm>
            <a:off x="540000" y="1080000"/>
            <a:ext cx="342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fusionne tous les paragraphes sous chaque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816000" y="684000"/>
            <a:ext cx="3924000" cy="179028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 txBox="1"/>
          <p:nvPr/>
        </p:nvSpPr>
        <p:spPr>
          <a:xfrm>
            <a:off x="540000" y="2880000"/>
            <a:ext cx="360000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fait l’hypothèse qu’il y a des mots à enlever pour rendre le texte plus propre.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Stopwords, mot trop fréquents, etc.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69600" y="4680000"/>
            <a:ext cx="6710400" cy="360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586253-E9EF-4122-B909-2BC2B2A14FAC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 txBox="1"/>
          <p:nvPr/>
        </p:nvSpPr>
        <p:spPr>
          <a:xfrm>
            <a:off x="576000" y="1306440"/>
            <a:ext cx="810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regarde alors la fréquence d’apparitions des termes par Section et Total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0" y="1846440"/>
            <a:ext cx="9143640" cy="258912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936000" y="4680000"/>
            <a:ext cx="720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Par exemple ici, patient(s), study, trial, clinical, le reste peut donner une importance au texte.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862200" y="5336640"/>
            <a:ext cx="7320240" cy="720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5CD827-CBD8-4882-8E0F-F1F42864F884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 txBox="1"/>
          <p:nvPr/>
        </p:nvSpPr>
        <p:spPr>
          <a:xfrm>
            <a:off x="540000" y="900000"/>
            <a:ext cx="270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PS : Erreur de code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5200" y="1474560"/>
            <a:ext cx="9143640" cy="12837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46BE0A-8AD0-4F11-BCA0-BF12EA64D583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 txBox="1"/>
          <p:nvPr/>
        </p:nvSpPr>
        <p:spPr>
          <a:xfrm>
            <a:off x="360000" y="900000"/>
            <a:ext cx="468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commence alors à nettoyer le texte en fonction de ce qu’on a vu mais autres choses à nettoyer apparaît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42080" y="1908000"/>
            <a:ext cx="3337920" cy="19800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220000" y="1905480"/>
            <a:ext cx="3240000" cy="198252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 txBox="1"/>
          <p:nvPr/>
        </p:nvSpPr>
        <p:spPr>
          <a:xfrm>
            <a:off x="1800000" y="4140000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M12, W4, D0 → Month 12, Week 4, Day 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gvhd, sct →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60000" y="5040000"/>
            <a:ext cx="5400000" cy="9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rajoute le principe de durée dans le nettoyage, on les garde car on décide de garder les nombres.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660DB3-A988-4088-B0F8-F57201F72548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 txBox="1"/>
          <p:nvPr/>
        </p:nvSpPr>
        <p:spPr>
          <a:xfrm>
            <a:off x="363240" y="720000"/>
            <a:ext cx="55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Il faut faire quelque chose pour les 580 acronymes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0000" y="1303200"/>
            <a:ext cx="4503240" cy="157680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 txBox="1"/>
          <p:nvPr/>
        </p:nvSpPr>
        <p:spPr>
          <a:xfrm>
            <a:off x="4863240" y="180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Au début des protocoles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63240" y="3240000"/>
            <a:ext cx="4715280" cy="216000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 txBox="1"/>
          <p:nvPr/>
        </p:nvSpPr>
        <p:spPr>
          <a:xfrm>
            <a:off x="5078520" y="4140000"/>
            <a:ext cx="32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finit les acronymes restant avec le guide médical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540000" y="5580000"/>
            <a:ext cx="828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J’en traite le plus possible (environ 300), il en reste forcément que je n’ai pas vu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4DD559-5791-4353-A04E-D53F2CBB671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 txBox="1"/>
          <p:nvPr/>
        </p:nvSpPr>
        <p:spPr>
          <a:xfrm>
            <a:off x="900000" y="1062360"/>
            <a:ext cx="7200000" cy="469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Liste des modifications du nettoyage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Conversion en minuscules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Normalisation Unicode (ex: "é" devient "e")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 la ponctuation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Nettoyage des espaces (Tabulation, Retour à la ligne)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des stopwords (+ mot fréquents)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codes temporels spécifiques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Fusion des paragraphes d'une même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0A2C05-597B-411E-B3A9-861E2BE5F36B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88000" y="1224000"/>
            <a:ext cx="3407040" cy="198000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3816000" y="1872000"/>
            <a:ext cx="1620000" cy="7200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488920" y="1234440"/>
            <a:ext cx="3619080" cy="196956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396000" y="3420000"/>
            <a:ext cx="3240000" cy="194580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3816000" y="3924000"/>
            <a:ext cx="1620000" cy="7200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5575320" y="3420000"/>
            <a:ext cx="3390480" cy="1980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2DC061-7AA2-49C3-83C8-B31476C70FB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5004000" cy="296028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780000" y="3017880"/>
            <a:ext cx="5220000" cy="30438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B2D233-B04A-4468-9AC0-CF8A1D487E2F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1"/>
          <p:cNvSpPr/>
          <p:nvPr/>
        </p:nvSpPr>
        <p:spPr>
          <a:xfrm>
            <a:off x="610920" y="6134760"/>
            <a:ext cx="57600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467640" y="5301360"/>
            <a:ext cx="5111280" cy="7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Service de Biostatistique et Information Médicale – Saint Louis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Rectangle 8"/>
          <p:cNvSpPr/>
          <p:nvPr/>
        </p:nvSpPr>
        <p:spPr>
          <a:xfrm>
            <a:off x="1925640" y="748080"/>
            <a:ext cx="5291280" cy="5291280"/>
          </a:xfrm>
          <a:prstGeom prst="rect">
            <a:avLst/>
          </a:prstGeom>
          <a:blipFill rotWithShape="0">
            <a:blip r:embed="rId1">
              <a:alphaModFix amt="10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Open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67640" y="1556640"/>
            <a:ext cx="8207640" cy="295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Méthodes de Représentation Vectorielle pour le Traitement Automatisé du Langage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Date : 28/03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Espace réservé du texte 2"/>
          <p:cNvSpPr/>
          <p:nvPr/>
        </p:nvSpPr>
        <p:spPr>
          <a:xfrm>
            <a:off x="6087240" y="5121720"/>
            <a:ext cx="291168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Début du projet : 24/03/2025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Développeur : Loris Dematini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96A613-1927-4684-8654-8EDDD6B099A0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 txBox="1"/>
          <p:nvPr/>
        </p:nvSpPr>
        <p:spPr>
          <a:xfrm>
            <a:off x="360000" y="720000"/>
            <a:ext cx="4500000" cy="14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Il y a des mots plus importants que d’autres pour des sections et documents TFxIDF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055B8C-4386-4A4D-8C06-2C6BD5A6EDFA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728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51280" cy="110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études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 en PDF et DOCX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CSV des études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880000" y="1260000"/>
            <a:ext cx="3418920" cy="898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Base De Donnée : 3256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680000" y="216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880000" y="2700000"/>
            <a:ext cx="3598920" cy="898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PDF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1061 éléments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680000" y="2244600"/>
            <a:ext cx="305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enlève les .docx et .doc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4680000" y="3600000"/>
            <a:ext cx="36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880000" y="4680000"/>
            <a:ext cx="3598920" cy="898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Protocoles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41 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860000" y="3600000"/>
            <a:ext cx="395892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récupère la dernière version des protocoles des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Études non critiques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Inclusions des parties commencée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565560" y="3564000"/>
            <a:ext cx="3069360" cy="1179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B1178D-8C04-4837-ACC4-FC88A0BEE07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728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Distribution des pages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038920" cy="5038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E1FEE2-6929-474E-BE9E-941E18D1E00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647640" y="836640"/>
            <a:ext cx="6011280" cy="96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Extraire le texte des DOCX en JSON.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Utilisation de fitz / pymupdf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728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Travaux sur les DOCX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1440000" y="1980000"/>
            <a:ext cx="683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get_text(‘blocs’)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get_text(‘texts’)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540000" y="2520000"/>
            <a:ext cx="3778920" cy="23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Blocs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Blocs de textes/Images/Tableau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n’est pas entièrement dedans (textes)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-Censé retirer Tableaux/Images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0" y="2520000"/>
            <a:ext cx="3778920" cy="21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Rect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Coordonnées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est dedans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Retire les footer/header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500000" y="1980000"/>
            <a:ext cx="360" cy="30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772000" y="5593320"/>
            <a:ext cx="34189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https://pymupdf.readthedocs.io/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10A9DB-D616-4BB0-AE56-D15400F85F9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728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Les fichiers TXTs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360000" y="1080000"/>
            <a:ext cx="35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Séparation en Français et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680000" y="1080000"/>
            <a:ext cx="359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Travail uniquement sur les textes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380880" y="2257920"/>
            <a:ext cx="843804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Détection de la langue grâce à un package : langdetect 1.0.9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prend une partie du texte au milieu du documents pour ne pas fausser les résultats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detect_langs(text[5000:20000])[0]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Vérification manuelle des résultats : 100 % de réussite sur 41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60000" y="4500000"/>
            <a:ext cx="791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Sortie brouillons du texte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Saut de lignes aléatoires, un mot par lignes, récupération des tableaux, etc.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B49FBF-8E6D-48F9-95A6-AC70CA55F59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728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chemeClr val="lt1"/>
                </a:solidFill>
                <a:latin typeface="Arial"/>
                <a:ea typeface="Verdana"/>
              </a:rPr>
              <a:t>Répartition des documents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Espace réservé du contenu 2"/>
          <p:cNvSpPr/>
          <p:nvPr/>
        </p:nvSpPr>
        <p:spPr>
          <a:xfrm>
            <a:off x="611640" y="1412640"/>
            <a:ext cx="7847280" cy="43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1412640"/>
            <a:ext cx="4891320" cy="380628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4839480" y="1260000"/>
            <a:ext cx="4159440" cy="411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728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Embellissement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Espace réservé du contenu 3"/>
          <p:cNvSpPr/>
          <p:nvPr/>
        </p:nvSpPr>
        <p:spPr>
          <a:xfrm>
            <a:off x="648000" y="836640"/>
            <a:ext cx="8170920" cy="52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Plusieurs choix possible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Objectifs : Récupérer ce qui nous intéresse dans les fichiers txt → regex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1. Les Titres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2. Les paragraphes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Tout les textes entre la fin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d'un titre valide et le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début du titre suivant,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avec un nettoyage des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sauts de ligne multiples.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Améliorations envisageables :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Meilleur règles pour la récupération des paragraphes en cours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Améliorations du regex pour extraire véritablement ce qu’il nous faut (plus de précisions)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960000" y="1800000"/>
            <a:ext cx="4617720" cy="3051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9E5C40-DA1D-4701-9379-CEA16C22FE4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1260000" y="1980000"/>
            <a:ext cx="6479280" cy="349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2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04/04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0A0E96-6E8A-47AE-828A-E6DA497260C5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AP-HP">
  <a:themeElements>
    <a:clrScheme name="APHP">
      <a:dk1>
        <a:srgbClr val="272d31"/>
      </a:dk1>
      <a:lt1>
        <a:srgbClr val="ffffff"/>
      </a:lt1>
      <a:dk2>
        <a:srgbClr val="d2d9da"/>
      </a:dk2>
      <a:lt2>
        <a:srgbClr val="f1f4f5"/>
      </a:lt2>
      <a:accent1>
        <a:srgbClr val="ffd419"/>
      </a:accent1>
      <a:accent2>
        <a:srgbClr val="c01662"/>
      </a:accent2>
      <a:accent3>
        <a:srgbClr val="36bde8"/>
      </a:accent3>
      <a:accent4>
        <a:srgbClr val="0062ae"/>
      </a:accent4>
      <a:accent5>
        <a:srgbClr val="2c256b"/>
      </a:accent5>
      <a:accent6>
        <a:srgbClr val="d3d800"/>
      </a:accent6>
      <a:hlink>
        <a:srgbClr val="272d31"/>
      </a:hlink>
      <a:folHlink>
        <a:srgbClr val="272d31"/>
      </a:folHlink>
    </a:clrScheme>
    <a:fontScheme name="APHP">
      <a:majorFont>
        <a:latin typeface="Montserrat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A34CFC6F5E64B965C92C606634DDF" ma:contentTypeVersion="10" ma:contentTypeDescription="Crée un document." ma:contentTypeScope="" ma:versionID="82f72537914f7b2ca3ab4e2073f5bc1f">
  <xsd:schema xmlns:xsd="http://www.w3.org/2001/XMLSchema" xmlns:xs="http://www.w3.org/2001/XMLSchema" xmlns:p="http://schemas.microsoft.com/office/2006/metadata/properties" xmlns:ns2="bab36aca-6305-4f24-b845-8de6cc927b00" xmlns:ns3="8d40c450-74bb-40fd-8fff-a7da02f18cb9" targetNamespace="http://schemas.microsoft.com/office/2006/metadata/properties" ma:root="true" ma:fieldsID="8fa5e87ef80b5124d7f7324dbf1e2047" ns2:_="" ns3:_="">
    <xsd:import namespace="bab36aca-6305-4f24-b845-8de6cc927b00"/>
    <xsd:import namespace="8d40c450-74bb-40fd-8fff-a7da02f18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36aca-6305-4f24-b845-8de6cc927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0c450-74bb-40fd-8fff-a7da02f18c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8513F2-21CC-4AEC-9985-98CE02CCA4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C0DAC3-8909-490F-8F6E-6181BFA49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36aca-6305-4f24-b845-8de6cc927b00"/>
    <ds:schemaRef ds:uri="8d40c450-74bb-40fd-8fff-a7da02f18c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456673-90F3-4A8C-832A-188746AAA5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18513</TotalTime>
  <Application>LibreOffice/7.6.4.1$Windows_X86_64 LibreOffice_project/e19e193f88cd6c0525a17fb7a176ed8e6a3e2aa1</Application>
  <AppVersion>15.0000</AppVersion>
  <Words>79</Words>
  <Paragraphs>53</Paragraphs>
  <Company>APHP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2015-07-22T10:38:47Z</dcterms:created>
  <dc:creator>BRASSEUR Paul</dc:creator>
  <dc:description/>
  <dc:language>fr-FR</dc:language>
  <cp:lastModifiedBy/>
  <cp:lastPrinted>2018-04-13T17:06:17Z</cp:lastPrinted>
  <dcterms:modified xsi:type="dcterms:W3CDTF">2025-04-07T17:04:22Z</dcterms:modified>
  <cp:revision>1010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AP-HP:8</vt:lpwstr>
  </property>
  <property fmtid="{D5CDD505-2E9C-101B-9397-08002B2CF9AE}" pid="3" name="ClassificationContentMarkingFooterText">
    <vt:lpwstr>C1 - Interne</vt:lpwstr>
  </property>
  <property fmtid="{D5CDD505-2E9C-101B-9397-08002B2CF9AE}" pid="4" name="ContentTypeId">
    <vt:lpwstr>0x010100CDFA34CFC6F5E64B965C92C606634DDF</vt:lpwstr>
  </property>
  <property fmtid="{D5CDD505-2E9C-101B-9397-08002B2CF9AE}" pid="5" name="MSIP_Label_591d6119-873b-4397-8a13-8f0b0381b9bf_ActionId">
    <vt:lpwstr>f954901c-06bb-4e73-978b-2ff255d7fa1b</vt:lpwstr>
  </property>
  <property fmtid="{D5CDD505-2E9C-101B-9397-08002B2CF9AE}" pid="6" name="MSIP_Label_591d6119-873b-4397-8a13-8f0b0381b9bf_ContentBits">
    <vt:lpwstr>2</vt:lpwstr>
  </property>
  <property fmtid="{D5CDD505-2E9C-101B-9397-08002B2CF9AE}" pid="7" name="MSIP_Label_591d6119-873b-4397-8a13-8f0b0381b9bf_Enabled">
    <vt:lpwstr>true</vt:lpwstr>
  </property>
  <property fmtid="{D5CDD505-2E9C-101B-9397-08002B2CF9AE}" pid="8" name="MSIP_Label_591d6119-873b-4397-8a13-8f0b0381b9bf_Method">
    <vt:lpwstr>Standard</vt:lpwstr>
  </property>
  <property fmtid="{D5CDD505-2E9C-101B-9397-08002B2CF9AE}" pid="9" name="MSIP_Label_591d6119-873b-4397-8a13-8f0b0381b9bf_Name">
    <vt:lpwstr>C1 - Interne</vt:lpwstr>
  </property>
  <property fmtid="{D5CDD505-2E9C-101B-9397-08002B2CF9AE}" pid="10" name="MSIP_Label_591d6119-873b-4397-8a13-8f0b0381b9bf_SetDate">
    <vt:lpwstr>2024-03-01T10:56:13Z</vt:lpwstr>
  </property>
  <property fmtid="{D5CDD505-2E9C-101B-9397-08002B2CF9AE}" pid="11" name="MSIP_Label_591d6119-873b-4397-8a13-8f0b0381b9bf_SiteId">
    <vt:lpwstr>905eea10-a76c-4815-8160-ba433c63cfd5</vt:lpwstr>
  </property>
  <property fmtid="{D5CDD505-2E9C-101B-9397-08002B2CF9AE}" pid="12" name="Notes">
    <vt:i4>4</vt:i4>
  </property>
  <property fmtid="{D5CDD505-2E9C-101B-9397-08002B2CF9AE}" pid="13" name="PresentationFormat">
    <vt:lpwstr>Affichage à l'écran (4:3)</vt:lpwstr>
  </property>
  <property fmtid="{D5CDD505-2E9C-101B-9397-08002B2CF9AE}" pid="14" name="Slides">
    <vt:i4>15</vt:i4>
  </property>
</Properties>
</file>