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5" r:id="rId8"/>
    <p:sldId id="262" r:id="rId9"/>
    <p:sldId id="263" r:id="rId10"/>
    <p:sldId id="260" r:id="rId11"/>
    <p:sldId id="266" r:id="rId12"/>
    <p:sldId id="268" r:id="rId13"/>
    <p:sldId id="270" r:id="rId14"/>
    <p:sldId id="267"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4" d="100"/>
          <a:sy n="64" d="100"/>
        </p:scale>
        <p:origin x="72" y="2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DAF7F-B17E-4065-AA27-A49B81AF5EB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39A9FF-B0AB-442E-B861-C66C567BE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2963CB4-C6E9-4A1B-9C36-4897A3A20984}"/>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63511F31-2B29-46AC-BF29-162893AFAB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8E19C0F-9755-4397-BEAC-22B5FD234EC3}"/>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399819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8592D-F07C-40A4-AFD5-62D7BD55A8E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1497BF-83EA-445A-ABBE-423BEE9A57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AFF577-3934-4123-99F0-7C89F0B4A3AA}"/>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A2401BC2-3AFA-4439-B273-632852CB5B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1028618-B2B0-41D5-8E76-B0642D6C4040}"/>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337092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68D4BBC-6CD0-47E5-AC13-BAEB7B79CC8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E00F94-C18E-430C-AAF6-58D9CF3E85E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41762C-9956-4782-9BFB-B7FAC78A7838}"/>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41C81808-3F42-463F-8070-A30B91189B2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BC64538-5CF3-4C52-B595-9CBBCF07CA5E}"/>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184059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B70EE8-AC4C-415E-AE1B-4B1D60D4BE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BD4647-869B-45A9-AA39-BFEDA7E50DB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73B167-9046-473B-A101-9E9FF4E04A92}"/>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85D31C07-DD0A-4E40-B354-8732981AF7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CB2EDF-CDAD-49F0-B88B-5FEF09782B59}"/>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97445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DCBF01-FDC6-438D-8681-A79D1ABA291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528E5BD-41C1-482F-B4AF-125A33AA8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CFDE3AB-C0A7-49BB-8240-BB5D39AFD8FD}"/>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5E34F2CF-A1E1-4AB6-AA44-C5DEEE42B4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F5F981-C7BF-459F-BCC3-6A64B0BB3FCF}"/>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38366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22DCA-715A-4EFC-9243-E994C3C269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4F4D256-4D48-443A-B3F2-FD5CC8CE61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B02DD7A-F963-457D-A63B-50FA3EF89E3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368B931-7986-440F-BDE7-AAE8220F5673}"/>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6" name="Segnaposto piè di pagina 5">
            <a:extLst>
              <a:ext uri="{FF2B5EF4-FFF2-40B4-BE49-F238E27FC236}">
                <a16:creationId xmlns:a16="http://schemas.microsoft.com/office/drawing/2014/main" id="{E109AF00-DF24-4C42-98EA-E0B3E8E45DA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DEDFD54-A3E6-4F47-B523-9DD8B11C2635}"/>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355902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27CF3E-EDC0-48E9-A5FB-7D47CE4699E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51BC090-15D5-4E94-8B02-72603F19B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56F21EC-7280-4098-9D35-F2320FC7AD6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2FD74C7-C167-4CA9-A96D-8FBB3012B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204B36C-F980-4AF5-9205-BC55EB791CC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747A56E-7B0D-4874-BEF6-60BA76BCD4DB}"/>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8" name="Segnaposto piè di pagina 7">
            <a:extLst>
              <a:ext uri="{FF2B5EF4-FFF2-40B4-BE49-F238E27FC236}">
                <a16:creationId xmlns:a16="http://schemas.microsoft.com/office/drawing/2014/main" id="{9CBA1A67-6EB4-4A1C-9F57-903BF8A5657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A6AB1B4-33F9-47D6-ACA3-2F6AA4C37E0A}"/>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393751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DD77E-1E2A-4DF5-A238-CBA6A67DC1A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EF54B2B-106E-4647-AD0F-5393584C1CF6}"/>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4" name="Segnaposto piè di pagina 3">
            <a:extLst>
              <a:ext uri="{FF2B5EF4-FFF2-40B4-BE49-F238E27FC236}">
                <a16:creationId xmlns:a16="http://schemas.microsoft.com/office/drawing/2014/main" id="{6A26D094-2B35-4BDD-B885-97582A6A81E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023D826-CBA7-4D92-A253-C5CEB5A8B0AB}"/>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137955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4712150-BD2A-44DF-B86E-B6611046A3A7}"/>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3" name="Segnaposto piè di pagina 2">
            <a:extLst>
              <a:ext uri="{FF2B5EF4-FFF2-40B4-BE49-F238E27FC236}">
                <a16:creationId xmlns:a16="http://schemas.microsoft.com/office/drawing/2014/main" id="{B9CCB865-1568-4375-8559-591C404BC51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63027EA-9DFF-4D7C-8D86-EF81515E2D81}"/>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234158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56285-72C8-45C6-8461-C3A1A57572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B7FA9FC-F444-4387-8F58-E1105D3A5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F88836-B47D-4F80-BC04-9BD457C73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07D630-54F5-4812-9F8F-D9AF3A717703}"/>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6" name="Segnaposto piè di pagina 5">
            <a:extLst>
              <a:ext uri="{FF2B5EF4-FFF2-40B4-BE49-F238E27FC236}">
                <a16:creationId xmlns:a16="http://schemas.microsoft.com/office/drawing/2014/main" id="{E818A21F-498F-40D6-8E46-457C92935F6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380FF54-09C4-44E0-9C42-A7380FA8C941}"/>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11240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E5F757-6D5C-4F6A-B7DF-70C61410A4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5DA1726-F518-41C9-8FE7-A54FBFB6C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3D79CC2-D169-4824-A0C9-E09CAA60F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4D59FF1-C7F9-4193-9F4B-01A4AB5F09BD}"/>
              </a:ext>
            </a:extLst>
          </p:cNvPr>
          <p:cNvSpPr>
            <a:spLocks noGrp="1"/>
          </p:cNvSpPr>
          <p:nvPr>
            <p:ph type="dt" sz="half" idx="10"/>
          </p:nvPr>
        </p:nvSpPr>
        <p:spPr/>
        <p:txBody>
          <a:bodyPr/>
          <a:lstStyle/>
          <a:p>
            <a:fld id="{44B413D8-5D62-4587-9BE6-8DDF7867B06A}" type="datetimeFigureOut">
              <a:rPr lang="it-IT" smtClean="0"/>
              <a:t>13/02/2021</a:t>
            </a:fld>
            <a:endParaRPr lang="it-IT"/>
          </a:p>
        </p:txBody>
      </p:sp>
      <p:sp>
        <p:nvSpPr>
          <p:cNvPr id="6" name="Segnaposto piè di pagina 5">
            <a:extLst>
              <a:ext uri="{FF2B5EF4-FFF2-40B4-BE49-F238E27FC236}">
                <a16:creationId xmlns:a16="http://schemas.microsoft.com/office/drawing/2014/main" id="{131CDEF1-2543-4107-9D4B-0E21D2C0E9A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B2D921-4CA7-4058-AF70-9DF373365E6C}"/>
              </a:ext>
            </a:extLst>
          </p:cNvPr>
          <p:cNvSpPr>
            <a:spLocks noGrp="1"/>
          </p:cNvSpPr>
          <p:nvPr>
            <p:ph type="sldNum" sz="quarter" idx="12"/>
          </p:nvPr>
        </p:nvSpPr>
        <p:spPr/>
        <p:txBody>
          <a:bodyPr/>
          <a:lstStyle/>
          <a:p>
            <a:fld id="{142B74EE-094D-4572-9E27-8B7098CFCE72}" type="slidenum">
              <a:rPr lang="it-IT" smtClean="0"/>
              <a:t>‹N›</a:t>
            </a:fld>
            <a:endParaRPr lang="it-IT"/>
          </a:p>
        </p:txBody>
      </p:sp>
    </p:spTree>
    <p:extLst>
      <p:ext uri="{BB962C8B-B14F-4D97-AF65-F5344CB8AC3E}">
        <p14:creationId xmlns:p14="http://schemas.microsoft.com/office/powerpoint/2010/main" val="200572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A527143-22C4-4FA5-85F6-E690DE74B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C93246-0926-4DE4-B5A2-D692CC8B7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0463B5-591E-4BD6-B8DE-8341E9C76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413D8-5D62-4587-9BE6-8DDF7867B06A}" type="datetimeFigureOut">
              <a:rPr lang="it-IT" smtClean="0"/>
              <a:t>13/02/2021</a:t>
            </a:fld>
            <a:endParaRPr lang="it-IT"/>
          </a:p>
        </p:txBody>
      </p:sp>
      <p:sp>
        <p:nvSpPr>
          <p:cNvPr id="5" name="Segnaposto piè di pagina 4">
            <a:extLst>
              <a:ext uri="{FF2B5EF4-FFF2-40B4-BE49-F238E27FC236}">
                <a16:creationId xmlns:a16="http://schemas.microsoft.com/office/drawing/2014/main" id="{A8DC7BF5-1D68-4A90-BD51-826D1958B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97C94F-85C0-4449-9349-7BEEBDB1E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B74EE-094D-4572-9E27-8B7098CFCE72}" type="slidenum">
              <a:rPr lang="it-IT" smtClean="0"/>
              <a:t>‹N›</a:t>
            </a:fld>
            <a:endParaRPr lang="it-IT"/>
          </a:p>
        </p:txBody>
      </p:sp>
    </p:spTree>
    <p:extLst>
      <p:ext uri="{BB962C8B-B14F-4D97-AF65-F5344CB8AC3E}">
        <p14:creationId xmlns:p14="http://schemas.microsoft.com/office/powerpoint/2010/main" val="67737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de-de/library/bb979228.aspx#ID0E3BAC" TargetMode="External"/><Relationship Id="rId2" Type="http://schemas.openxmlformats.org/officeDocument/2006/relationships/hyperlink" Target="https://github.com/Siliconifier/Python-Unity-Socket-Commun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A2578B-4174-4665-A30A-8ABAFABAB107}"/>
              </a:ext>
            </a:extLst>
          </p:cNvPr>
          <p:cNvSpPr>
            <a:spLocks noGrp="1"/>
          </p:cNvSpPr>
          <p:nvPr>
            <p:ph type="ctrTitle"/>
          </p:nvPr>
        </p:nvSpPr>
        <p:spPr>
          <a:xfrm>
            <a:off x="1524000" y="1026942"/>
            <a:ext cx="9144000" cy="2483021"/>
          </a:xfrm>
        </p:spPr>
        <p:txBody>
          <a:bodyPr>
            <a:normAutofit/>
          </a:bodyPr>
          <a:lstStyle/>
          <a:p>
            <a:r>
              <a:rPr lang="it-IT" sz="8000" b="1" dirty="0" err="1">
                <a:latin typeface="Open Sans" panose="020B0606030504020204" pitchFamily="34" charset="0"/>
                <a:ea typeface="Open Sans" panose="020B0606030504020204" pitchFamily="34" charset="0"/>
                <a:cs typeface="Open Sans" panose="020B0606030504020204" pitchFamily="34" charset="0"/>
              </a:rPr>
              <a:t>German</a:t>
            </a:r>
            <a:r>
              <a:rPr lang="it-IT" sz="8000" b="1" dirty="0">
                <a:latin typeface="Open Sans" panose="020B0606030504020204" pitchFamily="34" charset="0"/>
                <a:ea typeface="Open Sans" panose="020B0606030504020204" pitchFamily="34" charset="0"/>
                <a:cs typeface="Open Sans" panose="020B0606030504020204" pitchFamily="34" charset="0"/>
              </a:rPr>
              <a:t> </a:t>
            </a:r>
            <a:r>
              <a:rPr lang="it-IT" sz="8000" b="1" dirty="0" err="1">
                <a:latin typeface="Open Sans" panose="020B0606030504020204" pitchFamily="34" charset="0"/>
                <a:ea typeface="Open Sans" panose="020B0606030504020204" pitchFamily="34" charset="0"/>
                <a:cs typeface="Open Sans" panose="020B0606030504020204" pitchFamily="34" charset="0"/>
              </a:rPr>
              <a:t>Shepherd</a:t>
            </a:r>
            <a:br>
              <a:rPr lang="it-IT" sz="8000" b="1" dirty="0">
                <a:latin typeface="Open Sans" panose="020B0606030504020204" pitchFamily="34" charset="0"/>
                <a:ea typeface="Open Sans" panose="020B0606030504020204" pitchFamily="34" charset="0"/>
                <a:cs typeface="Open Sans" panose="020B0606030504020204" pitchFamily="34" charset="0"/>
              </a:rPr>
            </a:br>
            <a:r>
              <a:rPr lang="it-IT" sz="8000" b="1" dirty="0" err="1">
                <a:latin typeface="Open Sans" panose="020B0606030504020204" pitchFamily="34" charset="0"/>
                <a:ea typeface="Open Sans" panose="020B0606030504020204" pitchFamily="34" charset="0"/>
                <a:cs typeface="Open Sans" panose="020B0606030504020204" pitchFamily="34" charset="0"/>
              </a:rPr>
              <a:t>simulation</a:t>
            </a:r>
            <a:endParaRPr lang="it-IT" sz="8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ottotitolo 2">
            <a:extLst>
              <a:ext uri="{FF2B5EF4-FFF2-40B4-BE49-F238E27FC236}">
                <a16:creationId xmlns:a16="http://schemas.microsoft.com/office/drawing/2014/main" id="{198A0CA9-0731-4EBC-A6C8-3DE40F2CF056}"/>
              </a:ext>
            </a:extLst>
          </p:cNvPr>
          <p:cNvSpPr>
            <a:spLocks noGrp="1"/>
          </p:cNvSpPr>
          <p:nvPr>
            <p:ph type="subTitle" idx="1"/>
          </p:nvPr>
        </p:nvSpPr>
        <p:spPr>
          <a:xfrm>
            <a:off x="1524000" y="4783724"/>
            <a:ext cx="9144000" cy="1655762"/>
          </a:xfrm>
        </p:spPr>
        <p:txBody>
          <a:bodyPr/>
          <a:lstStyle/>
          <a:p>
            <a:r>
              <a:rPr lang="it-IT" dirty="0">
                <a:latin typeface="Open Sans" panose="020B0606030504020204" pitchFamily="34" charset="0"/>
                <a:ea typeface="Open Sans" panose="020B0606030504020204" pitchFamily="34" charset="0"/>
                <a:cs typeface="Open Sans" panose="020B0606030504020204" pitchFamily="34" charset="0"/>
              </a:rPr>
              <a:t>Un progetto realizzato da</a:t>
            </a:r>
          </a:p>
          <a:p>
            <a:r>
              <a:rPr lang="it-IT" dirty="0">
                <a:latin typeface="Open Sans" panose="020B0606030504020204" pitchFamily="34" charset="0"/>
                <a:ea typeface="Open Sans" panose="020B0606030504020204" pitchFamily="34" charset="0"/>
                <a:cs typeface="Open Sans" panose="020B0606030504020204" pitchFamily="34" charset="0"/>
              </a:rPr>
              <a:t>Nanni Loris</a:t>
            </a:r>
          </a:p>
          <a:p>
            <a:r>
              <a:rPr lang="it-IT" dirty="0">
                <a:latin typeface="Open Sans" panose="020B0606030504020204" pitchFamily="34" charset="0"/>
                <a:ea typeface="Open Sans" panose="020B0606030504020204" pitchFamily="34" charset="0"/>
                <a:cs typeface="Open Sans" panose="020B0606030504020204" pitchFamily="34" charset="0"/>
              </a:rPr>
              <a:t>Giancola Jessica</a:t>
            </a:r>
          </a:p>
        </p:txBody>
      </p:sp>
    </p:spTree>
    <p:extLst>
      <p:ext uri="{BB962C8B-B14F-4D97-AF65-F5344CB8AC3E}">
        <p14:creationId xmlns:p14="http://schemas.microsoft.com/office/powerpoint/2010/main" val="291399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2594CB-4E5A-4CFA-93BD-CB665B74EE02}"/>
              </a:ext>
            </a:extLst>
          </p:cNvPr>
          <p:cNvSpPr>
            <a:spLocks noGrp="1"/>
          </p:cNvSpPr>
          <p:nvPr>
            <p:ph type="title"/>
          </p:nvPr>
        </p:nvSpPr>
        <p:spPr/>
        <p:txBody>
          <a:bodyPr>
            <a:normAutofit/>
          </a:bodyPr>
          <a:lstStyle/>
          <a:p>
            <a:pPr algn="ctr"/>
            <a:r>
              <a:rPr lang="it-IT" sz="5400" b="1" dirty="0"/>
              <a:t>Implementazione Python</a:t>
            </a:r>
          </a:p>
        </p:txBody>
      </p:sp>
      <p:sp>
        <p:nvSpPr>
          <p:cNvPr id="3" name="Segnaposto contenuto 2">
            <a:extLst>
              <a:ext uri="{FF2B5EF4-FFF2-40B4-BE49-F238E27FC236}">
                <a16:creationId xmlns:a16="http://schemas.microsoft.com/office/drawing/2014/main" id="{375FA3CB-C267-42DA-9B12-474BF6EA1B6C}"/>
              </a:ext>
            </a:extLst>
          </p:cNvPr>
          <p:cNvSpPr>
            <a:spLocks noGrp="1"/>
          </p:cNvSpPr>
          <p:nvPr>
            <p:ph idx="1"/>
          </p:nvPr>
        </p:nvSpPr>
        <p:spPr>
          <a:xfrm>
            <a:off x="838200" y="1587086"/>
            <a:ext cx="10515600" cy="4351338"/>
          </a:xfrm>
        </p:spPr>
        <p:txBody>
          <a:bodyPr>
            <a:normAutofit/>
          </a:bodyPr>
          <a:lstStyle/>
          <a:p>
            <a:pPr marL="0" indent="0">
              <a:buNone/>
            </a:pPr>
            <a:r>
              <a:rPr lang="it-IT" dirty="0"/>
              <a:t>Il nostro agente è composto da una componente Sensor che si occupa di elaborare i dati dei sensori ricevuti da </a:t>
            </a:r>
            <a:r>
              <a:rPr lang="it-IT" dirty="0" err="1"/>
              <a:t>Unity</a:t>
            </a:r>
            <a:r>
              <a:rPr lang="it-IT" dirty="0"/>
              <a:t> e una componente Brain.</a:t>
            </a:r>
          </a:p>
          <a:p>
            <a:pPr marL="0" indent="0">
              <a:buNone/>
            </a:pPr>
            <a:endParaRPr lang="it-IT" dirty="0"/>
          </a:p>
          <a:p>
            <a:pPr marL="0" indent="0">
              <a:buNone/>
            </a:pPr>
            <a:r>
              <a:rPr lang="it-IT" dirty="0"/>
              <a:t>Quest’ultima si suddivide a sua volta in 3 componenti:</a:t>
            </a:r>
          </a:p>
          <a:p>
            <a:r>
              <a:rPr lang="it-IT" dirty="0"/>
              <a:t>Memoria, dove teniamo traccia del mondo</a:t>
            </a:r>
          </a:p>
          <a:p>
            <a:r>
              <a:rPr lang="it-IT" dirty="0"/>
              <a:t>Apprendimento, che si occupa di imparare i nuovi fatti</a:t>
            </a:r>
          </a:p>
          <a:p>
            <a:r>
              <a:rPr lang="it-IT" dirty="0"/>
              <a:t>Comportamento, il quale si occupa di interrogare il </a:t>
            </a:r>
            <a:r>
              <a:rPr lang="it-IT" dirty="0" err="1"/>
              <a:t>prolog</a:t>
            </a:r>
            <a:endParaRPr lang="it-IT" dirty="0"/>
          </a:p>
          <a:p>
            <a:endParaRPr lang="it-IT" dirty="0"/>
          </a:p>
          <a:p>
            <a:pPr marL="0" indent="0">
              <a:buNone/>
            </a:pPr>
            <a:endParaRPr lang="it-IT" dirty="0"/>
          </a:p>
        </p:txBody>
      </p:sp>
    </p:spTree>
    <p:extLst>
      <p:ext uri="{BB962C8B-B14F-4D97-AF65-F5344CB8AC3E}">
        <p14:creationId xmlns:p14="http://schemas.microsoft.com/office/powerpoint/2010/main" val="179987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D3FAF-248A-403F-9B66-02063CF98974}"/>
              </a:ext>
            </a:extLst>
          </p:cNvPr>
          <p:cNvSpPr>
            <a:spLocks noGrp="1"/>
          </p:cNvSpPr>
          <p:nvPr>
            <p:ph type="title"/>
          </p:nvPr>
        </p:nvSpPr>
        <p:spPr/>
        <p:txBody>
          <a:bodyPr>
            <a:normAutofit/>
          </a:bodyPr>
          <a:lstStyle/>
          <a:p>
            <a:pPr algn="ctr"/>
            <a:r>
              <a:rPr lang="it-IT" sz="5400" b="1" dirty="0"/>
              <a:t>Implementazione Python</a:t>
            </a:r>
          </a:p>
        </p:txBody>
      </p:sp>
      <p:sp>
        <p:nvSpPr>
          <p:cNvPr id="3" name="Segnaposto contenuto 2">
            <a:extLst>
              <a:ext uri="{FF2B5EF4-FFF2-40B4-BE49-F238E27FC236}">
                <a16:creationId xmlns:a16="http://schemas.microsoft.com/office/drawing/2014/main" id="{6C1EACCC-7D01-4C89-8475-58A91BDDF5F6}"/>
              </a:ext>
            </a:extLst>
          </p:cNvPr>
          <p:cNvSpPr>
            <a:spLocks noGrp="1"/>
          </p:cNvSpPr>
          <p:nvPr>
            <p:ph idx="1"/>
          </p:nvPr>
        </p:nvSpPr>
        <p:spPr/>
        <p:txBody>
          <a:bodyPr>
            <a:normAutofit/>
          </a:bodyPr>
          <a:lstStyle/>
          <a:p>
            <a:pPr marL="0" indent="0">
              <a:buNone/>
            </a:pPr>
            <a:r>
              <a:rPr lang="it-IT" dirty="0"/>
              <a:t>Tramite la libreria di </a:t>
            </a:r>
            <a:r>
              <a:rPr lang="it-IT" dirty="0" err="1"/>
              <a:t>PySwip</a:t>
            </a:r>
            <a:r>
              <a:rPr lang="it-IT" dirty="0"/>
              <a:t> per il </a:t>
            </a:r>
            <a:r>
              <a:rPr lang="it-IT" dirty="0" err="1"/>
              <a:t>Prolog</a:t>
            </a:r>
            <a:r>
              <a:rPr lang="it-IT" dirty="0"/>
              <a:t>, la componente Apprendimento si occupa di asserire i nuovi fatti, mentre la componente Comportamento si occupa di eseguire la query che restituirà le possibili azioni tra le </a:t>
            </a:r>
            <a:r>
              <a:rPr lang="it-IT" dirty="0" err="1"/>
              <a:t>seguetni</a:t>
            </a:r>
            <a:r>
              <a:rPr lang="it-IT" dirty="0"/>
              <a:t>:</a:t>
            </a:r>
          </a:p>
          <a:p>
            <a:r>
              <a:rPr lang="it-IT" dirty="0"/>
              <a:t>Rotazione a sinistra, destra, indietro</a:t>
            </a:r>
          </a:p>
          <a:p>
            <a:r>
              <a:rPr lang="it-IT" dirty="0"/>
              <a:t>Movimento in avanti, avanti-sinistra, avanti-destra, sinistra e destra.</a:t>
            </a:r>
          </a:p>
          <a:p>
            <a:pPr marL="0" indent="0">
              <a:buNone/>
            </a:pPr>
            <a:endParaRPr lang="it-IT" dirty="0"/>
          </a:p>
          <a:p>
            <a:pPr marL="0" indent="0">
              <a:buNone/>
            </a:pPr>
            <a:r>
              <a:rPr lang="it-IT" dirty="0"/>
              <a:t>La componente Memoria, invece, tiene traccia delle informazioni utili quali la propria posizione, la posizione del goal e il mondo conosciuto.</a:t>
            </a:r>
          </a:p>
          <a:p>
            <a:pPr marL="0" indent="0">
              <a:buNone/>
            </a:pPr>
            <a:endParaRPr lang="it-IT" dirty="0"/>
          </a:p>
        </p:txBody>
      </p:sp>
    </p:spTree>
    <p:extLst>
      <p:ext uri="{BB962C8B-B14F-4D97-AF65-F5344CB8AC3E}">
        <p14:creationId xmlns:p14="http://schemas.microsoft.com/office/powerpoint/2010/main" val="25225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F9E536F-8F76-42FE-AE2E-AB4B6676FD4E}"/>
              </a:ext>
            </a:extLst>
          </p:cNvPr>
          <p:cNvSpPr>
            <a:spLocks noGrp="1"/>
          </p:cNvSpPr>
          <p:nvPr>
            <p:ph idx="1"/>
          </p:nvPr>
        </p:nvSpPr>
        <p:spPr/>
        <p:txBody>
          <a:bodyPr>
            <a:normAutofit lnSpcReduction="10000"/>
          </a:bodyPr>
          <a:lstStyle/>
          <a:p>
            <a:pPr marL="0" indent="0">
              <a:buNone/>
            </a:pPr>
            <a:r>
              <a:rPr lang="it-IT" dirty="0"/>
              <a:t>Inoltre il Brain contiene metodi utili alla scelta di una decisione, qualora il </a:t>
            </a:r>
            <a:r>
              <a:rPr lang="it-IT" dirty="0" err="1"/>
              <a:t>Prolog</a:t>
            </a:r>
            <a:r>
              <a:rPr lang="it-IT" dirty="0"/>
              <a:t> ne restituisse più di una.</a:t>
            </a:r>
          </a:p>
          <a:p>
            <a:pPr marL="0" indent="0">
              <a:buNone/>
            </a:pPr>
            <a:r>
              <a:rPr lang="it-IT" dirty="0"/>
              <a:t>Dalle possibili decisioni restituite, ne viene estratta una casualmente e viene valutata a seconda della situazione in cui ci troviamo:</a:t>
            </a:r>
          </a:p>
          <a:p>
            <a:r>
              <a:rPr lang="it-IT" dirty="0"/>
              <a:t>Se non ho ancora trovato il goal, scelgo la decisione se mi avvicina a punti inesplorati</a:t>
            </a:r>
          </a:p>
          <a:p>
            <a:r>
              <a:rPr lang="it-IT" dirty="0"/>
              <a:t>Se invece ho trovato il goal, scelgo la decisione se mi avvicina a una pecora che ho visto precedentemente.</a:t>
            </a:r>
          </a:p>
          <a:p>
            <a:pPr marL="0" indent="0">
              <a:buNone/>
            </a:pPr>
            <a:r>
              <a:rPr lang="it-IT" dirty="0"/>
              <a:t>Nell’eventualità che nessuna decisione rispetti i criteri, ne viene restituita una decisione casuale</a:t>
            </a:r>
          </a:p>
          <a:p>
            <a:pPr marL="0" indent="0">
              <a:buNone/>
            </a:pPr>
            <a:endParaRPr lang="it-IT" dirty="0"/>
          </a:p>
        </p:txBody>
      </p:sp>
      <p:sp>
        <p:nvSpPr>
          <p:cNvPr id="9" name="Titolo 1">
            <a:extLst>
              <a:ext uri="{FF2B5EF4-FFF2-40B4-BE49-F238E27FC236}">
                <a16:creationId xmlns:a16="http://schemas.microsoft.com/office/drawing/2014/main" id="{3D7855C5-0EDB-46A1-882A-6546CA21301E}"/>
              </a:ext>
            </a:extLst>
          </p:cNvPr>
          <p:cNvSpPr>
            <a:spLocks noGrp="1"/>
          </p:cNvSpPr>
          <p:nvPr>
            <p:ph type="title"/>
          </p:nvPr>
        </p:nvSpPr>
        <p:spPr>
          <a:xfrm>
            <a:off x="838200" y="365125"/>
            <a:ext cx="10515600" cy="1325563"/>
          </a:xfrm>
        </p:spPr>
        <p:txBody>
          <a:bodyPr>
            <a:normAutofit/>
          </a:bodyPr>
          <a:lstStyle/>
          <a:p>
            <a:pPr algn="ctr"/>
            <a:r>
              <a:rPr lang="it-IT" sz="5400" b="1" dirty="0"/>
              <a:t>Implementazione Python</a:t>
            </a:r>
          </a:p>
        </p:txBody>
      </p:sp>
    </p:spTree>
    <p:extLst>
      <p:ext uri="{BB962C8B-B14F-4D97-AF65-F5344CB8AC3E}">
        <p14:creationId xmlns:p14="http://schemas.microsoft.com/office/powerpoint/2010/main" val="316682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EBDE1E-F179-47F8-8A9A-8E50E6A59C07}"/>
              </a:ext>
            </a:extLst>
          </p:cNvPr>
          <p:cNvSpPr>
            <a:spLocks noGrp="1"/>
          </p:cNvSpPr>
          <p:nvPr>
            <p:ph type="title"/>
          </p:nvPr>
        </p:nvSpPr>
        <p:spPr/>
        <p:txBody>
          <a:bodyPr>
            <a:normAutofit/>
          </a:bodyPr>
          <a:lstStyle/>
          <a:p>
            <a:pPr algn="ctr"/>
            <a:r>
              <a:rPr lang="it-IT" sz="5400" b="1" dirty="0"/>
              <a:t>Implementazione Python</a:t>
            </a:r>
          </a:p>
        </p:txBody>
      </p:sp>
      <p:sp>
        <p:nvSpPr>
          <p:cNvPr id="3" name="Segnaposto contenuto 2">
            <a:extLst>
              <a:ext uri="{FF2B5EF4-FFF2-40B4-BE49-F238E27FC236}">
                <a16:creationId xmlns:a16="http://schemas.microsoft.com/office/drawing/2014/main" id="{84A82CFC-250B-4BD4-B04C-96EDD4C8D43E}"/>
              </a:ext>
            </a:extLst>
          </p:cNvPr>
          <p:cNvSpPr>
            <a:spLocks noGrp="1"/>
          </p:cNvSpPr>
          <p:nvPr>
            <p:ph idx="1"/>
          </p:nvPr>
        </p:nvSpPr>
        <p:spPr/>
        <p:txBody>
          <a:bodyPr/>
          <a:lstStyle/>
          <a:p>
            <a:pPr marL="0" indent="0">
              <a:buNone/>
            </a:pPr>
            <a:r>
              <a:rPr lang="it-IT" dirty="0"/>
              <a:t>Per far si che il cane si posizioni correttamente in modo da spingere la pecora all’interno del goal, calcoliamo un punto che chiameremo ‘target’, il quale viene inserito nel fatto che il nostro agente andrà ad imparare.</a:t>
            </a:r>
          </a:p>
          <a:p>
            <a:pPr marL="0" indent="0">
              <a:buNone/>
            </a:pPr>
            <a:r>
              <a:rPr lang="it-IT" dirty="0"/>
              <a:t>Grazie a questo, il </a:t>
            </a:r>
            <a:r>
              <a:rPr lang="it-IT" dirty="0" err="1"/>
              <a:t>Prolog</a:t>
            </a:r>
            <a:r>
              <a:rPr lang="it-IT" dirty="0"/>
              <a:t> restituirà una decisione che porterà il nostro cane a posizionarsi nel punto marcato come target.</a:t>
            </a:r>
          </a:p>
        </p:txBody>
      </p:sp>
    </p:spTree>
    <p:extLst>
      <p:ext uri="{BB962C8B-B14F-4D97-AF65-F5344CB8AC3E}">
        <p14:creationId xmlns:p14="http://schemas.microsoft.com/office/powerpoint/2010/main" val="184517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53A196-B00B-40FC-AE04-67D35931CE36}"/>
              </a:ext>
            </a:extLst>
          </p:cNvPr>
          <p:cNvSpPr>
            <a:spLocks noGrp="1"/>
          </p:cNvSpPr>
          <p:nvPr>
            <p:ph type="title"/>
          </p:nvPr>
        </p:nvSpPr>
        <p:spPr/>
        <p:txBody>
          <a:bodyPr>
            <a:normAutofit/>
          </a:bodyPr>
          <a:lstStyle/>
          <a:p>
            <a:pPr algn="ctr"/>
            <a:r>
              <a:rPr lang="it-IT" sz="5400" b="1" dirty="0"/>
              <a:t>Flusso di esecuzione</a:t>
            </a:r>
          </a:p>
        </p:txBody>
      </p:sp>
      <p:sp>
        <p:nvSpPr>
          <p:cNvPr id="3" name="Segnaposto contenuto 2">
            <a:extLst>
              <a:ext uri="{FF2B5EF4-FFF2-40B4-BE49-F238E27FC236}">
                <a16:creationId xmlns:a16="http://schemas.microsoft.com/office/drawing/2014/main" id="{8BB0A203-FB6E-46CE-A11E-E7B1893A6F66}"/>
              </a:ext>
            </a:extLst>
          </p:cNvPr>
          <p:cNvSpPr>
            <a:spLocks noGrp="1"/>
          </p:cNvSpPr>
          <p:nvPr>
            <p:ph idx="1"/>
          </p:nvPr>
        </p:nvSpPr>
        <p:spPr/>
        <p:txBody>
          <a:bodyPr>
            <a:normAutofit fontScale="92500" lnSpcReduction="20000"/>
          </a:bodyPr>
          <a:lstStyle/>
          <a:p>
            <a:pPr marL="0" indent="0">
              <a:buNone/>
            </a:pPr>
            <a:r>
              <a:rPr lang="it-IT" dirty="0"/>
              <a:t>Dopo aver inizializzato il nostro agente in Python, il flusso di esecuzione è il seguente:</a:t>
            </a:r>
          </a:p>
          <a:p>
            <a:r>
              <a:rPr lang="it-IT" dirty="0"/>
              <a:t>Elaborazione e invio delle informazioni dei sensori in </a:t>
            </a:r>
            <a:r>
              <a:rPr lang="it-IT" dirty="0" err="1"/>
              <a:t>Unity</a:t>
            </a:r>
            <a:endParaRPr lang="it-IT" dirty="0"/>
          </a:p>
          <a:p>
            <a:r>
              <a:rPr lang="it-IT" dirty="0"/>
              <a:t>Ricezione del messaggio che viene passato all’Agent</a:t>
            </a:r>
          </a:p>
          <a:p>
            <a:r>
              <a:rPr lang="it-IT" dirty="0"/>
              <a:t>Con i dati ricevuti viene aggiornato il mondo nella memoria</a:t>
            </a:r>
          </a:p>
          <a:p>
            <a:r>
              <a:rPr lang="it-IT" dirty="0"/>
              <a:t>Viene asserito un nuovo fatto in base ai dati</a:t>
            </a:r>
          </a:p>
          <a:p>
            <a:r>
              <a:rPr lang="it-IT" dirty="0"/>
              <a:t>Viene eseguita la query sul database </a:t>
            </a:r>
            <a:r>
              <a:rPr lang="it-IT" dirty="0" err="1"/>
              <a:t>Prolog</a:t>
            </a:r>
            <a:r>
              <a:rPr lang="it-IT" dirty="0"/>
              <a:t>, il quale restituisce un array con una o più decisioni</a:t>
            </a:r>
          </a:p>
          <a:p>
            <a:r>
              <a:rPr lang="it-IT" dirty="0"/>
              <a:t>Se la decisione è più di una, vengono valutate in ordine casuale dal Brain</a:t>
            </a:r>
          </a:p>
          <a:p>
            <a:r>
              <a:rPr lang="it-IT" dirty="0"/>
              <a:t>Viene mandata la decisione scelta a </a:t>
            </a:r>
            <a:r>
              <a:rPr lang="it-IT" dirty="0" err="1"/>
              <a:t>Unity</a:t>
            </a:r>
            <a:endParaRPr lang="it-IT" dirty="0"/>
          </a:p>
          <a:p>
            <a:r>
              <a:rPr lang="it-IT" dirty="0" err="1"/>
              <a:t>L’agent</a:t>
            </a:r>
            <a:r>
              <a:rPr lang="it-IT" dirty="0"/>
              <a:t> in </a:t>
            </a:r>
            <a:r>
              <a:rPr lang="it-IT" dirty="0" err="1"/>
              <a:t>Unity</a:t>
            </a:r>
            <a:r>
              <a:rPr lang="it-IT" dirty="0"/>
              <a:t> esegue l’istruzione ricevuta</a:t>
            </a:r>
          </a:p>
          <a:p>
            <a:endParaRPr lang="it-IT" dirty="0"/>
          </a:p>
        </p:txBody>
      </p:sp>
    </p:spTree>
    <p:extLst>
      <p:ext uri="{BB962C8B-B14F-4D97-AF65-F5344CB8AC3E}">
        <p14:creationId xmlns:p14="http://schemas.microsoft.com/office/powerpoint/2010/main" val="40763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04CD0-0CF3-45AE-B703-D1E670C07A03}"/>
              </a:ext>
            </a:extLst>
          </p:cNvPr>
          <p:cNvSpPr>
            <a:spLocks noGrp="1"/>
          </p:cNvSpPr>
          <p:nvPr>
            <p:ph type="title"/>
          </p:nvPr>
        </p:nvSpPr>
        <p:spPr/>
        <p:txBody>
          <a:bodyPr>
            <a:normAutofit/>
          </a:bodyPr>
          <a:lstStyle/>
          <a:p>
            <a:pPr algn="ctr"/>
            <a:r>
              <a:rPr lang="it-IT" sz="5400" b="1" dirty="0"/>
              <a:t>Environment</a:t>
            </a:r>
          </a:p>
        </p:txBody>
      </p:sp>
      <p:sp>
        <p:nvSpPr>
          <p:cNvPr id="3" name="Segnaposto contenuto 2">
            <a:extLst>
              <a:ext uri="{FF2B5EF4-FFF2-40B4-BE49-F238E27FC236}">
                <a16:creationId xmlns:a16="http://schemas.microsoft.com/office/drawing/2014/main" id="{ADF7DE3F-CB65-4C2A-B9D4-9604495AF133}"/>
              </a:ext>
            </a:extLst>
          </p:cNvPr>
          <p:cNvSpPr>
            <a:spLocks noGrp="1"/>
          </p:cNvSpPr>
          <p:nvPr>
            <p:ph idx="1"/>
          </p:nvPr>
        </p:nvSpPr>
        <p:spPr/>
        <p:txBody>
          <a:bodyPr/>
          <a:lstStyle/>
          <a:p>
            <a:pPr marL="0" indent="0">
              <a:buNone/>
            </a:pPr>
            <a:r>
              <a:rPr lang="it-IT" dirty="0"/>
              <a:t>Il nostro progetto consiste in una simulazione su </a:t>
            </a:r>
            <a:r>
              <a:rPr lang="it-IT" dirty="0" err="1"/>
              <a:t>Unity</a:t>
            </a:r>
            <a:r>
              <a:rPr lang="it-IT" dirty="0"/>
              <a:t> di una scena, nella quale troviamo come oggetti:</a:t>
            </a:r>
          </a:p>
          <a:p>
            <a:r>
              <a:rPr lang="it-IT" dirty="0"/>
              <a:t>Il cane, l’agente nonché protagonista</a:t>
            </a:r>
          </a:p>
          <a:p>
            <a:r>
              <a:rPr lang="it-IT" dirty="0"/>
              <a:t>Delle pecore, obiettivi del nostro cane</a:t>
            </a:r>
          </a:p>
          <a:p>
            <a:r>
              <a:rPr lang="it-IT" dirty="0"/>
              <a:t>Dei muri, ostacoli da evitare</a:t>
            </a:r>
          </a:p>
          <a:p>
            <a:r>
              <a:rPr lang="it-IT" dirty="0"/>
              <a:t>Il goal.</a:t>
            </a:r>
          </a:p>
        </p:txBody>
      </p:sp>
    </p:spTree>
    <p:extLst>
      <p:ext uri="{BB962C8B-B14F-4D97-AF65-F5344CB8AC3E}">
        <p14:creationId xmlns:p14="http://schemas.microsoft.com/office/powerpoint/2010/main" val="398767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45124-197E-4CEF-AEE9-FD3CF07FB12E}"/>
              </a:ext>
            </a:extLst>
          </p:cNvPr>
          <p:cNvSpPr>
            <a:spLocks noGrp="1"/>
          </p:cNvSpPr>
          <p:nvPr>
            <p:ph type="title"/>
          </p:nvPr>
        </p:nvSpPr>
        <p:spPr/>
        <p:txBody>
          <a:bodyPr>
            <a:normAutofit/>
          </a:bodyPr>
          <a:lstStyle/>
          <a:p>
            <a:pPr algn="ctr"/>
            <a:r>
              <a:rPr lang="it-IT" sz="5400" b="1" dirty="0"/>
              <a:t>Obiettivo della simulazione</a:t>
            </a:r>
          </a:p>
        </p:txBody>
      </p:sp>
      <p:sp>
        <p:nvSpPr>
          <p:cNvPr id="3" name="Segnaposto contenuto 2">
            <a:extLst>
              <a:ext uri="{FF2B5EF4-FFF2-40B4-BE49-F238E27FC236}">
                <a16:creationId xmlns:a16="http://schemas.microsoft.com/office/drawing/2014/main" id="{25E6C8E1-A95B-425C-90F3-5E2D056D0188}"/>
              </a:ext>
            </a:extLst>
          </p:cNvPr>
          <p:cNvSpPr>
            <a:spLocks noGrp="1"/>
          </p:cNvSpPr>
          <p:nvPr>
            <p:ph idx="1"/>
          </p:nvPr>
        </p:nvSpPr>
        <p:spPr/>
        <p:txBody>
          <a:bodyPr/>
          <a:lstStyle/>
          <a:p>
            <a:pPr marL="0" indent="0">
              <a:buNone/>
            </a:pPr>
            <a:r>
              <a:rPr lang="it-IT" dirty="0"/>
              <a:t>L’agente ha come primo obiettivo quello di individuare la posizione del goal all’interno del mondo.</a:t>
            </a:r>
          </a:p>
          <a:p>
            <a:pPr marL="0" indent="0">
              <a:buNone/>
            </a:pPr>
            <a:r>
              <a:rPr lang="it-IT" dirty="0"/>
              <a:t>Successivamente si dedicherà alla ricerca delle pecore con lo scopo di guidarle fino ad entrare nel goal.</a:t>
            </a:r>
          </a:p>
        </p:txBody>
      </p:sp>
    </p:spTree>
    <p:extLst>
      <p:ext uri="{BB962C8B-B14F-4D97-AF65-F5344CB8AC3E}">
        <p14:creationId xmlns:p14="http://schemas.microsoft.com/office/powerpoint/2010/main" val="2899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57BEB5-CEC7-4D05-9AEC-E41211BE7C20}"/>
              </a:ext>
            </a:extLst>
          </p:cNvPr>
          <p:cNvSpPr>
            <a:spLocks noGrp="1"/>
          </p:cNvSpPr>
          <p:nvPr>
            <p:ph type="title"/>
          </p:nvPr>
        </p:nvSpPr>
        <p:spPr/>
        <p:txBody>
          <a:bodyPr>
            <a:normAutofit/>
          </a:bodyPr>
          <a:lstStyle/>
          <a:p>
            <a:pPr algn="ctr"/>
            <a:r>
              <a:rPr lang="it-IT" sz="5400" b="1" dirty="0"/>
              <a:t>Meccaniche e regole</a:t>
            </a:r>
          </a:p>
        </p:txBody>
      </p:sp>
      <p:sp>
        <p:nvSpPr>
          <p:cNvPr id="3" name="Segnaposto contenuto 2">
            <a:extLst>
              <a:ext uri="{FF2B5EF4-FFF2-40B4-BE49-F238E27FC236}">
                <a16:creationId xmlns:a16="http://schemas.microsoft.com/office/drawing/2014/main" id="{27AE1413-152F-4FC5-94DB-1810F4BB9D8D}"/>
              </a:ext>
            </a:extLst>
          </p:cNvPr>
          <p:cNvSpPr>
            <a:spLocks noGrp="1"/>
          </p:cNvSpPr>
          <p:nvPr>
            <p:ph idx="1"/>
          </p:nvPr>
        </p:nvSpPr>
        <p:spPr/>
        <p:txBody>
          <a:bodyPr/>
          <a:lstStyle/>
          <a:p>
            <a:pPr marL="0" indent="0">
              <a:buNone/>
            </a:pPr>
            <a:r>
              <a:rPr lang="it-IT" dirty="0"/>
              <a:t>La simulazione si svolge a turni, e ogni elemento mobile (cane e pecore) si può muovere al massimo di una sola casella e solo nel proprio turno.</a:t>
            </a:r>
          </a:p>
          <a:p>
            <a:pPr marL="0" indent="0">
              <a:buNone/>
            </a:pPr>
            <a:r>
              <a:rPr lang="it-IT" dirty="0"/>
              <a:t>In particolare le pecore si muovono solo se avvertono il cane in una posizione adiacente e si muovono nella casella di direzione opposta, o nel caso questa sia occupata, nella prima posizione adiacente disponibile.</a:t>
            </a:r>
          </a:p>
          <a:p>
            <a:pPr marL="0" indent="0">
              <a:buNone/>
            </a:pPr>
            <a:r>
              <a:rPr lang="it-IT" dirty="0"/>
              <a:t>Al raggiungimento del goal, la pecora scompare (viene disattivata).</a:t>
            </a:r>
          </a:p>
        </p:txBody>
      </p:sp>
    </p:spTree>
    <p:extLst>
      <p:ext uri="{BB962C8B-B14F-4D97-AF65-F5344CB8AC3E}">
        <p14:creationId xmlns:p14="http://schemas.microsoft.com/office/powerpoint/2010/main" val="185230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56769-728B-4183-87D4-38149229A359}"/>
              </a:ext>
            </a:extLst>
          </p:cNvPr>
          <p:cNvSpPr>
            <a:spLocks noGrp="1"/>
          </p:cNvSpPr>
          <p:nvPr>
            <p:ph type="title"/>
          </p:nvPr>
        </p:nvSpPr>
        <p:spPr>
          <a:xfrm>
            <a:off x="838200" y="2467970"/>
            <a:ext cx="10515600" cy="1412393"/>
          </a:xfrm>
        </p:spPr>
        <p:txBody>
          <a:bodyPr>
            <a:normAutofit fontScale="90000"/>
          </a:bodyPr>
          <a:lstStyle/>
          <a:p>
            <a:pPr algn="ctr"/>
            <a:r>
              <a:rPr lang="it-IT" sz="11500" dirty="0"/>
              <a:t>L’AGENT</a:t>
            </a:r>
          </a:p>
        </p:txBody>
      </p:sp>
    </p:spTree>
    <p:extLst>
      <p:ext uri="{BB962C8B-B14F-4D97-AF65-F5344CB8AC3E}">
        <p14:creationId xmlns:p14="http://schemas.microsoft.com/office/powerpoint/2010/main" val="117883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587E93-5228-4003-A50F-F9CFD1DFB03D}"/>
              </a:ext>
            </a:extLst>
          </p:cNvPr>
          <p:cNvSpPr>
            <a:spLocks noGrp="1"/>
          </p:cNvSpPr>
          <p:nvPr>
            <p:ph type="title"/>
          </p:nvPr>
        </p:nvSpPr>
        <p:spPr/>
        <p:txBody>
          <a:bodyPr>
            <a:normAutofit/>
          </a:bodyPr>
          <a:lstStyle/>
          <a:p>
            <a:r>
              <a:rPr lang="en-US" b="0" i="0" dirty="0">
                <a:effectLst/>
                <a:latin typeface="Segoe UI" panose="020B0502040204020203" pitchFamily="34" charset="0"/>
              </a:rPr>
              <a:t>Two-way communication between Python 3 and Unity (C#) - Y. T. </a:t>
            </a:r>
            <a:r>
              <a:rPr lang="it-IT" b="0" i="0" dirty="0" err="1">
                <a:effectLst/>
                <a:latin typeface="Segoe UI" panose="020B0502040204020203" pitchFamily="34" charset="0"/>
              </a:rPr>
              <a:t>Elashry</a:t>
            </a:r>
            <a:endParaRPr lang="it-IT" dirty="0"/>
          </a:p>
        </p:txBody>
      </p:sp>
      <p:sp>
        <p:nvSpPr>
          <p:cNvPr id="3" name="Segnaposto contenuto 2">
            <a:extLst>
              <a:ext uri="{FF2B5EF4-FFF2-40B4-BE49-F238E27FC236}">
                <a16:creationId xmlns:a16="http://schemas.microsoft.com/office/drawing/2014/main" id="{5851D817-FFB8-4B57-AEAF-4072628122E2}"/>
              </a:ext>
            </a:extLst>
          </p:cNvPr>
          <p:cNvSpPr>
            <a:spLocks noGrp="1"/>
          </p:cNvSpPr>
          <p:nvPr>
            <p:ph idx="1"/>
          </p:nvPr>
        </p:nvSpPr>
        <p:spPr/>
        <p:txBody>
          <a:bodyPr>
            <a:normAutofit lnSpcReduction="10000"/>
          </a:bodyPr>
          <a:lstStyle/>
          <a:p>
            <a:pPr marL="0" indent="0">
              <a:buNone/>
            </a:pPr>
            <a:r>
              <a:rPr lang="it-IT" dirty="0"/>
              <a:t>La comunicazione tra il programma Python e l’ambiente di simulazione </a:t>
            </a:r>
            <a:r>
              <a:rPr lang="it-IT" dirty="0" err="1"/>
              <a:t>Unity</a:t>
            </a:r>
            <a:r>
              <a:rPr lang="it-IT" dirty="0"/>
              <a:t> avviene attraverso una libreria che abbiamo trovato su GitHub</a:t>
            </a:r>
          </a:p>
          <a:p>
            <a:pPr marL="0" indent="0">
              <a:buNone/>
            </a:pPr>
            <a:endParaRPr lang="it-IT" dirty="0"/>
          </a:p>
          <a:p>
            <a:pPr marL="0" indent="0">
              <a:buNone/>
            </a:pPr>
            <a:r>
              <a:rPr lang="it-IT" b="0" i="0" dirty="0">
                <a:effectLst/>
                <a:latin typeface="Segoe UI" panose="020B0502040204020203" pitchFamily="34" charset="0"/>
                <a:hlinkClick r:id="rId2" tooltip="https://github.com/siliconifier/python-unity-socket-communication"/>
              </a:rPr>
              <a:t>https://github.com/Siliconifier/Python-Unity-Socket-Communication</a:t>
            </a:r>
            <a:endParaRPr lang="it-IT" b="0" i="0" dirty="0">
              <a:effectLst/>
              <a:latin typeface="Segoe UI" panose="020B0502040204020203" pitchFamily="34" charset="0"/>
            </a:endParaRPr>
          </a:p>
          <a:p>
            <a:pPr marL="0" indent="0">
              <a:buNone/>
            </a:pPr>
            <a:endParaRPr lang="it-IT" b="0" i="0" dirty="0">
              <a:effectLst/>
              <a:latin typeface="Segoe UI" panose="020B0502040204020203" pitchFamily="34" charset="0"/>
            </a:endParaRPr>
          </a:p>
          <a:p>
            <a:pPr marL="0" indent="0">
              <a:buNone/>
            </a:pPr>
            <a:r>
              <a:rPr lang="it-IT" dirty="0">
                <a:latin typeface="Segoe UI" panose="020B0502040204020203" pitchFamily="34" charset="0"/>
              </a:rPr>
              <a:t>Realizzata da </a:t>
            </a:r>
            <a:r>
              <a:rPr lang="it-IT" b="0" i="0" dirty="0">
                <a:effectLst/>
                <a:latin typeface="Segoe UI" panose="020B0502040204020203" pitchFamily="34" charset="0"/>
              </a:rPr>
              <a:t>Youssef </a:t>
            </a:r>
            <a:r>
              <a:rPr lang="it-IT" b="0" i="0" dirty="0" err="1">
                <a:effectLst/>
                <a:latin typeface="Segoe UI" panose="020B0502040204020203" pitchFamily="34" charset="0"/>
              </a:rPr>
              <a:t>Elashry</a:t>
            </a:r>
            <a:r>
              <a:rPr lang="it-IT" dirty="0">
                <a:latin typeface="Segoe UI" panose="020B0502040204020203" pitchFamily="34" charset="0"/>
              </a:rPr>
              <a:t>, basata su un vecchio lavoro di Sandra </a:t>
            </a:r>
            <a:r>
              <a:rPr lang="it-IT" dirty="0" err="1">
                <a:latin typeface="Segoe UI" panose="020B0502040204020203" pitchFamily="34" charset="0"/>
              </a:rPr>
              <a:t>Fang</a:t>
            </a:r>
            <a:r>
              <a:rPr lang="it-IT" dirty="0">
                <a:latin typeface="Segoe UI" panose="020B0502040204020203" pitchFamily="34" charset="0"/>
              </a:rPr>
              <a:t> del 2016 - </a:t>
            </a:r>
            <a:r>
              <a:rPr lang="en-US" b="0" i="0" dirty="0">
                <a:effectLst/>
                <a:latin typeface="Segoe UI" panose="020B0502040204020203" pitchFamily="34" charset="0"/>
              </a:rPr>
              <a:t>Unity3D to MATLAB UDP communication</a:t>
            </a:r>
          </a:p>
          <a:p>
            <a:pPr marL="0" indent="0">
              <a:buNone/>
            </a:pPr>
            <a:r>
              <a:rPr lang="it-IT" b="0" i="0" u="sng" dirty="0">
                <a:effectLst/>
                <a:latin typeface="Segoe UI" panose="020B0502040204020203" pitchFamily="34" charset="0"/>
                <a:hlinkClick r:id="rId3"/>
              </a:rPr>
              <a:t>http://msdn.microsoft.com/de-de/library/bb979228.aspx#ID0E3BAC</a:t>
            </a:r>
            <a:endParaRPr lang="it-IT" b="0" i="0" u="sng" dirty="0">
              <a:effectLst/>
              <a:latin typeface="Segoe UI" panose="020B0502040204020203" pitchFamily="34" charset="0"/>
            </a:endParaRPr>
          </a:p>
        </p:txBody>
      </p:sp>
    </p:spTree>
    <p:extLst>
      <p:ext uri="{BB962C8B-B14F-4D97-AF65-F5344CB8AC3E}">
        <p14:creationId xmlns:p14="http://schemas.microsoft.com/office/powerpoint/2010/main" val="14458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2AE0F-96EF-48C5-A876-969614F95098}"/>
              </a:ext>
            </a:extLst>
          </p:cNvPr>
          <p:cNvSpPr>
            <a:spLocks noGrp="1"/>
          </p:cNvSpPr>
          <p:nvPr>
            <p:ph type="title"/>
          </p:nvPr>
        </p:nvSpPr>
        <p:spPr/>
        <p:txBody>
          <a:bodyPr>
            <a:normAutofit/>
          </a:bodyPr>
          <a:lstStyle/>
          <a:p>
            <a:pPr algn="ctr"/>
            <a:r>
              <a:rPr lang="it-IT" sz="5400" b="1" dirty="0"/>
              <a:t>Comunicazione</a:t>
            </a:r>
          </a:p>
        </p:txBody>
      </p:sp>
      <p:sp>
        <p:nvSpPr>
          <p:cNvPr id="3" name="Segnaposto contenuto 2">
            <a:extLst>
              <a:ext uri="{FF2B5EF4-FFF2-40B4-BE49-F238E27FC236}">
                <a16:creationId xmlns:a16="http://schemas.microsoft.com/office/drawing/2014/main" id="{C3490CE1-B541-4357-9E1F-E87D3BAE7926}"/>
              </a:ext>
            </a:extLst>
          </p:cNvPr>
          <p:cNvSpPr>
            <a:spLocks noGrp="1"/>
          </p:cNvSpPr>
          <p:nvPr>
            <p:ph idx="1"/>
          </p:nvPr>
        </p:nvSpPr>
        <p:spPr/>
        <p:txBody>
          <a:bodyPr/>
          <a:lstStyle/>
          <a:p>
            <a:pPr marL="0" indent="0">
              <a:buNone/>
            </a:pPr>
            <a:r>
              <a:rPr lang="it-IT" dirty="0"/>
              <a:t>La libreria precedentemente nominata, apre una comunicazione </a:t>
            </a:r>
            <a:r>
              <a:rPr lang="it-IT" dirty="0" err="1"/>
              <a:t>socket</a:t>
            </a:r>
            <a:r>
              <a:rPr lang="it-IT" dirty="0"/>
              <a:t> UDP tramite i 2 end-point in modo tale da poter inviare e ricevere i messaggi di tipo stringa.</a:t>
            </a:r>
          </a:p>
          <a:p>
            <a:pPr marL="0" indent="0">
              <a:buNone/>
            </a:pPr>
            <a:endParaRPr lang="it-IT" dirty="0"/>
          </a:p>
          <a:p>
            <a:pPr marL="0" indent="0">
              <a:buNone/>
            </a:pPr>
            <a:r>
              <a:rPr lang="it-IT" dirty="0"/>
              <a:t>Abbiamo esteso una sottoclasse dallo script di comunicazione principale in C# per adattarlo alle nostre esigenze.</a:t>
            </a:r>
          </a:p>
        </p:txBody>
      </p:sp>
    </p:spTree>
    <p:extLst>
      <p:ext uri="{BB962C8B-B14F-4D97-AF65-F5344CB8AC3E}">
        <p14:creationId xmlns:p14="http://schemas.microsoft.com/office/powerpoint/2010/main" val="264767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38CDEF-560F-46E2-9795-6660F384B6D8}"/>
              </a:ext>
            </a:extLst>
          </p:cNvPr>
          <p:cNvSpPr>
            <a:spLocks noGrp="1"/>
          </p:cNvSpPr>
          <p:nvPr>
            <p:ph type="title"/>
          </p:nvPr>
        </p:nvSpPr>
        <p:spPr/>
        <p:txBody>
          <a:bodyPr>
            <a:normAutofit/>
          </a:bodyPr>
          <a:lstStyle/>
          <a:p>
            <a:pPr algn="ctr"/>
            <a:r>
              <a:rPr lang="it-IT" sz="5400" b="1" dirty="0"/>
              <a:t>Implementazione </a:t>
            </a:r>
            <a:r>
              <a:rPr lang="it-IT" sz="5400" b="1" dirty="0" err="1"/>
              <a:t>Unity</a:t>
            </a:r>
            <a:endParaRPr lang="it-IT" sz="5400" b="1" dirty="0"/>
          </a:p>
        </p:txBody>
      </p:sp>
      <p:sp>
        <p:nvSpPr>
          <p:cNvPr id="3" name="Segnaposto contenuto 2">
            <a:extLst>
              <a:ext uri="{FF2B5EF4-FFF2-40B4-BE49-F238E27FC236}">
                <a16:creationId xmlns:a16="http://schemas.microsoft.com/office/drawing/2014/main" id="{0402564F-0DE6-47C3-ACD1-C98A530413DF}"/>
              </a:ext>
            </a:extLst>
          </p:cNvPr>
          <p:cNvSpPr>
            <a:spLocks noGrp="1"/>
          </p:cNvSpPr>
          <p:nvPr>
            <p:ph idx="1"/>
          </p:nvPr>
        </p:nvSpPr>
        <p:spPr/>
        <p:txBody>
          <a:bodyPr/>
          <a:lstStyle/>
          <a:p>
            <a:pPr marL="0" indent="0">
              <a:buNone/>
            </a:pPr>
            <a:r>
              <a:rPr lang="it-IT" dirty="0"/>
              <a:t>Nell’ambiente </a:t>
            </a:r>
            <a:r>
              <a:rPr lang="it-IT" dirty="0" err="1"/>
              <a:t>Unity</a:t>
            </a:r>
            <a:r>
              <a:rPr lang="it-IT" dirty="0"/>
              <a:t> il nostro agente ha 11 sensori, 2 laterali (destra e sinistra) e 9 frontali,  realizzati tramite dei collider che fungono da trigger per individuare gli oggetti all’interno del mondo.</a:t>
            </a:r>
          </a:p>
          <a:p>
            <a:pPr marL="0" indent="0">
              <a:buNone/>
            </a:pPr>
            <a:r>
              <a:rPr lang="it-IT" dirty="0"/>
              <a:t>Lo script che li gestisce, raccoglie le informazioni dei collider (posizione e contenuto) e le invia al programma Python, all’inizio di ogni turno del cane.</a:t>
            </a:r>
          </a:p>
        </p:txBody>
      </p:sp>
    </p:spTree>
    <p:extLst>
      <p:ext uri="{BB962C8B-B14F-4D97-AF65-F5344CB8AC3E}">
        <p14:creationId xmlns:p14="http://schemas.microsoft.com/office/powerpoint/2010/main" val="280364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DA78AC-E93C-4EB8-8572-86B82EB94898}"/>
              </a:ext>
            </a:extLst>
          </p:cNvPr>
          <p:cNvSpPr>
            <a:spLocks noGrp="1"/>
          </p:cNvSpPr>
          <p:nvPr>
            <p:ph type="title"/>
          </p:nvPr>
        </p:nvSpPr>
        <p:spPr/>
        <p:txBody>
          <a:bodyPr>
            <a:normAutofit/>
          </a:bodyPr>
          <a:lstStyle/>
          <a:p>
            <a:pPr algn="ctr"/>
            <a:r>
              <a:rPr lang="it-IT" sz="5400" b="1" dirty="0"/>
              <a:t>Implementazione </a:t>
            </a:r>
            <a:r>
              <a:rPr lang="it-IT" sz="5400" b="1" dirty="0" err="1"/>
              <a:t>Unity</a:t>
            </a:r>
            <a:endParaRPr lang="it-IT" sz="5400" b="1" dirty="0"/>
          </a:p>
        </p:txBody>
      </p:sp>
      <p:sp>
        <p:nvSpPr>
          <p:cNvPr id="3" name="Segnaposto contenuto 2">
            <a:extLst>
              <a:ext uri="{FF2B5EF4-FFF2-40B4-BE49-F238E27FC236}">
                <a16:creationId xmlns:a16="http://schemas.microsoft.com/office/drawing/2014/main" id="{617CA321-8D7D-4048-B9B3-9D577B0E2013}"/>
              </a:ext>
            </a:extLst>
          </p:cNvPr>
          <p:cNvSpPr>
            <a:spLocks noGrp="1"/>
          </p:cNvSpPr>
          <p:nvPr>
            <p:ph idx="1"/>
          </p:nvPr>
        </p:nvSpPr>
        <p:spPr>
          <a:xfrm>
            <a:off x="838200" y="1825625"/>
            <a:ext cx="10515600" cy="4351338"/>
          </a:xfrm>
        </p:spPr>
        <p:txBody>
          <a:bodyPr/>
          <a:lstStyle/>
          <a:p>
            <a:pPr marL="0" indent="0">
              <a:buNone/>
            </a:pPr>
            <a:r>
              <a:rPr lang="it-IT" dirty="0"/>
              <a:t>Dopo l’invio del messaggio dei sensori, l’agente rimane in attesa di ricevere in risposta dal Python l’azione da eseguire.</a:t>
            </a:r>
          </a:p>
          <a:p>
            <a:pPr marL="0" indent="0">
              <a:buNone/>
            </a:pPr>
            <a:endParaRPr lang="it-IT" dirty="0"/>
          </a:p>
          <a:p>
            <a:pPr marL="0" indent="0">
              <a:buNone/>
            </a:pPr>
            <a:endParaRPr lang="it-IT" dirty="0"/>
          </a:p>
          <a:p>
            <a:pPr marL="0" indent="0">
              <a:buNone/>
            </a:pPr>
            <a:r>
              <a:rPr lang="it-IT" dirty="0"/>
              <a:t>Infine dopo averla eseguita, passa il proprio turno, lasciandolo alle pecore.</a:t>
            </a:r>
          </a:p>
        </p:txBody>
      </p:sp>
    </p:spTree>
    <p:extLst>
      <p:ext uri="{BB962C8B-B14F-4D97-AF65-F5344CB8AC3E}">
        <p14:creationId xmlns:p14="http://schemas.microsoft.com/office/powerpoint/2010/main" val="2688244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823</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Calibri</vt:lpstr>
      <vt:lpstr>Calibri Light</vt:lpstr>
      <vt:lpstr>Open Sans</vt:lpstr>
      <vt:lpstr>Segoe UI</vt:lpstr>
      <vt:lpstr>Tema di Office</vt:lpstr>
      <vt:lpstr>German Shepherd simulation</vt:lpstr>
      <vt:lpstr>Environment</vt:lpstr>
      <vt:lpstr>Obiettivo della simulazione</vt:lpstr>
      <vt:lpstr>Meccaniche e regole</vt:lpstr>
      <vt:lpstr>L’AGENT</vt:lpstr>
      <vt:lpstr>Two-way communication between Python 3 and Unity (C#) - Y. T. Elashry</vt:lpstr>
      <vt:lpstr>Comunicazione</vt:lpstr>
      <vt:lpstr>Implementazione Unity</vt:lpstr>
      <vt:lpstr>Implementazione Unity</vt:lpstr>
      <vt:lpstr>Implementazione Python</vt:lpstr>
      <vt:lpstr>Implementazione Python</vt:lpstr>
      <vt:lpstr>Implementazione Python</vt:lpstr>
      <vt:lpstr>Implementazione Python</vt:lpstr>
      <vt:lpstr>Flusso di esecuzione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Sheperd simulation</dc:title>
  <dc:creator>Jessica Giancola</dc:creator>
  <cp:lastModifiedBy>Jessica Giancola</cp:lastModifiedBy>
  <cp:revision>23</cp:revision>
  <dcterms:created xsi:type="dcterms:W3CDTF">2021-01-25T20:25:10Z</dcterms:created>
  <dcterms:modified xsi:type="dcterms:W3CDTF">2021-02-13T14:36:48Z</dcterms:modified>
</cp:coreProperties>
</file>