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Arimo" panose="020B0604020202020204" charset="0"/>
      <p:regular r:id="rId15"/>
    </p:embeddedFont>
    <p:embeddedFont>
      <p:font typeface="Arimo Bold" panose="020B0604020202020204" charset="0"/>
      <p:regular r:id="rId16"/>
    </p:embeddedFont>
    <p:embeddedFont>
      <p:font typeface="Canva Sans" panose="020B0604020202020204" charset="0"/>
      <p:regular r:id="rId17"/>
    </p:embeddedFont>
    <p:embeddedFont>
      <p:font typeface="Times New Roman Bold" panose="02020803070505020304" pitchFamily="18" charset="0"/>
      <p:regular r:id="rId18"/>
      <p:bold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902" autoAdjust="0"/>
  </p:normalViewPr>
  <p:slideViewPr>
    <p:cSldViewPr>
      <p:cViewPr varScale="1">
        <p:scale>
          <a:sx n="52" d="100"/>
          <a:sy n="52" d="100"/>
        </p:scale>
        <p:origin x="85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karthika95/pedestrian-detection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1B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286000" y="10134600"/>
            <a:ext cx="13716000" cy="152400"/>
          </a:xfrm>
          <a:custGeom>
            <a:avLst/>
            <a:gdLst/>
            <a:ahLst/>
            <a:cxnLst/>
            <a:rect l="l" t="t" r="r" b="b"/>
            <a:pathLst>
              <a:path w="13716000" h="152400">
                <a:moveTo>
                  <a:pt x="0" y="0"/>
                </a:moveTo>
                <a:lnTo>
                  <a:pt x="13716000" y="0"/>
                </a:lnTo>
                <a:lnTo>
                  <a:pt x="13716000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799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10134600"/>
            <a:ext cx="3898075" cy="152400"/>
          </a:xfrm>
          <a:custGeom>
            <a:avLst/>
            <a:gdLst/>
            <a:ahLst/>
            <a:cxnLst/>
            <a:rect l="l" t="t" r="r" b="b"/>
            <a:pathLst>
              <a:path w="3898075" h="152400">
                <a:moveTo>
                  <a:pt x="0" y="0"/>
                </a:moveTo>
                <a:lnTo>
                  <a:pt x="3898075" y="0"/>
                </a:lnTo>
                <a:lnTo>
                  <a:pt x="3898075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285952" b="-18462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5790076" y="1028700"/>
            <a:ext cx="6159204" cy="2021582"/>
          </a:xfrm>
          <a:custGeom>
            <a:avLst/>
            <a:gdLst/>
            <a:ahLst/>
            <a:cxnLst/>
            <a:rect l="l" t="t" r="r" b="b"/>
            <a:pathLst>
              <a:path w="6159204" h="2021582">
                <a:moveTo>
                  <a:pt x="0" y="0"/>
                </a:moveTo>
                <a:lnTo>
                  <a:pt x="6159204" y="0"/>
                </a:lnTo>
                <a:lnTo>
                  <a:pt x="6159204" y="2021582"/>
                </a:lnTo>
                <a:lnTo>
                  <a:pt x="0" y="20215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11"/>
            </a:stretch>
          </a:blipFill>
        </p:spPr>
      </p:sp>
      <p:graphicFrame>
        <p:nvGraphicFramePr>
          <p:cNvPr id="5" name="Table 5"/>
          <p:cNvGraphicFramePr>
            <a:graphicFrameLocks noGrp="1"/>
          </p:cNvGraphicFramePr>
          <p:nvPr/>
        </p:nvGraphicFramePr>
        <p:xfrm>
          <a:off x="5486400" y="6934962"/>
          <a:ext cx="7315200" cy="3095625"/>
        </p:xfrm>
        <a:graphic>
          <a:graphicData uri="http://schemas.openxmlformats.org/drawingml/2006/table">
            <a:tbl>
              <a:tblPr/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31875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FFFFFF"/>
                          </a:solidFill>
                          <a:latin typeface="Times New Roman"/>
                        </a:rPr>
                        <a:t>Harsh Lohriya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FFFFFF"/>
                          </a:solidFill>
                          <a:latin typeface="Times New Roman"/>
                        </a:rPr>
                        <a:t>AU2140154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1875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FFFFFF"/>
                          </a:solidFill>
                          <a:latin typeface="Times New Roman"/>
                        </a:rPr>
                        <a:t>Urmil Jagad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FFFFFF"/>
                          </a:solidFill>
                          <a:latin typeface="Times New Roman"/>
                        </a:rPr>
                        <a:t>AU2140179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1875"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FFFFFF"/>
                          </a:solidFill>
                          <a:latin typeface="Times New Roman"/>
                        </a:rPr>
                        <a:t>Rahul Patel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FFFFFF"/>
                          </a:solidFill>
                          <a:latin typeface="Times New Roman"/>
                        </a:rPr>
                        <a:t>AU2140205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6"/>
          <p:cNvSpPr txBox="1"/>
          <p:nvPr/>
        </p:nvSpPr>
        <p:spPr>
          <a:xfrm>
            <a:off x="1348725" y="3800890"/>
            <a:ext cx="15590550" cy="809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5000">
                <a:solidFill>
                  <a:srgbClr val="FFFFFF"/>
                </a:solidFill>
                <a:latin typeface="Times New Roman Bold"/>
              </a:rPr>
              <a:t>Computer Vision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4953000"/>
            <a:ext cx="16230600" cy="1543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99"/>
              </a:lnSpc>
            </a:pPr>
            <a:r>
              <a:rPr lang="en-US" sz="3999">
                <a:solidFill>
                  <a:srgbClr val="FFFFFF"/>
                </a:solidFill>
                <a:latin typeface="Times New Roman Bold"/>
              </a:rPr>
              <a:t>Project: Enhanced Deployment of YOLO V8 on Nvidia Jetson Nano through Model Compression Techniques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286000" y="10134600"/>
            <a:ext cx="13716000" cy="152400"/>
          </a:xfrm>
          <a:custGeom>
            <a:avLst/>
            <a:gdLst/>
            <a:ahLst/>
            <a:cxnLst/>
            <a:rect l="l" t="t" r="r" b="b"/>
            <a:pathLst>
              <a:path w="13716000" h="152400">
                <a:moveTo>
                  <a:pt x="0" y="0"/>
                </a:moveTo>
                <a:lnTo>
                  <a:pt x="13716000" y="0"/>
                </a:lnTo>
                <a:lnTo>
                  <a:pt x="13716000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799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10134600"/>
            <a:ext cx="3898075" cy="152400"/>
          </a:xfrm>
          <a:custGeom>
            <a:avLst/>
            <a:gdLst/>
            <a:ahLst/>
            <a:cxnLst/>
            <a:rect l="l" t="t" r="r" b="b"/>
            <a:pathLst>
              <a:path w="3898075" h="152400">
                <a:moveTo>
                  <a:pt x="0" y="0"/>
                </a:moveTo>
                <a:lnTo>
                  <a:pt x="3898075" y="0"/>
                </a:lnTo>
                <a:lnTo>
                  <a:pt x="3898075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285952" b="-18462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389924" y="10134600"/>
            <a:ext cx="3898076" cy="158244"/>
          </a:xfrm>
          <a:custGeom>
            <a:avLst/>
            <a:gdLst/>
            <a:ahLst/>
            <a:cxnLst/>
            <a:rect l="l" t="t" r="r" b="b"/>
            <a:pathLst>
              <a:path w="3898076" h="158244">
                <a:moveTo>
                  <a:pt x="0" y="0"/>
                </a:moveTo>
                <a:lnTo>
                  <a:pt x="3898076" y="0"/>
                </a:lnTo>
                <a:lnTo>
                  <a:pt x="3898076" y="158244"/>
                </a:lnTo>
                <a:lnTo>
                  <a:pt x="0" y="1582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300752" b="-18462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538221" y="9058422"/>
            <a:ext cx="2048718" cy="898485"/>
          </a:xfrm>
          <a:custGeom>
            <a:avLst/>
            <a:gdLst/>
            <a:ahLst/>
            <a:cxnLst/>
            <a:rect l="l" t="t" r="r" b="b"/>
            <a:pathLst>
              <a:path w="2048718" h="898485">
                <a:moveTo>
                  <a:pt x="0" y="0"/>
                </a:moveTo>
                <a:lnTo>
                  <a:pt x="2048718" y="0"/>
                </a:lnTo>
                <a:lnTo>
                  <a:pt x="2048718" y="898485"/>
                </a:lnTo>
                <a:lnTo>
                  <a:pt x="0" y="8984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72591" t="-164492" r="-72202" b="-164857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981075"/>
            <a:ext cx="16230600" cy="958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6000">
                <a:solidFill>
                  <a:srgbClr val="000000"/>
                </a:solidFill>
                <a:latin typeface="Times New Roman Bold"/>
              </a:rPr>
              <a:t>Future Work: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2933585"/>
            <a:ext cx="16230600" cy="40519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60753" lvl="1" indent="-480376">
              <a:lnSpc>
                <a:spcPts val="8009"/>
              </a:lnSpc>
              <a:buFont typeface="Arial"/>
              <a:buChar char="•"/>
            </a:pPr>
            <a:r>
              <a:rPr lang="en-US" sz="4449">
                <a:solidFill>
                  <a:srgbClr val="000000"/>
                </a:solidFill>
                <a:latin typeface="Times New Roman"/>
              </a:rPr>
              <a:t>Solve dependencies on the Jetson nano</a:t>
            </a:r>
          </a:p>
          <a:p>
            <a:pPr marL="960753" lvl="1" indent="-480376">
              <a:lnSpc>
                <a:spcPts val="8009"/>
              </a:lnSpc>
              <a:buFont typeface="Arial"/>
              <a:buChar char="•"/>
            </a:pPr>
            <a:r>
              <a:rPr lang="en-US" sz="4449">
                <a:solidFill>
                  <a:srgbClr val="000000"/>
                </a:solidFill>
                <a:latin typeface="Times New Roman"/>
              </a:rPr>
              <a:t>Utilise the Jetson nano by TensorRT  </a:t>
            </a:r>
          </a:p>
          <a:p>
            <a:pPr marL="960753" lvl="1" indent="-480376">
              <a:lnSpc>
                <a:spcPts val="8009"/>
              </a:lnSpc>
              <a:buFont typeface="Arial"/>
              <a:buChar char="•"/>
            </a:pPr>
            <a:r>
              <a:rPr lang="en-US" sz="4449">
                <a:solidFill>
                  <a:srgbClr val="000000"/>
                </a:solidFill>
                <a:latin typeface="Times New Roman"/>
              </a:rPr>
              <a:t>Use Other Model compression techniques </a:t>
            </a:r>
          </a:p>
          <a:p>
            <a:pPr algn="l">
              <a:lnSpc>
                <a:spcPts val="8009"/>
              </a:lnSpc>
            </a:pPr>
            <a:endParaRPr lang="en-US" sz="4449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6295442" y="9482266"/>
            <a:ext cx="643831" cy="285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>
                <a:solidFill>
                  <a:srgbClr val="7F7F7F"/>
                </a:solidFill>
                <a:latin typeface="Arimo Bold"/>
              </a:rPr>
              <a:t>I  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286000" y="10134600"/>
            <a:ext cx="13716000" cy="152400"/>
          </a:xfrm>
          <a:custGeom>
            <a:avLst/>
            <a:gdLst/>
            <a:ahLst/>
            <a:cxnLst/>
            <a:rect l="l" t="t" r="r" b="b"/>
            <a:pathLst>
              <a:path w="13716000" h="152400">
                <a:moveTo>
                  <a:pt x="0" y="0"/>
                </a:moveTo>
                <a:lnTo>
                  <a:pt x="13716000" y="0"/>
                </a:lnTo>
                <a:lnTo>
                  <a:pt x="13716000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799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10134600"/>
            <a:ext cx="3898075" cy="152400"/>
          </a:xfrm>
          <a:custGeom>
            <a:avLst/>
            <a:gdLst/>
            <a:ahLst/>
            <a:cxnLst/>
            <a:rect l="l" t="t" r="r" b="b"/>
            <a:pathLst>
              <a:path w="3898075" h="152400">
                <a:moveTo>
                  <a:pt x="0" y="0"/>
                </a:moveTo>
                <a:lnTo>
                  <a:pt x="3898075" y="0"/>
                </a:lnTo>
                <a:lnTo>
                  <a:pt x="3898075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285952" b="-18462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389924" y="10134600"/>
            <a:ext cx="3898076" cy="158244"/>
          </a:xfrm>
          <a:custGeom>
            <a:avLst/>
            <a:gdLst/>
            <a:ahLst/>
            <a:cxnLst/>
            <a:rect l="l" t="t" r="r" b="b"/>
            <a:pathLst>
              <a:path w="3898076" h="158244">
                <a:moveTo>
                  <a:pt x="0" y="0"/>
                </a:moveTo>
                <a:lnTo>
                  <a:pt x="3898076" y="0"/>
                </a:lnTo>
                <a:lnTo>
                  <a:pt x="3898076" y="158244"/>
                </a:lnTo>
                <a:lnTo>
                  <a:pt x="0" y="1582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300752" b="-18462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538221" y="9058422"/>
            <a:ext cx="2048718" cy="898485"/>
          </a:xfrm>
          <a:custGeom>
            <a:avLst/>
            <a:gdLst/>
            <a:ahLst/>
            <a:cxnLst/>
            <a:rect l="l" t="t" r="r" b="b"/>
            <a:pathLst>
              <a:path w="2048718" h="898485">
                <a:moveTo>
                  <a:pt x="0" y="0"/>
                </a:moveTo>
                <a:lnTo>
                  <a:pt x="2048718" y="0"/>
                </a:lnTo>
                <a:lnTo>
                  <a:pt x="2048718" y="898485"/>
                </a:lnTo>
                <a:lnTo>
                  <a:pt x="0" y="8984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72591" t="-164492" r="-72202" b="-164857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981075"/>
            <a:ext cx="15590550" cy="958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6000">
                <a:solidFill>
                  <a:srgbClr val="000000"/>
                </a:solidFill>
                <a:latin typeface="Times New Roman Bold"/>
              </a:rPr>
              <a:t>References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6233700" y="9482266"/>
            <a:ext cx="643831" cy="285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>
                <a:solidFill>
                  <a:srgbClr val="7F7F7F"/>
                </a:solidFill>
                <a:latin typeface="Arimo Bold"/>
              </a:rPr>
              <a:t>|  11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34375" y="1724172"/>
            <a:ext cx="16619250" cy="6877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00"/>
              </a:lnSpc>
            </a:pPr>
            <a:endParaRPr/>
          </a:p>
          <a:p>
            <a:pPr marL="647700" lvl="1" indent="-323850">
              <a:lnSpc>
                <a:spcPts val="36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rimo"/>
              </a:rPr>
              <a:t>Lining Hu, &amp; Yongfu Li. (n.d.). Micro-YOLO: Exploring efficient methods to compress CNN based object detection model. Department of Micro-Nano Electronics, https://www.scitepress.org/Papers/2021/102344/102344.pdf.</a:t>
            </a:r>
          </a:p>
          <a:p>
            <a:pPr marL="647700" lvl="1" indent="-323850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rimo"/>
              </a:rPr>
              <a:t>Ultralytics. (2024b, March 13). Home. Ultralytics YOLOv8 Docs. https://docs.ultralytics.com/</a:t>
            </a:r>
          </a:p>
          <a:p>
            <a:pPr marL="647700" lvl="1" indent="-323850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rimo"/>
              </a:rPr>
              <a:t>Krishnamoorthi, R. (2018, June 21). Quantizing deep convolutional networks for efficient inference: A whitepaper. arXiv.org. https://arxiv.org/abs/1806.08342</a:t>
            </a:r>
          </a:p>
          <a:p>
            <a:pPr marL="647700" lvl="1" indent="-323850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rimo"/>
              </a:rPr>
              <a:t>Labonne, M. (2023, July 9). Introduction to Weight Quantization | Towards Data Science. Medium. https://towardsdatascience.com/introduction-to-weight-quantization-2494701b9c0c</a:t>
            </a:r>
          </a:p>
          <a:p>
            <a:pPr marL="647700" lvl="1" indent="-323850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rimo"/>
              </a:rPr>
              <a:t>NVIDIA Jetson Nano Developer Kit. (n.d.). NVIDIA Developer. https://developer.nvidia.com/embedded/jetson-nano-developer-kit</a:t>
            </a:r>
          </a:p>
          <a:p>
            <a:pPr>
              <a:lnSpc>
                <a:spcPts val="4500"/>
              </a:lnSpc>
            </a:pPr>
            <a:endParaRPr lang="en-US" sz="3000">
              <a:solidFill>
                <a:srgbClr val="000000"/>
              </a:solidFill>
              <a:latin typeface="Arimo"/>
            </a:endParaRPr>
          </a:p>
          <a:p>
            <a:pPr>
              <a:lnSpc>
                <a:spcPts val="3600"/>
              </a:lnSpc>
              <a:spcBef>
                <a:spcPct val="0"/>
              </a:spcBef>
            </a:pPr>
            <a:endParaRPr lang="en-US" sz="3000">
              <a:solidFill>
                <a:srgbClr val="000000"/>
              </a:solidFill>
              <a:latin typeface="Arim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286000" y="10134600"/>
            <a:ext cx="13716000" cy="152400"/>
          </a:xfrm>
          <a:custGeom>
            <a:avLst/>
            <a:gdLst/>
            <a:ahLst/>
            <a:cxnLst/>
            <a:rect l="l" t="t" r="r" b="b"/>
            <a:pathLst>
              <a:path w="13716000" h="152400">
                <a:moveTo>
                  <a:pt x="0" y="0"/>
                </a:moveTo>
                <a:lnTo>
                  <a:pt x="13716000" y="0"/>
                </a:lnTo>
                <a:lnTo>
                  <a:pt x="13716000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799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10134600"/>
            <a:ext cx="3898075" cy="152400"/>
          </a:xfrm>
          <a:custGeom>
            <a:avLst/>
            <a:gdLst/>
            <a:ahLst/>
            <a:cxnLst/>
            <a:rect l="l" t="t" r="r" b="b"/>
            <a:pathLst>
              <a:path w="3898075" h="152400">
                <a:moveTo>
                  <a:pt x="0" y="0"/>
                </a:moveTo>
                <a:lnTo>
                  <a:pt x="3898075" y="0"/>
                </a:lnTo>
                <a:lnTo>
                  <a:pt x="3898075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285952" b="-18462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389924" y="10134600"/>
            <a:ext cx="3898076" cy="158244"/>
          </a:xfrm>
          <a:custGeom>
            <a:avLst/>
            <a:gdLst/>
            <a:ahLst/>
            <a:cxnLst/>
            <a:rect l="l" t="t" r="r" b="b"/>
            <a:pathLst>
              <a:path w="3898076" h="158244">
                <a:moveTo>
                  <a:pt x="0" y="0"/>
                </a:moveTo>
                <a:lnTo>
                  <a:pt x="3898076" y="0"/>
                </a:lnTo>
                <a:lnTo>
                  <a:pt x="3898076" y="158244"/>
                </a:lnTo>
                <a:lnTo>
                  <a:pt x="0" y="1582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300752" b="-18462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538221" y="9058422"/>
            <a:ext cx="2048718" cy="898485"/>
          </a:xfrm>
          <a:custGeom>
            <a:avLst/>
            <a:gdLst/>
            <a:ahLst/>
            <a:cxnLst/>
            <a:rect l="l" t="t" r="r" b="b"/>
            <a:pathLst>
              <a:path w="2048718" h="898485">
                <a:moveTo>
                  <a:pt x="0" y="0"/>
                </a:moveTo>
                <a:lnTo>
                  <a:pt x="2048718" y="0"/>
                </a:lnTo>
                <a:lnTo>
                  <a:pt x="2048718" y="898485"/>
                </a:lnTo>
                <a:lnTo>
                  <a:pt x="0" y="8984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72591" t="-164492" r="-72202" b="-164857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5979170" y="4076700"/>
            <a:ext cx="6329660" cy="16471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9999" dirty="0">
                <a:solidFill>
                  <a:srgbClr val="000000"/>
                </a:solidFill>
                <a:latin typeface="Times New Roman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286000" y="10134600"/>
            <a:ext cx="13716000" cy="152400"/>
          </a:xfrm>
          <a:custGeom>
            <a:avLst/>
            <a:gdLst/>
            <a:ahLst/>
            <a:cxnLst/>
            <a:rect l="l" t="t" r="r" b="b"/>
            <a:pathLst>
              <a:path w="13716000" h="152400">
                <a:moveTo>
                  <a:pt x="0" y="0"/>
                </a:moveTo>
                <a:lnTo>
                  <a:pt x="13716000" y="0"/>
                </a:lnTo>
                <a:lnTo>
                  <a:pt x="13716000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799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10134600"/>
            <a:ext cx="3898075" cy="152400"/>
          </a:xfrm>
          <a:custGeom>
            <a:avLst/>
            <a:gdLst/>
            <a:ahLst/>
            <a:cxnLst/>
            <a:rect l="l" t="t" r="r" b="b"/>
            <a:pathLst>
              <a:path w="3898075" h="152400">
                <a:moveTo>
                  <a:pt x="0" y="0"/>
                </a:moveTo>
                <a:lnTo>
                  <a:pt x="3898075" y="0"/>
                </a:lnTo>
                <a:lnTo>
                  <a:pt x="3898075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285952" b="-18462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389924" y="10134600"/>
            <a:ext cx="3898076" cy="158244"/>
          </a:xfrm>
          <a:custGeom>
            <a:avLst/>
            <a:gdLst/>
            <a:ahLst/>
            <a:cxnLst/>
            <a:rect l="l" t="t" r="r" b="b"/>
            <a:pathLst>
              <a:path w="3898076" h="158244">
                <a:moveTo>
                  <a:pt x="0" y="0"/>
                </a:moveTo>
                <a:lnTo>
                  <a:pt x="3898076" y="0"/>
                </a:lnTo>
                <a:lnTo>
                  <a:pt x="3898076" y="158244"/>
                </a:lnTo>
                <a:lnTo>
                  <a:pt x="0" y="1582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300752" b="-18462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538221" y="9058422"/>
            <a:ext cx="2048718" cy="898485"/>
          </a:xfrm>
          <a:custGeom>
            <a:avLst/>
            <a:gdLst/>
            <a:ahLst/>
            <a:cxnLst/>
            <a:rect l="l" t="t" r="r" b="b"/>
            <a:pathLst>
              <a:path w="2048718" h="898485">
                <a:moveTo>
                  <a:pt x="0" y="0"/>
                </a:moveTo>
                <a:lnTo>
                  <a:pt x="2048718" y="0"/>
                </a:lnTo>
                <a:lnTo>
                  <a:pt x="2048718" y="898485"/>
                </a:lnTo>
                <a:lnTo>
                  <a:pt x="0" y="8984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72591" t="-164492" r="-72202" b="-164857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6233700" y="9482266"/>
            <a:ext cx="643831" cy="285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>
                <a:solidFill>
                  <a:srgbClr val="7F7F7F"/>
                </a:solidFill>
                <a:latin typeface="Arimo Bold"/>
              </a:rPr>
              <a:t>|  2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650675"/>
            <a:ext cx="16230600" cy="958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6000" spc="179">
                <a:solidFill>
                  <a:srgbClr val="000000"/>
                </a:solidFill>
                <a:latin typeface="Times New Roman Bold"/>
              </a:rPr>
              <a:t>Introduction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1637465"/>
            <a:ext cx="16230600" cy="6478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66"/>
              </a:lnSpc>
            </a:pPr>
            <a:endParaRPr/>
          </a:p>
          <a:p>
            <a:pPr>
              <a:lnSpc>
                <a:spcPts val="5666"/>
              </a:lnSpc>
            </a:pPr>
            <a:r>
              <a:rPr lang="en-US" sz="4047">
                <a:solidFill>
                  <a:srgbClr val="000000"/>
                </a:solidFill>
                <a:latin typeface="Times New Roman Bold"/>
              </a:rPr>
              <a:t>Main Challenges Using State of the Art AI model:</a:t>
            </a:r>
          </a:p>
          <a:p>
            <a:pPr marL="873917" lvl="1" indent="-436959">
              <a:lnSpc>
                <a:spcPts val="5666"/>
              </a:lnSpc>
              <a:buFont typeface="Arial"/>
              <a:buChar char="•"/>
            </a:pPr>
            <a:r>
              <a:rPr lang="en-US" sz="4047">
                <a:solidFill>
                  <a:srgbClr val="000000"/>
                </a:solidFill>
                <a:latin typeface="Times New Roman"/>
              </a:rPr>
              <a:t>Resource Constrained</a:t>
            </a:r>
          </a:p>
          <a:p>
            <a:pPr marL="873917" lvl="1" indent="-436959">
              <a:lnSpc>
                <a:spcPts val="5666"/>
              </a:lnSpc>
              <a:buFont typeface="Arial"/>
              <a:buChar char="•"/>
            </a:pPr>
            <a:r>
              <a:rPr lang="en-US" sz="4047">
                <a:solidFill>
                  <a:srgbClr val="000000"/>
                </a:solidFill>
                <a:latin typeface="Times New Roman"/>
              </a:rPr>
              <a:t>Limited Memory, Limited Processing capabilities</a:t>
            </a:r>
          </a:p>
          <a:p>
            <a:pPr>
              <a:lnSpc>
                <a:spcPts val="5666"/>
              </a:lnSpc>
            </a:pPr>
            <a:endParaRPr lang="en-US" sz="4047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ts val="5666"/>
              </a:lnSpc>
            </a:pPr>
            <a:r>
              <a:rPr lang="en-US" sz="4047">
                <a:solidFill>
                  <a:srgbClr val="000000"/>
                </a:solidFill>
                <a:latin typeface="Times New Roman Bold"/>
              </a:rPr>
              <a:t>Deep Learning Models:</a:t>
            </a:r>
          </a:p>
          <a:p>
            <a:pPr marL="873917" lvl="1" indent="-436959">
              <a:lnSpc>
                <a:spcPts val="5666"/>
              </a:lnSpc>
              <a:buFont typeface="Arial"/>
              <a:buChar char="•"/>
            </a:pPr>
            <a:r>
              <a:rPr lang="en-US" sz="4047">
                <a:solidFill>
                  <a:srgbClr val="000000"/>
                </a:solidFill>
                <a:latin typeface="Times New Roman"/>
              </a:rPr>
              <a:t>Bigger in Size</a:t>
            </a:r>
          </a:p>
          <a:p>
            <a:pPr marL="873917" lvl="1" indent="-436959">
              <a:lnSpc>
                <a:spcPts val="5666"/>
              </a:lnSpc>
              <a:buFont typeface="Arial"/>
              <a:buChar char="•"/>
            </a:pPr>
            <a:r>
              <a:rPr lang="en-US" sz="4047">
                <a:solidFill>
                  <a:srgbClr val="000000"/>
                </a:solidFill>
                <a:latin typeface="Times New Roman"/>
              </a:rPr>
              <a:t>Difficult to deploy on Resource Constrained Device</a:t>
            </a:r>
          </a:p>
          <a:p>
            <a:pPr marL="873917" lvl="1" indent="-436959" algn="l">
              <a:lnSpc>
                <a:spcPts val="5666"/>
              </a:lnSpc>
              <a:buFont typeface="Arial"/>
              <a:buChar char="•"/>
            </a:pPr>
            <a:r>
              <a:rPr lang="en-US" sz="4047">
                <a:solidFill>
                  <a:srgbClr val="000000"/>
                </a:solidFill>
                <a:latin typeface="Times New Roman"/>
              </a:rPr>
              <a:t>Higher Inference Time, More Energy Consumption.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286000" y="10134600"/>
            <a:ext cx="13716000" cy="152400"/>
          </a:xfrm>
          <a:custGeom>
            <a:avLst/>
            <a:gdLst/>
            <a:ahLst/>
            <a:cxnLst/>
            <a:rect l="l" t="t" r="r" b="b"/>
            <a:pathLst>
              <a:path w="13716000" h="152400">
                <a:moveTo>
                  <a:pt x="0" y="0"/>
                </a:moveTo>
                <a:lnTo>
                  <a:pt x="13716000" y="0"/>
                </a:lnTo>
                <a:lnTo>
                  <a:pt x="13716000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799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10134600"/>
            <a:ext cx="3898075" cy="152400"/>
          </a:xfrm>
          <a:custGeom>
            <a:avLst/>
            <a:gdLst/>
            <a:ahLst/>
            <a:cxnLst/>
            <a:rect l="l" t="t" r="r" b="b"/>
            <a:pathLst>
              <a:path w="3898075" h="152400">
                <a:moveTo>
                  <a:pt x="0" y="0"/>
                </a:moveTo>
                <a:lnTo>
                  <a:pt x="3898075" y="0"/>
                </a:lnTo>
                <a:lnTo>
                  <a:pt x="3898075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285952" b="-18462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389924" y="10134600"/>
            <a:ext cx="3898076" cy="158244"/>
          </a:xfrm>
          <a:custGeom>
            <a:avLst/>
            <a:gdLst/>
            <a:ahLst/>
            <a:cxnLst/>
            <a:rect l="l" t="t" r="r" b="b"/>
            <a:pathLst>
              <a:path w="3898076" h="158244">
                <a:moveTo>
                  <a:pt x="0" y="0"/>
                </a:moveTo>
                <a:lnTo>
                  <a:pt x="3898076" y="0"/>
                </a:lnTo>
                <a:lnTo>
                  <a:pt x="3898076" y="158244"/>
                </a:lnTo>
                <a:lnTo>
                  <a:pt x="0" y="1582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300752" b="-18462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538221" y="9058422"/>
            <a:ext cx="2048718" cy="898485"/>
          </a:xfrm>
          <a:custGeom>
            <a:avLst/>
            <a:gdLst/>
            <a:ahLst/>
            <a:cxnLst/>
            <a:rect l="l" t="t" r="r" b="b"/>
            <a:pathLst>
              <a:path w="2048718" h="898485">
                <a:moveTo>
                  <a:pt x="0" y="0"/>
                </a:moveTo>
                <a:lnTo>
                  <a:pt x="2048718" y="0"/>
                </a:lnTo>
                <a:lnTo>
                  <a:pt x="2048718" y="898485"/>
                </a:lnTo>
                <a:lnTo>
                  <a:pt x="0" y="8984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72591" t="-164492" r="-72202" b="-164857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6233700" y="9482266"/>
            <a:ext cx="643831" cy="285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>
                <a:solidFill>
                  <a:srgbClr val="7F7F7F"/>
                </a:solidFill>
                <a:latin typeface="Arimo Bold"/>
              </a:rPr>
              <a:t>|  3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981075"/>
            <a:ext cx="16230600" cy="958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6000" spc="179">
                <a:solidFill>
                  <a:srgbClr val="000000"/>
                </a:solidFill>
                <a:latin typeface="Times New Roman Bold"/>
              </a:rPr>
              <a:t>Problem Statement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1786890"/>
            <a:ext cx="16230600" cy="21927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66"/>
              </a:lnSpc>
            </a:pPr>
            <a:endParaRPr/>
          </a:p>
          <a:p>
            <a:pPr marL="873917" lvl="1" indent="-436959" algn="l">
              <a:lnSpc>
                <a:spcPts val="5666"/>
              </a:lnSpc>
              <a:buFont typeface="Arial"/>
              <a:buChar char="•"/>
            </a:pPr>
            <a:r>
              <a:rPr lang="en-US" sz="4047">
                <a:solidFill>
                  <a:srgbClr val="000000"/>
                </a:solidFill>
                <a:latin typeface="Times New Roman"/>
              </a:rPr>
              <a:t>Applying Model Compression techniques on YOLO V8 pretrained model on NVIDIA Jetson Nano.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286000" y="10134600"/>
            <a:ext cx="13716000" cy="152400"/>
          </a:xfrm>
          <a:custGeom>
            <a:avLst/>
            <a:gdLst/>
            <a:ahLst/>
            <a:cxnLst/>
            <a:rect l="l" t="t" r="r" b="b"/>
            <a:pathLst>
              <a:path w="13716000" h="152400">
                <a:moveTo>
                  <a:pt x="0" y="0"/>
                </a:moveTo>
                <a:lnTo>
                  <a:pt x="13716000" y="0"/>
                </a:lnTo>
                <a:lnTo>
                  <a:pt x="13716000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799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10134600"/>
            <a:ext cx="3898075" cy="152400"/>
          </a:xfrm>
          <a:custGeom>
            <a:avLst/>
            <a:gdLst/>
            <a:ahLst/>
            <a:cxnLst/>
            <a:rect l="l" t="t" r="r" b="b"/>
            <a:pathLst>
              <a:path w="3898075" h="152400">
                <a:moveTo>
                  <a:pt x="0" y="0"/>
                </a:moveTo>
                <a:lnTo>
                  <a:pt x="3898075" y="0"/>
                </a:lnTo>
                <a:lnTo>
                  <a:pt x="3898075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285952" b="-18462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389924" y="10134600"/>
            <a:ext cx="3898076" cy="158244"/>
          </a:xfrm>
          <a:custGeom>
            <a:avLst/>
            <a:gdLst/>
            <a:ahLst/>
            <a:cxnLst/>
            <a:rect l="l" t="t" r="r" b="b"/>
            <a:pathLst>
              <a:path w="3898076" h="158244">
                <a:moveTo>
                  <a:pt x="0" y="0"/>
                </a:moveTo>
                <a:lnTo>
                  <a:pt x="3898076" y="0"/>
                </a:lnTo>
                <a:lnTo>
                  <a:pt x="3898076" y="158244"/>
                </a:lnTo>
                <a:lnTo>
                  <a:pt x="0" y="1582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300752" b="-18462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538221" y="9058422"/>
            <a:ext cx="2048718" cy="898485"/>
          </a:xfrm>
          <a:custGeom>
            <a:avLst/>
            <a:gdLst/>
            <a:ahLst/>
            <a:cxnLst/>
            <a:rect l="l" t="t" r="r" b="b"/>
            <a:pathLst>
              <a:path w="2048718" h="898485">
                <a:moveTo>
                  <a:pt x="0" y="0"/>
                </a:moveTo>
                <a:lnTo>
                  <a:pt x="2048718" y="0"/>
                </a:lnTo>
                <a:lnTo>
                  <a:pt x="2048718" y="898485"/>
                </a:lnTo>
                <a:lnTo>
                  <a:pt x="0" y="8984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72591" t="-164492" r="-72202" b="-164857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6233700" y="9482266"/>
            <a:ext cx="643831" cy="285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>
                <a:solidFill>
                  <a:srgbClr val="7F7F7F"/>
                </a:solidFill>
                <a:latin typeface="Arimo Bold"/>
              </a:rPr>
              <a:t>|  4</a:t>
            </a:r>
          </a:p>
        </p:txBody>
      </p:sp>
      <p:sp>
        <p:nvSpPr>
          <p:cNvPr id="7" name="Freeform 7"/>
          <p:cNvSpPr/>
          <p:nvPr/>
        </p:nvSpPr>
        <p:spPr>
          <a:xfrm>
            <a:off x="1046714" y="1818435"/>
            <a:ext cx="8151333" cy="6650129"/>
          </a:xfrm>
          <a:custGeom>
            <a:avLst/>
            <a:gdLst/>
            <a:ahLst/>
            <a:cxnLst/>
            <a:rect l="l" t="t" r="r" b="b"/>
            <a:pathLst>
              <a:path w="8151333" h="6650129">
                <a:moveTo>
                  <a:pt x="0" y="0"/>
                </a:moveTo>
                <a:lnTo>
                  <a:pt x="8151333" y="0"/>
                </a:lnTo>
                <a:lnTo>
                  <a:pt x="8151333" y="6650130"/>
                </a:lnTo>
                <a:lnTo>
                  <a:pt x="0" y="665013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136795" y="866775"/>
            <a:ext cx="16122505" cy="8230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86"/>
              </a:lnSpc>
            </a:pPr>
            <a:r>
              <a:rPr lang="en-US" sz="4347">
                <a:solidFill>
                  <a:srgbClr val="000000"/>
                </a:solidFill>
                <a:latin typeface="Times New Roman Bold"/>
              </a:rPr>
              <a:t>Jetson Nano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635871" y="9169248"/>
            <a:ext cx="11016258" cy="488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59"/>
              </a:lnSpc>
            </a:pPr>
            <a:r>
              <a:rPr lang="en-US" sz="1399">
                <a:solidFill>
                  <a:srgbClr val="000000"/>
                </a:solidFill>
                <a:latin typeface="Canva Sans"/>
              </a:rPr>
              <a:t>NVIDIA Jetson Nano Developer Kit. (n.d.). NVIDIA Developer. https://developer.nvidia.com/embedded/jetson-nano-developer-kit</a:t>
            </a:r>
          </a:p>
          <a:p>
            <a:pPr algn="ctr">
              <a:lnSpc>
                <a:spcPts val="1959"/>
              </a:lnSpc>
            </a:pPr>
            <a:endParaRPr lang="en-US" sz="1399">
              <a:solidFill>
                <a:srgbClr val="000000"/>
              </a:solidFill>
              <a:latin typeface="Canva San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9432253" y="1742235"/>
            <a:ext cx="8061253" cy="4962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32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Times New Roman"/>
              </a:rPr>
              <a:t>NVIDIA Jetson Nano Developer Kit small, powerful computer.</a:t>
            </a:r>
          </a:p>
          <a:p>
            <a:pPr algn="just">
              <a:lnSpc>
                <a:spcPts val="4320"/>
              </a:lnSpc>
              <a:spcBef>
                <a:spcPct val="0"/>
              </a:spcBef>
            </a:pPr>
            <a:endParaRPr lang="en-US" sz="3600">
              <a:solidFill>
                <a:srgbClr val="000000"/>
              </a:solidFill>
              <a:latin typeface="Times New Roman"/>
            </a:endParaRPr>
          </a:p>
          <a:p>
            <a:pPr marL="777240" lvl="1" indent="-388620" algn="just">
              <a:lnSpc>
                <a:spcPts val="4320"/>
              </a:lnSpc>
              <a:spcBef>
                <a:spcPct val="0"/>
              </a:spcBef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Times New Roman"/>
              </a:rPr>
              <a:t>4GB RAM</a:t>
            </a:r>
          </a:p>
          <a:p>
            <a:pPr marL="777240" lvl="1" indent="-388620" algn="just">
              <a:lnSpc>
                <a:spcPts val="4320"/>
              </a:lnSpc>
              <a:spcBef>
                <a:spcPct val="0"/>
              </a:spcBef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Times New Roman"/>
              </a:rPr>
              <a:t>CUDA Support</a:t>
            </a:r>
          </a:p>
          <a:p>
            <a:pPr marL="777240" lvl="1" indent="-388620" algn="just">
              <a:lnSpc>
                <a:spcPts val="4320"/>
              </a:lnSpc>
              <a:spcBef>
                <a:spcPct val="0"/>
              </a:spcBef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Times New Roman"/>
              </a:rPr>
              <a:t>TensorRT</a:t>
            </a:r>
          </a:p>
          <a:p>
            <a:pPr marL="777240" lvl="1" indent="-388620" algn="just">
              <a:lnSpc>
                <a:spcPts val="4320"/>
              </a:lnSpc>
              <a:spcBef>
                <a:spcPct val="0"/>
              </a:spcBef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Times New Roman"/>
              </a:rPr>
              <a:t>Low Power Consumption</a:t>
            </a:r>
          </a:p>
          <a:p>
            <a:pPr marL="777240" lvl="1" indent="-388620" algn="just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Times New Roman"/>
              </a:rPr>
              <a:t>Best for AI development  on IOT device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286000" y="10134600"/>
            <a:ext cx="13716000" cy="152400"/>
          </a:xfrm>
          <a:custGeom>
            <a:avLst/>
            <a:gdLst/>
            <a:ahLst/>
            <a:cxnLst/>
            <a:rect l="l" t="t" r="r" b="b"/>
            <a:pathLst>
              <a:path w="13716000" h="152400">
                <a:moveTo>
                  <a:pt x="0" y="0"/>
                </a:moveTo>
                <a:lnTo>
                  <a:pt x="13716000" y="0"/>
                </a:lnTo>
                <a:lnTo>
                  <a:pt x="13716000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799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10134600"/>
            <a:ext cx="3898075" cy="152400"/>
          </a:xfrm>
          <a:custGeom>
            <a:avLst/>
            <a:gdLst/>
            <a:ahLst/>
            <a:cxnLst/>
            <a:rect l="l" t="t" r="r" b="b"/>
            <a:pathLst>
              <a:path w="3898075" h="152400">
                <a:moveTo>
                  <a:pt x="0" y="0"/>
                </a:moveTo>
                <a:lnTo>
                  <a:pt x="3898075" y="0"/>
                </a:lnTo>
                <a:lnTo>
                  <a:pt x="3898075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285952" b="-18462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389924" y="10134600"/>
            <a:ext cx="3898076" cy="158244"/>
          </a:xfrm>
          <a:custGeom>
            <a:avLst/>
            <a:gdLst/>
            <a:ahLst/>
            <a:cxnLst/>
            <a:rect l="l" t="t" r="r" b="b"/>
            <a:pathLst>
              <a:path w="3898076" h="158244">
                <a:moveTo>
                  <a:pt x="0" y="0"/>
                </a:moveTo>
                <a:lnTo>
                  <a:pt x="3898076" y="0"/>
                </a:lnTo>
                <a:lnTo>
                  <a:pt x="3898076" y="158244"/>
                </a:lnTo>
                <a:lnTo>
                  <a:pt x="0" y="1582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300752" b="-18462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538221" y="9058422"/>
            <a:ext cx="2048718" cy="898485"/>
          </a:xfrm>
          <a:custGeom>
            <a:avLst/>
            <a:gdLst/>
            <a:ahLst/>
            <a:cxnLst/>
            <a:rect l="l" t="t" r="r" b="b"/>
            <a:pathLst>
              <a:path w="2048718" h="898485">
                <a:moveTo>
                  <a:pt x="0" y="0"/>
                </a:moveTo>
                <a:lnTo>
                  <a:pt x="2048718" y="0"/>
                </a:lnTo>
                <a:lnTo>
                  <a:pt x="2048718" y="898485"/>
                </a:lnTo>
                <a:lnTo>
                  <a:pt x="0" y="8984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72591" t="-164492" r="-72202" b="-164857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9315965" y="2271003"/>
            <a:ext cx="7791016" cy="4955952"/>
          </a:xfrm>
          <a:custGeom>
            <a:avLst/>
            <a:gdLst/>
            <a:ahLst/>
            <a:cxnLst/>
            <a:rect l="l" t="t" r="r" b="b"/>
            <a:pathLst>
              <a:path w="7791016" h="4955952">
                <a:moveTo>
                  <a:pt x="0" y="0"/>
                </a:moveTo>
                <a:lnTo>
                  <a:pt x="7791015" y="0"/>
                </a:lnTo>
                <a:lnTo>
                  <a:pt x="7791015" y="4955952"/>
                </a:lnTo>
                <a:lnTo>
                  <a:pt x="0" y="495595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4162" r="-8863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28700" y="525780"/>
            <a:ext cx="16230600" cy="958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6000" spc="179">
                <a:solidFill>
                  <a:srgbClr val="000000"/>
                </a:solidFill>
                <a:latin typeface="Times New Roman Bold"/>
              </a:rPr>
              <a:t>Our Approach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1421316"/>
            <a:ext cx="16230600" cy="763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66"/>
              </a:lnSpc>
            </a:pPr>
            <a:r>
              <a:rPr lang="en-US" sz="4047">
                <a:solidFill>
                  <a:srgbClr val="000000"/>
                </a:solidFill>
                <a:latin typeface="Times New Roman"/>
              </a:rPr>
              <a:t>Weight Quantization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6233700" y="9482266"/>
            <a:ext cx="643831" cy="285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>
                <a:solidFill>
                  <a:srgbClr val="7F7F7F"/>
                </a:solidFill>
                <a:latin typeface="Arimo Bold"/>
              </a:rPr>
              <a:t>|  5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59468" y="8783526"/>
            <a:ext cx="15618063" cy="247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00"/>
              </a:lnSpc>
              <a:spcBef>
                <a:spcPct val="0"/>
              </a:spcBef>
            </a:pPr>
            <a:r>
              <a:rPr lang="en-US" sz="1500">
                <a:solidFill>
                  <a:srgbClr val="000000"/>
                </a:solidFill>
                <a:latin typeface="Arimo"/>
              </a:rPr>
              <a:t>Labonne, M. (2023, July 9). Introduction to Weight Quantization | towards Data Science. Medium. https://towardsdatascience.com/introduction-to-weight-quantization-2494701b9c0c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400438" y="2541916"/>
            <a:ext cx="7342220" cy="4419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319"/>
              </a:lnSpc>
              <a:spcBef>
                <a:spcPct val="0"/>
              </a:spcBef>
            </a:pPr>
            <a:r>
              <a:rPr lang="en-US" sz="3599">
                <a:solidFill>
                  <a:srgbClr val="000000"/>
                </a:solidFill>
                <a:latin typeface="Times New Roman"/>
              </a:rPr>
              <a:t>Quantization is a technique to reduce the computational and memory costs of running inference by representing the weights with low-precision data types like 16-bit floating point (float16), 8-bit integer (int8) instead of the usual 32-bit floating point (float32).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689613" y="1688613"/>
            <a:ext cx="7569687" cy="7569687"/>
          </a:xfrm>
          <a:custGeom>
            <a:avLst/>
            <a:gdLst/>
            <a:ahLst/>
            <a:cxnLst/>
            <a:rect l="l" t="t" r="r" b="b"/>
            <a:pathLst>
              <a:path w="7569687" h="7569687">
                <a:moveTo>
                  <a:pt x="0" y="0"/>
                </a:moveTo>
                <a:lnTo>
                  <a:pt x="7569687" y="0"/>
                </a:lnTo>
                <a:lnTo>
                  <a:pt x="7569687" y="7569687"/>
                </a:lnTo>
                <a:lnTo>
                  <a:pt x="0" y="75696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525780"/>
            <a:ext cx="16230600" cy="958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6000" spc="179">
                <a:solidFill>
                  <a:srgbClr val="000000"/>
                </a:solidFill>
                <a:latin typeface="Times New Roman Bold"/>
              </a:rPr>
              <a:t>Dataset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1865377"/>
            <a:ext cx="7147296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u="sng">
                <a:solidFill>
                  <a:srgbClr val="000000"/>
                </a:solidFill>
                <a:latin typeface="Canva Sans"/>
                <a:hlinkClick r:id="rId3" tooltip="https://www.kaggle.com/datasets/karthika95/pedestrian-detection"/>
              </a:rPr>
              <a:t>https://www.kaggle.com/datasets/karthika95/pedestrian-detection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171027" y="3360168"/>
            <a:ext cx="7852567" cy="2447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Times New Roman"/>
              </a:rPr>
              <a:t>160 Validation Images with XML Annotation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Times New Roman"/>
              </a:rPr>
              <a:t>Conversion of Dataset to yaml format for YOLOv8.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6233700" y="9482266"/>
            <a:ext cx="643831" cy="285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>
                <a:solidFill>
                  <a:srgbClr val="7F7F7F"/>
                </a:solidFill>
                <a:latin typeface="Arimo Bold"/>
              </a:rPr>
              <a:t>|  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525780"/>
            <a:ext cx="16230600" cy="958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6000" spc="179">
                <a:solidFill>
                  <a:srgbClr val="000000"/>
                </a:solidFill>
                <a:latin typeface="Times New Roman Bold"/>
              </a:rPr>
              <a:t>Methodology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1761739"/>
            <a:ext cx="15317986" cy="73532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71667" lvl="1" indent="-485833">
              <a:lnSpc>
                <a:spcPts val="7200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Times New Roman"/>
              </a:rPr>
              <a:t>Conversion of Dataset</a:t>
            </a:r>
          </a:p>
          <a:p>
            <a:pPr marL="971667" lvl="1" indent="-485833">
              <a:lnSpc>
                <a:spcPts val="7200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Times New Roman"/>
              </a:rPr>
              <a:t>Validation of both models (.pt format)</a:t>
            </a:r>
          </a:p>
          <a:p>
            <a:pPr marL="971667" lvl="1" indent="-485833">
              <a:lnSpc>
                <a:spcPts val="7200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Times New Roman"/>
              </a:rPr>
              <a:t>Export to onnx format</a:t>
            </a:r>
          </a:p>
          <a:p>
            <a:pPr marL="971667" lvl="1" indent="-485833">
              <a:lnSpc>
                <a:spcPts val="7200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Times New Roman"/>
              </a:rPr>
              <a:t>Validation on onnx format</a:t>
            </a:r>
          </a:p>
          <a:p>
            <a:pPr marL="971667" lvl="1" indent="-485833">
              <a:lnSpc>
                <a:spcPts val="7200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Times New Roman"/>
              </a:rPr>
              <a:t>Quanization of the models (onnx format)</a:t>
            </a:r>
          </a:p>
          <a:p>
            <a:pPr marL="971667" lvl="1" indent="-485833">
              <a:lnSpc>
                <a:spcPts val="7200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Times New Roman"/>
              </a:rPr>
              <a:t>Validation on this quantized models</a:t>
            </a:r>
          </a:p>
          <a:p>
            <a:pPr marL="971667" lvl="1" indent="-485833">
              <a:lnSpc>
                <a:spcPts val="7200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Times New Roman"/>
              </a:rPr>
              <a:t>Enivornment set up on Jetson nano</a:t>
            </a:r>
          </a:p>
          <a:p>
            <a:pPr marL="971667" lvl="1" indent="-485833">
              <a:lnSpc>
                <a:spcPts val="7200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Times New Roman"/>
              </a:rPr>
              <a:t>Validation of all the models on same dataset (Jetson nano)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6233700" y="9482266"/>
            <a:ext cx="643831" cy="285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>
                <a:solidFill>
                  <a:srgbClr val="7F7F7F"/>
                </a:solidFill>
                <a:latin typeface="Arimo Bold"/>
              </a:rPr>
              <a:t>|  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286000" y="10134600"/>
            <a:ext cx="13716000" cy="152400"/>
          </a:xfrm>
          <a:custGeom>
            <a:avLst/>
            <a:gdLst/>
            <a:ahLst/>
            <a:cxnLst/>
            <a:rect l="l" t="t" r="r" b="b"/>
            <a:pathLst>
              <a:path w="13716000" h="152400">
                <a:moveTo>
                  <a:pt x="0" y="0"/>
                </a:moveTo>
                <a:lnTo>
                  <a:pt x="13716000" y="0"/>
                </a:lnTo>
                <a:lnTo>
                  <a:pt x="13716000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799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10134600"/>
            <a:ext cx="3898075" cy="152400"/>
          </a:xfrm>
          <a:custGeom>
            <a:avLst/>
            <a:gdLst/>
            <a:ahLst/>
            <a:cxnLst/>
            <a:rect l="l" t="t" r="r" b="b"/>
            <a:pathLst>
              <a:path w="3898075" h="152400">
                <a:moveTo>
                  <a:pt x="0" y="0"/>
                </a:moveTo>
                <a:lnTo>
                  <a:pt x="3898075" y="0"/>
                </a:lnTo>
                <a:lnTo>
                  <a:pt x="3898075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285952" b="-18462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389924" y="10134600"/>
            <a:ext cx="3898076" cy="158244"/>
          </a:xfrm>
          <a:custGeom>
            <a:avLst/>
            <a:gdLst/>
            <a:ahLst/>
            <a:cxnLst/>
            <a:rect l="l" t="t" r="r" b="b"/>
            <a:pathLst>
              <a:path w="3898076" h="158244">
                <a:moveTo>
                  <a:pt x="0" y="0"/>
                </a:moveTo>
                <a:lnTo>
                  <a:pt x="3898076" y="0"/>
                </a:lnTo>
                <a:lnTo>
                  <a:pt x="3898076" y="158244"/>
                </a:lnTo>
                <a:lnTo>
                  <a:pt x="0" y="1582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300752" b="-18462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538221" y="9058422"/>
            <a:ext cx="2048718" cy="898485"/>
          </a:xfrm>
          <a:custGeom>
            <a:avLst/>
            <a:gdLst/>
            <a:ahLst/>
            <a:cxnLst/>
            <a:rect l="l" t="t" r="r" b="b"/>
            <a:pathLst>
              <a:path w="2048718" h="898485">
                <a:moveTo>
                  <a:pt x="0" y="0"/>
                </a:moveTo>
                <a:lnTo>
                  <a:pt x="2048718" y="0"/>
                </a:lnTo>
                <a:lnTo>
                  <a:pt x="2048718" y="898485"/>
                </a:lnTo>
                <a:lnTo>
                  <a:pt x="0" y="8984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72591" t="-164492" r="-72202" b="-164857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318477" y="2634006"/>
            <a:ext cx="17716616" cy="5037632"/>
          </a:xfrm>
          <a:custGeom>
            <a:avLst/>
            <a:gdLst/>
            <a:ahLst/>
            <a:cxnLst/>
            <a:rect l="l" t="t" r="r" b="b"/>
            <a:pathLst>
              <a:path w="17716616" h="5037632">
                <a:moveTo>
                  <a:pt x="0" y="0"/>
                </a:moveTo>
                <a:lnTo>
                  <a:pt x="17716616" y="0"/>
                </a:lnTo>
                <a:lnTo>
                  <a:pt x="17716616" y="5037632"/>
                </a:lnTo>
                <a:lnTo>
                  <a:pt x="0" y="503763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28700" y="981075"/>
            <a:ext cx="16230600" cy="958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6000">
                <a:solidFill>
                  <a:srgbClr val="000000"/>
                </a:solidFill>
                <a:latin typeface="Times New Roman Bold"/>
              </a:rPr>
              <a:t>Results(1/2):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6295442" y="9482266"/>
            <a:ext cx="643831" cy="285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>
                <a:solidFill>
                  <a:srgbClr val="7F7F7F"/>
                </a:solidFill>
                <a:latin typeface="Arimo Bold"/>
              </a:rPr>
              <a:t>I  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286000" y="10134600"/>
            <a:ext cx="13716000" cy="152400"/>
          </a:xfrm>
          <a:custGeom>
            <a:avLst/>
            <a:gdLst/>
            <a:ahLst/>
            <a:cxnLst/>
            <a:rect l="l" t="t" r="r" b="b"/>
            <a:pathLst>
              <a:path w="13716000" h="152400">
                <a:moveTo>
                  <a:pt x="0" y="0"/>
                </a:moveTo>
                <a:lnTo>
                  <a:pt x="13716000" y="0"/>
                </a:lnTo>
                <a:lnTo>
                  <a:pt x="13716000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799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10134600"/>
            <a:ext cx="3898075" cy="152400"/>
          </a:xfrm>
          <a:custGeom>
            <a:avLst/>
            <a:gdLst/>
            <a:ahLst/>
            <a:cxnLst/>
            <a:rect l="l" t="t" r="r" b="b"/>
            <a:pathLst>
              <a:path w="3898075" h="152400">
                <a:moveTo>
                  <a:pt x="0" y="0"/>
                </a:moveTo>
                <a:lnTo>
                  <a:pt x="3898075" y="0"/>
                </a:lnTo>
                <a:lnTo>
                  <a:pt x="3898075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285952" b="-18462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389924" y="10134600"/>
            <a:ext cx="3898076" cy="158244"/>
          </a:xfrm>
          <a:custGeom>
            <a:avLst/>
            <a:gdLst/>
            <a:ahLst/>
            <a:cxnLst/>
            <a:rect l="l" t="t" r="r" b="b"/>
            <a:pathLst>
              <a:path w="3898076" h="158244">
                <a:moveTo>
                  <a:pt x="0" y="0"/>
                </a:moveTo>
                <a:lnTo>
                  <a:pt x="3898076" y="0"/>
                </a:lnTo>
                <a:lnTo>
                  <a:pt x="3898076" y="158244"/>
                </a:lnTo>
                <a:lnTo>
                  <a:pt x="0" y="1582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300752" b="-18462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538221" y="9058422"/>
            <a:ext cx="2048718" cy="898485"/>
          </a:xfrm>
          <a:custGeom>
            <a:avLst/>
            <a:gdLst/>
            <a:ahLst/>
            <a:cxnLst/>
            <a:rect l="l" t="t" r="r" b="b"/>
            <a:pathLst>
              <a:path w="2048718" h="898485">
                <a:moveTo>
                  <a:pt x="0" y="0"/>
                </a:moveTo>
                <a:lnTo>
                  <a:pt x="2048718" y="0"/>
                </a:lnTo>
                <a:lnTo>
                  <a:pt x="2048718" y="898485"/>
                </a:lnTo>
                <a:lnTo>
                  <a:pt x="0" y="8984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72591" t="-164492" r="-72202" b="-164857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87006" y="3584245"/>
            <a:ext cx="17815997" cy="3136469"/>
          </a:xfrm>
          <a:custGeom>
            <a:avLst/>
            <a:gdLst/>
            <a:ahLst/>
            <a:cxnLst/>
            <a:rect l="l" t="t" r="r" b="b"/>
            <a:pathLst>
              <a:path w="17815997" h="3136469">
                <a:moveTo>
                  <a:pt x="0" y="0"/>
                </a:moveTo>
                <a:lnTo>
                  <a:pt x="17815997" y="0"/>
                </a:lnTo>
                <a:lnTo>
                  <a:pt x="17815997" y="3136469"/>
                </a:lnTo>
                <a:lnTo>
                  <a:pt x="0" y="313646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28700" y="981075"/>
            <a:ext cx="16230600" cy="958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6000">
                <a:solidFill>
                  <a:srgbClr val="000000"/>
                </a:solidFill>
                <a:latin typeface="Times New Roman Bold"/>
              </a:rPr>
              <a:t>Results(2/2):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6295442" y="9482266"/>
            <a:ext cx="643831" cy="285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>
                <a:solidFill>
                  <a:srgbClr val="7F7F7F"/>
                </a:solidFill>
                <a:latin typeface="Arimo Bold"/>
              </a:rPr>
              <a:t>I  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515</Words>
  <Application>Microsoft Office PowerPoint</Application>
  <PresentationFormat>Custom</PresentationFormat>
  <Paragraphs>91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Canva Sans</vt:lpstr>
      <vt:lpstr>Times New Roman</vt:lpstr>
      <vt:lpstr>Times New Roman Bold</vt:lpstr>
      <vt:lpstr>Arimo Bold</vt:lpstr>
      <vt:lpstr>Arial</vt:lpstr>
      <vt:lpstr>Calibri</vt:lpstr>
      <vt:lpstr>Arimo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EndSem-CV-Presentation.pptx</dc:title>
  <cp:lastModifiedBy>Urmil jagad</cp:lastModifiedBy>
  <cp:revision>6</cp:revision>
  <dcterms:created xsi:type="dcterms:W3CDTF">2006-08-16T00:00:00Z</dcterms:created>
  <dcterms:modified xsi:type="dcterms:W3CDTF">2024-04-10T13:00:59Z</dcterms:modified>
  <dc:identifier>DAF_4Kyivvk</dc:identifier>
</cp:coreProperties>
</file>