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imo" panose="020B0604020202020204" charset="0"/>
      <p:regular r:id="rId11"/>
    </p:embeddedFont>
    <p:embeddedFont>
      <p:font typeface="Arimo Bold" panose="020B0604020202020204" charset="0"/>
      <p:regular r:id="rId12"/>
    </p:embeddedFont>
    <p:embeddedFont>
      <p:font typeface="Canva Sans" panose="020B0604020202020204" charset="0"/>
      <p:regular r:id="rId13"/>
    </p:embeddedFont>
    <p:embeddedFont>
      <p:font typeface="Times New Roman Bold" panose="02020803070505020304" pitchFamily="18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033" autoAdjust="0"/>
  </p:normalViewPr>
  <p:slideViewPr>
    <p:cSldViewPr>
      <p:cViewPr varScale="1">
        <p:scale>
          <a:sx n="52" d="100"/>
          <a:sy n="52" d="100"/>
        </p:scale>
        <p:origin x="8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1B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10134600"/>
            <a:ext cx="13716000" cy="152400"/>
          </a:xfrm>
          <a:custGeom>
            <a:avLst/>
            <a:gdLst/>
            <a:ahLst/>
            <a:cxnLst/>
            <a:rect l="l" t="t" r="r" b="b"/>
            <a:pathLst>
              <a:path w="13716000" h="152400">
                <a:moveTo>
                  <a:pt x="0" y="0"/>
                </a:moveTo>
                <a:lnTo>
                  <a:pt x="13716000" y="0"/>
                </a:lnTo>
                <a:lnTo>
                  <a:pt x="13716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799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0134600"/>
            <a:ext cx="3898075" cy="152400"/>
          </a:xfrm>
          <a:custGeom>
            <a:avLst/>
            <a:gdLst/>
            <a:ahLst/>
            <a:cxnLst/>
            <a:rect l="l" t="t" r="r" b="b"/>
            <a:pathLst>
              <a:path w="3898075" h="152400">
                <a:moveTo>
                  <a:pt x="0" y="0"/>
                </a:moveTo>
                <a:lnTo>
                  <a:pt x="3898075" y="0"/>
                </a:lnTo>
                <a:lnTo>
                  <a:pt x="3898075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85952" b="-1846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790076" y="1028700"/>
            <a:ext cx="6159204" cy="2021582"/>
          </a:xfrm>
          <a:custGeom>
            <a:avLst/>
            <a:gdLst/>
            <a:ahLst/>
            <a:cxnLst/>
            <a:rect l="l" t="t" r="r" b="b"/>
            <a:pathLst>
              <a:path w="6159204" h="2021582">
                <a:moveTo>
                  <a:pt x="0" y="0"/>
                </a:moveTo>
                <a:lnTo>
                  <a:pt x="6159204" y="0"/>
                </a:lnTo>
                <a:lnTo>
                  <a:pt x="6159204" y="2021582"/>
                </a:lnTo>
                <a:lnTo>
                  <a:pt x="0" y="20215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1"/>
            </a:stretch>
          </a:blipFill>
        </p:spPr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5486400" y="6934962"/>
          <a:ext cx="7315200" cy="3095625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1875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FFFFFF"/>
                          </a:solidFill>
                          <a:latin typeface="Times New Roman"/>
                        </a:rPr>
                        <a:t>Harsh Lohriya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FFFFFF"/>
                          </a:solidFill>
                          <a:latin typeface="Times New Roman"/>
                        </a:rPr>
                        <a:t>AU2140154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FFFFFF"/>
                          </a:solidFill>
                          <a:latin typeface="Times New Roman"/>
                        </a:rPr>
                        <a:t>Urmil Jagad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FFFFFF"/>
                          </a:solidFill>
                          <a:latin typeface="Times New Roman"/>
                        </a:rPr>
                        <a:t>AU2140179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FFFFFF"/>
                          </a:solidFill>
                          <a:latin typeface="Times New Roman"/>
                        </a:rPr>
                        <a:t>Rahul Patel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FFFFFF"/>
                          </a:solidFill>
                          <a:latin typeface="Times New Roman"/>
                        </a:rPr>
                        <a:t>AU2140205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348725" y="3800890"/>
            <a:ext cx="15590550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5000">
                <a:solidFill>
                  <a:srgbClr val="FFFFFF"/>
                </a:solidFill>
                <a:latin typeface="Times New Roman Bold"/>
              </a:rPr>
              <a:t>Computer Vision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953000"/>
            <a:ext cx="1623060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3999">
                <a:solidFill>
                  <a:srgbClr val="FFFFFF"/>
                </a:solidFill>
                <a:latin typeface="Times New Roman Bold"/>
              </a:rPr>
              <a:t>Project: Enhanced Deployment of YOLO V8 on Nvidia Jetson Nano through Model Compression Techniques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10134600"/>
            <a:ext cx="13716000" cy="152400"/>
          </a:xfrm>
          <a:custGeom>
            <a:avLst/>
            <a:gdLst/>
            <a:ahLst/>
            <a:cxnLst/>
            <a:rect l="l" t="t" r="r" b="b"/>
            <a:pathLst>
              <a:path w="13716000" h="152400">
                <a:moveTo>
                  <a:pt x="0" y="0"/>
                </a:moveTo>
                <a:lnTo>
                  <a:pt x="13716000" y="0"/>
                </a:lnTo>
                <a:lnTo>
                  <a:pt x="13716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799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0134600"/>
            <a:ext cx="3898075" cy="152400"/>
          </a:xfrm>
          <a:custGeom>
            <a:avLst/>
            <a:gdLst/>
            <a:ahLst/>
            <a:cxnLst/>
            <a:rect l="l" t="t" r="r" b="b"/>
            <a:pathLst>
              <a:path w="3898075" h="152400">
                <a:moveTo>
                  <a:pt x="0" y="0"/>
                </a:moveTo>
                <a:lnTo>
                  <a:pt x="3898075" y="0"/>
                </a:lnTo>
                <a:lnTo>
                  <a:pt x="3898075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85952" b="-1846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89924" y="10134600"/>
            <a:ext cx="3898076" cy="158244"/>
          </a:xfrm>
          <a:custGeom>
            <a:avLst/>
            <a:gdLst/>
            <a:ahLst/>
            <a:cxnLst/>
            <a:rect l="l" t="t" r="r" b="b"/>
            <a:pathLst>
              <a:path w="3898076" h="158244">
                <a:moveTo>
                  <a:pt x="0" y="0"/>
                </a:moveTo>
                <a:lnTo>
                  <a:pt x="3898076" y="0"/>
                </a:lnTo>
                <a:lnTo>
                  <a:pt x="3898076" y="158244"/>
                </a:lnTo>
                <a:lnTo>
                  <a:pt x="0" y="158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00752" b="-1846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38221" y="9058422"/>
            <a:ext cx="2048718" cy="898485"/>
          </a:xfrm>
          <a:custGeom>
            <a:avLst/>
            <a:gdLst/>
            <a:ahLst/>
            <a:cxnLst/>
            <a:rect l="l" t="t" r="r" b="b"/>
            <a:pathLst>
              <a:path w="2048718" h="898485">
                <a:moveTo>
                  <a:pt x="0" y="0"/>
                </a:moveTo>
                <a:lnTo>
                  <a:pt x="2048718" y="0"/>
                </a:lnTo>
                <a:lnTo>
                  <a:pt x="2048718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2591" t="-164492" r="-72202" b="-16485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233700" y="9482266"/>
            <a:ext cx="643831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F7F7F"/>
                </a:solidFill>
                <a:latin typeface="Arimo Bold"/>
              </a:rPr>
              <a:t>|  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81075"/>
            <a:ext cx="16230600" cy="95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179">
                <a:solidFill>
                  <a:srgbClr val="000000"/>
                </a:solidFill>
                <a:latin typeface="Times New Roman Bold"/>
              </a:rPr>
              <a:t>Problem Statement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786890"/>
            <a:ext cx="16230600" cy="2192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66"/>
              </a:lnSpc>
            </a:pPr>
            <a:endParaRPr/>
          </a:p>
          <a:p>
            <a:pPr marL="873917" lvl="1" indent="-436959" algn="l">
              <a:lnSpc>
                <a:spcPts val="5666"/>
              </a:lnSpc>
              <a:buFont typeface="Arial"/>
              <a:buChar char="•"/>
            </a:pPr>
            <a:r>
              <a:rPr lang="en-US" sz="4047">
                <a:solidFill>
                  <a:srgbClr val="000000"/>
                </a:solidFill>
                <a:latin typeface="Times New Roman"/>
              </a:rPr>
              <a:t>Applying Model Compression techniques on YOLO V8 pretrained model on NVIDIA Jetson Nano.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10134600"/>
            <a:ext cx="13716000" cy="152400"/>
          </a:xfrm>
          <a:custGeom>
            <a:avLst/>
            <a:gdLst/>
            <a:ahLst/>
            <a:cxnLst/>
            <a:rect l="l" t="t" r="r" b="b"/>
            <a:pathLst>
              <a:path w="13716000" h="152400">
                <a:moveTo>
                  <a:pt x="0" y="0"/>
                </a:moveTo>
                <a:lnTo>
                  <a:pt x="13716000" y="0"/>
                </a:lnTo>
                <a:lnTo>
                  <a:pt x="13716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799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0134600"/>
            <a:ext cx="3898075" cy="152400"/>
          </a:xfrm>
          <a:custGeom>
            <a:avLst/>
            <a:gdLst/>
            <a:ahLst/>
            <a:cxnLst/>
            <a:rect l="l" t="t" r="r" b="b"/>
            <a:pathLst>
              <a:path w="3898075" h="152400">
                <a:moveTo>
                  <a:pt x="0" y="0"/>
                </a:moveTo>
                <a:lnTo>
                  <a:pt x="3898075" y="0"/>
                </a:lnTo>
                <a:lnTo>
                  <a:pt x="3898075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85952" b="-1846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89924" y="10134600"/>
            <a:ext cx="3898076" cy="158244"/>
          </a:xfrm>
          <a:custGeom>
            <a:avLst/>
            <a:gdLst/>
            <a:ahLst/>
            <a:cxnLst/>
            <a:rect l="l" t="t" r="r" b="b"/>
            <a:pathLst>
              <a:path w="3898076" h="158244">
                <a:moveTo>
                  <a:pt x="0" y="0"/>
                </a:moveTo>
                <a:lnTo>
                  <a:pt x="3898076" y="0"/>
                </a:lnTo>
                <a:lnTo>
                  <a:pt x="3898076" y="158244"/>
                </a:lnTo>
                <a:lnTo>
                  <a:pt x="0" y="158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00752" b="-1846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38221" y="9058422"/>
            <a:ext cx="2048718" cy="898485"/>
          </a:xfrm>
          <a:custGeom>
            <a:avLst/>
            <a:gdLst/>
            <a:ahLst/>
            <a:cxnLst/>
            <a:rect l="l" t="t" r="r" b="b"/>
            <a:pathLst>
              <a:path w="2048718" h="898485">
                <a:moveTo>
                  <a:pt x="0" y="0"/>
                </a:moveTo>
                <a:lnTo>
                  <a:pt x="2048718" y="0"/>
                </a:lnTo>
                <a:lnTo>
                  <a:pt x="2048718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2591" t="-164492" r="-72202" b="-16485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25780"/>
            <a:ext cx="16230600" cy="95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179">
                <a:solidFill>
                  <a:srgbClr val="000000"/>
                </a:solidFill>
                <a:latin typeface="Times New Roman Bold"/>
              </a:rPr>
              <a:t>Our Approach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854155"/>
            <a:ext cx="16230600" cy="763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66"/>
              </a:lnSpc>
            </a:pPr>
            <a:r>
              <a:rPr lang="en-US" sz="4047">
                <a:solidFill>
                  <a:srgbClr val="000000"/>
                </a:solidFill>
                <a:latin typeface="Times New Roman"/>
              </a:rPr>
              <a:t>Weight Quantization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233700" y="9482266"/>
            <a:ext cx="643831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F7F7F"/>
                </a:solidFill>
                <a:latin typeface="Arimo Bold"/>
              </a:rPr>
              <a:t>|  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262548"/>
            <a:ext cx="16230600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1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</a:rPr>
              <a:t>Quantization from 32-bit floating integers (float32) to 16-bit floating integers (float16) to 8-bit integer (int8).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81075"/>
            <a:ext cx="16230600" cy="95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179">
                <a:solidFill>
                  <a:srgbClr val="000000"/>
                </a:solidFill>
                <a:latin typeface="Times New Roman Bold"/>
              </a:rPr>
              <a:t>Limitation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54811" y="3123468"/>
            <a:ext cx="12237629" cy="3954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4529" lvl="1" indent="-487265">
              <a:lnSpc>
                <a:spcPts val="6319"/>
              </a:lnSpc>
              <a:buFont typeface="Arial"/>
              <a:buChar char="•"/>
            </a:pPr>
            <a:r>
              <a:rPr lang="en-US" sz="4513">
                <a:solidFill>
                  <a:srgbClr val="000000"/>
                </a:solidFill>
                <a:latin typeface="Canva Sans"/>
              </a:rPr>
              <a:t>Low Light Detection</a:t>
            </a:r>
          </a:p>
          <a:p>
            <a:pPr algn="ctr">
              <a:lnSpc>
                <a:spcPts val="6319"/>
              </a:lnSpc>
            </a:pPr>
            <a:endParaRPr lang="en-US" sz="4513">
              <a:solidFill>
                <a:srgbClr val="000000"/>
              </a:solidFill>
              <a:latin typeface="Canva Sans"/>
            </a:endParaRPr>
          </a:p>
          <a:p>
            <a:pPr marL="974529" lvl="1" indent="-487265">
              <a:lnSpc>
                <a:spcPts val="6319"/>
              </a:lnSpc>
              <a:buFont typeface="Arial"/>
              <a:buChar char="•"/>
            </a:pPr>
            <a:r>
              <a:rPr lang="en-US" sz="4513">
                <a:solidFill>
                  <a:srgbClr val="000000"/>
                </a:solidFill>
                <a:latin typeface="Canva Sans"/>
              </a:rPr>
              <a:t>Occlusion</a:t>
            </a:r>
          </a:p>
          <a:p>
            <a:pPr>
              <a:lnSpc>
                <a:spcPts val="6319"/>
              </a:lnSpc>
            </a:pPr>
            <a:endParaRPr lang="en-US" sz="4513">
              <a:solidFill>
                <a:srgbClr val="000000"/>
              </a:solidFill>
              <a:latin typeface="Canva Sans"/>
            </a:endParaRPr>
          </a:p>
          <a:p>
            <a:pPr marL="974529" lvl="1" indent="-487265">
              <a:lnSpc>
                <a:spcPts val="6319"/>
              </a:lnSpc>
              <a:buFont typeface="Arial"/>
              <a:buChar char="•"/>
            </a:pPr>
            <a:r>
              <a:rPr lang="en-US" sz="4513">
                <a:solidFill>
                  <a:srgbClr val="000000"/>
                </a:solidFill>
                <a:latin typeface="Canva Sans"/>
              </a:rPr>
              <a:t>High Intensity of Background</a:t>
            </a:r>
          </a:p>
        </p:txBody>
      </p:sp>
      <p:sp>
        <p:nvSpPr>
          <p:cNvPr id="4" name="Freeform 4"/>
          <p:cNvSpPr/>
          <p:nvPr/>
        </p:nvSpPr>
        <p:spPr>
          <a:xfrm>
            <a:off x="2286000" y="10134600"/>
            <a:ext cx="13716000" cy="152400"/>
          </a:xfrm>
          <a:custGeom>
            <a:avLst/>
            <a:gdLst/>
            <a:ahLst/>
            <a:cxnLst/>
            <a:rect l="l" t="t" r="r" b="b"/>
            <a:pathLst>
              <a:path w="13716000" h="152400">
                <a:moveTo>
                  <a:pt x="0" y="0"/>
                </a:moveTo>
                <a:lnTo>
                  <a:pt x="13716000" y="0"/>
                </a:lnTo>
                <a:lnTo>
                  <a:pt x="13716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999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10134600"/>
            <a:ext cx="3898075" cy="152400"/>
          </a:xfrm>
          <a:custGeom>
            <a:avLst/>
            <a:gdLst/>
            <a:ahLst/>
            <a:cxnLst/>
            <a:rect l="l" t="t" r="r" b="b"/>
            <a:pathLst>
              <a:path w="3898075" h="152400">
                <a:moveTo>
                  <a:pt x="0" y="0"/>
                </a:moveTo>
                <a:lnTo>
                  <a:pt x="3898075" y="0"/>
                </a:lnTo>
                <a:lnTo>
                  <a:pt x="3898075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85952" b="-1846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389924" y="10134600"/>
            <a:ext cx="3898076" cy="158244"/>
          </a:xfrm>
          <a:custGeom>
            <a:avLst/>
            <a:gdLst/>
            <a:ahLst/>
            <a:cxnLst/>
            <a:rect l="l" t="t" r="r" b="b"/>
            <a:pathLst>
              <a:path w="3898076" h="158244">
                <a:moveTo>
                  <a:pt x="0" y="0"/>
                </a:moveTo>
                <a:lnTo>
                  <a:pt x="3898076" y="0"/>
                </a:lnTo>
                <a:lnTo>
                  <a:pt x="3898076" y="158244"/>
                </a:lnTo>
                <a:lnTo>
                  <a:pt x="0" y="158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00752" b="-1846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38221" y="9058422"/>
            <a:ext cx="2048718" cy="898485"/>
          </a:xfrm>
          <a:custGeom>
            <a:avLst/>
            <a:gdLst/>
            <a:ahLst/>
            <a:cxnLst/>
            <a:rect l="l" t="t" r="r" b="b"/>
            <a:pathLst>
              <a:path w="2048718" h="898485">
                <a:moveTo>
                  <a:pt x="0" y="0"/>
                </a:moveTo>
                <a:lnTo>
                  <a:pt x="2048718" y="0"/>
                </a:lnTo>
                <a:lnTo>
                  <a:pt x="2048718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2591" t="-164492" r="-72202" b="-164857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233700" y="9482266"/>
            <a:ext cx="643831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F7F7F"/>
                </a:solidFill>
                <a:latin typeface="Arimo Bold"/>
              </a:rPr>
              <a:t>| 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10134600"/>
            <a:ext cx="13716000" cy="152400"/>
          </a:xfrm>
          <a:custGeom>
            <a:avLst/>
            <a:gdLst/>
            <a:ahLst/>
            <a:cxnLst/>
            <a:rect l="l" t="t" r="r" b="b"/>
            <a:pathLst>
              <a:path w="13716000" h="152400">
                <a:moveTo>
                  <a:pt x="0" y="0"/>
                </a:moveTo>
                <a:lnTo>
                  <a:pt x="13716000" y="0"/>
                </a:lnTo>
                <a:lnTo>
                  <a:pt x="13716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799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0134600"/>
            <a:ext cx="3898075" cy="152400"/>
          </a:xfrm>
          <a:custGeom>
            <a:avLst/>
            <a:gdLst/>
            <a:ahLst/>
            <a:cxnLst/>
            <a:rect l="l" t="t" r="r" b="b"/>
            <a:pathLst>
              <a:path w="3898075" h="152400">
                <a:moveTo>
                  <a:pt x="0" y="0"/>
                </a:moveTo>
                <a:lnTo>
                  <a:pt x="3898075" y="0"/>
                </a:lnTo>
                <a:lnTo>
                  <a:pt x="3898075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85952" b="-1846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89924" y="10134600"/>
            <a:ext cx="3898076" cy="158244"/>
          </a:xfrm>
          <a:custGeom>
            <a:avLst/>
            <a:gdLst/>
            <a:ahLst/>
            <a:cxnLst/>
            <a:rect l="l" t="t" r="r" b="b"/>
            <a:pathLst>
              <a:path w="3898076" h="158244">
                <a:moveTo>
                  <a:pt x="0" y="0"/>
                </a:moveTo>
                <a:lnTo>
                  <a:pt x="3898076" y="0"/>
                </a:lnTo>
                <a:lnTo>
                  <a:pt x="3898076" y="158244"/>
                </a:lnTo>
                <a:lnTo>
                  <a:pt x="0" y="158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00752" b="-1846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38221" y="9058422"/>
            <a:ext cx="2048718" cy="898485"/>
          </a:xfrm>
          <a:custGeom>
            <a:avLst/>
            <a:gdLst/>
            <a:ahLst/>
            <a:cxnLst/>
            <a:rect l="l" t="t" r="r" b="b"/>
            <a:pathLst>
              <a:path w="2048718" h="898485">
                <a:moveTo>
                  <a:pt x="0" y="0"/>
                </a:moveTo>
                <a:lnTo>
                  <a:pt x="2048718" y="0"/>
                </a:lnTo>
                <a:lnTo>
                  <a:pt x="2048718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2591" t="-164492" r="-72202" b="-16485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155456" y="2146077"/>
            <a:ext cx="11977088" cy="6912345"/>
          </a:xfrm>
          <a:custGeom>
            <a:avLst/>
            <a:gdLst/>
            <a:ahLst/>
            <a:cxnLst/>
            <a:rect l="l" t="t" r="r" b="b"/>
            <a:pathLst>
              <a:path w="11977088" h="6912345">
                <a:moveTo>
                  <a:pt x="0" y="0"/>
                </a:moveTo>
                <a:lnTo>
                  <a:pt x="11977088" y="0"/>
                </a:lnTo>
                <a:lnTo>
                  <a:pt x="11977088" y="6912345"/>
                </a:lnTo>
                <a:lnTo>
                  <a:pt x="0" y="69123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" b="-86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81075"/>
            <a:ext cx="16230600" cy="95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Results: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295442" y="9482266"/>
            <a:ext cx="643831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F7F7F"/>
                </a:solidFill>
                <a:latin typeface="Arimo Bold"/>
              </a:rPr>
              <a:t>I  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33788" y="2098452"/>
            <a:ext cx="1813818" cy="463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743">
                <a:solidFill>
                  <a:srgbClr val="000000"/>
                </a:solidFill>
                <a:latin typeface="Canva Sans"/>
              </a:rPr>
              <a:t>YOLOv8n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68172" y="5554625"/>
            <a:ext cx="1813818" cy="463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743">
                <a:solidFill>
                  <a:srgbClr val="000000"/>
                </a:solidFill>
                <a:latin typeface="Canva Sans"/>
              </a:rPr>
              <a:t>YOLOv8s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10134600"/>
            <a:ext cx="13716000" cy="152400"/>
          </a:xfrm>
          <a:custGeom>
            <a:avLst/>
            <a:gdLst/>
            <a:ahLst/>
            <a:cxnLst/>
            <a:rect l="l" t="t" r="r" b="b"/>
            <a:pathLst>
              <a:path w="13716000" h="152400">
                <a:moveTo>
                  <a:pt x="0" y="0"/>
                </a:moveTo>
                <a:lnTo>
                  <a:pt x="13716000" y="0"/>
                </a:lnTo>
                <a:lnTo>
                  <a:pt x="13716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799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0134600"/>
            <a:ext cx="3898075" cy="152400"/>
          </a:xfrm>
          <a:custGeom>
            <a:avLst/>
            <a:gdLst/>
            <a:ahLst/>
            <a:cxnLst/>
            <a:rect l="l" t="t" r="r" b="b"/>
            <a:pathLst>
              <a:path w="3898075" h="152400">
                <a:moveTo>
                  <a:pt x="0" y="0"/>
                </a:moveTo>
                <a:lnTo>
                  <a:pt x="3898075" y="0"/>
                </a:lnTo>
                <a:lnTo>
                  <a:pt x="3898075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85952" b="-1846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89924" y="10134600"/>
            <a:ext cx="3898076" cy="158244"/>
          </a:xfrm>
          <a:custGeom>
            <a:avLst/>
            <a:gdLst/>
            <a:ahLst/>
            <a:cxnLst/>
            <a:rect l="l" t="t" r="r" b="b"/>
            <a:pathLst>
              <a:path w="3898076" h="158244">
                <a:moveTo>
                  <a:pt x="0" y="0"/>
                </a:moveTo>
                <a:lnTo>
                  <a:pt x="3898076" y="0"/>
                </a:lnTo>
                <a:lnTo>
                  <a:pt x="3898076" y="158244"/>
                </a:lnTo>
                <a:lnTo>
                  <a:pt x="0" y="158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00752" b="-1846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38221" y="9058422"/>
            <a:ext cx="2048718" cy="898485"/>
          </a:xfrm>
          <a:custGeom>
            <a:avLst/>
            <a:gdLst/>
            <a:ahLst/>
            <a:cxnLst/>
            <a:rect l="l" t="t" r="r" b="b"/>
            <a:pathLst>
              <a:path w="2048718" h="898485">
                <a:moveTo>
                  <a:pt x="0" y="0"/>
                </a:moveTo>
                <a:lnTo>
                  <a:pt x="2048718" y="0"/>
                </a:lnTo>
                <a:lnTo>
                  <a:pt x="2048718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2591" t="-164492" r="-72202" b="-16485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81075"/>
            <a:ext cx="16230600" cy="95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Future Work: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933585"/>
            <a:ext cx="16230600" cy="4051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0753" lvl="1" indent="-480376">
              <a:lnSpc>
                <a:spcPts val="8009"/>
              </a:lnSpc>
              <a:buFont typeface="Arial"/>
              <a:buChar char="•"/>
            </a:pPr>
            <a:r>
              <a:rPr lang="en-US" sz="4449">
                <a:solidFill>
                  <a:srgbClr val="000000"/>
                </a:solidFill>
                <a:latin typeface="Times New Roman"/>
              </a:rPr>
              <a:t>Quantization to int8</a:t>
            </a:r>
          </a:p>
          <a:p>
            <a:pPr marL="960753" lvl="1" indent="-480376">
              <a:lnSpc>
                <a:spcPts val="8009"/>
              </a:lnSpc>
              <a:buFont typeface="Arial"/>
              <a:buChar char="•"/>
            </a:pPr>
            <a:r>
              <a:rPr lang="en-US" sz="4449">
                <a:solidFill>
                  <a:srgbClr val="000000"/>
                </a:solidFill>
                <a:latin typeface="Times New Roman"/>
              </a:rPr>
              <a:t>Implementation on Jetson nano</a:t>
            </a:r>
          </a:p>
          <a:p>
            <a:pPr marL="960753" lvl="1" indent="-480376">
              <a:lnSpc>
                <a:spcPts val="8009"/>
              </a:lnSpc>
              <a:buFont typeface="Arial"/>
              <a:buChar char="•"/>
            </a:pPr>
            <a:r>
              <a:rPr lang="en-US" sz="4449">
                <a:solidFill>
                  <a:srgbClr val="000000"/>
                </a:solidFill>
                <a:latin typeface="Times New Roman"/>
              </a:rPr>
              <a:t>Pruning</a:t>
            </a:r>
          </a:p>
          <a:p>
            <a:pPr algn="l">
              <a:lnSpc>
                <a:spcPts val="8009"/>
              </a:lnSpc>
            </a:pPr>
            <a:endParaRPr lang="en-US" sz="4449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295442" y="9482266"/>
            <a:ext cx="643831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F7F7F"/>
                </a:solidFill>
                <a:latin typeface="Arimo Bold"/>
              </a:rPr>
              <a:t>I 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10134600"/>
            <a:ext cx="13716000" cy="152400"/>
          </a:xfrm>
          <a:custGeom>
            <a:avLst/>
            <a:gdLst/>
            <a:ahLst/>
            <a:cxnLst/>
            <a:rect l="l" t="t" r="r" b="b"/>
            <a:pathLst>
              <a:path w="13716000" h="152400">
                <a:moveTo>
                  <a:pt x="0" y="0"/>
                </a:moveTo>
                <a:lnTo>
                  <a:pt x="13716000" y="0"/>
                </a:lnTo>
                <a:lnTo>
                  <a:pt x="13716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799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0134600"/>
            <a:ext cx="3898075" cy="152400"/>
          </a:xfrm>
          <a:custGeom>
            <a:avLst/>
            <a:gdLst/>
            <a:ahLst/>
            <a:cxnLst/>
            <a:rect l="l" t="t" r="r" b="b"/>
            <a:pathLst>
              <a:path w="3898075" h="152400">
                <a:moveTo>
                  <a:pt x="0" y="0"/>
                </a:moveTo>
                <a:lnTo>
                  <a:pt x="3898075" y="0"/>
                </a:lnTo>
                <a:lnTo>
                  <a:pt x="3898075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85952" b="-1846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89924" y="10134600"/>
            <a:ext cx="3898076" cy="158244"/>
          </a:xfrm>
          <a:custGeom>
            <a:avLst/>
            <a:gdLst/>
            <a:ahLst/>
            <a:cxnLst/>
            <a:rect l="l" t="t" r="r" b="b"/>
            <a:pathLst>
              <a:path w="3898076" h="158244">
                <a:moveTo>
                  <a:pt x="0" y="0"/>
                </a:moveTo>
                <a:lnTo>
                  <a:pt x="3898076" y="0"/>
                </a:lnTo>
                <a:lnTo>
                  <a:pt x="3898076" y="158244"/>
                </a:lnTo>
                <a:lnTo>
                  <a:pt x="0" y="158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00752" b="-1846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38221" y="9058422"/>
            <a:ext cx="2048718" cy="898485"/>
          </a:xfrm>
          <a:custGeom>
            <a:avLst/>
            <a:gdLst/>
            <a:ahLst/>
            <a:cxnLst/>
            <a:rect l="l" t="t" r="r" b="b"/>
            <a:pathLst>
              <a:path w="2048718" h="898485">
                <a:moveTo>
                  <a:pt x="0" y="0"/>
                </a:moveTo>
                <a:lnTo>
                  <a:pt x="2048718" y="0"/>
                </a:lnTo>
                <a:lnTo>
                  <a:pt x="2048718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2591" t="-164492" r="-72202" b="-16485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81075"/>
            <a:ext cx="15590550" cy="95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References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233700" y="9482266"/>
            <a:ext cx="643831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F7F7F"/>
                </a:solidFill>
                <a:latin typeface="Arimo Bold"/>
              </a:rPr>
              <a:t>|  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4375" y="1724172"/>
            <a:ext cx="16619250" cy="676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endParaRPr/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mo"/>
              </a:rPr>
              <a:t>Lining Hu, &amp; Yongfu Li. (n.d.). Micro-YOLO: Exploring efficient methods to compress CNN based object detection model. Department of Micro-Nano Electronics, https://www.scitepress.org/Papers/2021/102344/102344.pdf.</a:t>
            </a:r>
          </a:p>
          <a:p>
            <a:pPr>
              <a:lnSpc>
                <a:spcPts val="3600"/>
              </a:lnSpc>
            </a:pPr>
            <a:endParaRPr lang="en-US" sz="3000">
              <a:solidFill>
                <a:srgbClr val="000000"/>
              </a:solidFill>
              <a:latin typeface="Arimo"/>
            </a:endParaRP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mo"/>
              </a:rPr>
              <a:t>Ultralytics. (2024b, March 13). Home. Ultralytics YOLOv8 Docs. https://docs.ultralytics.com/</a:t>
            </a:r>
          </a:p>
          <a:p>
            <a:pPr>
              <a:lnSpc>
                <a:spcPts val="4500"/>
              </a:lnSpc>
            </a:pPr>
            <a:endParaRPr lang="en-US" sz="3000">
              <a:solidFill>
                <a:srgbClr val="000000"/>
              </a:solidFill>
              <a:latin typeface="Arimo"/>
            </a:endParaRP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mo"/>
              </a:rPr>
              <a:t>Krishnamoorthi, R. (2018, June 21). Quantizing deep convolutional networks for efficient inference: A whitepaper. arXiv.org. https://arxiv.org/abs/1806.08342</a:t>
            </a:r>
          </a:p>
          <a:p>
            <a:pPr>
              <a:lnSpc>
                <a:spcPts val="4500"/>
              </a:lnSpc>
            </a:pPr>
            <a:endParaRPr lang="en-US" sz="3000">
              <a:solidFill>
                <a:srgbClr val="000000"/>
              </a:solidFill>
              <a:latin typeface="Arimo"/>
            </a:endParaRP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mo"/>
              </a:rPr>
              <a:t>Labonne, M. (2023, July 9). Introduction to Weight Quantization | Towards Data Science. Medium. https://towardsdatascience.com/introduction-to-weight-quantization-2494701b9c0c</a:t>
            </a:r>
          </a:p>
          <a:p>
            <a:pPr>
              <a:lnSpc>
                <a:spcPts val="36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10134600"/>
            <a:ext cx="13716000" cy="152400"/>
          </a:xfrm>
          <a:custGeom>
            <a:avLst/>
            <a:gdLst/>
            <a:ahLst/>
            <a:cxnLst/>
            <a:rect l="l" t="t" r="r" b="b"/>
            <a:pathLst>
              <a:path w="13716000" h="152400">
                <a:moveTo>
                  <a:pt x="0" y="0"/>
                </a:moveTo>
                <a:lnTo>
                  <a:pt x="13716000" y="0"/>
                </a:lnTo>
                <a:lnTo>
                  <a:pt x="13716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799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0134600"/>
            <a:ext cx="3898075" cy="152400"/>
          </a:xfrm>
          <a:custGeom>
            <a:avLst/>
            <a:gdLst/>
            <a:ahLst/>
            <a:cxnLst/>
            <a:rect l="l" t="t" r="r" b="b"/>
            <a:pathLst>
              <a:path w="3898075" h="152400">
                <a:moveTo>
                  <a:pt x="0" y="0"/>
                </a:moveTo>
                <a:lnTo>
                  <a:pt x="3898075" y="0"/>
                </a:lnTo>
                <a:lnTo>
                  <a:pt x="3898075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85952" b="-1846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89924" y="10134600"/>
            <a:ext cx="3898076" cy="158244"/>
          </a:xfrm>
          <a:custGeom>
            <a:avLst/>
            <a:gdLst/>
            <a:ahLst/>
            <a:cxnLst/>
            <a:rect l="l" t="t" r="r" b="b"/>
            <a:pathLst>
              <a:path w="3898076" h="158244">
                <a:moveTo>
                  <a:pt x="0" y="0"/>
                </a:moveTo>
                <a:lnTo>
                  <a:pt x="3898076" y="0"/>
                </a:lnTo>
                <a:lnTo>
                  <a:pt x="3898076" y="158244"/>
                </a:lnTo>
                <a:lnTo>
                  <a:pt x="0" y="158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00752" b="-1846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38221" y="9058422"/>
            <a:ext cx="2048718" cy="898485"/>
          </a:xfrm>
          <a:custGeom>
            <a:avLst/>
            <a:gdLst/>
            <a:ahLst/>
            <a:cxnLst/>
            <a:rect l="l" t="t" r="r" b="b"/>
            <a:pathLst>
              <a:path w="2048718" h="898485">
                <a:moveTo>
                  <a:pt x="0" y="0"/>
                </a:moveTo>
                <a:lnTo>
                  <a:pt x="2048718" y="0"/>
                </a:lnTo>
                <a:lnTo>
                  <a:pt x="2048718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2591" t="-164492" r="-72202" b="-16485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093470" y="4076700"/>
            <a:ext cx="6101060" cy="1647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dirty="0">
                <a:solidFill>
                  <a:srgbClr val="000000"/>
                </a:solidFill>
                <a:latin typeface="Times New Roman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Custom</PresentationFormat>
  <Paragraphs>57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Arimo</vt:lpstr>
      <vt:lpstr>Times New Roman</vt:lpstr>
      <vt:lpstr>Arial</vt:lpstr>
      <vt:lpstr>Calibri</vt:lpstr>
      <vt:lpstr>Canva Sans</vt:lpstr>
      <vt:lpstr>Times New Roman Bold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MidSem-CV-Presentation.pptx</dc:title>
  <cp:lastModifiedBy>Urmil jagad</cp:lastModifiedBy>
  <cp:revision>3</cp:revision>
  <dcterms:created xsi:type="dcterms:W3CDTF">2006-08-16T00:00:00Z</dcterms:created>
  <dcterms:modified xsi:type="dcterms:W3CDTF">2024-04-10T12:59:53Z</dcterms:modified>
  <dc:identifier>DAGCBPDDhTE</dc:identifier>
</cp:coreProperties>
</file>