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fPKky9x5RArW4ZlWj1un8CYiT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B6ACB4-4254-456D-BAD6-9E05ABC3A43F}">
  <a:tblStyle styleId="{F6B6ACB4-4254-456D-BAD6-9E05ABC3A43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E8E6"/>
          </a:solidFill>
        </a:fill>
      </a:tcStyle>
    </a:wholeTbl>
    <a:band1H>
      <a:tcTxStyle b="off" i="off"/>
      <a:tcStyle>
        <a:fill>
          <a:solidFill>
            <a:srgbClr val="D9CE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9CEC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d856d6899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d856d689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6d856d6899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a122fc305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ca122fc305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2ca122fc305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92ae8f0dc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692ae8f0dc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2692ae8f0dc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92ae8f0dc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692ae8f0dc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692ae8f0dc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92ae8f0d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692ae8f0d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ITS: - It helps identify bottlenecks, congestion hotspots, and areas prone to traffic accidents.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By addressing these issues through infrastructure improvements or traffic management strategies, transportation authorities can optimize traffic flow, reduce congestion, and improve overall efficiency of the transportation network.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692ae8f0dc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d856d6899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d856d6899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6d856d6899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a5e4a828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ca5e4a828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ITS: - It helps identify bottlenecks, congestion hotspots, and areas prone to traffic accidents.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By addressing these issues through infrastructure improvements or traffic management strategies, transportation authorities can optimize traffic flow, reduce congestion, and improve overall efficiency of the transportation network.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ca5e4a828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a104eb35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a104eb35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ca104eb35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a122fc305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a122fc305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ca122fc305_2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d856d6899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d856d6899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6d856d6899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d856d689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d856d689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6d856d6899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44150" y="4710224"/>
            <a:ext cx="10515601" cy="5520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4848"/>
              </a:buClr>
              <a:buSzPts val="2000"/>
              <a:buFont typeface="Helvetica Neue Light"/>
              <a:buNone/>
              <a:defRPr b="0" i="0" sz="20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7430948" y="751519"/>
            <a:ext cx="3928803" cy="133323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2" type="body"/>
          </p:nvPr>
        </p:nvSpPr>
        <p:spPr>
          <a:xfrm>
            <a:off x="844150" y="3784993"/>
            <a:ext cx="105160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  <a:defRPr b="1" i="0" sz="4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b="0" i="0"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" name="Google Shape;31;p11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582427" y="17689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orient="horz" pos="164">
          <p15:clr>
            <a:srgbClr val="FBAE40"/>
          </p15:clr>
        </p15:guide>
        <p15:guide id="5" orient="horz" pos="1003">
          <p15:clr>
            <a:srgbClr val="FBAE40"/>
          </p15:clr>
        </p15:guide>
        <p15:guide id="6" pos="121">
          <p15:clr>
            <a:srgbClr val="FBAE40"/>
          </p15:clr>
        </p15:guide>
        <p15:guide id="7" pos="370">
          <p15:clr>
            <a:srgbClr val="FBAE40"/>
          </p15:clr>
        </p15:guide>
        <p15:guide id="8" orient="horz" pos="1117">
          <p15:clr>
            <a:srgbClr val="FBAE40"/>
          </p15:clr>
        </p15:guide>
        <p15:guide id="9" pos="6992">
          <p15:clr>
            <a:srgbClr val="FBAE40"/>
          </p15:clr>
        </p15:guide>
        <p15:guide id="10" orient="horz" pos="3861">
          <p15:clr>
            <a:srgbClr val="FBAE40"/>
          </p15:clr>
        </p15:guide>
        <p15:guide id="11" pos="7559">
          <p15:clr>
            <a:srgbClr val="FBAE40"/>
          </p15:clr>
        </p15:guide>
        <p15:guide id="12" orient="horz" pos="3974">
          <p15:clr>
            <a:srgbClr val="FBAE40"/>
          </p15:clr>
        </p15:guide>
        <p15:guide id="13" orient="horz" pos="4201">
          <p15:clr>
            <a:srgbClr val="FBAE40"/>
          </p15:clr>
        </p15:guide>
        <p15:guide id="14" orient="horz" pos="411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3" name="Google Shape;53;p9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7" name="Google Shape;57;p10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64" name="Google Shape;64;p12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p4"/>
          <p:cNvGrpSpPr/>
          <p:nvPr/>
        </p:nvGrpSpPr>
        <p:grpSpPr>
          <a:xfrm>
            <a:off x="0" y="6756400"/>
            <a:ext cx="12192000" cy="105496"/>
            <a:chOff x="0" y="6756400"/>
            <a:chExt cx="12192000" cy="105496"/>
          </a:xfrm>
        </p:grpSpPr>
        <p:pic>
          <p:nvPicPr>
            <p:cNvPr id="13" name="Google Shape;13;p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4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4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i.org/10.1016/j.treng.2023.100207" TargetMode="External"/><Relationship Id="rId4" Type="http://schemas.openxmlformats.org/officeDocument/2006/relationships/hyperlink" Target="https://doi.org/10.1016/j.physa.2022.128317" TargetMode="External"/><Relationship Id="rId5" Type="http://schemas.openxmlformats.org/officeDocument/2006/relationships/hyperlink" Target="https://www.geeksforgeeks.org/confusion-matrix-machine-learning" TargetMode="External"/><Relationship Id="rId6" Type="http://schemas.openxmlformats.org/officeDocument/2006/relationships/hyperlink" Target="https://doi.org/10.1080/08839514.2023.2216060" TargetMode="External"/><Relationship Id="rId7" Type="http://schemas.openxmlformats.org/officeDocument/2006/relationships/hyperlink" Target="https://doi.org/10.1016/j.trc.2022.103983" TargetMode="External"/><Relationship Id="rId8" Type="http://schemas.openxmlformats.org/officeDocument/2006/relationships/hyperlink" Target="https://www.micoope.com.gt/?o=road-safety-united-nations-nn-dJxewQf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2" type="body"/>
          </p:nvPr>
        </p:nvSpPr>
        <p:spPr>
          <a:xfrm>
            <a:off x="407400" y="2889600"/>
            <a:ext cx="113772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Helvetica Neue"/>
              <a:buNone/>
            </a:pPr>
            <a:r>
              <a:rPr lang="en-US" sz="4040"/>
              <a:t>Identify abnormal driving behavior using spatio-temporal analysis</a:t>
            </a:r>
            <a:endParaRPr sz="4040"/>
          </a:p>
        </p:txBody>
      </p:sp>
      <p:sp>
        <p:nvSpPr>
          <p:cNvPr id="90" name="Google Shape;90;p1"/>
          <p:cNvSpPr txBox="1"/>
          <p:nvPr/>
        </p:nvSpPr>
        <p:spPr>
          <a:xfrm>
            <a:off x="8589200" y="5696100"/>
            <a:ext cx="321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- </a:t>
            </a:r>
            <a:r>
              <a:rPr b="1" lang="en-US" sz="2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 Titans</a:t>
            </a:r>
            <a:endParaRPr b="1" i="0" sz="28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201650" y="4511138"/>
            <a:ext cx="8202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 523 Machine Learning</a:t>
            </a:r>
            <a:endParaRPr b="1" sz="3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Guided by: Prof. Mehul Raval</a:t>
            </a:r>
            <a:endParaRPr b="1" sz="3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26d856d6899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00" y="2204950"/>
            <a:ext cx="5746324" cy="323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6d856d6899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349" y="2204950"/>
            <a:ext cx="5746324" cy="32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6d856d6899_0_14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2"/>
                </a:solidFill>
              </a:rPr>
              <a:t>Result Discussion(4/4)</a:t>
            </a:r>
            <a:endParaRPr sz="3800">
              <a:solidFill>
                <a:schemeClr val="dk2"/>
              </a:solidFill>
            </a:endParaRPr>
          </a:p>
        </p:txBody>
      </p:sp>
      <p:sp>
        <p:nvSpPr>
          <p:cNvPr id="169" name="Google Shape;169;g26d856d6899_0_14"/>
          <p:cNvSpPr txBox="1"/>
          <p:nvPr/>
        </p:nvSpPr>
        <p:spPr>
          <a:xfrm>
            <a:off x="1813175" y="5612200"/>
            <a:ext cx="167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Abnormal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" name="Google Shape;170;g26d856d6899_0_14"/>
          <p:cNvSpPr txBox="1"/>
          <p:nvPr/>
        </p:nvSpPr>
        <p:spPr>
          <a:xfrm>
            <a:off x="8745175" y="5612200"/>
            <a:ext cx="141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Normal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a122fc305_5_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77" name="Google Shape;177;g2ca122fc305_5_0"/>
          <p:cNvSpPr txBox="1"/>
          <p:nvPr/>
        </p:nvSpPr>
        <p:spPr>
          <a:xfrm>
            <a:off x="811575" y="928875"/>
            <a:ext cx="104682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Yagnik M Bhavsar, Mazad S Zaveri, Mehul S Raval, Shaheriar B Zaveri, “Vision-based investigation of road traffic and violations at urban roundabout in India using UAV video: A case study,” Transportation Engineering, vol.14,p.100207,2023.Available: </a:t>
            </a:r>
            <a:r>
              <a:rPr i="1" lang="en-U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https://doi.org/10.1016/j.treng.2023.100207</a:t>
            </a: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Yu Zhang, Yingying He, and Likai Zhang, "Recognition method of abnormal driving behavior using the bidirectional gated recurrent unit and convolutional neural network,'' Physica A: Statistical Mechanics and its Applications, 2022. Available: </a:t>
            </a:r>
            <a:r>
              <a:rPr i="1" lang="en-U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https://doi.org/10.1016/j.physa.2022.128317</a:t>
            </a:r>
            <a:endParaRPr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geeksforgeeks GeeksforGeeks, ``Confusion Matrix in Machine Learning, ”GeeksforGeeks, Available: </a:t>
            </a:r>
            <a:r>
              <a:rPr i="1" lang="en-U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https://www.geeksforgeeks.org/confusion-matrix-machine-learning</a:t>
            </a:r>
            <a:endParaRPr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Xiaodi Huang et al., ``Abnormal driving behavior detection based on an improved ant colony algorithm,'' Applied Artificial Intelligence, 2023. Available: </a:t>
            </a:r>
            <a:r>
              <a:rPr i="1" lang="en-U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https://doi.org/10.1080/08839514.2023.2216060</a:t>
            </a:r>
            <a:endParaRPr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Yongfeng Ma et al., ``Real-time detection of abnormal driving behavior based on long short-term memory network and regression residuals,'' Transportation Research Part C: Emerging Technologies}, 2022. Available: </a:t>
            </a:r>
            <a:r>
              <a:rPr i="1" lang="en-U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https://doi.org/10.1016/j.trc.2022.103983</a:t>
            </a: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Cooperativas Micoope. (2022, September 20). Inicio - Micoope. Micoope. </a:t>
            </a:r>
            <a:r>
              <a:rPr i="1" lang="en-U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https://www.micoope.com.gt/?o=road-safety-united-nations-nn-dJxewQfp</a:t>
            </a: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g2ca122fc305_5_0"/>
          <p:cNvSpPr txBox="1"/>
          <p:nvPr/>
        </p:nvSpPr>
        <p:spPr>
          <a:xfrm>
            <a:off x="3153400" y="189975"/>
            <a:ext cx="541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92ae8f0dc_0_48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85" name="Google Shape;185;g2692ae8f0dc_0_48"/>
          <p:cNvSpPr txBox="1"/>
          <p:nvPr/>
        </p:nvSpPr>
        <p:spPr>
          <a:xfrm>
            <a:off x="4628550" y="3051900"/>
            <a:ext cx="2934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You.</a:t>
            </a:r>
            <a:endParaRPr b="1" i="0" sz="37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92ae8f0dc_0_28"/>
          <p:cNvSpPr txBox="1"/>
          <p:nvPr>
            <p:ph type="title"/>
          </p:nvPr>
        </p:nvSpPr>
        <p:spPr>
          <a:xfrm>
            <a:off x="1649725" y="1047600"/>
            <a:ext cx="9437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98" name="Google Shape;98;g2692ae8f0dc_0_28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graphicFrame>
        <p:nvGraphicFramePr>
          <p:cNvPr id="99" name="Google Shape;99;g2692ae8f0dc_0_28"/>
          <p:cNvGraphicFramePr/>
          <p:nvPr/>
        </p:nvGraphicFramePr>
        <p:xfrm>
          <a:off x="1649725" y="2518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{F6B6ACB4-4254-456D-BAD6-9E05ABC3A43F}</a:tableStyleId>
              </a:tblPr>
              <a:tblGrid>
                <a:gridCol w="4718750"/>
                <a:gridCol w="4718750"/>
              </a:tblGrid>
              <a:tr h="54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Enrollment Number</a:t>
                      </a:r>
                      <a:endParaRPr sz="2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Name</a:t>
                      </a:r>
                      <a:endParaRPr sz="2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</a:tr>
              <a:tr h="54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AU2140043</a:t>
                      </a:r>
                      <a:endParaRPr sz="2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Bhavya Khakhar</a:t>
                      </a:r>
                      <a:endParaRPr sz="2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</a:tr>
              <a:tr h="54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AU2140</a:t>
                      </a: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154</a:t>
                      </a:r>
                      <a:endParaRPr sz="2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Harsh Loriya</a:t>
                      </a:r>
                      <a:endParaRPr sz="24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</a:tr>
              <a:tr h="54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AU2140170</a:t>
                      </a:r>
                      <a:endParaRPr sz="2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Krishna Patel</a:t>
                      </a:r>
                      <a:endParaRPr sz="2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</a:tr>
              <a:tr h="54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AU2140187</a:t>
                      </a:r>
                      <a:endParaRPr sz="2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Priyam Shah </a:t>
                      </a:r>
                      <a:endParaRPr sz="2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92ae8f0dc_0_6"/>
          <p:cNvSpPr txBox="1"/>
          <p:nvPr>
            <p:ph idx="12" type="sldNum"/>
          </p:nvPr>
        </p:nvSpPr>
        <p:spPr>
          <a:xfrm>
            <a:off x="10802678" y="62084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06" name="Google Shape;106;g2692ae8f0dc_0_6"/>
          <p:cNvSpPr txBox="1"/>
          <p:nvPr/>
        </p:nvSpPr>
        <p:spPr>
          <a:xfrm>
            <a:off x="490475" y="1405425"/>
            <a:ext cx="10863300" cy="4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project is critical for ensuring the road safety and improving traffic system that improves the intelligent transportation System.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Main Goal of our project is to 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 binary classifier which predicts normal or abnormal driving 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behaviour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certain trajectory of road using spatio temporal features.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spatio temporal features includes top, width, height, left, latitude and 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longitude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 points, we have extracted in 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necessary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features in the process of Data cleaning.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study has been done on the frames of video dataset that were taken by drone.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g2692ae8f0dc_0_6"/>
          <p:cNvSpPr txBox="1"/>
          <p:nvPr/>
        </p:nvSpPr>
        <p:spPr>
          <a:xfrm>
            <a:off x="776375" y="378275"/>
            <a:ext cx="100263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Overview</a:t>
            </a:r>
            <a:endParaRPr b="1" sz="4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d856d6899_0_5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pic>
        <p:nvPicPr>
          <p:cNvPr id="114" name="Google Shape;114;g26d856d6899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375" y="1493125"/>
            <a:ext cx="7032300" cy="47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6d856d6899_0_50"/>
          <p:cNvSpPr txBox="1"/>
          <p:nvPr/>
        </p:nvSpPr>
        <p:spPr>
          <a:xfrm>
            <a:off x="776375" y="670425"/>
            <a:ext cx="100263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  <a:endParaRPr b="1" sz="4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a5e4a8289_0_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22" name="Google Shape;122;g2ca5e4a8289_0_0"/>
          <p:cNvSpPr txBox="1"/>
          <p:nvPr/>
        </p:nvSpPr>
        <p:spPr>
          <a:xfrm>
            <a:off x="490500" y="1608450"/>
            <a:ext cx="6524400" cy="4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Safety Concerns.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Legal and Regulatory Compliance.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Intelligent Transportation System.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Driver health and well being.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Accident prone areas detection.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g2ca5e4a8289_0_0"/>
          <p:cNvSpPr txBox="1"/>
          <p:nvPr/>
        </p:nvSpPr>
        <p:spPr>
          <a:xfrm>
            <a:off x="2014075" y="6331475"/>
            <a:ext cx="8856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Cooperativas Micoope. (2022, September 20).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Inicio - Micoope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Micoope. https://www.micoope.com.gt/?o=road-safety-united-nations-nn-dJxewQfp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4" name="Google Shape;124;g2ca5e4a82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75" y="1608449"/>
            <a:ext cx="4707875" cy="430473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ca5e4a8289_0_0"/>
          <p:cNvSpPr txBox="1"/>
          <p:nvPr/>
        </p:nvSpPr>
        <p:spPr>
          <a:xfrm>
            <a:off x="776375" y="670425"/>
            <a:ext cx="100263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Importance of Research</a:t>
            </a:r>
            <a:endParaRPr b="1" sz="4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a104eb356_0_0"/>
          <p:cNvSpPr txBox="1"/>
          <p:nvPr>
            <p:ph idx="1" type="body"/>
          </p:nvPr>
        </p:nvSpPr>
        <p:spPr>
          <a:xfrm>
            <a:off x="582427" y="15409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957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220"/>
              <a:buChar char="●"/>
            </a:pPr>
            <a:r>
              <a:rPr b="1" lang="en-US" sz="2220">
                <a:latin typeface="Helvetica Neue"/>
                <a:ea typeface="Helvetica Neue"/>
                <a:cs typeface="Helvetica Neue"/>
                <a:sym typeface="Helvetica Neue"/>
              </a:rPr>
              <a:t>Data </a:t>
            </a:r>
            <a:r>
              <a:rPr b="1" lang="en-US" sz="2220">
                <a:latin typeface="Helvetica Neue"/>
                <a:ea typeface="Helvetica Neue"/>
                <a:cs typeface="Helvetica Neue"/>
                <a:sym typeface="Helvetica Neue"/>
              </a:rPr>
              <a:t>cleaning: </a:t>
            </a:r>
            <a:r>
              <a:rPr lang="en-US" sz="2220"/>
              <a:t>Identifying and removing the null values and unnecessary columns </a:t>
            </a:r>
            <a:endParaRPr sz="2220"/>
          </a:p>
          <a:p>
            <a:pPr indent="-36957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20"/>
              <a:buChar char="●"/>
            </a:pPr>
            <a:r>
              <a:rPr b="1" lang="en-US" sz="2220">
                <a:latin typeface="Helvetica Neue"/>
                <a:ea typeface="Helvetica Neue"/>
                <a:cs typeface="Helvetica Neue"/>
                <a:sym typeface="Helvetica Neue"/>
              </a:rPr>
              <a:t>File rename/</a:t>
            </a:r>
            <a:r>
              <a:rPr b="1" lang="en-US" sz="2220">
                <a:latin typeface="Helvetica Neue"/>
                <a:ea typeface="Helvetica Neue"/>
                <a:cs typeface="Helvetica Neue"/>
                <a:sym typeface="Helvetica Neue"/>
              </a:rPr>
              <a:t>arrangement: </a:t>
            </a:r>
            <a:r>
              <a:rPr lang="en-US" sz="2220"/>
              <a:t>Renaming the file names such that it consist labels in it.</a:t>
            </a:r>
            <a:endParaRPr sz="2220"/>
          </a:p>
          <a:p>
            <a:pPr indent="-36957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20"/>
              <a:buFont typeface="Helvetica Neue"/>
              <a:buChar char="●"/>
            </a:pPr>
            <a:r>
              <a:rPr b="1" lang="en-US" sz="2220">
                <a:latin typeface="Helvetica Neue"/>
                <a:ea typeface="Helvetica Neue"/>
                <a:cs typeface="Helvetica Neue"/>
                <a:sym typeface="Helvetica Neue"/>
              </a:rPr>
              <a:t>Calculating centroids of the Bounding Box: </a:t>
            </a:r>
            <a:r>
              <a:rPr lang="en-US" sz="2220"/>
              <a:t>C</a:t>
            </a:r>
            <a:r>
              <a:rPr lang="en-US" sz="2220"/>
              <a:t>alculating the centroid on the basis of left-top, width, and height to get better understanding of the data. </a:t>
            </a:r>
            <a:endParaRPr sz="2220"/>
          </a:p>
          <a:p>
            <a:pPr indent="-36957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20"/>
              <a:buFont typeface="Helvetica Neue"/>
              <a:buChar char="●"/>
            </a:pPr>
            <a:r>
              <a:rPr b="1" lang="en-US" sz="222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lang="en-US" sz="2220">
                <a:latin typeface="Helvetica Neue"/>
                <a:ea typeface="Helvetica Neue"/>
                <a:cs typeface="Helvetica Neue"/>
                <a:sym typeface="Helvetica Neue"/>
              </a:rPr>
              <a:t>raining</a:t>
            </a:r>
            <a:r>
              <a:rPr b="1" lang="en-US" sz="2220">
                <a:latin typeface="Helvetica Neue"/>
                <a:ea typeface="Helvetica Neue"/>
                <a:cs typeface="Helvetica Neue"/>
                <a:sym typeface="Helvetica Neue"/>
              </a:rPr>
              <a:t> and testing of the model:</a:t>
            </a:r>
            <a:r>
              <a:rPr lang="en-US" sz="2220"/>
              <a:t> </a:t>
            </a:r>
            <a:r>
              <a:rPr i="1" lang="en-US" sz="2220" u="sng"/>
              <a:t>Random Forest algorithm</a:t>
            </a:r>
            <a:r>
              <a:rPr lang="en-US" sz="2220"/>
              <a:t> was used for the classification of normal/abnormal driving </a:t>
            </a:r>
            <a:r>
              <a:rPr lang="en-US" sz="2220"/>
              <a:t>behaviour</a:t>
            </a:r>
            <a:r>
              <a:rPr lang="en-US" sz="2220"/>
              <a:t>.</a:t>
            </a:r>
            <a:endParaRPr sz="2220"/>
          </a:p>
          <a:p>
            <a:pPr indent="-36957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20"/>
              <a:buFont typeface="Helvetica Neue"/>
              <a:buChar char="●"/>
            </a:pPr>
            <a:r>
              <a:rPr b="1" lang="en-US" sz="2220">
                <a:latin typeface="Helvetica Neue"/>
                <a:ea typeface="Helvetica Neue"/>
                <a:cs typeface="Helvetica Neue"/>
                <a:sym typeface="Helvetica Neue"/>
              </a:rPr>
              <a:t>Result </a:t>
            </a:r>
            <a:r>
              <a:rPr b="1" lang="en-US" sz="2220">
                <a:latin typeface="Helvetica Neue"/>
                <a:ea typeface="Helvetica Neue"/>
                <a:cs typeface="Helvetica Neue"/>
                <a:sym typeface="Helvetica Neue"/>
              </a:rPr>
              <a:t>analysis and reasoning: </a:t>
            </a:r>
            <a:r>
              <a:rPr lang="en-US" sz="2220"/>
              <a:t>Accuracy we got is </a:t>
            </a:r>
            <a:r>
              <a:rPr b="1" lang="en-US" sz="2220">
                <a:latin typeface="Helvetica Neue"/>
                <a:ea typeface="Helvetica Neue"/>
                <a:cs typeface="Helvetica Neue"/>
                <a:sym typeface="Helvetica Neue"/>
              </a:rPr>
              <a:t>82%.</a:t>
            </a:r>
            <a:endParaRPr b="1" sz="22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g2ca104eb356_0_0"/>
          <p:cNvSpPr txBox="1"/>
          <p:nvPr>
            <p:ph type="title"/>
          </p:nvPr>
        </p:nvSpPr>
        <p:spPr>
          <a:xfrm>
            <a:off x="582428" y="-177325"/>
            <a:ext cx="10515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Methodology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3" name="Google Shape;133;g2ca104eb356_0_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a122fc305_2_15"/>
          <p:cNvSpPr txBox="1"/>
          <p:nvPr>
            <p:ph type="title"/>
          </p:nvPr>
        </p:nvSpPr>
        <p:spPr>
          <a:xfrm>
            <a:off x="587378" y="-402500"/>
            <a:ext cx="10515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2"/>
                </a:solidFill>
              </a:rPr>
              <a:t>Result Discussion(1/4)</a:t>
            </a:r>
            <a:endParaRPr sz="3800">
              <a:solidFill>
                <a:schemeClr val="dk2"/>
              </a:solidFill>
            </a:endParaRPr>
          </a:p>
        </p:txBody>
      </p:sp>
      <p:sp>
        <p:nvSpPr>
          <p:cNvPr id="140" name="Google Shape;140;g2ca122fc305_2_15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pic>
        <p:nvPicPr>
          <p:cNvPr id="141" name="Google Shape;141;g2ca122fc305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5" y="1168550"/>
            <a:ext cx="6071291" cy="49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ca122fc305_2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2625" y="1826621"/>
            <a:ext cx="4852549" cy="12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ca122fc305_2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2621" y="3561550"/>
            <a:ext cx="4852550" cy="116410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ca122fc305_2_15"/>
          <p:cNvSpPr txBox="1"/>
          <p:nvPr/>
        </p:nvSpPr>
        <p:spPr>
          <a:xfrm>
            <a:off x="7273725" y="4981813"/>
            <a:ext cx="472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F1 Score: 0.7544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Accuracy : 78%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26d856d6899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325" y="1117600"/>
            <a:ext cx="6096000" cy="51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6d856d6899_0_33"/>
          <p:cNvSpPr txBox="1"/>
          <p:nvPr>
            <p:ph type="title"/>
          </p:nvPr>
        </p:nvSpPr>
        <p:spPr>
          <a:xfrm>
            <a:off x="587378" y="-402500"/>
            <a:ext cx="10515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2"/>
                </a:solidFill>
              </a:rPr>
              <a:t>Result Discussion(2/4)</a:t>
            </a:r>
            <a:endParaRPr sz="3800">
              <a:solidFill>
                <a:schemeClr val="dk2"/>
              </a:solidFill>
            </a:endParaRPr>
          </a:p>
        </p:txBody>
      </p:sp>
      <p:sp>
        <p:nvSpPr>
          <p:cNvPr id="152" name="Google Shape;152;g26d856d6899_0_33"/>
          <p:cNvSpPr txBox="1"/>
          <p:nvPr/>
        </p:nvSpPr>
        <p:spPr>
          <a:xfrm>
            <a:off x="9050175" y="4927325"/>
            <a:ext cx="283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F1 score: 0.7575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Accuracy: 82%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d856d6899_0_1"/>
          <p:cNvSpPr txBox="1"/>
          <p:nvPr>
            <p:ph type="title"/>
          </p:nvPr>
        </p:nvSpPr>
        <p:spPr>
          <a:xfrm>
            <a:off x="582428" y="115900"/>
            <a:ext cx="10515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2"/>
                </a:solidFill>
              </a:rPr>
              <a:t>Result Discussion(3/4)</a:t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159" name="Google Shape;159;g26d856d6899_0_1"/>
          <p:cNvSpPr txBox="1"/>
          <p:nvPr>
            <p:ph idx="1" type="body"/>
          </p:nvPr>
        </p:nvSpPr>
        <p:spPr>
          <a:xfrm>
            <a:off x="582427" y="17689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Insufficient Data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Overspeeding for shorter duration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Slight change in lane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Disobeying traffic rules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Half Normal/Half Abnormal driving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behaviour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g26d856d6899_0_1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2019-05-10T05:56:50Z</dcterms:created>
  <dc:creator>Microsoft Office User</dc:creator>
</cp:coreProperties>
</file>