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  <p:embeddedFont>
      <p:font typeface="Helvetica Neue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gOCWQFZssO+5CJurDBEnYuV8gw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FACA62-7CDD-41B0-860E-F40D6FCFB76C}">
  <a:tblStyle styleId="{CDFACA62-7CDD-41B0-860E-F40D6FCFB76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DE8E6"/>
          </a:solidFill>
        </a:fill>
      </a:tcStyle>
    </a:wholeTbl>
    <a:band1H>
      <a:tcTxStyle b="off" i="off"/>
      <a:tcStyle>
        <a:fill>
          <a:solidFill>
            <a:srgbClr val="D9CE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9CECA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22" Type="http://schemas.openxmlformats.org/officeDocument/2006/relationships/font" Target="fonts/HelveticaNeueLight-bold.fntdata"/><Relationship Id="rId21" Type="http://schemas.openxmlformats.org/officeDocument/2006/relationships/font" Target="fonts/HelveticaNeueLight-regular.fntdata"/><Relationship Id="rId24" Type="http://schemas.openxmlformats.org/officeDocument/2006/relationships/font" Target="fonts/HelveticaNeueLight-boldItalic.fntdata"/><Relationship Id="rId23" Type="http://schemas.openxmlformats.org/officeDocument/2006/relationships/font" Target="fonts/HelveticaNeue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1.xml"/><Relationship Id="rId19" Type="http://schemas.openxmlformats.org/officeDocument/2006/relationships/font" Target="fonts/HelveticaNeue-italic.fntdata"/><Relationship Id="rId1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92ae8f0dc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692ae8f0dc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2692ae8f0dc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92ae8f0dc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2692ae8f0dc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2692ae8f0dc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92ae8f0dc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2692ae8f0dc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2692ae8f0dc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92ae8f0dc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692ae8f0dc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2692ae8f0dc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92ae8f0dc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692ae8f0dc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2692ae8f0dc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bfc5cce5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bfc5cce5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6bfc5cce5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92ae8f0dc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692ae8f0dc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2692ae8f0dc_1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92ae8f0dc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692ae8f0dc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2692ae8f0dc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92ae8f0dc_2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692ae8f0dc_2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2692ae8f0dc_2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3f7b056e6_2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3f7b056e6_2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c3f7b056e6_2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lt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44150" y="4710224"/>
            <a:ext cx="10515601" cy="552037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4848"/>
              </a:buClr>
              <a:buSzPts val="2000"/>
              <a:buFont typeface="Helvetica Neue Light"/>
              <a:buNone/>
              <a:defRPr b="0" i="0" sz="2000">
                <a:solidFill>
                  <a:srgbClr val="44484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 b="42109" l="31991" r="32034" t="42025"/>
          <a:stretch/>
        </p:blipFill>
        <p:spPr>
          <a:xfrm>
            <a:off x="7430948" y="751519"/>
            <a:ext cx="3928803" cy="133323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idx="2" type="body"/>
          </p:nvPr>
        </p:nvSpPr>
        <p:spPr>
          <a:xfrm>
            <a:off x="844150" y="3784993"/>
            <a:ext cx="105160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  <a:defRPr b="1" i="0" sz="4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8" name="Google Shape;78;p14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elvetica Neue"/>
              <a:buNone/>
              <a:defRPr sz="3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b="0" i="0" sz="20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1" name="Google Shape;31;p11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594303" y="2667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582427" y="17689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36" name="Google Shape;36;p7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73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247">
          <p15:clr>
            <a:srgbClr val="FBAE40"/>
          </p15:clr>
        </p15:guide>
        <p15:guide id="4" orient="horz" pos="164">
          <p15:clr>
            <a:srgbClr val="FBAE40"/>
          </p15:clr>
        </p15:guide>
        <p15:guide id="5" orient="horz" pos="1003">
          <p15:clr>
            <a:srgbClr val="FBAE40"/>
          </p15:clr>
        </p15:guide>
        <p15:guide id="6" pos="121">
          <p15:clr>
            <a:srgbClr val="FBAE40"/>
          </p15:clr>
        </p15:guide>
        <p15:guide id="7" pos="370">
          <p15:clr>
            <a:srgbClr val="FBAE40"/>
          </p15:clr>
        </p15:guide>
        <p15:guide id="8" orient="horz" pos="1117">
          <p15:clr>
            <a:srgbClr val="FBAE40"/>
          </p15:clr>
        </p15:guide>
        <p15:guide id="9" pos="6992">
          <p15:clr>
            <a:srgbClr val="FBAE40"/>
          </p15:clr>
        </p15:guide>
        <p15:guide id="10" orient="horz" pos="3861">
          <p15:clr>
            <a:srgbClr val="FBAE40"/>
          </p15:clr>
        </p15:guide>
        <p15:guide id="11" pos="7559">
          <p15:clr>
            <a:srgbClr val="FBAE40"/>
          </p15:clr>
        </p15:guide>
        <p15:guide id="12" orient="horz" pos="3974">
          <p15:clr>
            <a:srgbClr val="FBAE40"/>
          </p15:clr>
        </p15:guide>
        <p15:guide id="13" orient="horz" pos="4201">
          <p15:clr>
            <a:srgbClr val="FBAE40"/>
          </p15:clr>
        </p15:guide>
        <p15:guide id="14" orient="horz" pos="411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43" name="Google Shape;43;p8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52" name="Google Shape;52;p9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3" name="Google Shape;53;p9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57" name="Google Shape;57;p10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8" name="Google Shape;58;p10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 Light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64" name="Google Shape;64;p12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2" name="Google Shape;72;p13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b="1" i="0" sz="4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•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2" name="Google Shape;12;p4"/>
          <p:cNvGrpSpPr/>
          <p:nvPr/>
        </p:nvGrpSpPr>
        <p:grpSpPr>
          <a:xfrm>
            <a:off x="0" y="6756400"/>
            <a:ext cx="12192000" cy="105496"/>
            <a:chOff x="0" y="6756400"/>
            <a:chExt cx="12192000" cy="105496"/>
          </a:xfrm>
        </p:grpSpPr>
        <p:pic>
          <p:nvPicPr>
            <p:cNvPr id="13" name="Google Shape;13;p4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524000" y="6756400"/>
              <a:ext cx="91440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4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0" y="6756400"/>
              <a:ext cx="2598717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4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9593283" y="6756400"/>
              <a:ext cx="2598717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17" name="Google Shape;17;p4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i.org/10.1016/j.physa.2022.128317" TargetMode="External"/><Relationship Id="rId4" Type="http://schemas.openxmlformats.org/officeDocument/2006/relationships/hyperlink" Target="https://doi.org/10.1016/j.trc.2022.103983" TargetMode="External"/><Relationship Id="rId5" Type="http://schemas.openxmlformats.org/officeDocument/2006/relationships/hyperlink" Target="https://www.tandfonline.com/loi/uaai20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idx="2" type="body"/>
          </p:nvPr>
        </p:nvSpPr>
        <p:spPr>
          <a:xfrm>
            <a:off x="407400" y="2889600"/>
            <a:ext cx="11377200" cy="10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Helvetica Neue"/>
              <a:buNone/>
            </a:pPr>
            <a:r>
              <a:rPr lang="en-US" sz="4040"/>
              <a:t>Identify abnormal driving behavior using spatio-temporal analysis</a:t>
            </a:r>
            <a:endParaRPr sz="4040"/>
          </a:p>
        </p:txBody>
      </p:sp>
      <p:sp>
        <p:nvSpPr>
          <p:cNvPr id="90" name="Google Shape;90;p1"/>
          <p:cNvSpPr txBox="1"/>
          <p:nvPr/>
        </p:nvSpPr>
        <p:spPr>
          <a:xfrm>
            <a:off x="9502325" y="5696100"/>
            <a:ext cx="230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- 11</a:t>
            </a:r>
            <a:endParaRPr b="1" i="0" sz="28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2201650" y="4924738"/>
            <a:ext cx="8202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CSE 523 Machine Learning </a:t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92ae8f0dc_0_43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lang="en-US">
                <a:latin typeface="Helvetica Neue"/>
                <a:ea typeface="Helvetica Neue"/>
                <a:cs typeface="Helvetica Neue"/>
                <a:sym typeface="Helvetica Neue"/>
              </a:rPr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170" name="Google Shape;170;g2692ae8f0dc_0_43"/>
          <p:cNvSpPr txBox="1"/>
          <p:nvPr/>
        </p:nvSpPr>
        <p:spPr>
          <a:xfrm>
            <a:off x="885575" y="1462225"/>
            <a:ext cx="10468200" cy="43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●"/>
            </a:pPr>
            <a:r>
              <a:rPr b="0" i="1" lang="en-US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Recognition method of abnormal driving behavior using the bidirectional gated recurrent unit and convolutional neural network</a:t>
            </a:r>
            <a:r>
              <a:rPr b="0" i="0" lang="en-US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(2022, November 18). Recognition Method of Abnormal Driving Behavior Using the Bidirectional Gated Recurrent Unit and Convolutional Neural Network - ScienceDirect. </a:t>
            </a:r>
            <a:r>
              <a:rPr b="0" i="0" lang="en-US" sz="15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https://doi.org/10.1016/j.physa.2022.128317</a:t>
            </a:r>
            <a:r>
              <a:rPr b="0" i="0" lang="en-US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●"/>
            </a:pPr>
            <a:r>
              <a:rPr b="0" i="1" lang="en-US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Real-time detection of abnormal driving behavior based on long short-term memory network and regression residuals</a:t>
            </a:r>
            <a:r>
              <a:rPr b="0" i="0" lang="en-US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(2022, December 14). Real-time Detection of Abnormal Driving Behavior Based on Long Short-term Memory Network and Regression Residuals - ScienceDirect. </a:t>
            </a:r>
            <a:r>
              <a:rPr b="0" i="0" lang="en-US" sz="15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https://doi.org/10.1016/j.trc.2022.103983</a:t>
            </a:r>
            <a:r>
              <a:rPr b="0" i="0" lang="en-US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●"/>
            </a:pPr>
            <a:r>
              <a:rPr b="0" i="0" lang="en-US" sz="15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https://www.tandfonline.com/loi/uaai20</a:t>
            </a:r>
            <a:r>
              <a:rPr b="0" i="0" lang="en-US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●"/>
            </a:pPr>
            <a:r>
              <a:rPr lang="en-US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LoriyaHarsh. (n.d.-c). ML_2024_11_Titans/Mid_Sem_Report/ML_2024_Project_11_Titans_Mid_Sem_Report.pdf at main · LoriyaHarsh/ML_2024_11_Titans. GitHub. https://github.com/LoriyaHarsh/ML_2024_11_Titans/blob/main/Mid_Sem_Report/ML_2024_Project_11_Titans_Mid_Sem_Report.pdf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g2692ae8f0dc_0_43"/>
          <p:cNvSpPr txBox="1"/>
          <p:nvPr/>
        </p:nvSpPr>
        <p:spPr>
          <a:xfrm>
            <a:off x="3387750" y="473675"/>
            <a:ext cx="5416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92ae8f0dc_0_48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178" name="Google Shape;178;g2692ae8f0dc_0_48"/>
          <p:cNvSpPr txBox="1"/>
          <p:nvPr/>
        </p:nvSpPr>
        <p:spPr>
          <a:xfrm>
            <a:off x="4628550" y="3051900"/>
            <a:ext cx="29349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n-US" sz="3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You.</a:t>
            </a:r>
            <a:endParaRPr b="1" i="0" sz="37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92ae8f0dc_0_20"/>
          <p:cNvSpPr txBox="1"/>
          <p:nvPr>
            <p:ph idx="1" type="body"/>
          </p:nvPr>
        </p:nvSpPr>
        <p:spPr>
          <a:xfrm>
            <a:off x="3875525" y="1718600"/>
            <a:ext cx="5298900" cy="3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848"/>
              </a:buClr>
              <a:buSzPts val="2500"/>
              <a:buAutoNum type="arabicPeriod"/>
            </a:pPr>
            <a:r>
              <a:rPr lang="en-US" sz="2500">
                <a:solidFill>
                  <a:srgbClr val="444848"/>
                </a:solidFill>
              </a:rPr>
              <a:t>Team Members</a:t>
            </a:r>
            <a:endParaRPr sz="2500">
              <a:solidFill>
                <a:srgbClr val="444848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848"/>
              </a:buClr>
              <a:buSzPts val="2500"/>
              <a:buAutoNum type="arabicPeriod"/>
            </a:pPr>
            <a:r>
              <a:rPr lang="en-US" sz="2500">
                <a:solidFill>
                  <a:srgbClr val="444848"/>
                </a:solidFill>
              </a:rPr>
              <a:t>Problem Statement</a:t>
            </a:r>
            <a:endParaRPr sz="2500">
              <a:solidFill>
                <a:srgbClr val="444848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848"/>
              </a:buClr>
              <a:buSzPts val="2500"/>
              <a:buAutoNum type="arabicPeriod"/>
            </a:pPr>
            <a:r>
              <a:rPr lang="en-US" sz="2500">
                <a:solidFill>
                  <a:srgbClr val="444848"/>
                </a:solidFill>
              </a:rPr>
              <a:t>Approaches</a:t>
            </a:r>
            <a:endParaRPr sz="2500">
              <a:solidFill>
                <a:srgbClr val="444848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848"/>
              </a:buClr>
              <a:buSzPts val="2500"/>
              <a:buAutoNum type="arabicPeriod"/>
            </a:pPr>
            <a:r>
              <a:rPr lang="en-US" sz="2500">
                <a:solidFill>
                  <a:srgbClr val="444848"/>
                </a:solidFill>
              </a:rPr>
              <a:t>Dataset</a:t>
            </a:r>
            <a:endParaRPr sz="2500">
              <a:solidFill>
                <a:srgbClr val="444848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848"/>
              </a:buClr>
              <a:buSzPts val="2500"/>
              <a:buAutoNum type="arabicPeriod"/>
            </a:pPr>
            <a:r>
              <a:rPr lang="en-US" sz="2500">
                <a:solidFill>
                  <a:srgbClr val="444848"/>
                </a:solidFill>
              </a:rPr>
              <a:t>Results</a:t>
            </a:r>
            <a:endParaRPr sz="2500">
              <a:solidFill>
                <a:srgbClr val="444848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848"/>
              </a:buClr>
              <a:buSzPts val="2500"/>
              <a:buAutoNum type="arabicPeriod"/>
            </a:pPr>
            <a:r>
              <a:rPr lang="en-US" sz="2500">
                <a:solidFill>
                  <a:srgbClr val="444848"/>
                </a:solidFill>
              </a:rPr>
              <a:t>Future Work</a:t>
            </a:r>
            <a:endParaRPr sz="2500">
              <a:solidFill>
                <a:srgbClr val="444848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848"/>
              </a:buClr>
              <a:buSzPts val="2500"/>
              <a:buAutoNum type="arabicPeriod"/>
            </a:pPr>
            <a:r>
              <a:rPr lang="en-US" sz="2500">
                <a:solidFill>
                  <a:srgbClr val="444848"/>
                </a:solidFill>
              </a:rPr>
              <a:t>References</a:t>
            </a:r>
            <a:endParaRPr sz="2500">
              <a:solidFill>
                <a:srgbClr val="444848"/>
              </a:solidFill>
            </a:endParaRPr>
          </a:p>
        </p:txBody>
      </p:sp>
      <p:sp>
        <p:nvSpPr>
          <p:cNvPr id="98" name="Google Shape;98;g2692ae8f0dc_0_20"/>
          <p:cNvSpPr txBox="1"/>
          <p:nvPr>
            <p:ph type="title"/>
          </p:nvPr>
        </p:nvSpPr>
        <p:spPr>
          <a:xfrm>
            <a:off x="4334175" y="475067"/>
            <a:ext cx="2633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Contents:</a:t>
            </a:r>
            <a:endParaRPr/>
          </a:p>
        </p:txBody>
      </p:sp>
      <p:sp>
        <p:nvSpPr>
          <p:cNvPr id="99" name="Google Shape;99;g2692ae8f0dc_0_20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92ae8f0dc_0_28"/>
          <p:cNvSpPr txBox="1"/>
          <p:nvPr>
            <p:ph type="title"/>
          </p:nvPr>
        </p:nvSpPr>
        <p:spPr>
          <a:xfrm>
            <a:off x="1649725" y="1047600"/>
            <a:ext cx="9437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Team Members</a:t>
            </a:r>
            <a:endParaRPr/>
          </a:p>
        </p:txBody>
      </p:sp>
      <p:sp>
        <p:nvSpPr>
          <p:cNvPr id="106" name="Google Shape;106;g2692ae8f0dc_0_28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lang="en-US">
                <a:latin typeface="Helvetica Neue"/>
                <a:ea typeface="Helvetica Neue"/>
                <a:cs typeface="Helvetica Neue"/>
                <a:sym typeface="Helvetica Neue"/>
              </a:rPr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graphicFrame>
        <p:nvGraphicFramePr>
          <p:cNvPr id="107" name="Google Shape;107;g2692ae8f0dc_0_28"/>
          <p:cNvGraphicFramePr/>
          <p:nvPr/>
        </p:nvGraphicFramePr>
        <p:xfrm>
          <a:off x="1649725" y="25185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{CDFACA62-7CDD-41B0-860E-F40D6FCFB76C}</a:tableStyleId>
              </a:tblPr>
              <a:tblGrid>
                <a:gridCol w="4718750"/>
                <a:gridCol w="4718750"/>
              </a:tblGrid>
              <a:tr h="547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Enrollment Number</a:t>
                      </a:r>
                      <a:endParaRPr sz="17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Name</a:t>
                      </a:r>
                      <a:endParaRPr sz="17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 anchor="ctr">
                    <a:solidFill>
                      <a:schemeClr val="dk2"/>
                    </a:solidFill>
                  </a:tcPr>
                </a:tc>
              </a:tr>
              <a:tr h="547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AU2140043</a:t>
                      </a:r>
                      <a:endParaRPr sz="17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Bhavya Khakhar</a:t>
                      </a:r>
                      <a:endParaRPr sz="17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 anchor="ctr"/>
                </a:tc>
              </a:tr>
              <a:tr h="547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AU2140154</a:t>
                      </a:r>
                      <a:endParaRPr sz="17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Harsh Loriya</a:t>
                      </a:r>
                      <a:endParaRPr sz="17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 anchor="ctr"/>
                </a:tc>
              </a:tr>
              <a:tr h="547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AU2140170</a:t>
                      </a:r>
                      <a:endParaRPr sz="17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Krishna Patel</a:t>
                      </a:r>
                      <a:endParaRPr sz="17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 anchor="ctr"/>
                </a:tc>
              </a:tr>
              <a:tr h="547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AU2140187</a:t>
                      </a:r>
                      <a:endParaRPr sz="17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Priyam Shah </a:t>
                      </a:r>
                      <a:endParaRPr sz="17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92ae8f0dc_0_6"/>
          <p:cNvSpPr txBox="1"/>
          <p:nvPr>
            <p:ph type="title"/>
          </p:nvPr>
        </p:nvSpPr>
        <p:spPr>
          <a:xfrm>
            <a:off x="1585125" y="365450"/>
            <a:ext cx="9437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14" name="Google Shape;114;g2692ae8f0dc_0_6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115" name="Google Shape;115;g2692ae8f0dc_0_6"/>
          <p:cNvSpPr txBox="1"/>
          <p:nvPr/>
        </p:nvSpPr>
        <p:spPr>
          <a:xfrm>
            <a:off x="490500" y="1536000"/>
            <a:ext cx="11211000" cy="3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Identify abnormal driving behavior using spatio-temporal analysis.</a:t>
            </a:r>
            <a:endParaRPr b="0" i="0" sz="33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Helvetica Neue Light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 idea of the project is to predict the normal/abnormal driving behavior using different parameters. </a:t>
            </a:r>
            <a:endParaRPr b="0" i="0" sz="2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Helvetica Neue Light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Binary classification.</a:t>
            </a:r>
            <a:endParaRPr b="0" i="0" sz="2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bfc5cce5e_0_0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122" name="Google Shape;122;g26bfc5cce5e_0_0"/>
          <p:cNvSpPr txBox="1"/>
          <p:nvPr>
            <p:ph type="title"/>
          </p:nvPr>
        </p:nvSpPr>
        <p:spPr>
          <a:xfrm>
            <a:off x="1585125" y="365450"/>
            <a:ext cx="9437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Dataset </a:t>
            </a:r>
            <a:endParaRPr/>
          </a:p>
        </p:txBody>
      </p:sp>
      <p:pic>
        <p:nvPicPr>
          <p:cNvPr id="123" name="Google Shape;123;g26bfc5cce5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025" y="1962150"/>
            <a:ext cx="935355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92ae8f0dc_1_5"/>
          <p:cNvSpPr txBox="1"/>
          <p:nvPr>
            <p:ph type="title"/>
          </p:nvPr>
        </p:nvSpPr>
        <p:spPr>
          <a:xfrm>
            <a:off x="1585125" y="365450"/>
            <a:ext cx="9437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Approach</a:t>
            </a:r>
            <a:endParaRPr/>
          </a:p>
        </p:txBody>
      </p:sp>
      <p:sp>
        <p:nvSpPr>
          <p:cNvPr id="130" name="Google Shape;130;g2692ae8f0dc_1_5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131" name="Google Shape;131;g2692ae8f0dc_1_5"/>
          <p:cNvSpPr txBox="1"/>
          <p:nvPr/>
        </p:nvSpPr>
        <p:spPr>
          <a:xfrm>
            <a:off x="511350" y="1712750"/>
            <a:ext cx="11169300" cy="3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Pre-Processing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Extraction Using Ant-Colony Model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Using Logistic Regression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92ae8f0dc_0_54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138" name="Google Shape;138;g2692ae8f0dc_0_54"/>
          <p:cNvSpPr txBox="1"/>
          <p:nvPr>
            <p:ph idx="4294967295" type="title"/>
          </p:nvPr>
        </p:nvSpPr>
        <p:spPr>
          <a:xfrm>
            <a:off x="1572275" y="159500"/>
            <a:ext cx="9437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>
                <a:solidFill>
                  <a:schemeClr val="dk2"/>
                </a:solidFill>
              </a:rPr>
              <a:t>Results(1/2)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39" name="Google Shape;139;g2692ae8f0dc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800" y="1141575"/>
            <a:ext cx="6108725" cy="36354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2692ae8f0dc_0_54"/>
          <p:cNvSpPr txBox="1"/>
          <p:nvPr/>
        </p:nvSpPr>
        <p:spPr>
          <a:xfrm>
            <a:off x="3373475" y="5144575"/>
            <a:ext cx="5835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</a:t>
            </a:r>
            <a:r>
              <a:rPr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onfusion matrix of Ant colony as </a:t>
            </a:r>
            <a:r>
              <a:rPr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feature</a:t>
            </a:r>
            <a:r>
              <a:rPr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selection algo and logistic regression for classification algo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1" name="Google Shape;141;g2692ae8f0dc_0_54"/>
          <p:cNvSpPr txBox="1"/>
          <p:nvPr/>
        </p:nvSpPr>
        <p:spPr>
          <a:xfrm>
            <a:off x="4646850" y="1451575"/>
            <a:ext cx="10764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T.P</a:t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2" name="Google Shape;142;g2692ae8f0dc_0_54"/>
          <p:cNvSpPr txBox="1"/>
          <p:nvPr/>
        </p:nvSpPr>
        <p:spPr>
          <a:xfrm>
            <a:off x="7122475" y="2825488"/>
            <a:ext cx="7842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F.P</a:t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3" name="Google Shape;143;g2692ae8f0dc_0_54"/>
          <p:cNvSpPr txBox="1"/>
          <p:nvPr/>
        </p:nvSpPr>
        <p:spPr>
          <a:xfrm>
            <a:off x="4646850" y="2825500"/>
            <a:ext cx="8919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F.N</a:t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4" name="Google Shape;144;g2692ae8f0dc_0_54"/>
          <p:cNvSpPr txBox="1"/>
          <p:nvPr/>
        </p:nvSpPr>
        <p:spPr>
          <a:xfrm>
            <a:off x="6976375" y="1440775"/>
            <a:ext cx="10764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F.P</a:t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92ae8f0dc_2_3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151" name="Google Shape;151;g2692ae8f0dc_2_3"/>
          <p:cNvSpPr txBox="1"/>
          <p:nvPr>
            <p:ph idx="4294967295" type="title"/>
          </p:nvPr>
        </p:nvSpPr>
        <p:spPr>
          <a:xfrm>
            <a:off x="1572275" y="159500"/>
            <a:ext cx="9437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>
                <a:solidFill>
                  <a:schemeClr val="dk2"/>
                </a:solidFill>
              </a:rPr>
              <a:t>Results(2/2)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2" name="Google Shape;152;g2692ae8f0dc_2_3"/>
          <p:cNvSpPr txBox="1"/>
          <p:nvPr/>
        </p:nvSpPr>
        <p:spPr>
          <a:xfrm>
            <a:off x="1265250" y="4275900"/>
            <a:ext cx="9744300" cy="17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It is a classification report of ant colony and logistic regression combine approach.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3" name="Google Shape;153;g2692ae8f0dc_2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913" y="1362188"/>
            <a:ext cx="6882524" cy="27247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2692ae8f0dc_2_3"/>
          <p:cNvSpPr txBox="1"/>
          <p:nvPr/>
        </p:nvSpPr>
        <p:spPr>
          <a:xfrm>
            <a:off x="616150" y="4794700"/>
            <a:ext cx="51531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Precision </a:t>
            </a:r>
            <a:r>
              <a:rPr lang="en-US" sz="2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= TP / TP+FP (tot pre posi)</a:t>
            </a:r>
            <a:endParaRPr sz="2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Recall(</a:t>
            </a:r>
            <a:r>
              <a:rPr lang="en-US" sz="2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Sensitivity</a:t>
            </a:r>
            <a:r>
              <a:rPr lang="en-US" sz="2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 = TP / TP+FN (obs in current class</a:t>
            </a:r>
            <a:endParaRPr sz="2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5" name="Google Shape;155;g2692ae8f0dc_2_3"/>
          <p:cNvSpPr txBox="1"/>
          <p:nvPr/>
        </p:nvSpPr>
        <p:spPr>
          <a:xfrm>
            <a:off x="6346500" y="4794700"/>
            <a:ext cx="5845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Accuracy </a:t>
            </a:r>
            <a:r>
              <a:rPr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= TP+TN / Total obv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F1 score = 2* (</a:t>
            </a:r>
            <a:r>
              <a:rPr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Precision</a:t>
            </a:r>
            <a:r>
              <a:rPr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. Recall)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              —--------------------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		   (</a:t>
            </a:r>
            <a:r>
              <a:rPr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Precision</a:t>
            </a:r>
            <a:r>
              <a:rPr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+ Recall)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3f7b056e6_2_15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162" name="Google Shape;162;g2c3f7b056e6_2_15"/>
          <p:cNvSpPr txBox="1"/>
          <p:nvPr>
            <p:ph idx="4294967295" type="title"/>
          </p:nvPr>
        </p:nvSpPr>
        <p:spPr>
          <a:xfrm>
            <a:off x="1572275" y="159500"/>
            <a:ext cx="9437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>
                <a:solidFill>
                  <a:schemeClr val="dk2"/>
                </a:solidFill>
              </a:rPr>
              <a:t>Future work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3" name="Google Shape;163;g2c3f7b056e6_2_15"/>
          <p:cNvSpPr txBox="1"/>
          <p:nvPr/>
        </p:nvSpPr>
        <p:spPr>
          <a:xfrm>
            <a:off x="927750" y="1484400"/>
            <a:ext cx="10292100" cy="3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elvetica Neue Light"/>
              <a:buChar char="●"/>
            </a:pPr>
            <a:r>
              <a:rPr lang="en-US" sz="2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Revise the approach</a:t>
            </a:r>
            <a:endParaRPr sz="2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elvetica Neue Light"/>
              <a:buChar char="●"/>
            </a:pPr>
            <a:r>
              <a:rPr lang="en-US" sz="2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Apply better combination of </a:t>
            </a:r>
            <a:r>
              <a:rPr lang="en-US" sz="2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algorithms for classification ( Ant colony + random forest)</a:t>
            </a:r>
            <a:endParaRPr sz="2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Ahmedabad University ">
      <a:dk1>
        <a:srgbClr val="000000"/>
      </a:dk1>
      <a:lt1>
        <a:srgbClr val="FFFFFF"/>
      </a:lt1>
      <a:dk2>
        <a:srgbClr val="7D1916"/>
      </a:dk2>
      <a:lt2>
        <a:srgbClr val="F2F1EE"/>
      </a:lt2>
      <a:accent1>
        <a:srgbClr val="894C00"/>
      </a:accent1>
      <a:accent2>
        <a:srgbClr val="7F4700"/>
      </a:accent2>
      <a:accent3>
        <a:srgbClr val="A5A5A5"/>
      </a:accent3>
      <a:accent4>
        <a:srgbClr val="BC933E"/>
      </a:accent4>
      <a:accent5>
        <a:srgbClr val="000000"/>
      </a:accent5>
      <a:accent6>
        <a:srgbClr val="FEFFFF"/>
      </a:accent6>
      <a:hlink>
        <a:srgbClr val="000000"/>
      </a:hlink>
      <a:folHlink>
        <a:srgbClr val="FE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2019-05-10T05:56:50Z</dcterms:created>
  <dc:creator>Microsoft Office User</dc:creator>
</cp:coreProperties>
</file>