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9" r:id="rId3"/>
    <p:sldId id="260" r:id="rId4"/>
    <p:sldId id="262" r:id="rId5"/>
    <p:sldId id="273" r:id="rId6"/>
    <p:sldId id="264" r:id="rId7"/>
    <p:sldId id="277" r:id="rId8"/>
    <p:sldId id="275" r:id="rId9"/>
    <p:sldId id="276" r:id="rId10"/>
    <p:sldId id="278" r:id="rId11"/>
    <p:sldId id="274" r:id="rId12"/>
    <p:sldId id="265" r:id="rId13"/>
    <p:sldId id="266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15" d="100"/>
          <a:sy n="115" d="100"/>
        </p:scale>
        <p:origin x="8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88FD-22E0-4017-B006-AC29A6AAC5A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E0AF-3975-46BD-9774-A38788CA8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3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5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8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EDF-FD55-4308-AD59-B2C12D8BAC9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4783-4E25-4BE1-9132-37DDE9917600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1442-DACC-44EF-A86D-A8ADAE2D031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92B-818B-44C2-945B-69D8A5F59A21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5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A0A0-2350-4C1C-AF96-65E4BC81069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63F-782A-4BA1-8838-DDE60092FFDA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DC8-13A7-4283-BD0B-9B25D4936620}" type="datetime1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B6B3-596F-43FD-BB13-B0B65A423AB5}" type="datetime1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60D-50E4-41CC-93AB-9A4A5C477159}" type="datetime1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BB56-320B-4843-B4A2-EF3C96EFC1B8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6A3E-99BC-4C9F-940C-1E8C9469954D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D33-E818-409D-9FEA-527175BF1788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Clarks interview data task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008ECC"/>
                </a:solidFill>
              </a:rPr>
              <a:t>Thursday 7</a:t>
            </a:r>
            <a:r>
              <a:rPr lang="en-US" altLang="en-US" sz="3200" baseline="30000" dirty="0" smtClean="0">
                <a:solidFill>
                  <a:srgbClr val="008ECC"/>
                </a:solidFill>
              </a:rPr>
              <a:t>th</a:t>
            </a:r>
            <a:r>
              <a:rPr lang="en-US" altLang="en-US" sz="3200" dirty="0" smtClean="0">
                <a:solidFill>
                  <a:srgbClr val="008ECC"/>
                </a:solidFill>
              </a:rPr>
              <a:t> November, </a:t>
            </a:r>
            <a:r>
              <a:rPr lang="en-US" altLang="en-US" sz="3200" dirty="0">
                <a:solidFill>
                  <a:srgbClr val="008ECC"/>
                </a:solidFill>
              </a:rPr>
              <a:t>2019</a:t>
            </a:r>
          </a:p>
          <a:p>
            <a:pPr algn="l">
              <a:spcBef>
                <a:spcPct val="50000"/>
              </a:spcBef>
            </a:pPr>
            <a:r>
              <a:rPr lang="en-US" altLang="en-US" sz="3200" dirty="0" err="1">
                <a:solidFill>
                  <a:srgbClr val="008ECC"/>
                </a:solidFill>
              </a:rPr>
              <a:t>Dr</a:t>
            </a:r>
            <a:r>
              <a:rPr lang="en-US" altLang="en-US" sz="3200" dirty="0">
                <a:solidFill>
                  <a:srgbClr val="008ECC"/>
                </a:solidFill>
              </a:rPr>
              <a:t> Lorna </a:t>
            </a:r>
            <a:r>
              <a:rPr lang="en-US" altLang="en-US" sz="3200" dirty="0" smtClean="0">
                <a:solidFill>
                  <a:srgbClr val="008ECC"/>
                </a:solidFill>
              </a:rPr>
              <a:t>Wilson</a:t>
            </a:r>
          </a:p>
          <a:p>
            <a:pPr algn="l">
              <a:spcBef>
                <a:spcPct val="50000"/>
              </a:spcBef>
            </a:pPr>
            <a:r>
              <a:rPr lang="en-GB" sz="3200" dirty="0">
                <a:solidFill>
                  <a:schemeClr val="accent1"/>
                </a:solidFill>
              </a:rPr>
              <a:t>Wilson.Lorna@gmail.com</a:t>
            </a:r>
            <a:endParaRPr lang="en-US" altLang="en-US" sz="32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distance to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804933"/>
            <a:ext cx="3145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expected people who shop</a:t>
            </a:r>
          </a:p>
          <a:p>
            <a:r>
              <a:rPr lang="en-GB" dirty="0" smtClean="0"/>
              <a:t>Live further from store tend to shop online only.</a:t>
            </a:r>
          </a:p>
          <a:p>
            <a:endParaRPr lang="en-GB" dirty="0"/>
          </a:p>
          <a:p>
            <a:r>
              <a:rPr lang="en-GB" dirty="0" smtClean="0"/>
              <a:t>Store only is across distances but high spenders are local, further afield store shoppers</a:t>
            </a:r>
            <a:r>
              <a:rPr lang="en-GB" dirty="0"/>
              <a:t> </a:t>
            </a:r>
            <a:r>
              <a:rPr lang="en-GB" dirty="0" smtClean="0"/>
              <a:t>are likely not returning customers. These could be targeted with leaflet to website.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7" y="1804933"/>
            <a:ext cx="6814635" cy="4174781"/>
          </a:xfrm>
        </p:spPr>
      </p:pic>
    </p:spTree>
    <p:extLst>
      <p:ext uri="{BB962C8B-B14F-4D97-AF65-F5344CB8AC3E}">
        <p14:creationId xmlns:p14="http://schemas.microsoft.com/office/powerpoint/2010/main" val="1692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Key Findings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Maximum age is low</a:t>
            </a:r>
          </a:p>
          <a:p>
            <a:r>
              <a:rPr lang="en-GB" dirty="0" smtClean="0"/>
              <a:t>We only have 30% of emails</a:t>
            </a:r>
          </a:p>
          <a:p>
            <a:r>
              <a:rPr lang="en-GB" dirty="0"/>
              <a:t>Online people spend a lot less PER TRANSACTION and within a much smaller range</a:t>
            </a:r>
            <a:r>
              <a:rPr lang="en-GB" dirty="0" smtClean="0"/>
              <a:t>.</a:t>
            </a:r>
          </a:p>
          <a:p>
            <a:r>
              <a:rPr lang="en-GB" dirty="0"/>
              <a:t>People who spend in store only spend a lot less overall across the year</a:t>
            </a:r>
            <a:r>
              <a:rPr lang="en-GB" dirty="0" smtClean="0"/>
              <a:t>.</a:t>
            </a:r>
          </a:p>
          <a:p>
            <a:r>
              <a:rPr lang="en-GB" dirty="0"/>
              <a:t>Store only is across distances but high spenders are local, further afield store shoppers are likely not returning customers.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Limitations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about profit?</a:t>
            </a:r>
          </a:p>
          <a:p>
            <a:r>
              <a:rPr lang="en-GB" dirty="0"/>
              <a:t>Relative cost of online and store based </a:t>
            </a:r>
            <a:r>
              <a:rPr lang="en-GB" dirty="0" smtClean="0"/>
              <a:t>transitions?</a:t>
            </a:r>
            <a:endParaRPr lang="en-GB" dirty="0"/>
          </a:p>
          <a:p>
            <a:r>
              <a:rPr lang="en-GB" dirty="0"/>
              <a:t> </a:t>
            </a:r>
            <a:r>
              <a:rPr lang="en-GB" dirty="0" smtClean="0"/>
              <a:t>No temporal </a:t>
            </a:r>
            <a:r>
              <a:rPr lang="en-GB" dirty="0"/>
              <a:t>data – how long is this period and when do people shop (e.g. August for school, December for Christmas – different profiles of shopper using ML clustering</a:t>
            </a:r>
          </a:p>
          <a:p>
            <a:r>
              <a:rPr lang="en-GB" dirty="0"/>
              <a:t> </a:t>
            </a:r>
            <a:r>
              <a:rPr lang="en-GB" dirty="0" smtClean="0"/>
              <a:t>A lot of the data </a:t>
            </a:r>
            <a:r>
              <a:rPr lang="en-GB" dirty="0"/>
              <a:t>looks strangely symmetric – is this because it is </a:t>
            </a:r>
            <a:r>
              <a:rPr lang="en-GB" dirty="0" smtClean="0"/>
              <a:t>simulated? Some results would raise my suspicions!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PER TRANSACTION and 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 only is across distances but high spenders are local, further afield store shoppers are likely not returning </a:t>
            </a:r>
            <a:r>
              <a:rPr lang="en-GB" dirty="0" smtClean="0"/>
              <a:t>customers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above.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Model the expected increase in revenue resulting from these recommendations.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Develop strategy to collect data that will assess the results of any implemented recommendations.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Seek additional data either from in house or freely available external data e.g</a:t>
            </a:r>
            <a:r>
              <a:rPr lang="en-GB" dirty="0"/>
              <a:t>. there is data </a:t>
            </a:r>
            <a:r>
              <a:rPr lang="en-GB" dirty="0" smtClean="0"/>
              <a:t>from ONS </a:t>
            </a:r>
            <a:r>
              <a:rPr lang="en-GB" dirty="0"/>
              <a:t>for textile clothing and footwear spending on the high </a:t>
            </a:r>
            <a:r>
              <a:rPr lang="en-GB" dirty="0" smtClean="0"/>
              <a:t>street: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https://www.ons.gov.uk/businessindustryandtrade/retailindustry/articles/comparingbricksandmortarstoresalestoonlineretailsales/august2018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40" y="15839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Carry out further analysis and modelling of data</a:t>
            </a:r>
            <a:r>
              <a:rPr lang="en-GB" dirty="0" smtClean="0"/>
              <a:t>.</a:t>
            </a:r>
            <a:r>
              <a:rPr lang="en-GB" dirty="0"/>
              <a:t> For </a:t>
            </a:r>
            <a:r>
              <a:rPr lang="en-GB" dirty="0" smtClean="0"/>
              <a:t>example: </a:t>
            </a:r>
          </a:p>
          <a:p>
            <a:r>
              <a:rPr lang="en-GB" dirty="0" smtClean="0"/>
              <a:t>Regression </a:t>
            </a:r>
            <a:r>
              <a:rPr lang="en-GB" dirty="0"/>
              <a:t>model to look at relative influence of different factors on total </a:t>
            </a:r>
            <a:r>
              <a:rPr lang="en-GB" dirty="0" smtClean="0"/>
              <a:t>spend.</a:t>
            </a:r>
            <a:endParaRPr lang="en-GB" dirty="0"/>
          </a:p>
          <a:p>
            <a:r>
              <a:rPr lang="en-GB" dirty="0" smtClean="0"/>
              <a:t>Clustering algorithm for customer segmentation which can help:</a:t>
            </a:r>
          </a:p>
          <a:p>
            <a:pPr lvl="1"/>
            <a:r>
              <a:rPr lang="en-GB" dirty="0"/>
              <a:t>Determine appropriate product </a:t>
            </a:r>
            <a:r>
              <a:rPr lang="en-GB" dirty="0" smtClean="0"/>
              <a:t>pricing</a:t>
            </a:r>
          </a:p>
          <a:p>
            <a:pPr lvl="1"/>
            <a:r>
              <a:rPr lang="en-GB" dirty="0"/>
              <a:t>Develop customized marketing </a:t>
            </a:r>
            <a:r>
              <a:rPr lang="en-GB" dirty="0" smtClean="0"/>
              <a:t>campaigns</a:t>
            </a:r>
          </a:p>
          <a:p>
            <a:pPr lvl="1"/>
            <a:r>
              <a:rPr lang="en-GB" dirty="0" smtClean="0"/>
              <a:t>Design </a:t>
            </a:r>
            <a:r>
              <a:rPr lang="en-GB" dirty="0"/>
              <a:t>an optimal distribution </a:t>
            </a:r>
            <a:r>
              <a:rPr lang="en-GB" dirty="0" smtClean="0"/>
              <a:t>strategy</a:t>
            </a:r>
          </a:p>
          <a:p>
            <a:pPr lvl="1"/>
            <a:r>
              <a:rPr lang="en-GB" dirty="0"/>
              <a:t>Choose specific product features for </a:t>
            </a:r>
            <a:r>
              <a:rPr lang="en-GB" dirty="0" smtClean="0"/>
              <a:t>deployment</a:t>
            </a:r>
          </a:p>
          <a:p>
            <a:pPr lvl="1"/>
            <a:r>
              <a:rPr lang="en-GB" dirty="0"/>
              <a:t>Prioritize new product development </a:t>
            </a:r>
            <a:r>
              <a:rPr lang="en-GB" dirty="0" smtClean="0"/>
              <a:t>efforts.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An example of a </a:t>
            </a:r>
            <a:r>
              <a:rPr lang="en-GB" dirty="0" err="1" smtClean="0"/>
              <a:t>kmeans</a:t>
            </a:r>
            <a:r>
              <a:rPr lang="en-GB" dirty="0" smtClean="0"/>
              <a:t> clustering algorithm is available in “</a:t>
            </a:r>
            <a:r>
              <a:rPr lang="en-GB" dirty="0" err="1" smtClean="0"/>
              <a:t>Models.Rmd</a:t>
            </a:r>
            <a:r>
              <a:rPr lang="en-GB" dirty="0" smtClean="0"/>
              <a:t>” on </a:t>
            </a:r>
            <a:r>
              <a:rPr lang="en-GB" dirty="0" err="1" smtClean="0"/>
              <a:t>github</a:t>
            </a:r>
            <a:r>
              <a:rPr lang="en-GB" dirty="0" smtClean="0"/>
              <a:t> (currently set to private – email me for access)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</a:t>
            </a:r>
            <a:r>
              <a:rPr lang="en-GB" b="1" dirty="0" smtClean="0"/>
              <a:t>per transaction </a:t>
            </a:r>
            <a:r>
              <a:rPr lang="en-GB" dirty="0" smtClean="0"/>
              <a:t>and </a:t>
            </a:r>
            <a:r>
              <a:rPr lang="en-GB" dirty="0"/>
              <a:t>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 only is across distances but high spenders are local, further afield store shoppers are likely not returning </a:t>
            </a:r>
            <a:r>
              <a:rPr lang="en-GB" dirty="0" smtClean="0"/>
              <a:t>customers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above.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Outline of Presentation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</a:p>
          <a:p>
            <a:r>
              <a:rPr lang="en-GB" dirty="0" smtClean="0"/>
              <a:t>Dataset</a:t>
            </a:r>
            <a:endParaRPr lang="en-GB" dirty="0" smtClean="0"/>
          </a:p>
          <a:p>
            <a:r>
              <a:rPr lang="en-GB" dirty="0" smtClean="0"/>
              <a:t>Visualisation</a:t>
            </a:r>
            <a:endParaRPr lang="en-GB" dirty="0" smtClean="0"/>
          </a:p>
          <a:p>
            <a:r>
              <a:rPr lang="en-GB" dirty="0" smtClean="0"/>
              <a:t>Key Findings</a:t>
            </a:r>
          </a:p>
          <a:p>
            <a:r>
              <a:rPr lang="en-GB" dirty="0" smtClean="0"/>
              <a:t>Limitations</a:t>
            </a:r>
            <a:endParaRPr lang="en-GB" dirty="0" smtClean="0"/>
          </a:p>
          <a:p>
            <a:r>
              <a:rPr lang="en-GB" dirty="0"/>
              <a:t>Recommendations</a:t>
            </a:r>
          </a:p>
          <a:p>
            <a:r>
              <a:rPr lang="en-GB" dirty="0" smtClean="0"/>
              <a:t>Further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40514" y="3501008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Context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5035" y="16361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Aim: To find opportunities to drive revenue growth based on information relating to customer purchasing.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 will present main findings here.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All my analysis (done using R) is available on </a:t>
            </a:r>
            <a:r>
              <a:rPr lang="en-GB" dirty="0" err="1" smtClean="0"/>
              <a:t>github</a:t>
            </a:r>
            <a:r>
              <a:rPr lang="en-GB" dirty="0" smtClean="0"/>
              <a:t>. The repository is private so I will need to add individual collaborators - email </a:t>
            </a:r>
            <a:r>
              <a:rPr lang="en-GB" dirty="0"/>
              <a:t>me for </a:t>
            </a:r>
            <a:r>
              <a:rPr lang="en-GB" dirty="0" smtClean="0"/>
              <a:t>access.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86881" y="6475253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id</a:t>
            </a:r>
            <a:r>
              <a:rPr lang="en-GB" dirty="0"/>
              <a:t> - unique identifier for a customer</a:t>
            </a:r>
          </a:p>
          <a:p>
            <a:r>
              <a:rPr lang="en-GB" b="1" dirty="0"/>
              <a:t>Age</a:t>
            </a:r>
            <a:r>
              <a:rPr lang="en-GB" dirty="0"/>
              <a:t> – age of the customer</a:t>
            </a:r>
          </a:p>
          <a:p>
            <a:r>
              <a:rPr lang="en-GB" b="1" dirty="0"/>
              <a:t>Credit score</a:t>
            </a:r>
            <a:r>
              <a:rPr lang="en-GB" dirty="0"/>
              <a:t> – customers credit score</a:t>
            </a:r>
          </a:p>
          <a:p>
            <a:r>
              <a:rPr lang="en-GB" b="1" dirty="0"/>
              <a:t>Email</a:t>
            </a:r>
            <a:r>
              <a:rPr lang="en-GB" dirty="0"/>
              <a:t> – whether we have a customer’s email address</a:t>
            </a:r>
          </a:p>
          <a:p>
            <a:r>
              <a:rPr lang="en-GB" b="1" dirty="0"/>
              <a:t>Distance to store</a:t>
            </a:r>
            <a:r>
              <a:rPr lang="en-GB" dirty="0"/>
              <a:t> – how far a customer lives from one their closest store</a:t>
            </a:r>
          </a:p>
          <a:p>
            <a:r>
              <a:rPr lang="en-GB" b="1" dirty="0"/>
              <a:t>Online visits</a:t>
            </a:r>
            <a:r>
              <a:rPr lang="en-GB" dirty="0"/>
              <a:t> – number of online visits over a year period</a:t>
            </a:r>
          </a:p>
          <a:p>
            <a:r>
              <a:rPr lang="en-GB" b="1" dirty="0"/>
              <a:t>Online transactions</a:t>
            </a:r>
            <a:r>
              <a:rPr lang="en-GB" dirty="0"/>
              <a:t> – number of online transactions over a year period</a:t>
            </a:r>
          </a:p>
          <a:p>
            <a:r>
              <a:rPr lang="en-GB" b="1" dirty="0"/>
              <a:t>Online spend</a:t>
            </a:r>
            <a:r>
              <a:rPr lang="en-GB" dirty="0"/>
              <a:t> – amount of money a customer has spent over a year period</a:t>
            </a:r>
          </a:p>
          <a:p>
            <a:r>
              <a:rPr lang="en-GB" b="1" dirty="0"/>
              <a:t>Store transactions</a:t>
            </a:r>
            <a:r>
              <a:rPr lang="en-GB" dirty="0"/>
              <a:t> – number of in store transactions made by a customer in a year period </a:t>
            </a:r>
          </a:p>
          <a:p>
            <a:r>
              <a:rPr lang="en-GB" b="1" dirty="0"/>
              <a:t>Store spend</a:t>
            </a:r>
            <a:r>
              <a:rPr lang="en-GB" dirty="0"/>
              <a:t> – amount of money a customer has spent in store over a year period</a:t>
            </a:r>
          </a:p>
          <a:p>
            <a:r>
              <a:rPr lang="en-GB" b="1" dirty="0"/>
              <a:t>Service satisfaction</a:t>
            </a:r>
            <a:r>
              <a:rPr lang="en-GB" dirty="0"/>
              <a:t> – satisfaction a customer has with our service [1 to 5]</a:t>
            </a:r>
          </a:p>
          <a:p>
            <a:r>
              <a:rPr lang="en-GB" b="1" dirty="0"/>
              <a:t>Selection satisfaction</a:t>
            </a:r>
            <a:r>
              <a:rPr lang="en-GB" dirty="0"/>
              <a:t> – satisfaction a customer has with our product range [1 to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</a:t>
            </a:r>
            <a:r>
              <a:rPr lang="en-GB" b="1" dirty="0" smtClean="0"/>
              <a:t>id</a:t>
            </a:r>
            <a:r>
              <a:rPr lang="en-GB" dirty="0"/>
              <a:t>:</a:t>
            </a:r>
            <a:r>
              <a:rPr lang="en-GB" dirty="0" smtClean="0"/>
              <a:t> </a:t>
            </a:r>
            <a:r>
              <a:rPr lang="en-GB" dirty="0"/>
              <a:t>unique identifier for a customer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Age</a:t>
            </a:r>
            <a:r>
              <a:rPr lang="en-GB" dirty="0">
                <a:solidFill>
                  <a:srgbClr val="C00000"/>
                </a:solidFill>
              </a:rPr>
              <a:t>:</a:t>
            </a:r>
            <a:r>
              <a:rPr lang="en-GB" dirty="0" smtClean="0">
                <a:solidFill>
                  <a:srgbClr val="C00000"/>
                </a:solidFill>
              </a:rPr>
              <a:t> range 13-56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b="1" dirty="0"/>
              <a:t>Credit </a:t>
            </a:r>
            <a:r>
              <a:rPr lang="en-GB" b="1" dirty="0" smtClean="0"/>
              <a:t>score</a:t>
            </a:r>
            <a:r>
              <a:rPr lang="en-GB" dirty="0"/>
              <a:t>:</a:t>
            </a:r>
            <a:r>
              <a:rPr lang="en-GB" dirty="0" smtClean="0"/>
              <a:t> range 504-941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Email</a:t>
            </a:r>
            <a:r>
              <a:rPr lang="en-GB" dirty="0" smtClean="0">
                <a:solidFill>
                  <a:srgbClr val="C00000"/>
                </a:solidFill>
              </a:rPr>
              <a:t>: we have 30% of emails</a:t>
            </a:r>
          </a:p>
          <a:p>
            <a:r>
              <a:rPr lang="en-GB" b="1" dirty="0" smtClean="0"/>
              <a:t>Distance </a:t>
            </a:r>
            <a:r>
              <a:rPr lang="en-GB" b="1" dirty="0"/>
              <a:t>to </a:t>
            </a:r>
            <a:r>
              <a:rPr lang="en-GB" b="1" dirty="0" smtClean="0"/>
              <a:t>store</a:t>
            </a:r>
            <a:r>
              <a:rPr lang="en-GB" dirty="0" smtClean="0"/>
              <a:t>: median 7, range 0 to 1886 (no units!)</a:t>
            </a:r>
          </a:p>
          <a:p>
            <a:r>
              <a:rPr lang="en-GB" b="1" dirty="0" smtClean="0"/>
              <a:t>Online visits</a:t>
            </a:r>
            <a:r>
              <a:rPr lang="en-GB" dirty="0" smtClean="0"/>
              <a:t>: median 7, range 0 to 1046</a:t>
            </a:r>
          </a:p>
          <a:p>
            <a:r>
              <a:rPr lang="en-GB" b="1" dirty="0" smtClean="0"/>
              <a:t>Online transactions</a:t>
            </a:r>
            <a:r>
              <a:rPr lang="en-GB" dirty="0" smtClean="0"/>
              <a:t>: median 2, range 0 to 298</a:t>
            </a:r>
          </a:p>
          <a:p>
            <a:r>
              <a:rPr lang="en-GB" b="1" dirty="0" smtClean="0"/>
              <a:t>Online spend</a:t>
            </a:r>
            <a:r>
              <a:rPr lang="en-GB" dirty="0" smtClean="0"/>
              <a:t>: median 40, range 0 to 6781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transactions:</a:t>
            </a:r>
            <a:r>
              <a:rPr lang="en-GB" dirty="0" smtClean="0"/>
              <a:t> median 1, range 0 to 26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spend median: </a:t>
            </a:r>
            <a:r>
              <a:rPr lang="en-GB" dirty="0" smtClean="0"/>
              <a:t>30, range 0 to 1332</a:t>
            </a:r>
            <a:endParaRPr lang="en-GB" dirty="0"/>
          </a:p>
          <a:p>
            <a:r>
              <a:rPr lang="en-GB" b="1" dirty="0"/>
              <a:t>Service </a:t>
            </a:r>
            <a:r>
              <a:rPr lang="en-GB" b="1" dirty="0" smtClean="0"/>
              <a:t>satisfaction</a:t>
            </a:r>
            <a:r>
              <a:rPr lang="en-GB" dirty="0" smtClean="0"/>
              <a:t>: missing 34%</a:t>
            </a:r>
          </a:p>
          <a:p>
            <a:r>
              <a:rPr lang="en-GB" b="1" dirty="0" smtClean="0"/>
              <a:t>Selection satisfaction:</a:t>
            </a:r>
            <a:r>
              <a:rPr lang="en-GB" dirty="0" smtClean="0"/>
              <a:t> </a:t>
            </a:r>
            <a:r>
              <a:rPr lang="en-GB" dirty="0"/>
              <a:t>missing 34%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all correlations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6</a:t>
            </a:fld>
            <a:endParaRPr lang="en-GB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42" y="1453881"/>
            <a:ext cx="6323237" cy="4902469"/>
          </a:xfrm>
        </p:spPr>
      </p:pic>
    </p:spTree>
    <p:extLst>
      <p:ext uri="{BB962C8B-B14F-4D97-AF65-F5344CB8AC3E}">
        <p14:creationId xmlns:p14="http://schemas.microsoft.com/office/powerpoint/2010/main" val="37265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spending online vs in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7</a:t>
            </a:fld>
            <a:endParaRPr lang="en-GB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0" y="2432066"/>
            <a:ext cx="4715954" cy="351864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02" y="2432066"/>
            <a:ext cx="5847275" cy="356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797" y="1680309"/>
            <a:ext cx="510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store spending accounts for 20% of total spending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average spend per transaction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485443" y="2387862"/>
            <a:ext cx="3145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</a:t>
            </a:r>
            <a:r>
              <a:rPr lang="en-GB" dirty="0"/>
              <a:t>people </a:t>
            </a:r>
            <a:r>
              <a:rPr lang="en-GB" dirty="0" smtClean="0"/>
              <a:t>spend </a:t>
            </a:r>
            <a:r>
              <a:rPr lang="en-GB" dirty="0"/>
              <a:t>a lot less PER TRANSACTION and within a much smaller </a:t>
            </a:r>
            <a:r>
              <a:rPr lang="en-GB" dirty="0" smtClean="0"/>
              <a:t>range.</a:t>
            </a:r>
          </a:p>
          <a:p>
            <a:endParaRPr lang="en-GB" dirty="0"/>
          </a:p>
          <a:p>
            <a:r>
              <a:rPr lang="en-GB" dirty="0" smtClean="0"/>
              <a:t>Hypothesis</a:t>
            </a:r>
            <a:r>
              <a:rPr lang="en-GB" dirty="0"/>
              <a:t> for shoes </a:t>
            </a:r>
            <a:r>
              <a:rPr lang="en-GB" dirty="0" smtClean="0"/>
              <a:t>- only </a:t>
            </a:r>
            <a:r>
              <a:rPr lang="en-GB" dirty="0"/>
              <a:t>buy one pair at a </a:t>
            </a:r>
            <a:r>
              <a:rPr lang="en-GB" dirty="0" smtClean="0"/>
              <a:t>time.</a:t>
            </a:r>
          </a:p>
          <a:p>
            <a:endParaRPr lang="en-GB" dirty="0"/>
          </a:p>
          <a:p>
            <a:r>
              <a:rPr lang="en-GB" dirty="0" smtClean="0"/>
              <a:t>Incentivise </a:t>
            </a:r>
            <a:r>
              <a:rPr lang="en-GB" dirty="0"/>
              <a:t>buy one get one 20% off as they </a:t>
            </a:r>
            <a:r>
              <a:rPr lang="en-GB" dirty="0" smtClean="0"/>
              <a:t>go to checkout?</a:t>
            </a:r>
            <a:endParaRPr lang="en-GB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" y="1830639"/>
            <a:ext cx="7636528" cy="4180224"/>
          </a:xfrm>
        </p:spPr>
      </p:pic>
    </p:spTree>
    <p:extLst>
      <p:ext uri="{BB962C8B-B14F-4D97-AF65-F5344CB8AC3E}">
        <p14:creationId xmlns:p14="http://schemas.microsoft.com/office/powerpoint/2010/main" val="11197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total spend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629810"/>
            <a:ext cx="3145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People who spend in store only spend </a:t>
            </a:r>
            <a:r>
              <a:rPr lang="en-GB" dirty="0"/>
              <a:t>a lot </a:t>
            </a:r>
            <a:r>
              <a:rPr lang="en-GB" dirty="0" smtClean="0"/>
              <a:t>less overall across the year.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we get them to be returning customers? Offer in bag with purchase? For returning to store or online? Collect email addresses in store? </a:t>
            </a:r>
            <a:r>
              <a:rPr lang="en-GB" dirty="0" smtClean="0"/>
              <a:t>Competition to improve uptake?</a:t>
            </a:r>
          </a:p>
          <a:p>
            <a:endParaRPr lang="en-GB" dirty="0"/>
          </a:p>
          <a:p>
            <a:r>
              <a:rPr lang="en-GB" dirty="0" smtClean="0"/>
              <a:t>Currently have approximately a quarter of store only customers email addressed.</a:t>
            </a:r>
            <a:endParaRPr lang="en-GB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8" y="1690688"/>
            <a:ext cx="7141215" cy="4245540"/>
          </a:xfrm>
        </p:spPr>
      </p:pic>
    </p:spTree>
    <p:extLst>
      <p:ext uri="{BB962C8B-B14F-4D97-AF65-F5344CB8AC3E}">
        <p14:creationId xmlns:p14="http://schemas.microsoft.com/office/powerpoint/2010/main" val="42909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1005</Words>
  <Application>Microsoft Office PowerPoint</Application>
  <PresentationFormat>Widescreen</PresentationFormat>
  <Paragraphs>133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Clarks interview data task </vt:lpstr>
      <vt:lpstr>Outline of Presentation</vt:lpstr>
      <vt:lpstr>Context</vt:lpstr>
      <vt:lpstr>Dataset</vt:lpstr>
      <vt:lpstr>Dataset</vt:lpstr>
      <vt:lpstr>Visualisation – all correlations</vt:lpstr>
      <vt:lpstr>Visualisation – spending online vs in store</vt:lpstr>
      <vt:lpstr>Visualisation – average spend per transaction</vt:lpstr>
      <vt:lpstr>Visualisation – total spend</vt:lpstr>
      <vt:lpstr>Visualisation – distance to store</vt:lpstr>
      <vt:lpstr>Key Findings</vt:lpstr>
      <vt:lpstr>Limitations</vt:lpstr>
      <vt:lpstr>Recommendations</vt:lpstr>
      <vt:lpstr>Further work</vt:lpstr>
      <vt:lpstr>Further work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lw832</dc:creator>
  <cp:lastModifiedBy>lw832</cp:lastModifiedBy>
  <cp:revision>40</cp:revision>
  <dcterms:created xsi:type="dcterms:W3CDTF">2019-08-29T16:10:51Z</dcterms:created>
  <dcterms:modified xsi:type="dcterms:W3CDTF">2019-11-06T16:31:13Z</dcterms:modified>
</cp:coreProperties>
</file>