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59" r:id="rId3"/>
  </p:sldMasterIdLst>
  <p:notesMasterIdLst>
    <p:notesMasterId r:id="rId5"/>
  </p:notesMasterIdLst>
  <p:sldIdLst>
    <p:sldId id="423" r:id="rId4"/>
    <p:sldId id="424" r:id="rId6"/>
    <p:sldId id="442" r:id="rId7"/>
    <p:sldId id="430" r:id="rId8"/>
    <p:sldId id="446" r:id="rId9"/>
    <p:sldId id="440" r:id="rId10"/>
    <p:sldId id="445" r:id="rId11"/>
    <p:sldId id="450" r:id="rId12"/>
    <p:sldId id="451" r:id="rId13"/>
    <p:sldId id="452" r:id="rId14"/>
    <p:sldId id="453" r:id="rId15"/>
    <p:sldId id="455" r:id="rId16"/>
    <p:sldId id="456" r:id="rId17"/>
    <p:sldId id="457" r:id="rId18"/>
    <p:sldId id="458" r:id="rId19"/>
    <p:sldId id="459" r:id="rId20"/>
    <p:sldId id="460" r:id="rId21"/>
    <p:sldId id="461" r:id="rId22"/>
    <p:sldId id="462" r:id="rId23"/>
    <p:sldId id="463" r:id="rId24"/>
    <p:sldId id="464" r:id="rId25"/>
    <p:sldId id="465" r:id="rId26"/>
    <p:sldId id="397" r:id="rId27"/>
  </p:sldIdLst>
  <p:sldSz cx="9144000" cy="5143500" type="screen16x9"/>
  <p:notesSz cx="6858000" cy="9144000"/>
  <p:defaultTextStyle>
    <a:defPPr>
      <a:defRPr lang="zh-CN"/>
    </a:defPPr>
    <a:lvl1pPr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1pPr>
    <a:lvl2pPr marL="422910" indent="-60325"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2pPr>
    <a:lvl3pPr marL="847725" indent="-12192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3pPr>
    <a:lvl4pPr marL="1271905" indent="-184150"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4pPr>
    <a:lvl5pPr marL="1695450" indent="-244475" algn="l" rtl="0" fontAlgn="base">
      <a:spcBef>
        <a:spcPct val="0"/>
      </a:spcBef>
      <a:spcAft>
        <a:spcPct val="0"/>
      </a:spcAft>
      <a:defRPr b="1" kern="1200">
        <a:solidFill>
          <a:schemeClr val="tx1"/>
        </a:solidFill>
        <a:latin typeface="Arial" panose="020B0604020202020204" pitchFamily="34" charset="0"/>
        <a:ea typeface="华文细黑" panose="02010600040101010101" pitchFamily="2" charset="-122"/>
        <a:cs typeface="+mn-cs"/>
      </a:defRPr>
    </a:lvl5pPr>
    <a:lvl6pPr marL="1813560" algn="l" defTabSz="725170" rtl="0" eaLnBrk="1" latinLnBrk="0" hangingPunct="1">
      <a:defRPr b="1" kern="1200">
        <a:solidFill>
          <a:schemeClr val="tx1"/>
        </a:solidFill>
        <a:latin typeface="Arial" panose="020B0604020202020204" pitchFamily="34" charset="0"/>
        <a:ea typeface="华文细黑" panose="02010600040101010101" pitchFamily="2" charset="-122"/>
        <a:cs typeface="+mn-cs"/>
      </a:defRPr>
    </a:lvl6pPr>
    <a:lvl7pPr marL="2176145" algn="l" defTabSz="725170" rtl="0" eaLnBrk="1" latinLnBrk="0" hangingPunct="1">
      <a:defRPr b="1" kern="1200">
        <a:solidFill>
          <a:schemeClr val="tx1"/>
        </a:solidFill>
        <a:latin typeface="Arial" panose="020B0604020202020204" pitchFamily="34" charset="0"/>
        <a:ea typeface="华文细黑" panose="02010600040101010101" pitchFamily="2" charset="-122"/>
        <a:cs typeface="+mn-cs"/>
      </a:defRPr>
    </a:lvl7pPr>
    <a:lvl8pPr marL="2539365" algn="l" defTabSz="725170" rtl="0" eaLnBrk="1" latinLnBrk="0" hangingPunct="1">
      <a:defRPr b="1" kern="1200">
        <a:solidFill>
          <a:schemeClr val="tx1"/>
        </a:solidFill>
        <a:latin typeface="Arial" panose="020B0604020202020204" pitchFamily="34" charset="0"/>
        <a:ea typeface="华文细黑" panose="02010600040101010101" pitchFamily="2" charset="-122"/>
        <a:cs typeface="+mn-cs"/>
      </a:defRPr>
    </a:lvl8pPr>
    <a:lvl9pPr marL="2901950" algn="l" defTabSz="725170" rtl="0" eaLnBrk="1" latinLnBrk="0" hangingPunct="1">
      <a:defRPr b="1" kern="1200">
        <a:solidFill>
          <a:schemeClr val="tx1"/>
        </a:solidFill>
        <a:latin typeface="Arial" panose="020B0604020202020204" pitchFamily="34" charset="0"/>
        <a:ea typeface="华文细黑" panose="0201060004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B0F0"/>
    <a:srgbClr val="C00000"/>
    <a:srgbClr val="2D82F4"/>
    <a:srgbClr val="92D050"/>
    <a:srgbClr val="CFF0FC"/>
    <a:srgbClr val="073E87"/>
    <a:srgbClr val="9DE3AE"/>
    <a:srgbClr val="133FCB"/>
    <a:srgbClr val="067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9" autoAdjust="0"/>
    <p:restoredTop sz="94607" autoAdjust="0"/>
  </p:normalViewPr>
  <p:slideViewPr>
    <p:cSldViewPr>
      <p:cViewPr varScale="1">
        <p:scale>
          <a:sx n="112" d="100"/>
          <a:sy n="112" d="100"/>
        </p:scale>
        <p:origin x="-804" y="-78"/>
      </p:cViewPr>
      <p:guideLst>
        <p:guide orient="horz" pos="1445"/>
        <p:guide orient="horz" pos="359"/>
        <p:guide orient="horz" pos="2360"/>
        <p:guide orient="horz" pos="2663"/>
        <p:guide orient="horz" pos="3072"/>
        <p:guide pos="295"/>
        <p:guide pos="2880"/>
        <p:guide pos="5556"/>
      </p:guideLst>
    </p:cSldViewPr>
  </p:slideViewPr>
  <p:outlineViewPr>
    <p:cViewPr>
      <p:scale>
        <a:sx n="33" d="100"/>
        <a:sy n="33" d="100"/>
      </p:scale>
      <p:origin x="0" y="-5424"/>
    </p:cViewPr>
  </p:outlineViewPr>
  <p:notesTextViewPr>
    <p:cViewPr>
      <p:scale>
        <a:sx n="100" d="100"/>
        <a:sy n="100" d="100"/>
      </p:scale>
      <p:origin x="0" y="0"/>
    </p:cViewPr>
  </p:notesTextViewPr>
  <p:sorterViewPr>
    <p:cViewPr>
      <p:scale>
        <a:sx n="120" d="100"/>
        <a:sy n="120" d="100"/>
      </p:scale>
      <p:origin x="0" y="0"/>
    </p:cViewPr>
  </p:sorterViewPr>
  <p:notesViewPr>
    <p:cSldViewPr>
      <p:cViewPr varScale="1">
        <p:scale>
          <a:sx n="63" d="100"/>
          <a:sy n="63" d="100"/>
        </p:scale>
        <p:origin x="-214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b="0"/>
            </a:lvl1pPr>
          </a:lstStyle>
          <a:p>
            <a:pPr>
              <a:defRPr/>
            </a:pPr>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b="0"/>
            </a:lvl1pPr>
          </a:lstStyle>
          <a:p>
            <a:pPr>
              <a:defRPr/>
            </a:pPr>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a:lvl1pPr>
          </a:lstStyle>
          <a:p>
            <a:pPr>
              <a:defRPr/>
            </a:pPr>
            <a:fld id="{CA5E8DB0-55DC-4221-A99C-988BCD133BF3}"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Arial" panose="020B0604020202020204" pitchFamily="34" charset="0"/>
        <a:ea typeface="宋体" panose="02010600030101010101" pitchFamily="2" charset="-122"/>
        <a:cs typeface="+mn-cs"/>
      </a:defRPr>
    </a:lvl1pPr>
    <a:lvl2pPr marL="422910" algn="l" rtl="0" eaLnBrk="0" fontAlgn="base" hangingPunct="0">
      <a:spcBef>
        <a:spcPct val="30000"/>
      </a:spcBef>
      <a:spcAft>
        <a:spcPct val="0"/>
      </a:spcAft>
      <a:defRPr sz="1100" kern="1200">
        <a:solidFill>
          <a:schemeClr val="tx1"/>
        </a:solidFill>
        <a:latin typeface="Arial" panose="020B0604020202020204" pitchFamily="34" charset="0"/>
        <a:ea typeface="宋体" panose="02010600030101010101" pitchFamily="2" charset="-122"/>
        <a:cs typeface="+mn-cs"/>
      </a:defRPr>
    </a:lvl2pPr>
    <a:lvl3pPr marL="847725" algn="l" rtl="0" eaLnBrk="0" fontAlgn="base" hangingPunct="0">
      <a:spcBef>
        <a:spcPct val="30000"/>
      </a:spcBef>
      <a:spcAft>
        <a:spcPct val="0"/>
      </a:spcAft>
      <a:defRPr sz="1100" kern="1200">
        <a:solidFill>
          <a:schemeClr val="tx1"/>
        </a:solidFill>
        <a:latin typeface="Arial" panose="020B0604020202020204" pitchFamily="34" charset="0"/>
        <a:ea typeface="宋体" panose="02010600030101010101" pitchFamily="2" charset="-122"/>
        <a:cs typeface="+mn-cs"/>
      </a:defRPr>
    </a:lvl3pPr>
    <a:lvl4pPr marL="1271905" algn="l" rtl="0" eaLnBrk="0" fontAlgn="base" hangingPunct="0">
      <a:spcBef>
        <a:spcPct val="30000"/>
      </a:spcBef>
      <a:spcAft>
        <a:spcPct val="0"/>
      </a:spcAft>
      <a:defRPr sz="1100" kern="1200">
        <a:solidFill>
          <a:schemeClr val="tx1"/>
        </a:solidFill>
        <a:latin typeface="Arial" panose="020B0604020202020204" pitchFamily="34" charset="0"/>
        <a:ea typeface="宋体" panose="02010600030101010101" pitchFamily="2" charset="-122"/>
        <a:cs typeface="+mn-cs"/>
      </a:defRPr>
    </a:lvl4pPr>
    <a:lvl5pPr marL="1695450" algn="l" rtl="0" eaLnBrk="0" fontAlgn="base" hangingPunct="0">
      <a:spcBef>
        <a:spcPct val="30000"/>
      </a:spcBef>
      <a:spcAft>
        <a:spcPct val="0"/>
      </a:spcAft>
      <a:defRPr sz="1100" kern="1200">
        <a:solidFill>
          <a:schemeClr val="tx1"/>
        </a:solidFill>
        <a:latin typeface="Arial" panose="020B0604020202020204" pitchFamily="34" charset="0"/>
        <a:ea typeface="宋体" panose="02010600030101010101" pitchFamily="2" charset="-122"/>
        <a:cs typeface="+mn-cs"/>
      </a:defRPr>
    </a:lvl5pPr>
    <a:lvl6pPr marL="2120265" algn="l" defTabSz="847725" rtl="0" eaLnBrk="1" latinLnBrk="0" hangingPunct="1">
      <a:defRPr sz="1100" kern="1200">
        <a:solidFill>
          <a:schemeClr val="tx1"/>
        </a:solidFill>
        <a:latin typeface="+mn-lt"/>
        <a:ea typeface="+mn-ea"/>
        <a:cs typeface="+mn-cs"/>
      </a:defRPr>
    </a:lvl6pPr>
    <a:lvl7pPr marL="2544445" algn="l" defTabSz="847725" rtl="0" eaLnBrk="1" latinLnBrk="0" hangingPunct="1">
      <a:defRPr sz="1100" kern="1200">
        <a:solidFill>
          <a:schemeClr val="tx1"/>
        </a:solidFill>
        <a:latin typeface="+mn-lt"/>
        <a:ea typeface="+mn-ea"/>
        <a:cs typeface="+mn-cs"/>
      </a:defRPr>
    </a:lvl7pPr>
    <a:lvl8pPr marL="2967990" algn="l" defTabSz="847725" rtl="0" eaLnBrk="1" latinLnBrk="0" hangingPunct="1">
      <a:defRPr sz="1100" kern="1200">
        <a:solidFill>
          <a:schemeClr val="tx1"/>
        </a:solidFill>
        <a:latin typeface="+mn-lt"/>
        <a:ea typeface="+mn-ea"/>
        <a:cs typeface="+mn-cs"/>
      </a:defRPr>
    </a:lvl8pPr>
    <a:lvl9pPr marL="3392170" algn="l" defTabSz="847725"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solidFill>
                  <a:srgbClr val="000000"/>
                </a:solidFill>
              </a:rPr>
            </a:fld>
            <a:endParaRPr lang="en-US" altLang="zh-CN">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solidFill>
                  <a:srgbClr val="000000"/>
                </a:solidFill>
              </a:rPr>
            </a:fld>
            <a:endParaRPr lang="en-US" altLang="zh-CN">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solidFill>
                  <a:srgbClr val="000000"/>
                </a:solidFill>
              </a:rPr>
            </a:fld>
            <a:endParaRPr lang="en-US" altLang="zh-CN">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4"/>
            <a:ext cx="5486400" cy="425055"/>
          </a:xfrm>
          <a:prstGeom prst="rect">
            <a:avLst/>
          </a:prstGeom>
        </p:spPr>
        <p:txBody>
          <a:bodyPr lIns="72545" tIns="36273" rIns="72545" bIns="36273"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lIns="72545" tIns="36273" rIns="72545" bIns="36273"/>
          <a:lstStyle>
            <a:lvl1pPr marL="0" indent="0">
              <a:buNone/>
              <a:defRPr sz="2900"/>
            </a:lvl1pPr>
            <a:lvl2pPr marL="424180" indent="0">
              <a:buNone/>
              <a:defRPr sz="2600"/>
            </a:lvl2pPr>
            <a:lvl3pPr marL="848360" indent="0">
              <a:buNone/>
              <a:defRPr sz="2200"/>
            </a:lvl3pPr>
            <a:lvl4pPr marL="1271905" indent="0">
              <a:buNone/>
              <a:defRPr sz="1900"/>
            </a:lvl4pPr>
            <a:lvl5pPr marL="1696085" indent="0">
              <a:buNone/>
              <a:defRPr sz="1900"/>
            </a:lvl5pPr>
            <a:lvl6pPr marL="2120265" indent="0">
              <a:buNone/>
              <a:defRPr sz="1900"/>
            </a:lvl6pPr>
            <a:lvl7pPr marL="2544445" indent="0">
              <a:buNone/>
              <a:defRPr sz="1900"/>
            </a:lvl7pPr>
            <a:lvl8pPr marL="2967990" indent="0">
              <a:buNone/>
              <a:defRPr sz="1900"/>
            </a:lvl8pPr>
            <a:lvl9pPr marL="3392170" indent="0">
              <a:buNone/>
              <a:defRPr sz="1900"/>
            </a:lvl9pPr>
          </a:lstStyle>
          <a:p>
            <a:pPr lvl="0"/>
            <a:endParaRPr lang="zh-CN" altLang="en-US" noProof="0" smtClean="0"/>
          </a:p>
        </p:txBody>
      </p:sp>
      <p:sp>
        <p:nvSpPr>
          <p:cNvPr id="4" name="文本占位符 3"/>
          <p:cNvSpPr>
            <a:spLocks noGrp="1"/>
          </p:cNvSpPr>
          <p:nvPr>
            <p:ph type="body" sz="half" idx="2"/>
          </p:nvPr>
        </p:nvSpPr>
        <p:spPr>
          <a:xfrm>
            <a:off x="1792288" y="4025509"/>
            <a:ext cx="5486400" cy="603645"/>
          </a:xfrm>
          <a:prstGeom prst="rect">
            <a:avLst/>
          </a:prstGeom>
        </p:spPr>
        <p:txBody>
          <a:bodyPr lIns="72545" tIns="36273" rIns="72545" bIns="36273"/>
          <a:lstStyle>
            <a:lvl1pPr marL="0" indent="0">
              <a:buNone/>
              <a:defRPr sz="1300"/>
            </a:lvl1pPr>
            <a:lvl2pPr marL="424180" indent="0">
              <a:buNone/>
              <a:defRPr sz="1100"/>
            </a:lvl2pPr>
            <a:lvl3pPr marL="848360" indent="0">
              <a:buNone/>
              <a:defRPr sz="1000"/>
            </a:lvl3pPr>
            <a:lvl4pPr marL="1271905" indent="0">
              <a:buNone/>
              <a:defRPr sz="800"/>
            </a:lvl4pPr>
            <a:lvl5pPr marL="1696085" indent="0">
              <a:buNone/>
              <a:defRPr sz="800"/>
            </a:lvl5pPr>
            <a:lvl6pPr marL="2120265" indent="0">
              <a:buNone/>
              <a:defRPr sz="800"/>
            </a:lvl6pPr>
            <a:lvl7pPr marL="2544445" indent="0">
              <a:buNone/>
              <a:defRPr sz="800"/>
            </a:lvl7pPr>
            <a:lvl8pPr marL="2967990" indent="0">
              <a:buNone/>
              <a:defRPr sz="800"/>
            </a:lvl8pPr>
            <a:lvl9pPr marL="3392170" indent="0">
              <a:buNone/>
              <a:defRPr sz="800"/>
            </a:lvl9pPr>
          </a:lstStyle>
          <a:p>
            <a:pPr lvl="0"/>
            <a:r>
              <a:rPr lang="zh-CN" altLang="en-US" smtClean="0"/>
              <a:t>单击此处编辑母版文本样式</a:t>
            </a:r>
            <a:endParaRPr lang="zh-CN" altLang="en-US" smtClean="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671" y="87314"/>
            <a:ext cx="8206671" cy="486455"/>
          </a:xfrm>
          <a:prstGeom prst="rect">
            <a:avLst/>
          </a:prstGeom>
        </p:spPr>
        <p:txBody>
          <a:bodyPr lIns="72545" tIns="36273" rIns="72545" bIns="36273"/>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671" y="735920"/>
            <a:ext cx="8206671" cy="4029982"/>
          </a:xfrm>
          <a:prstGeom prst="rect">
            <a:avLst/>
          </a:prstGeom>
        </p:spPr>
        <p:txBody>
          <a:bodyPr vert="eaVert" lIns="72545" tIns="36273" rIns="72545" bIns="36273"/>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86922"/>
            <a:ext cx="2051050" cy="4679156"/>
          </a:xfrm>
          <a:prstGeom prst="rect">
            <a:avLst/>
          </a:prstGeom>
        </p:spPr>
        <p:txBody>
          <a:bodyPr vert="eaVert" lIns="72545" tIns="36273" rIns="72545" bIns="36273"/>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8" y="86922"/>
            <a:ext cx="6003925" cy="4679156"/>
          </a:xfrm>
          <a:prstGeom prst="rect">
            <a:avLst/>
          </a:prstGeom>
        </p:spPr>
        <p:txBody>
          <a:bodyPr vert="eaVert" lIns="72545" tIns="36273" rIns="72545" bIns="36273"/>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4"/>
            <a:ext cx="5486400" cy="425055"/>
          </a:xfrm>
          <a:prstGeom prst="rect">
            <a:avLst/>
          </a:prstGeom>
        </p:spPr>
        <p:txBody>
          <a:bodyPr lIns="72545" tIns="36273" rIns="72545" bIns="36273"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lIns="72545" tIns="36273" rIns="72545" bIns="36273"/>
          <a:lstStyle>
            <a:lvl1pPr marL="0" indent="0">
              <a:buNone/>
              <a:defRPr sz="2900"/>
            </a:lvl1pPr>
            <a:lvl2pPr marL="424180" indent="0">
              <a:buNone/>
              <a:defRPr sz="2600"/>
            </a:lvl2pPr>
            <a:lvl3pPr marL="848360" indent="0">
              <a:buNone/>
              <a:defRPr sz="2200"/>
            </a:lvl3pPr>
            <a:lvl4pPr marL="1271905" indent="0">
              <a:buNone/>
              <a:defRPr sz="1900"/>
            </a:lvl4pPr>
            <a:lvl5pPr marL="1696085" indent="0">
              <a:buNone/>
              <a:defRPr sz="1900"/>
            </a:lvl5pPr>
            <a:lvl6pPr marL="2120265" indent="0">
              <a:buNone/>
              <a:defRPr sz="1900"/>
            </a:lvl6pPr>
            <a:lvl7pPr marL="2544445" indent="0">
              <a:buNone/>
              <a:defRPr sz="1900"/>
            </a:lvl7pPr>
            <a:lvl8pPr marL="2967990" indent="0">
              <a:buNone/>
              <a:defRPr sz="1900"/>
            </a:lvl8pPr>
            <a:lvl9pPr marL="3392170" indent="0">
              <a:buNone/>
              <a:defRPr sz="1900"/>
            </a:lvl9pPr>
          </a:lstStyle>
          <a:p>
            <a:pPr lvl="0"/>
            <a:endParaRPr lang="zh-CN" altLang="en-US" noProof="0" smtClean="0"/>
          </a:p>
        </p:txBody>
      </p:sp>
      <p:sp>
        <p:nvSpPr>
          <p:cNvPr id="4" name="文本占位符 3"/>
          <p:cNvSpPr>
            <a:spLocks noGrp="1"/>
          </p:cNvSpPr>
          <p:nvPr>
            <p:ph type="body" sz="half" idx="2"/>
          </p:nvPr>
        </p:nvSpPr>
        <p:spPr>
          <a:xfrm>
            <a:off x="1792288" y="4025509"/>
            <a:ext cx="5486400" cy="603645"/>
          </a:xfrm>
          <a:prstGeom prst="rect">
            <a:avLst/>
          </a:prstGeom>
        </p:spPr>
        <p:txBody>
          <a:bodyPr lIns="72545" tIns="36273" rIns="72545" bIns="36273"/>
          <a:lstStyle>
            <a:lvl1pPr marL="0" indent="0">
              <a:buNone/>
              <a:defRPr sz="1300"/>
            </a:lvl1pPr>
            <a:lvl2pPr marL="424180" indent="0">
              <a:buNone/>
              <a:defRPr sz="1100"/>
            </a:lvl2pPr>
            <a:lvl3pPr marL="848360" indent="0">
              <a:buNone/>
              <a:defRPr sz="1000"/>
            </a:lvl3pPr>
            <a:lvl4pPr marL="1271905" indent="0">
              <a:buNone/>
              <a:defRPr sz="800"/>
            </a:lvl4pPr>
            <a:lvl5pPr marL="1696085" indent="0">
              <a:buNone/>
              <a:defRPr sz="800"/>
            </a:lvl5pPr>
            <a:lvl6pPr marL="2120265" indent="0">
              <a:buNone/>
              <a:defRPr sz="800"/>
            </a:lvl6pPr>
            <a:lvl7pPr marL="2544445" indent="0">
              <a:buNone/>
              <a:defRPr sz="800"/>
            </a:lvl7pPr>
            <a:lvl8pPr marL="2967990" indent="0">
              <a:buNone/>
              <a:defRPr sz="800"/>
            </a:lvl8pPr>
            <a:lvl9pPr marL="3392170" indent="0">
              <a:buNone/>
              <a:defRPr sz="800"/>
            </a:lvl9pPr>
          </a:lstStyle>
          <a:p>
            <a:pPr lvl="0"/>
            <a:r>
              <a:rPr lang="zh-CN" altLang="en-US" smtClean="0"/>
              <a:t>单击此处编辑母版文本样式</a:t>
            </a:r>
            <a:endParaRPr lang="zh-CN" altLang="en-US" smtClean="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671" y="87314"/>
            <a:ext cx="8206671" cy="486455"/>
          </a:xfrm>
          <a:prstGeom prst="rect">
            <a:avLst/>
          </a:prstGeom>
        </p:spPr>
        <p:txBody>
          <a:bodyPr lIns="72545" tIns="36273" rIns="72545" bIns="36273"/>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671" y="735920"/>
            <a:ext cx="8206671" cy="4029982"/>
          </a:xfrm>
          <a:prstGeom prst="rect">
            <a:avLst/>
          </a:prstGeom>
        </p:spPr>
        <p:txBody>
          <a:bodyPr vert="eaVert" lIns="72545" tIns="36273" rIns="72545" bIns="36273"/>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86922"/>
            <a:ext cx="2051050" cy="4679156"/>
          </a:xfrm>
          <a:prstGeom prst="rect">
            <a:avLst/>
          </a:prstGeom>
        </p:spPr>
        <p:txBody>
          <a:bodyPr vert="eaVert" lIns="72545" tIns="36273" rIns="72545" bIns="36273"/>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8" y="86922"/>
            <a:ext cx="6003925" cy="4679156"/>
          </a:xfrm>
          <a:prstGeom prst="rect">
            <a:avLst/>
          </a:prstGeom>
        </p:spPr>
        <p:txBody>
          <a:bodyPr vert="eaVert" lIns="72545" tIns="36273" rIns="72545" bIns="36273"/>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1" Type="http://schemas.openxmlformats.org/officeDocument/2006/relationships/theme" Target="../theme/theme2.xml"/><Relationship Id="rId10" Type="http://schemas.openxmlformats.org/officeDocument/2006/relationships/image" Target="../media/image1.jpeg"/><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a:xfrm>
            <a:off x="175320" y="152053"/>
            <a:ext cx="372660" cy="3726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userDrawn="1"/>
        </p:nvSpPr>
        <p:spPr>
          <a:xfrm>
            <a:off x="358928" y="351869"/>
            <a:ext cx="248440" cy="2484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ou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2pPr>
      <a:lvl3pPr algn="l" rtl="0" eaLnBrk="0" fontAlgn="base" hangingPunct="0">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3pPr>
      <a:lvl4pPr algn="l" rtl="0" eaLnBrk="0" fontAlgn="base" hangingPunct="0">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4pPr>
      <a:lvl5pPr algn="l" rtl="0" eaLnBrk="0" fontAlgn="base" hangingPunct="0">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5pPr>
      <a:lvl6pPr marL="424180" algn="l" rtl="0" fontAlgn="base">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6pPr>
      <a:lvl7pPr marL="848360" algn="l" rtl="0" fontAlgn="base">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7pPr>
      <a:lvl8pPr marL="1271905" algn="l" rtl="0" fontAlgn="base">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8pPr>
      <a:lvl9pPr marL="1696085" algn="l" rtl="0" fontAlgn="base">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167640" indent="-16764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1015" indent="-16764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9945" indent="-16129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955" indent="-16764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1140" indent="-17018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95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6pPr>
      <a:lvl7pPr marL="235013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7pPr>
      <a:lvl8pPr marL="277368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8pPr>
      <a:lvl9pPr marL="319786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9pPr>
    </p:bodyStyle>
    <p:otherStyle>
      <a:defPPr>
        <a:defRPr lang="zh-CN"/>
      </a:defPPr>
      <a:lvl1pPr marL="0" algn="l" defTabSz="847725" rtl="0" eaLnBrk="1" latinLnBrk="0" hangingPunct="1">
        <a:defRPr sz="1700" kern="1200">
          <a:solidFill>
            <a:schemeClr val="tx1"/>
          </a:solidFill>
          <a:latin typeface="+mn-lt"/>
          <a:ea typeface="+mn-ea"/>
          <a:cs typeface="+mn-cs"/>
        </a:defRPr>
      </a:lvl1pPr>
      <a:lvl2pPr marL="424180" algn="l" defTabSz="847725" rtl="0" eaLnBrk="1" latinLnBrk="0" hangingPunct="1">
        <a:defRPr sz="1700" kern="1200">
          <a:solidFill>
            <a:schemeClr val="tx1"/>
          </a:solidFill>
          <a:latin typeface="+mn-lt"/>
          <a:ea typeface="+mn-ea"/>
          <a:cs typeface="+mn-cs"/>
        </a:defRPr>
      </a:lvl2pPr>
      <a:lvl3pPr marL="848360" algn="l" defTabSz="847725" rtl="0" eaLnBrk="1" latinLnBrk="0" hangingPunct="1">
        <a:defRPr sz="1700" kern="1200">
          <a:solidFill>
            <a:schemeClr val="tx1"/>
          </a:solidFill>
          <a:latin typeface="+mn-lt"/>
          <a:ea typeface="+mn-ea"/>
          <a:cs typeface="+mn-cs"/>
        </a:defRPr>
      </a:lvl3pPr>
      <a:lvl4pPr marL="1271905" algn="l" defTabSz="847725" rtl="0" eaLnBrk="1" latinLnBrk="0" hangingPunct="1">
        <a:defRPr sz="1700" kern="1200">
          <a:solidFill>
            <a:schemeClr val="tx1"/>
          </a:solidFill>
          <a:latin typeface="+mn-lt"/>
          <a:ea typeface="+mn-ea"/>
          <a:cs typeface="+mn-cs"/>
        </a:defRPr>
      </a:lvl4pPr>
      <a:lvl5pPr marL="1696085" algn="l" defTabSz="847725" rtl="0" eaLnBrk="1" latinLnBrk="0" hangingPunct="1">
        <a:defRPr sz="1700" kern="1200">
          <a:solidFill>
            <a:schemeClr val="tx1"/>
          </a:solidFill>
          <a:latin typeface="+mn-lt"/>
          <a:ea typeface="+mn-ea"/>
          <a:cs typeface="+mn-cs"/>
        </a:defRPr>
      </a:lvl5pPr>
      <a:lvl6pPr marL="2120265" algn="l" defTabSz="847725" rtl="0" eaLnBrk="1" latinLnBrk="0" hangingPunct="1">
        <a:defRPr sz="1700" kern="1200">
          <a:solidFill>
            <a:schemeClr val="tx1"/>
          </a:solidFill>
          <a:latin typeface="+mn-lt"/>
          <a:ea typeface="+mn-ea"/>
          <a:cs typeface="+mn-cs"/>
        </a:defRPr>
      </a:lvl6pPr>
      <a:lvl7pPr marL="2544445" algn="l" defTabSz="847725" rtl="0" eaLnBrk="1" latinLnBrk="0" hangingPunct="1">
        <a:defRPr sz="1700" kern="1200">
          <a:solidFill>
            <a:schemeClr val="tx1"/>
          </a:solidFill>
          <a:latin typeface="+mn-lt"/>
          <a:ea typeface="+mn-ea"/>
          <a:cs typeface="+mn-cs"/>
        </a:defRPr>
      </a:lvl7pPr>
      <a:lvl8pPr marL="2967990" algn="l" defTabSz="847725" rtl="0" eaLnBrk="1" latinLnBrk="0" hangingPunct="1">
        <a:defRPr sz="1700" kern="1200">
          <a:solidFill>
            <a:schemeClr val="tx1"/>
          </a:solidFill>
          <a:latin typeface="+mn-lt"/>
          <a:ea typeface="+mn-ea"/>
          <a:cs typeface="+mn-cs"/>
        </a:defRPr>
      </a:lvl8pPr>
      <a:lvl9pPr marL="3392170" algn="l" defTabSz="847725"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print">
            <a:lum/>
          </a:blip>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a:xfrm>
            <a:off x="175320" y="152053"/>
            <a:ext cx="372660" cy="3726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6" name="矩形 5"/>
          <p:cNvSpPr/>
          <p:nvPr userDrawn="1"/>
        </p:nvSpPr>
        <p:spPr>
          <a:xfrm>
            <a:off x="358928" y="351869"/>
            <a:ext cx="248440" cy="2484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cxnSp>
        <p:nvCxnSpPr>
          <p:cNvPr id="8" name="直接连接符 46"/>
          <p:cNvCxnSpPr>
            <a:cxnSpLocks noChangeShapeType="1"/>
          </p:cNvCxnSpPr>
          <p:nvPr userDrawn="1"/>
        </p:nvCxnSpPr>
        <p:spPr bwMode="auto">
          <a:xfrm flipH="1">
            <a:off x="641352" y="654051"/>
            <a:ext cx="8351711" cy="0"/>
          </a:xfrm>
          <a:prstGeom prst="line">
            <a:avLst/>
          </a:prstGeom>
          <a:noFill/>
          <a:ln w="9525" cmpd="sng">
            <a:solidFill>
              <a:srgbClr val="4D494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out)">
                                      <p:cBhvr>
                                        <p:cTn id="10" dur="500"/>
                                        <p:tgtEl>
                                          <p:spTgt spid="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2pPr>
      <a:lvl3pPr algn="l" rtl="0" eaLnBrk="0" fontAlgn="base" hangingPunct="0">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3pPr>
      <a:lvl4pPr algn="l" rtl="0" eaLnBrk="0" fontAlgn="base" hangingPunct="0">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4pPr>
      <a:lvl5pPr algn="l" rtl="0" eaLnBrk="0" fontAlgn="base" hangingPunct="0">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5pPr>
      <a:lvl6pPr marL="424180" algn="l" rtl="0" fontAlgn="base">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6pPr>
      <a:lvl7pPr marL="848360" algn="l" rtl="0" fontAlgn="base">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7pPr>
      <a:lvl8pPr marL="1271905" algn="l" rtl="0" fontAlgn="base">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8pPr>
      <a:lvl9pPr marL="1696085" algn="l" rtl="0" fontAlgn="base">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167640" indent="-16764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1015" indent="-16764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9945" indent="-16129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955" indent="-16764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1140" indent="-17018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95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6pPr>
      <a:lvl7pPr marL="235013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7pPr>
      <a:lvl8pPr marL="277368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8pPr>
      <a:lvl9pPr marL="319786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9pPr>
    </p:bodyStyle>
    <p:otherStyle>
      <a:defPPr>
        <a:defRPr lang="zh-CN"/>
      </a:defPPr>
      <a:lvl1pPr marL="0" algn="l" defTabSz="847725" rtl="0" eaLnBrk="1" latinLnBrk="0" hangingPunct="1">
        <a:defRPr sz="1700" kern="1200">
          <a:solidFill>
            <a:schemeClr val="tx1"/>
          </a:solidFill>
          <a:latin typeface="+mn-lt"/>
          <a:ea typeface="+mn-ea"/>
          <a:cs typeface="+mn-cs"/>
        </a:defRPr>
      </a:lvl1pPr>
      <a:lvl2pPr marL="424180" algn="l" defTabSz="847725" rtl="0" eaLnBrk="1" latinLnBrk="0" hangingPunct="1">
        <a:defRPr sz="1700" kern="1200">
          <a:solidFill>
            <a:schemeClr val="tx1"/>
          </a:solidFill>
          <a:latin typeface="+mn-lt"/>
          <a:ea typeface="+mn-ea"/>
          <a:cs typeface="+mn-cs"/>
        </a:defRPr>
      </a:lvl2pPr>
      <a:lvl3pPr marL="848360" algn="l" defTabSz="847725" rtl="0" eaLnBrk="1" latinLnBrk="0" hangingPunct="1">
        <a:defRPr sz="1700" kern="1200">
          <a:solidFill>
            <a:schemeClr val="tx1"/>
          </a:solidFill>
          <a:latin typeface="+mn-lt"/>
          <a:ea typeface="+mn-ea"/>
          <a:cs typeface="+mn-cs"/>
        </a:defRPr>
      </a:lvl3pPr>
      <a:lvl4pPr marL="1271905" algn="l" defTabSz="847725" rtl="0" eaLnBrk="1" latinLnBrk="0" hangingPunct="1">
        <a:defRPr sz="1700" kern="1200">
          <a:solidFill>
            <a:schemeClr val="tx1"/>
          </a:solidFill>
          <a:latin typeface="+mn-lt"/>
          <a:ea typeface="+mn-ea"/>
          <a:cs typeface="+mn-cs"/>
        </a:defRPr>
      </a:lvl4pPr>
      <a:lvl5pPr marL="1696085" algn="l" defTabSz="847725" rtl="0" eaLnBrk="1" latinLnBrk="0" hangingPunct="1">
        <a:defRPr sz="1700" kern="1200">
          <a:solidFill>
            <a:schemeClr val="tx1"/>
          </a:solidFill>
          <a:latin typeface="+mn-lt"/>
          <a:ea typeface="+mn-ea"/>
          <a:cs typeface="+mn-cs"/>
        </a:defRPr>
      </a:lvl5pPr>
      <a:lvl6pPr marL="2120265" algn="l" defTabSz="847725" rtl="0" eaLnBrk="1" latinLnBrk="0" hangingPunct="1">
        <a:defRPr sz="1700" kern="1200">
          <a:solidFill>
            <a:schemeClr val="tx1"/>
          </a:solidFill>
          <a:latin typeface="+mn-lt"/>
          <a:ea typeface="+mn-ea"/>
          <a:cs typeface="+mn-cs"/>
        </a:defRPr>
      </a:lvl6pPr>
      <a:lvl7pPr marL="2544445" algn="l" defTabSz="847725" rtl="0" eaLnBrk="1" latinLnBrk="0" hangingPunct="1">
        <a:defRPr sz="1700" kern="1200">
          <a:solidFill>
            <a:schemeClr val="tx1"/>
          </a:solidFill>
          <a:latin typeface="+mn-lt"/>
          <a:ea typeface="+mn-ea"/>
          <a:cs typeface="+mn-cs"/>
        </a:defRPr>
      </a:lvl7pPr>
      <a:lvl8pPr marL="2967990" algn="l" defTabSz="847725" rtl="0" eaLnBrk="1" latinLnBrk="0" hangingPunct="1">
        <a:defRPr sz="1700" kern="1200">
          <a:solidFill>
            <a:schemeClr val="tx1"/>
          </a:solidFill>
          <a:latin typeface="+mn-lt"/>
          <a:ea typeface="+mn-ea"/>
          <a:cs typeface="+mn-cs"/>
        </a:defRPr>
      </a:lvl8pPr>
      <a:lvl9pPr marL="3392170" algn="l" defTabSz="84772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04048" y="1"/>
            <a:ext cx="4139952" cy="229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
          <p:cNvSpPr txBox="1">
            <a:spLocks noChangeArrowheads="1"/>
          </p:cNvSpPr>
          <p:nvPr/>
        </p:nvSpPr>
        <p:spPr bwMode="auto">
          <a:xfrm>
            <a:off x="835224" y="1394131"/>
            <a:ext cx="65532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4800" b="0" dirty="0" smtClean="0">
                <a:latin typeface="+mj-ea"/>
                <a:ea typeface="+mj-ea"/>
              </a:rPr>
              <a:t>技术交底书的撰写</a:t>
            </a:r>
            <a:endParaRPr lang="zh-CN" altLang="zh-CN" sz="4800" b="0" dirty="0">
              <a:latin typeface="+mj-ea"/>
              <a:ea typeface="+mj-ea"/>
            </a:endParaRPr>
          </a:p>
        </p:txBody>
      </p:sp>
      <p:sp>
        <p:nvSpPr>
          <p:cNvPr id="98" name="TextBox 16"/>
          <p:cNvSpPr txBox="1">
            <a:spLocks noChangeArrowheads="1"/>
          </p:cNvSpPr>
          <p:nvPr/>
        </p:nvSpPr>
        <p:spPr bwMode="auto">
          <a:xfrm>
            <a:off x="3676635" y="4149637"/>
            <a:ext cx="1835354"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defRPr/>
            </a:pPr>
            <a:r>
              <a:rPr lang="en-US" altLang="zh-CN" b="0" dirty="0" smtClean="0">
                <a:latin typeface="微软雅黑" panose="020B0503020204020204" pitchFamily="34" charset="-122"/>
                <a:ea typeface="微软雅黑" panose="020B0503020204020204" pitchFamily="34" charset="-122"/>
              </a:rPr>
              <a:t>2017-05-17</a:t>
            </a:r>
            <a:endParaRPr lang="en-US" altLang="zh-CN" b="0" dirty="0">
              <a:latin typeface="微软雅黑" panose="020B0503020204020204" pitchFamily="34" charset="-122"/>
              <a:ea typeface="微软雅黑" panose="020B0503020204020204" pitchFamily="34" charset="-122"/>
            </a:endParaRPr>
          </a:p>
        </p:txBody>
      </p:sp>
      <p:pic>
        <p:nvPicPr>
          <p:cNvPr id="8" name="Picture 2"/>
          <p:cNvPicPr>
            <a:picLocks noChangeAspect="1" noChangeArrowheads="1"/>
          </p:cNvPicPr>
          <p:nvPr/>
        </p:nvPicPr>
        <p:blipFill>
          <a:blip r:embed="rId2" cstate="print">
            <a:duotone>
              <a:srgbClr val="4BACC6">
                <a:shade val="45000"/>
                <a:satMod val="135000"/>
              </a:srgbClr>
              <a:prstClr val="white"/>
            </a:duotone>
            <a:lum bright="-35000" contrast="46000"/>
          </a:blip>
          <a:stretch>
            <a:fillRect/>
          </a:stretch>
        </p:blipFill>
        <p:spPr bwMode="auto">
          <a:xfrm>
            <a:off x="22312" y="2570272"/>
            <a:ext cx="9144000" cy="790575"/>
          </a:xfrm>
          <a:prstGeom prst="rect">
            <a:avLst/>
          </a:prstGeom>
          <a:noFill/>
          <a:ln>
            <a:noFill/>
          </a:ln>
        </p:spPr>
      </p:pic>
      <p:sp>
        <p:nvSpPr>
          <p:cNvPr id="2" name="矩形 1"/>
          <p:cNvSpPr/>
          <p:nvPr/>
        </p:nvSpPr>
        <p:spPr>
          <a:xfrm>
            <a:off x="2627784" y="3579862"/>
            <a:ext cx="4203848" cy="480131"/>
          </a:xfrm>
          <a:prstGeom prst="rect">
            <a:avLst/>
          </a:prstGeom>
        </p:spPr>
        <p:txBody>
          <a:bodyPr wrap="square">
            <a:spAutoFit/>
          </a:bodyPr>
          <a:lstStyle/>
          <a:p>
            <a:pPr eaLnBrk="1" fontAlgn="auto" hangingPunct="1">
              <a:lnSpc>
                <a:spcPct val="90000"/>
              </a:lnSpc>
              <a:spcAft>
                <a:spcPts val="0"/>
              </a:spcAft>
              <a:defRPr/>
            </a:pPr>
            <a:r>
              <a:rPr lang="zh-CN" altLang="en-US" sz="2800" b="0" dirty="0" smtClean="0">
                <a:latin typeface="微软雅黑" panose="020B0503020204020204" pitchFamily="34" charset="-122"/>
                <a:ea typeface="微软雅黑" panose="020B0503020204020204" pitchFamily="34" charset="-122"/>
              </a:rPr>
              <a:t>黄君军  资深专利代理人</a:t>
            </a:r>
            <a:endParaRPr lang="en-US" altLang="zh-CN" sz="2800" b="0" dirty="0">
              <a:latin typeface="微软雅黑" panose="020B0503020204020204" pitchFamily="34" charset="-122"/>
              <a:ea typeface="微软雅黑" panose="020B0503020204020204" pitchFamily="34" charset="-122"/>
            </a:endParaRPr>
          </a:p>
        </p:txBody>
      </p:sp>
      <p:sp>
        <p:nvSpPr>
          <p:cNvPr id="10" name="矩形 9"/>
          <p:cNvSpPr/>
          <p:nvPr/>
        </p:nvSpPr>
        <p:spPr>
          <a:xfrm>
            <a:off x="0" y="4929187"/>
            <a:ext cx="9144000" cy="21431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cxnSp>
        <p:nvCxnSpPr>
          <p:cNvPr id="13" name="直接连接符 12"/>
          <p:cNvCxnSpPr/>
          <p:nvPr/>
        </p:nvCxnSpPr>
        <p:spPr bwMode="auto">
          <a:xfrm>
            <a:off x="2771800" y="4083918"/>
            <a:ext cx="367240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1+#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10000"/>
                                  </p:iterate>
                                  <p:childTnLst>
                                    <p:set>
                                      <p:cBhvr>
                                        <p:cTn id="10" dur="1" fill="hold">
                                          <p:stCondLst>
                                            <p:cond delay="0"/>
                                          </p:stCondLst>
                                        </p:cTn>
                                        <p:tgtEl>
                                          <p:spTgt spid="93"/>
                                        </p:tgtEl>
                                        <p:attrNameLst>
                                          <p:attrName>style.visibility</p:attrName>
                                        </p:attrNameLst>
                                      </p:cBhvr>
                                      <p:to>
                                        <p:strVal val="visible"/>
                                      </p:to>
                                    </p:set>
                                    <p:anim calcmode="lin" valueType="num">
                                      <p:cBhvr additive="base">
                                        <p:cTn id="11" dur="500" fill="hold"/>
                                        <p:tgtEl>
                                          <p:spTgt spid="93"/>
                                        </p:tgtEl>
                                        <p:attrNameLst>
                                          <p:attrName>ppt_x</p:attrName>
                                        </p:attrNameLst>
                                      </p:cBhvr>
                                      <p:tavLst>
                                        <p:tav tm="0">
                                          <p:val>
                                            <p:strVal val="1+#ppt_w/2"/>
                                          </p:val>
                                        </p:tav>
                                        <p:tav tm="100000">
                                          <p:val>
                                            <p:strVal val="#ppt_x"/>
                                          </p:val>
                                        </p:tav>
                                      </p:tavLst>
                                    </p:anim>
                                    <p:anim calcmode="lin" valueType="num">
                                      <p:cBhvr additive="base">
                                        <p:cTn id="12" dur="500" fill="hold"/>
                                        <p:tgtEl>
                                          <p:spTgt spid="93"/>
                                        </p:tgtEl>
                                        <p:attrNameLst>
                                          <p:attrName>ppt_y</p:attrName>
                                        </p:attrNameLst>
                                      </p:cBhvr>
                                      <p:tavLst>
                                        <p:tav tm="0">
                                          <p:val>
                                            <p:strVal val="#ppt_y"/>
                                          </p:val>
                                        </p:tav>
                                        <p:tav tm="100000">
                                          <p:val>
                                            <p:strVal val="#ppt_y"/>
                                          </p:val>
                                        </p:tav>
                                      </p:tavLst>
                                    </p:anim>
                                  </p:childTnLst>
                                </p:cTn>
                              </p:par>
                              <p:par>
                                <p:cTn id="13" presetID="22" presetClass="entr" presetSubtype="4" fill="hold" grpId="0" nodeType="with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wipe(down)">
                                      <p:cBhvr>
                                        <p:cTn id="15" dur="500"/>
                                        <p:tgtEl>
                                          <p:spTgt spid="98"/>
                                        </p:tgtEl>
                                      </p:cBhvr>
                                    </p:animEffect>
                                  </p:childTnLst>
                                </p:cTn>
                              </p:par>
                              <p:par>
                                <p:cTn id="16" presetID="22" presetClass="entr" presetSubtype="4" fill="hold" nodeType="withEffect">
                                  <p:stCondLst>
                                    <p:cond delay="0"/>
                                  </p:stCondLst>
                                  <p:childTnLst>
                                    <p:set>
                                      <p:cBhvr>
                                        <p:cTn id="17" dur="1" fill="hold">
                                          <p:stCondLst>
                                            <p:cond delay="0"/>
                                          </p:stCondLst>
                                        </p:cTn>
                                        <p:tgtEl>
                                          <p:spTgt spid="98">
                                            <p:txEl>
                                              <p:pRg st="0" end="0"/>
                                            </p:txEl>
                                          </p:spTgt>
                                        </p:tgtEl>
                                        <p:attrNameLst>
                                          <p:attrName>style.visibility</p:attrName>
                                        </p:attrNameLst>
                                      </p:cBhvr>
                                      <p:to>
                                        <p:strVal val="visible"/>
                                      </p:to>
                                    </p:set>
                                    <p:animEffect transition="in" filter="wipe(down)">
                                      <p:cBhvr>
                                        <p:cTn id="18" dur="500"/>
                                        <p:tgtEl>
                                          <p:spTgt spid="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utoUpdateAnimBg="0"/>
      <p:bldP spid="9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02005" y="185420"/>
            <a:ext cx="1097280" cy="384810"/>
          </a:xfrm>
          <a:prstGeom prst="rect">
            <a:avLst/>
          </a:prstGeom>
          <a:noFill/>
        </p:spPr>
        <p:txBody>
          <a:bodyPr wrap="none" rtlCol="0" anchor="t">
            <a:spAutoFit/>
          </a:bodyPr>
          <a:p>
            <a:r>
              <a:rPr lang="zh-CN" altLang="en-US" dirty="0">
                <a:latin typeface="+mn-ea"/>
                <a:ea typeface="+mn-ea"/>
                <a:sym typeface="+mn-ea"/>
              </a:rPr>
              <a:t>技术问题</a:t>
            </a:r>
            <a:endParaRPr lang="zh-CN" altLang="en-US"/>
          </a:p>
        </p:txBody>
      </p:sp>
      <p:sp>
        <p:nvSpPr>
          <p:cNvPr id="3" name="文本框 2"/>
          <p:cNvSpPr txBox="1"/>
          <p:nvPr/>
        </p:nvSpPr>
        <p:spPr>
          <a:xfrm>
            <a:off x="976630" y="916305"/>
            <a:ext cx="7346950" cy="640080"/>
          </a:xfrm>
          <a:prstGeom prst="rect">
            <a:avLst/>
          </a:prstGeom>
          <a:noFill/>
        </p:spPr>
        <p:txBody>
          <a:bodyPr wrap="square" rtlCol="0">
            <a:spAutoFit/>
          </a:bodyPr>
          <a:p>
            <a:r>
              <a:rPr lang="en-US" altLang="zh-CN"/>
              <a:t> 1</a:t>
            </a:r>
            <a:r>
              <a:rPr lang="zh-CN" altLang="en-US"/>
              <a:t>、</a:t>
            </a:r>
            <a:r>
              <a:rPr lang="zh-CN" altLang="en-US" b="0"/>
              <a:t>针对现有技术中存在的缺陷或不足。</a:t>
            </a:r>
            <a:r>
              <a:rPr lang="zh-CN" altLang="en-US" b="0">
                <a:sym typeface="+mn-ea"/>
              </a:rPr>
              <a:t>（</a:t>
            </a:r>
            <a:r>
              <a:rPr lang="zh-CN" altLang="en-US" b="0">
                <a:solidFill>
                  <a:srgbClr val="FF0000"/>
                </a:solidFill>
                <a:sym typeface="+mn-ea"/>
              </a:rPr>
              <a:t>这个缺陷或不足是由背景技术中的技术方案所产生的</a:t>
            </a:r>
            <a:r>
              <a:rPr lang="zh-CN" altLang="en-US" b="0"/>
              <a:t>）</a:t>
            </a:r>
            <a:endParaRPr lang="zh-CN" altLang="en-US" b="0"/>
          </a:p>
        </p:txBody>
      </p:sp>
      <p:sp>
        <p:nvSpPr>
          <p:cNvPr id="4" name="文本框 3"/>
          <p:cNvSpPr txBox="1"/>
          <p:nvPr/>
        </p:nvSpPr>
        <p:spPr>
          <a:xfrm>
            <a:off x="1046480" y="1857375"/>
            <a:ext cx="7346950" cy="640080"/>
          </a:xfrm>
          <a:prstGeom prst="rect">
            <a:avLst/>
          </a:prstGeom>
          <a:noFill/>
        </p:spPr>
        <p:txBody>
          <a:bodyPr wrap="square" rtlCol="0">
            <a:spAutoFit/>
          </a:bodyPr>
          <a:p>
            <a:r>
              <a:rPr lang="en-US" altLang="zh-CN" b="0"/>
              <a:t>2</a:t>
            </a:r>
            <a:r>
              <a:rPr lang="zh-CN" altLang="en-US" b="0"/>
              <a:t>、一件专利申请的说明书可以列出发明或者实用新型所要解决的一个或者多个技术问题。</a:t>
            </a:r>
            <a:r>
              <a:rPr lang="zh-CN" altLang="en-US" b="0">
                <a:sym typeface="+mn-ea"/>
              </a:rPr>
              <a:t>（</a:t>
            </a:r>
            <a:r>
              <a:rPr lang="zh-CN" altLang="en-US" b="0">
                <a:solidFill>
                  <a:srgbClr val="FF0000"/>
                </a:solidFill>
                <a:sym typeface="+mn-ea"/>
              </a:rPr>
              <a:t>技术问题一定是技术方案能解决的</a:t>
            </a:r>
            <a:r>
              <a:rPr lang="zh-CN" altLang="en-US" b="0">
                <a:sym typeface="+mn-ea"/>
              </a:rPr>
              <a:t>）</a:t>
            </a:r>
            <a:endParaRPr lang="zh-CN" altLang="en-US" b="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08990" y="156845"/>
            <a:ext cx="1097280" cy="384810"/>
          </a:xfrm>
          <a:prstGeom prst="rect">
            <a:avLst/>
          </a:prstGeom>
          <a:noFill/>
        </p:spPr>
        <p:txBody>
          <a:bodyPr wrap="none" rtlCol="0" anchor="t">
            <a:spAutoFit/>
          </a:bodyPr>
          <a:p>
            <a:r>
              <a:rPr lang="zh-CN" altLang="en-US" dirty="0">
                <a:latin typeface="+mn-ea"/>
                <a:ea typeface="+mn-ea"/>
                <a:sym typeface="+mn-ea"/>
              </a:rPr>
              <a:t>技术方案</a:t>
            </a:r>
            <a:endParaRPr lang="zh-CN" altLang="en-US"/>
          </a:p>
        </p:txBody>
      </p:sp>
      <p:sp>
        <p:nvSpPr>
          <p:cNvPr id="3" name="文本框 2"/>
          <p:cNvSpPr txBox="1"/>
          <p:nvPr/>
        </p:nvSpPr>
        <p:spPr>
          <a:xfrm>
            <a:off x="976630" y="916305"/>
            <a:ext cx="7346950" cy="640080"/>
          </a:xfrm>
          <a:prstGeom prst="rect">
            <a:avLst/>
          </a:prstGeom>
          <a:noFill/>
        </p:spPr>
        <p:txBody>
          <a:bodyPr wrap="square" rtlCol="0">
            <a:spAutoFit/>
          </a:bodyPr>
          <a:p>
            <a:r>
              <a:rPr lang="en-US" altLang="zh-CN"/>
              <a:t> </a:t>
            </a:r>
            <a:r>
              <a:rPr lang="en-US" altLang="zh-CN" b="0"/>
              <a:t>1</a:t>
            </a:r>
            <a:r>
              <a:rPr lang="zh-CN" altLang="en-US" b="0"/>
              <a:t>、说明书中记载的技术方案应当与权利要求所限定的相应技术方案的表述一致。</a:t>
            </a:r>
            <a:r>
              <a:rPr lang="zh-CN" altLang="en-US" b="0">
                <a:sym typeface="+mn-ea"/>
              </a:rPr>
              <a:t>（</a:t>
            </a:r>
            <a:r>
              <a:rPr lang="zh-CN" altLang="en-US" b="0">
                <a:solidFill>
                  <a:srgbClr val="FF0000"/>
                </a:solidFill>
                <a:sym typeface="+mn-ea"/>
              </a:rPr>
              <a:t>一般技术方案等同于权利要求</a:t>
            </a:r>
            <a:r>
              <a:rPr lang="en-US" altLang="zh-CN" b="0">
                <a:solidFill>
                  <a:srgbClr val="FF0000"/>
                </a:solidFill>
                <a:sym typeface="+mn-ea"/>
              </a:rPr>
              <a:t>1</a:t>
            </a:r>
            <a:r>
              <a:rPr lang="zh-CN" altLang="en-US" b="0"/>
              <a:t>）</a:t>
            </a:r>
            <a:endParaRPr lang="zh-CN" altLang="en-US" b="0"/>
          </a:p>
        </p:txBody>
      </p:sp>
      <p:sp>
        <p:nvSpPr>
          <p:cNvPr id="4" name="文本框 3"/>
          <p:cNvSpPr txBox="1"/>
          <p:nvPr/>
        </p:nvSpPr>
        <p:spPr>
          <a:xfrm>
            <a:off x="1046480" y="1857375"/>
            <a:ext cx="7346950" cy="640080"/>
          </a:xfrm>
          <a:prstGeom prst="rect">
            <a:avLst/>
          </a:prstGeom>
          <a:noFill/>
        </p:spPr>
        <p:txBody>
          <a:bodyPr wrap="square" rtlCol="0">
            <a:spAutoFit/>
          </a:bodyPr>
          <a:p>
            <a:r>
              <a:rPr lang="en-US" altLang="zh-CN" b="0"/>
              <a:t>2</a:t>
            </a:r>
            <a:r>
              <a:rPr lang="zh-CN" altLang="en-US" b="0"/>
              <a:t>、</a:t>
            </a:r>
            <a:r>
              <a:rPr lang="zh-CN" altLang="en-US" b="0">
                <a:sym typeface="+mn-ea"/>
              </a:rPr>
              <a:t>说明书技术方案部分应当写明解决技术问题的技术方案的必要技术特征。（</a:t>
            </a:r>
            <a:r>
              <a:rPr lang="zh-CN" altLang="en-US" b="0">
                <a:solidFill>
                  <a:srgbClr val="FF0000"/>
                </a:solidFill>
                <a:sym typeface="+mn-ea"/>
              </a:rPr>
              <a:t>注意区别必要技术特征与非必要技术特征</a:t>
            </a:r>
            <a:r>
              <a:rPr lang="zh-CN" altLang="en-US" b="0">
                <a:sym typeface="+mn-ea"/>
              </a:rPr>
              <a:t>）</a:t>
            </a:r>
            <a:endParaRPr lang="zh-CN" altLang="en-US" b="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5"/>
          <p:cNvSpPr txBox="1">
            <a:spLocks noChangeArrowheads="1"/>
          </p:cNvSpPr>
          <p:nvPr/>
        </p:nvSpPr>
        <p:spPr bwMode="auto">
          <a:xfrm>
            <a:off x="952843" y="139511"/>
            <a:ext cx="3878614"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i="0" dirty="0" smtClean="0">
                <a:latin typeface="+mj-ea"/>
                <a:ea typeface="+mj-ea"/>
              </a:rPr>
              <a:t>三、</a:t>
            </a:r>
            <a:r>
              <a:rPr lang="zh-CN" altLang="en-US" sz="2400" i="0" dirty="0" smtClean="0">
                <a:latin typeface="+mj-ea"/>
                <a:ea typeface="+mj-ea"/>
                <a:sym typeface="+mn-ea"/>
              </a:rPr>
              <a:t>具体实施方式的要求</a:t>
            </a:r>
            <a:endParaRPr lang="en-US" altLang="zh-CN" sz="2400" i="0" dirty="0" smtClean="0">
              <a:latin typeface="+mj-ea"/>
              <a:ea typeface="+mj-ea"/>
            </a:endParaRPr>
          </a:p>
          <a:p>
            <a:pPr eaLnBrk="1" hangingPunct="1">
              <a:defRPr/>
            </a:pPr>
            <a:endParaRPr lang="zh-CN" altLang="en-US" sz="2400" i="0" dirty="0">
              <a:latin typeface="+mj-ea"/>
              <a:ea typeface="+mj-ea"/>
            </a:endParaRPr>
          </a:p>
        </p:txBody>
      </p:sp>
      <p:cxnSp>
        <p:nvCxnSpPr>
          <p:cNvPr id="11" name="直接连接符 10"/>
          <p:cNvCxnSpPr/>
          <p:nvPr/>
        </p:nvCxnSpPr>
        <p:spPr bwMode="auto">
          <a:xfrm>
            <a:off x="611560" y="699542"/>
            <a:ext cx="835292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文本框 2"/>
          <p:cNvSpPr txBox="1"/>
          <p:nvPr/>
        </p:nvSpPr>
        <p:spPr>
          <a:xfrm>
            <a:off x="976630" y="916305"/>
            <a:ext cx="7346950" cy="640080"/>
          </a:xfrm>
          <a:prstGeom prst="rect">
            <a:avLst/>
          </a:prstGeom>
          <a:noFill/>
        </p:spPr>
        <p:txBody>
          <a:bodyPr wrap="square" rtlCol="0">
            <a:spAutoFit/>
          </a:bodyPr>
          <a:p>
            <a:r>
              <a:rPr lang="en-US" altLang="zh-CN"/>
              <a:t> </a:t>
            </a:r>
            <a:r>
              <a:rPr lang="en-US" altLang="zh-CN" b="0"/>
              <a:t>1</a:t>
            </a:r>
            <a:r>
              <a:rPr lang="zh-CN" altLang="en-US" b="0"/>
              <a:t>、专利法第二十六第三款规定，说明书应当对发明或者实用新型作出清楚、完整的说明，以所属技术领域的技术人员能够实现为准。</a:t>
            </a:r>
            <a:endParaRPr lang="zh-CN" altLang="en-US" b="0"/>
          </a:p>
        </p:txBody>
      </p:sp>
      <p:sp>
        <p:nvSpPr>
          <p:cNvPr id="4" name="文本框 3"/>
          <p:cNvSpPr txBox="1"/>
          <p:nvPr/>
        </p:nvSpPr>
        <p:spPr>
          <a:xfrm>
            <a:off x="1046480" y="1857375"/>
            <a:ext cx="7346950" cy="914400"/>
          </a:xfrm>
          <a:prstGeom prst="rect">
            <a:avLst/>
          </a:prstGeom>
          <a:noFill/>
        </p:spPr>
        <p:txBody>
          <a:bodyPr wrap="square" rtlCol="0">
            <a:spAutoFit/>
          </a:bodyPr>
          <a:p>
            <a:r>
              <a:rPr lang="en-US" altLang="zh-CN" b="0"/>
              <a:t>2</a:t>
            </a:r>
            <a:r>
              <a:rPr lang="zh-CN" altLang="en-US" b="0"/>
              <a:t>、说明书对发明或者实用新型作出的清楚、完整的说明，应当达到所属技术领域的技术人员能够实现的程度。也就是说，说明书应当满足充分公开发明或者实用新型的要求。</a:t>
            </a:r>
            <a:endParaRPr lang="zh-CN" altLang="en-US" b="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57860" y="460375"/>
            <a:ext cx="7346950" cy="640080"/>
          </a:xfrm>
          <a:prstGeom prst="rect">
            <a:avLst/>
          </a:prstGeom>
          <a:noFill/>
        </p:spPr>
        <p:txBody>
          <a:bodyPr wrap="square" rtlCol="0">
            <a:spAutoFit/>
          </a:bodyPr>
          <a:p>
            <a:r>
              <a:rPr lang="en-US" altLang="zh-CN"/>
              <a:t> </a:t>
            </a:r>
            <a:r>
              <a:rPr lang="zh-CN" altLang="en-US"/>
              <a:t>（</a:t>
            </a:r>
            <a:r>
              <a:rPr lang="en-US" altLang="zh-CN" b="0"/>
              <a:t>1</a:t>
            </a:r>
            <a:r>
              <a:rPr lang="zh-CN" altLang="en-US" b="0"/>
              <a:t>）</a:t>
            </a:r>
            <a:r>
              <a:rPr lang="zh-CN" altLang="en-US"/>
              <a:t>说明书中仅给出了任务或设想，或者只表明一种愿望或结果，而未给出任何使所属技术领域的技术人员能够实施的技术手段；</a:t>
            </a:r>
            <a:endParaRPr lang="zh-CN" altLang="en-US"/>
          </a:p>
        </p:txBody>
      </p:sp>
      <p:cxnSp>
        <p:nvCxnSpPr>
          <p:cNvPr id="11" name="直接连接符 10"/>
          <p:cNvCxnSpPr/>
          <p:nvPr/>
        </p:nvCxnSpPr>
        <p:spPr bwMode="auto">
          <a:xfrm>
            <a:off x="683895" y="1131570"/>
            <a:ext cx="756031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文本框 4"/>
          <p:cNvSpPr txBox="1"/>
          <p:nvPr/>
        </p:nvSpPr>
        <p:spPr>
          <a:xfrm>
            <a:off x="657860" y="1440815"/>
            <a:ext cx="7346950" cy="2286000"/>
          </a:xfrm>
          <a:prstGeom prst="rect">
            <a:avLst/>
          </a:prstGeom>
          <a:noFill/>
        </p:spPr>
        <p:txBody>
          <a:bodyPr wrap="square" rtlCol="0">
            <a:spAutoFit/>
          </a:bodyPr>
          <a:p>
            <a:r>
              <a:rPr lang="en-US" b="0">
                <a:solidFill>
                  <a:srgbClr val="FF0000"/>
                </a:solidFill>
              </a:rPr>
              <a:t>[</a:t>
            </a:r>
            <a:r>
              <a:rPr lang="zh-CN" altLang="en-US" b="0">
                <a:solidFill>
                  <a:srgbClr val="FF0000"/>
                </a:solidFill>
              </a:rPr>
              <a:t>案例</a:t>
            </a:r>
            <a:r>
              <a:rPr lang="en-US" b="0">
                <a:solidFill>
                  <a:srgbClr val="FF0000"/>
                </a:solidFill>
              </a:rPr>
              <a:t>] </a:t>
            </a:r>
            <a:r>
              <a:rPr lang="zh-CN" altLang="en-US" b="0">
                <a:solidFill>
                  <a:schemeClr val="tx1"/>
                </a:solidFill>
              </a:rPr>
              <a:t>一项有关</a:t>
            </a:r>
            <a:r>
              <a:rPr lang="en-US" altLang="zh-CN" b="0">
                <a:solidFill>
                  <a:schemeClr val="tx1"/>
                </a:solidFill>
              </a:rPr>
              <a:t>“</a:t>
            </a:r>
            <a:r>
              <a:rPr lang="zh-CN" altLang="en-US" b="0">
                <a:solidFill>
                  <a:schemeClr val="tx1"/>
                </a:solidFill>
              </a:rPr>
              <a:t>风铃</a:t>
            </a:r>
            <a:r>
              <a:rPr lang="en-US" altLang="zh-CN" b="0">
                <a:solidFill>
                  <a:schemeClr val="tx1"/>
                </a:solidFill>
              </a:rPr>
              <a:t>”</a:t>
            </a:r>
            <a:r>
              <a:rPr lang="zh-CN" altLang="en-US" b="0">
                <a:solidFill>
                  <a:schemeClr val="tx1"/>
                </a:solidFill>
              </a:rPr>
              <a:t>的发明，说明书中记载的技术内容仅有：</a:t>
            </a:r>
            <a:r>
              <a:rPr lang="en-US" altLang="zh-CN" b="0">
                <a:solidFill>
                  <a:schemeClr val="tx1"/>
                </a:solidFill>
              </a:rPr>
              <a:t>“</a:t>
            </a:r>
            <a:r>
              <a:rPr lang="zh-CN" altLang="en-US" b="0">
                <a:solidFill>
                  <a:schemeClr val="tx1"/>
                </a:solidFill>
              </a:rPr>
              <a:t>该风铃装置具有音色能随气温上升而变高，随气温下降而变低的特征</a:t>
            </a:r>
            <a:r>
              <a:rPr lang="en-US" altLang="zh-CN" b="0">
                <a:solidFill>
                  <a:schemeClr val="tx1"/>
                </a:solidFill>
              </a:rPr>
              <a:t>”</a:t>
            </a:r>
            <a:r>
              <a:rPr lang="zh-CN" altLang="en-US" b="0">
                <a:solidFill>
                  <a:schemeClr val="tx1"/>
                </a:solidFill>
              </a:rPr>
              <a:t>。</a:t>
            </a:r>
            <a:endParaRPr lang="zh-CN" altLang="en-US" b="0">
              <a:solidFill>
                <a:schemeClr val="tx1"/>
              </a:solidFill>
            </a:endParaRPr>
          </a:p>
          <a:p>
            <a:endParaRPr lang="zh-CN" altLang="en-US" b="0">
              <a:solidFill>
                <a:schemeClr val="tx1"/>
              </a:solidFill>
            </a:endParaRPr>
          </a:p>
          <a:p>
            <a:r>
              <a:rPr lang="zh-CN" altLang="en-US" b="0">
                <a:solidFill>
                  <a:schemeClr val="tx1"/>
                </a:solidFill>
              </a:rPr>
              <a:t>          由于说明书中没有公开如何制造这种风铃，采用何种材料，风铃的结构是什么，如何实现音色能随气温上升而变高，随气温下降而变低，说明书中只给出发明的任务和设想，而没有记载任何技术手段，本领域技术人员根据说明书的记载不能制造出这种风铃，因此说明书公开不充分。</a:t>
            </a:r>
            <a:endParaRPr lang="zh-CN" altLang="en-US" b="0">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57860" y="460375"/>
            <a:ext cx="7346950" cy="640080"/>
          </a:xfrm>
          <a:prstGeom prst="rect">
            <a:avLst/>
          </a:prstGeom>
          <a:noFill/>
        </p:spPr>
        <p:txBody>
          <a:bodyPr wrap="square" rtlCol="0">
            <a:spAutoFit/>
          </a:bodyPr>
          <a:p>
            <a:r>
              <a:rPr lang="en-US" altLang="zh-CN"/>
              <a:t> </a:t>
            </a:r>
            <a:r>
              <a:rPr lang="zh-CN" altLang="en-US"/>
              <a:t>（</a:t>
            </a:r>
            <a:r>
              <a:rPr lang="en-US" altLang="zh-CN" b="0"/>
              <a:t>2</a:t>
            </a:r>
            <a:r>
              <a:rPr lang="zh-CN" altLang="en-US" b="0"/>
              <a:t>）</a:t>
            </a:r>
            <a:r>
              <a:rPr lang="zh-CN" altLang="en-US"/>
              <a:t>说明书中给出了解决手段，但对所属技术领域的技术人员来说，该手段是含糊不清的，根据说明书记载的内容无法具体实施；</a:t>
            </a:r>
            <a:endParaRPr lang="zh-CN" altLang="en-US"/>
          </a:p>
        </p:txBody>
      </p:sp>
      <p:cxnSp>
        <p:nvCxnSpPr>
          <p:cNvPr id="11" name="直接连接符 10"/>
          <p:cNvCxnSpPr/>
          <p:nvPr/>
        </p:nvCxnSpPr>
        <p:spPr bwMode="auto">
          <a:xfrm>
            <a:off x="683895" y="1131570"/>
            <a:ext cx="756031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文本框 4"/>
          <p:cNvSpPr txBox="1"/>
          <p:nvPr/>
        </p:nvSpPr>
        <p:spPr>
          <a:xfrm>
            <a:off x="657860" y="1440815"/>
            <a:ext cx="7346950" cy="2286000"/>
          </a:xfrm>
          <a:prstGeom prst="rect">
            <a:avLst/>
          </a:prstGeom>
          <a:noFill/>
        </p:spPr>
        <p:txBody>
          <a:bodyPr wrap="square" rtlCol="0">
            <a:spAutoFit/>
          </a:bodyPr>
          <a:p>
            <a:r>
              <a:rPr lang="en-US" b="0">
                <a:solidFill>
                  <a:srgbClr val="FF0000"/>
                </a:solidFill>
              </a:rPr>
              <a:t>[</a:t>
            </a:r>
            <a:r>
              <a:rPr lang="zh-CN" altLang="en-US" b="0">
                <a:solidFill>
                  <a:srgbClr val="FF0000"/>
                </a:solidFill>
              </a:rPr>
              <a:t>案例</a:t>
            </a:r>
            <a:r>
              <a:rPr lang="en-US" b="0">
                <a:solidFill>
                  <a:srgbClr val="FF0000"/>
                </a:solidFill>
              </a:rPr>
              <a:t>] </a:t>
            </a:r>
            <a:r>
              <a:rPr lang="zh-CN" altLang="en-US" b="0">
                <a:solidFill>
                  <a:schemeClr val="tx1"/>
                </a:solidFill>
              </a:rPr>
              <a:t>说明书中公开了一种化工设备，其中装填了一种特殊的高效填料，在说明书中对化工设备的结构给出了详细的说明。</a:t>
            </a:r>
            <a:endParaRPr lang="zh-CN" altLang="en-US" b="0">
              <a:solidFill>
                <a:schemeClr val="tx1"/>
              </a:solidFill>
            </a:endParaRPr>
          </a:p>
          <a:p>
            <a:endParaRPr lang="zh-CN" altLang="en-US" b="0">
              <a:solidFill>
                <a:schemeClr val="tx1"/>
              </a:solidFill>
            </a:endParaRPr>
          </a:p>
          <a:p>
            <a:r>
              <a:rPr lang="zh-CN" altLang="en-US" b="0">
                <a:solidFill>
                  <a:schemeClr val="tx1"/>
                </a:solidFill>
              </a:rPr>
              <a:t>          但是说明书中并未公开对实现本发明的发明目的起关键作用的特殊高效填料的成分，实际上申请人将这种起关键的特殊高效填料作为技术秘密而保留，因此说明书中仅给出了含糊不清的技术手段，致使本领域技术人员根据说明书的记载无法实施该发明的技术方案，解决其技术问题，因此说明书公开不充分。</a:t>
            </a:r>
            <a:endParaRPr lang="zh-CN" altLang="en-US" b="0">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57860" y="460375"/>
            <a:ext cx="7346950" cy="640080"/>
          </a:xfrm>
          <a:prstGeom prst="rect">
            <a:avLst/>
          </a:prstGeom>
          <a:noFill/>
        </p:spPr>
        <p:txBody>
          <a:bodyPr wrap="square" rtlCol="0">
            <a:spAutoFit/>
          </a:bodyPr>
          <a:p>
            <a:r>
              <a:rPr lang="en-US" altLang="zh-CN"/>
              <a:t> </a:t>
            </a:r>
            <a:r>
              <a:rPr lang="zh-CN" altLang="en-US"/>
              <a:t>（</a:t>
            </a:r>
            <a:r>
              <a:rPr lang="en-US" altLang="zh-CN" b="0"/>
              <a:t>3</a:t>
            </a:r>
            <a:r>
              <a:rPr lang="zh-CN" altLang="en-US" b="0"/>
              <a:t>）</a:t>
            </a:r>
            <a:r>
              <a:rPr lang="zh-CN" altLang="en-US"/>
              <a:t>说明书中给出了技术手段，但所属技术领域的技术人员采用该手段并不能解决发明或者实用新型所要解决的技术问题；</a:t>
            </a:r>
            <a:endParaRPr lang="zh-CN" altLang="en-US"/>
          </a:p>
        </p:txBody>
      </p:sp>
      <p:cxnSp>
        <p:nvCxnSpPr>
          <p:cNvPr id="11" name="直接连接符 10"/>
          <p:cNvCxnSpPr/>
          <p:nvPr/>
        </p:nvCxnSpPr>
        <p:spPr bwMode="auto">
          <a:xfrm>
            <a:off x="683895" y="1131570"/>
            <a:ext cx="756031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文本框 4"/>
          <p:cNvSpPr txBox="1"/>
          <p:nvPr/>
        </p:nvSpPr>
        <p:spPr>
          <a:xfrm>
            <a:off x="657860" y="1440815"/>
            <a:ext cx="7346950" cy="2011680"/>
          </a:xfrm>
          <a:prstGeom prst="rect">
            <a:avLst/>
          </a:prstGeom>
          <a:noFill/>
        </p:spPr>
        <p:txBody>
          <a:bodyPr wrap="square" rtlCol="0">
            <a:spAutoFit/>
          </a:bodyPr>
          <a:p>
            <a:r>
              <a:rPr lang="en-US" b="0">
                <a:solidFill>
                  <a:srgbClr val="FF0000"/>
                </a:solidFill>
              </a:rPr>
              <a:t>[</a:t>
            </a:r>
            <a:r>
              <a:rPr lang="zh-CN" altLang="en-US" b="0">
                <a:solidFill>
                  <a:srgbClr val="FF0000"/>
                </a:solidFill>
              </a:rPr>
              <a:t>案例</a:t>
            </a:r>
            <a:r>
              <a:rPr lang="en-US" b="0">
                <a:solidFill>
                  <a:srgbClr val="FF0000"/>
                </a:solidFill>
              </a:rPr>
              <a:t>] </a:t>
            </a:r>
            <a:r>
              <a:rPr lang="zh-CN" altLang="en-US" b="0">
                <a:solidFill>
                  <a:schemeClr val="tx1"/>
                </a:solidFill>
              </a:rPr>
              <a:t>一种脱除硫化氢的方法，所用的脱硫剂为木质素磺酸钙、</a:t>
            </a:r>
            <a:r>
              <a:rPr lang="zh-CN" altLang="en-US" b="0">
                <a:solidFill>
                  <a:schemeClr val="tx1"/>
                </a:solidFill>
                <a:sym typeface="+mn-ea"/>
              </a:rPr>
              <a:t>木质素磺酸钠或造纸厂的废黑液</a:t>
            </a:r>
            <a:r>
              <a:rPr lang="zh-CN" altLang="en-US" b="0">
                <a:solidFill>
                  <a:schemeClr val="tx1"/>
                </a:solidFill>
              </a:rPr>
              <a:t>。</a:t>
            </a:r>
            <a:endParaRPr lang="zh-CN" altLang="en-US" b="0">
              <a:solidFill>
                <a:schemeClr val="tx1"/>
              </a:solidFill>
            </a:endParaRPr>
          </a:p>
          <a:p>
            <a:endParaRPr lang="zh-CN" altLang="en-US" b="0">
              <a:solidFill>
                <a:schemeClr val="tx1"/>
              </a:solidFill>
            </a:endParaRPr>
          </a:p>
          <a:p>
            <a:r>
              <a:rPr lang="zh-CN" altLang="en-US" b="0">
                <a:solidFill>
                  <a:schemeClr val="tx1"/>
                </a:solidFill>
              </a:rPr>
              <a:t>          本领域技术人员公知事实上只能使用含</a:t>
            </a:r>
            <a:r>
              <a:rPr lang="en-US" altLang="zh-CN" b="0">
                <a:solidFill>
                  <a:schemeClr val="tx1"/>
                </a:solidFill>
              </a:rPr>
              <a:t>5%</a:t>
            </a:r>
            <a:r>
              <a:rPr lang="zh-CN" altLang="en-US" b="0">
                <a:sym typeface="+mn-ea"/>
              </a:rPr>
              <a:t>废黑液的脱硫剂，否则会使得泡沫太多，无法使用。对比本申请，申请人将</a:t>
            </a:r>
            <a:r>
              <a:rPr lang="en-US" altLang="zh-CN" b="0">
                <a:sym typeface="+mn-ea"/>
              </a:rPr>
              <a:t>“X</a:t>
            </a:r>
            <a:r>
              <a:rPr lang="zh-CN" altLang="en-US" b="0">
                <a:sym typeface="+mn-ea"/>
              </a:rPr>
              <a:t>消泡剂</a:t>
            </a:r>
            <a:r>
              <a:rPr lang="en-US" altLang="zh-CN" b="0">
                <a:sym typeface="+mn-ea"/>
              </a:rPr>
              <a:t>”</a:t>
            </a:r>
            <a:r>
              <a:rPr lang="zh-CN" altLang="en-US" b="0">
                <a:sym typeface="+mn-ea"/>
              </a:rPr>
              <a:t>技术秘密保留而未写入说明书，所以使得采用目前设有具体百分含量的废黑液的手段不能解决发明要解决的技术问题，从而造成技术方案未充分公开</a:t>
            </a:r>
            <a:r>
              <a:rPr lang="zh-CN" altLang="en-US" b="0">
                <a:solidFill>
                  <a:schemeClr val="tx1"/>
                </a:solidFill>
              </a:rPr>
              <a:t>。</a:t>
            </a:r>
            <a:endParaRPr lang="zh-CN" altLang="en-US" b="0">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57860" y="460375"/>
            <a:ext cx="7346950" cy="640080"/>
          </a:xfrm>
          <a:prstGeom prst="rect">
            <a:avLst/>
          </a:prstGeom>
          <a:noFill/>
        </p:spPr>
        <p:txBody>
          <a:bodyPr wrap="square" rtlCol="0">
            <a:spAutoFit/>
          </a:bodyPr>
          <a:p>
            <a:r>
              <a:rPr lang="en-US" altLang="zh-CN"/>
              <a:t> </a:t>
            </a:r>
            <a:r>
              <a:rPr lang="zh-CN" altLang="en-US"/>
              <a:t>（</a:t>
            </a:r>
            <a:r>
              <a:rPr lang="en-US" altLang="zh-CN" b="0"/>
              <a:t>4</a:t>
            </a:r>
            <a:r>
              <a:rPr lang="zh-CN" altLang="en-US" b="0"/>
              <a:t>）申请的主题为由多个技术措施构成的技术方案，对于其中一个技术措施，所属技术领域的技术人员按照说明书记载的内容并不能实现</a:t>
            </a:r>
            <a:r>
              <a:rPr lang="zh-CN" altLang="en-US"/>
              <a:t>；</a:t>
            </a:r>
            <a:endParaRPr lang="zh-CN" altLang="en-US"/>
          </a:p>
        </p:txBody>
      </p:sp>
      <p:cxnSp>
        <p:nvCxnSpPr>
          <p:cNvPr id="11" name="直接连接符 10"/>
          <p:cNvCxnSpPr/>
          <p:nvPr/>
        </p:nvCxnSpPr>
        <p:spPr bwMode="auto">
          <a:xfrm>
            <a:off x="683895" y="1131570"/>
            <a:ext cx="756031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文本框 4"/>
          <p:cNvSpPr txBox="1"/>
          <p:nvPr/>
        </p:nvSpPr>
        <p:spPr>
          <a:xfrm>
            <a:off x="657860" y="1440815"/>
            <a:ext cx="7346950" cy="2011680"/>
          </a:xfrm>
          <a:prstGeom prst="rect">
            <a:avLst/>
          </a:prstGeom>
          <a:noFill/>
        </p:spPr>
        <p:txBody>
          <a:bodyPr wrap="square" rtlCol="0">
            <a:spAutoFit/>
          </a:bodyPr>
          <a:p>
            <a:r>
              <a:rPr lang="en-US" b="0">
                <a:solidFill>
                  <a:srgbClr val="FF0000"/>
                </a:solidFill>
              </a:rPr>
              <a:t>[</a:t>
            </a:r>
            <a:r>
              <a:rPr lang="zh-CN" altLang="en-US" b="0">
                <a:solidFill>
                  <a:srgbClr val="FF0000"/>
                </a:solidFill>
              </a:rPr>
              <a:t>案例</a:t>
            </a:r>
            <a:r>
              <a:rPr lang="en-US" b="0">
                <a:solidFill>
                  <a:srgbClr val="FF0000"/>
                </a:solidFill>
              </a:rPr>
              <a:t>] </a:t>
            </a:r>
            <a:r>
              <a:rPr lang="en-US" altLang="zh-CN" b="0">
                <a:solidFill>
                  <a:schemeClr val="tx1"/>
                </a:solidFill>
              </a:rPr>
              <a:t>“</a:t>
            </a:r>
            <a:r>
              <a:rPr lang="zh-CN" altLang="en-US" b="0">
                <a:solidFill>
                  <a:schemeClr val="tx1"/>
                </a:solidFill>
              </a:rPr>
              <a:t>一种机械人</a:t>
            </a:r>
            <a:r>
              <a:rPr lang="en-US" altLang="zh-CN" b="0">
                <a:solidFill>
                  <a:schemeClr val="tx1"/>
                </a:solidFill>
              </a:rPr>
              <a:t>”</a:t>
            </a:r>
            <a:r>
              <a:rPr lang="zh-CN" altLang="en-US" b="0">
                <a:solidFill>
                  <a:schemeClr val="tx1"/>
                </a:solidFill>
              </a:rPr>
              <a:t>的发明专利申请，说明书中指：</a:t>
            </a:r>
            <a:r>
              <a:rPr lang="en-US" altLang="zh-CN" b="0">
                <a:solidFill>
                  <a:schemeClr val="tx1"/>
                </a:solidFill>
              </a:rPr>
              <a:t>“</a:t>
            </a:r>
            <a:r>
              <a:rPr lang="zh-CN" altLang="en-US" b="0">
                <a:solidFill>
                  <a:schemeClr val="tx1"/>
                </a:solidFill>
              </a:rPr>
              <a:t>除动力、传动变速机构之外，主要是设计一套控制机构和一对能支撑地面以移动重心而完成姿态改变的座杆</a:t>
            </a:r>
            <a:r>
              <a:rPr lang="en-US" altLang="zh-CN" b="0">
                <a:solidFill>
                  <a:schemeClr val="tx1"/>
                </a:solidFill>
              </a:rPr>
              <a:t>”</a:t>
            </a:r>
            <a:r>
              <a:rPr lang="zh-CN" altLang="en-US" b="0">
                <a:solidFill>
                  <a:schemeClr val="tx1"/>
                </a:solidFill>
              </a:rPr>
              <a:t>。</a:t>
            </a:r>
            <a:endParaRPr lang="zh-CN" altLang="en-US" b="0">
              <a:solidFill>
                <a:schemeClr val="tx1"/>
              </a:solidFill>
            </a:endParaRPr>
          </a:p>
          <a:p>
            <a:endParaRPr lang="zh-CN" altLang="en-US" b="0">
              <a:solidFill>
                <a:schemeClr val="tx1"/>
              </a:solidFill>
            </a:endParaRPr>
          </a:p>
          <a:p>
            <a:r>
              <a:rPr lang="zh-CN" altLang="en-US" b="0">
                <a:solidFill>
                  <a:schemeClr val="tx1"/>
                </a:solidFill>
              </a:rPr>
              <a:t>          但是，说明书中没有描述保证机械人实现蹲下、坐立、趴下、站立、行走等一系列动作的控制机构的具体结构。因此，所属技术领域的技术人员根据说明书记载的内容无法实现发明。</a:t>
            </a:r>
            <a:endParaRPr lang="zh-CN" altLang="en-US" b="0">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57860" y="460375"/>
            <a:ext cx="7346950" cy="640080"/>
          </a:xfrm>
          <a:prstGeom prst="rect">
            <a:avLst/>
          </a:prstGeom>
          <a:noFill/>
        </p:spPr>
        <p:txBody>
          <a:bodyPr wrap="square" rtlCol="0">
            <a:spAutoFit/>
          </a:bodyPr>
          <a:p>
            <a:r>
              <a:rPr lang="en-US" altLang="zh-CN"/>
              <a:t> </a:t>
            </a:r>
            <a:r>
              <a:rPr lang="zh-CN" altLang="en-US"/>
              <a:t>（</a:t>
            </a:r>
            <a:r>
              <a:rPr lang="en-US" altLang="zh-CN" b="0"/>
              <a:t>5</a:t>
            </a:r>
            <a:r>
              <a:rPr lang="zh-CN" altLang="en-US" b="0"/>
              <a:t>）</a:t>
            </a:r>
            <a:r>
              <a:rPr lang="zh-CN" altLang="en-US"/>
              <a:t>说明书中给出了具体的技术方案，但未给出实验证据，而该方案又必须依赖实验结果加以证实才能成立；</a:t>
            </a:r>
            <a:endParaRPr lang="zh-CN" altLang="en-US"/>
          </a:p>
        </p:txBody>
      </p:sp>
      <p:cxnSp>
        <p:nvCxnSpPr>
          <p:cNvPr id="11" name="直接连接符 10"/>
          <p:cNvCxnSpPr/>
          <p:nvPr/>
        </p:nvCxnSpPr>
        <p:spPr bwMode="auto">
          <a:xfrm>
            <a:off x="683895" y="1131570"/>
            <a:ext cx="756031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文本框 4"/>
          <p:cNvSpPr txBox="1"/>
          <p:nvPr/>
        </p:nvSpPr>
        <p:spPr>
          <a:xfrm>
            <a:off x="657860" y="1440815"/>
            <a:ext cx="7346950" cy="2011680"/>
          </a:xfrm>
          <a:prstGeom prst="rect">
            <a:avLst/>
          </a:prstGeom>
          <a:noFill/>
        </p:spPr>
        <p:txBody>
          <a:bodyPr wrap="square" rtlCol="0">
            <a:spAutoFit/>
          </a:bodyPr>
          <a:p>
            <a:r>
              <a:rPr lang="en-US" b="0">
                <a:solidFill>
                  <a:srgbClr val="FF0000"/>
                </a:solidFill>
              </a:rPr>
              <a:t>[</a:t>
            </a:r>
            <a:r>
              <a:rPr lang="zh-CN" altLang="en-US" b="0">
                <a:solidFill>
                  <a:srgbClr val="FF0000"/>
                </a:solidFill>
              </a:rPr>
              <a:t>案例</a:t>
            </a:r>
            <a:r>
              <a:rPr lang="en-US" b="0">
                <a:solidFill>
                  <a:srgbClr val="FF0000"/>
                </a:solidFill>
              </a:rPr>
              <a:t>] </a:t>
            </a:r>
            <a:r>
              <a:rPr lang="zh-CN" altLang="en-US" b="0">
                <a:solidFill>
                  <a:schemeClr val="tx1"/>
                </a:solidFill>
              </a:rPr>
              <a:t>一种已知药物的新用途发明。</a:t>
            </a:r>
            <a:endParaRPr lang="zh-CN" altLang="en-US" b="0">
              <a:solidFill>
                <a:schemeClr val="tx1"/>
              </a:solidFill>
            </a:endParaRPr>
          </a:p>
          <a:p>
            <a:endParaRPr lang="zh-CN" altLang="en-US" b="0">
              <a:solidFill>
                <a:schemeClr val="tx1"/>
              </a:solidFill>
            </a:endParaRPr>
          </a:p>
          <a:p>
            <a:r>
              <a:rPr lang="zh-CN" altLang="en-US" b="0">
                <a:solidFill>
                  <a:schemeClr val="tx1"/>
                </a:solidFill>
              </a:rPr>
              <a:t>          申请人声称克服了本领域技术人员普遍存在的偏见，发现该药物可以用于治疗某种新的疑难杂症。但是没有任何理论依据，也未提供任何试验数据加以证明。对于化学领域而言，尤其是已知药物的新用途发明，其技术方案往往依赖试验结果加以证实才能成立，如果未公开试验数据，则造成公开不充分。</a:t>
            </a:r>
            <a:endParaRPr lang="zh-CN" altLang="en-US" b="0">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55"/>
          <p:cNvSpPr txBox="1">
            <a:spLocks noChangeArrowheads="1"/>
          </p:cNvSpPr>
          <p:nvPr/>
        </p:nvSpPr>
        <p:spPr bwMode="auto">
          <a:xfrm>
            <a:off x="952843" y="139511"/>
            <a:ext cx="3878614"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i="0" dirty="0" smtClean="0">
                <a:latin typeface="+mj-ea"/>
                <a:ea typeface="+mj-ea"/>
              </a:rPr>
              <a:t>四、案例分析</a:t>
            </a:r>
            <a:endParaRPr lang="en-US" altLang="zh-CN" sz="2400" i="0" dirty="0" smtClean="0">
              <a:latin typeface="+mj-ea"/>
              <a:ea typeface="+mj-ea"/>
            </a:endParaRPr>
          </a:p>
          <a:p>
            <a:pPr eaLnBrk="1" hangingPunct="1">
              <a:defRPr/>
            </a:pPr>
            <a:endParaRPr lang="zh-CN" altLang="en-US" sz="2400" i="0" dirty="0">
              <a:latin typeface="+mj-ea"/>
              <a:ea typeface="+mj-ea"/>
            </a:endParaRPr>
          </a:p>
        </p:txBody>
      </p:sp>
      <p:cxnSp>
        <p:nvCxnSpPr>
          <p:cNvPr id="11" name="直接连接符 10"/>
          <p:cNvCxnSpPr/>
          <p:nvPr/>
        </p:nvCxnSpPr>
        <p:spPr bwMode="auto">
          <a:xfrm>
            <a:off x="611560" y="699542"/>
            <a:ext cx="835292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图片 3"/>
          <p:cNvPicPr>
            <a:picLocks noChangeAspect="1"/>
          </p:cNvPicPr>
          <p:nvPr/>
        </p:nvPicPr>
        <p:blipFill>
          <a:blip r:embed="rId1"/>
          <a:stretch>
            <a:fillRect/>
          </a:stretch>
        </p:blipFill>
        <p:spPr>
          <a:xfrm>
            <a:off x="1135380" y="775970"/>
            <a:ext cx="6116955" cy="39033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716915" y="743585"/>
            <a:ext cx="7072630" cy="32988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bwMode="auto">
          <a:xfrm>
            <a:off x="958850" y="889794"/>
            <a:ext cx="2768600" cy="1570037"/>
            <a:chOff x="958486" y="1157048"/>
            <a:chExt cx="2768506" cy="1569660"/>
          </a:xfrm>
        </p:grpSpPr>
        <p:grpSp>
          <p:nvGrpSpPr>
            <p:cNvPr id="22" name="组合 39"/>
            <p:cNvGrpSpPr/>
            <p:nvPr/>
          </p:nvGrpSpPr>
          <p:grpSpPr bwMode="auto">
            <a:xfrm>
              <a:off x="1010221" y="1358009"/>
              <a:ext cx="2716771" cy="1162022"/>
              <a:chOff x="1067371" y="1358009"/>
              <a:chExt cx="2716771" cy="1162022"/>
            </a:xfrm>
          </p:grpSpPr>
          <p:sp>
            <p:nvSpPr>
              <p:cNvPr id="34" name="矩形 33"/>
              <p:cNvSpPr/>
              <p:nvPr/>
            </p:nvSpPr>
            <p:spPr>
              <a:xfrm>
                <a:off x="1068022" y="1493517"/>
                <a:ext cx="1022315" cy="92370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矩形 34"/>
              <p:cNvSpPr/>
              <p:nvPr/>
            </p:nvSpPr>
            <p:spPr>
              <a:xfrm>
                <a:off x="2003027" y="1358612"/>
                <a:ext cx="1781115" cy="830064"/>
              </a:xfrm>
              <a:prstGeom prst="rect">
                <a:avLst/>
              </a:prstGeom>
            </p:spPr>
            <p:txBody>
              <a:bodyPr wrap="none">
                <a:spAutoFit/>
              </a:bodyPr>
              <a:lstStyle/>
              <a:p>
                <a:pPr fontAlgn="auto">
                  <a:spcBef>
                    <a:spcPts val="0"/>
                  </a:spcBef>
                  <a:spcAft>
                    <a:spcPts val="0"/>
                  </a:spcAft>
                  <a:defRPr/>
                </a:pPr>
                <a:r>
                  <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rPr>
                  <a:t>目  录</a:t>
                </a:r>
                <a:endPar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TextBox 5"/>
              <p:cNvSpPr txBox="1">
                <a:spLocks noChangeArrowheads="1"/>
              </p:cNvSpPr>
              <p:nvPr/>
            </p:nvSpPr>
            <p:spPr bwMode="auto">
              <a:xfrm>
                <a:off x="2005563" y="2027588"/>
                <a:ext cx="177805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500" b="1" dirty="0">
                    <a:solidFill>
                      <a:srgbClr val="C00000"/>
                    </a:solidFill>
                    <a:latin typeface="Arial" panose="020B0604020202020204" pitchFamily="34" charset="0"/>
                    <a:cs typeface="Arial" panose="020B0604020202020204" pitchFamily="34" charset="0"/>
                  </a:rPr>
                  <a:t>ONTENTS</a:t>
                </a:r>
                <a:endParaRPr lang="zh-CN" altLang="en-US" sz="2500" b="1" dirty="0">
                  <a:solidFill>
                    <a:srgbClr val="C00000"/>
                  </a:solidFill>
                  <a:latin typeface="Arial" panose="020B0604020202020204" pitchFamily="34" charset="0"/>
                  <a:cs typeface="Arial" panose="020B0604020202020204" pitchFamily="34" charset="0"/>
                </a:endParaRPr>
              </a:p>
            </p:txBody>
          </p:sp>
        </p:grpSp>
        <p:sp>
          <p:nvSpPr>
            <p:cNvPr id="24" name="矩形 23"/>
            <p:cNvSpPr/>
            <p:nvPr/>
          </p:nvSpPr>
          <p:spPr>
            <a:xfrm>
              <a:off x="958486" y="1157048"/>
              <a:ext cx="1074333" cy="1569660"/>
            </a:xfrm>
            <a:prstGeom prst="rect">
              <a:avLst/>
            </a:prstGeom>
          </p:spPr>
          <p:txBody>
            <a:bodyPr wrap="none">
              <a:spAutoFit/>
            </a:bodyPr>
            <a:lstStyle/>
            <a:p>
              <a:pPr fontAlgn="auto">
                <a:spcBef>
                  <a:spcPts val="0"/>
                </a:spcBef>
                <a:spcAft>
                  <a:spcPts val="0"/>
                </a:spcAft>
                <a:defRPr/>
              </a:pPr>
              <a:r>
                <a:rPr lang="en-US" altLang="zh-CN" sz="9600" dirty="0">
                  <a:solidFill>
                    <a:schemeClr val="bg1"/>
                  </a:solidFill>
                  <a:effectLst>
                    <a:innerShdw blurRad="63500" dist="50800" dir="10800000">
                      <a:prstClr val="black">
                        <a:alpha val="50000"/>
                      </a:prstClr>
                    </a:innerShdw>
                  </a:effectLst>
                  <a:latin typeface="Arial" panose="020B0604020202020204" pitchFamily="34" charset="0"/>
                  <a:ea typeface="+mn-ea"/>
                  <a:cs typeface="Arial" panose="020B0604020202020204" pitchFamily="34" charset="0"/>
                </a:rPr>
                <a:t>C</a:t>
              </a:r>
              <a:endParaRPr lang="zh-CN" altLang="en-US" sz="9600" dirty="0">
                <a:solidFill>
                  <a:schemeClr val="bg1"/>
                </a:solidFill>
                <a:effectLst>
                  <a:innerShdw blurRad="63500" dist="50800" dir="10800000">
                    <a:prstClr val="black">
                      <a:alpha val="50000"/>
                    </a:prstClr>
                  </a:innerShdw>
                </a:effectLst>
                <a:latin typeface="Arial" panose="020B0604020202020204" pitchFamily="34" charset="0"/>
                <a:ea typeface="+mn-ea"/>
                <a:cs typeface="Arial" panose="020B0604020202020204" pitchFamily="34" charset="0"/>
              </a:endParaRPr>
            </a:p>
          </p:txBody>
        </p:sp>
      </p:grpSp>
      <p:grpSp>
        <p:nvGrpSpPr>
          <p:cNvPr id="37" name="组合 8"/>
          <p:cNvGrpSpPr/>
          <p:nvPr/>
        </p:nvGrpSpPr>
        <p:grpSpPr bwMode="auto">
          <a:xfrm>
            <a:off x="4124325" y="1212056"/>
            <a:ext cx="4073525" cy="500063"/>
            <a:chOff x="4181203" y="1479950"/>
            <a:chExt cx="4074491" cy="499624"/>
          </a:xfrm>
        </p:grpSpPr>
        <p:sp>
          <p:nvSpPr>
            <p:cNvPr id="38" name="矩形 37"/>
            <p:cNvSpPr/>
            <p:nvPr/>
          </p:nvSpPr>
          <p:spPr bwMode="auto">
            <a:xfrm>
              <a:off x="4181203" y="1522775"/>
              <a:ext cx="4074491" cy="450454"/>
            </a:xfrm>
            <a:prstGeom prst="rect">
              <a:avLst/>
            </a:prstGeom>
            <a:solidFill>
              <a:srgbClr val="0070C0"/>
            </a:solidFill>
            <a:ln w="6350" algn="ctr">
              <a:noFill/>
              <a:miter lim="800000"/>
            </a:ln>
            <a:effectLst>
              <a:outerShdw blurRad="50800" dist="38100" dir="2700000" algn="tl" rotWithShape="0">
                <a:prstClr val="black">
                  <a:alpha val="40000"/>
                </a:prstClr>
              </a:outerShdw>
            </a:effectLst>
          </p:spPr>
          <p:txBody>
            <a:bodyPr lIns="0" tIns="0" rIns="0" bIns="0" anchor="ctr"/>
            <a:lstStyle/>
            <a:p>
              <a:pPr algn="ctr" fontAlgn="auto">
                <a:spcBef>
                  <a:spcPts val="0"/>
                </a:spcBef>
                <a:spcAft>
                  <a:spcPts val="0"/>
                </a:spcAft>
                <a:defRPr/>
              </a:pPr>
              <a:endParaRPr lang="zh-CN" altLang="en-US" sz="1600" dirty="0">
                <a:latin typeface="华文楷体" panose="02010600040101010101" pitchFamily="2" charset="-122"/>
                <a:ea typeface="华文楷体" panose="02010600040101010101" pitchFamily="2" charset="-122"/>
              </a:endParaRPr>
            </a:p>
          </p:txBody>
        </p:sp>
        <p:sp>
          <p:nvSpPr>
            <p:cNvPr id="39" name="椭圆 38"/>
            <p:cNvSpPr/>
            <p:nvPr/>
          </p:nvSpPr>
          <p:spPr bwMode="auto">
            <a:xfrm>
              <a:off x="4305301" y="1565376"/>
              <a:ext cx="379573" cy="379573"/>
            </a:xfrm>
            <a:prstGeom prst="ellipse">
              <a:avLst/>
            </a:prstGeom>
            <a:solidFill>
              <a:schemeClr val="bg1"/>
            </a:solidFill>
            <a:ln w="6350" algn="ctr">
              <a:noFill/>
              <a:miter lim="800000"/>
            </a:ln>
            <a:effectLst>
              <a:innerShdw blurRad="63500" dist="50800" dir="13500000">
                <a:prstClr val="black">
                  <a:alpha val="50000"/>
                </a:prstClr>
              </a:innerShdw>
            </a:effectLst>
          </p:spPr>
          <p:txBody>
            <a:bodyPr lIns="0" tIns="0" rIns="0" bIns="0" anchor="ctr"/>
            <a:lstStyle/>
            <a:p>
              <a:pPr algn="ctr" fontAlgn="auto">
                <a:spcBef>
                  <a:spcPts val="0"/>
                </a:spcBef>
                <a:spcAft>
                  <a:spcPts val="0"/>
                </a:spcAft>
                <a:defRPr/>
              </a:pPr>
              <a:endParaRPr lang="zh-CN" altLang="en-US" sz="1600" dirty="0">
                <a:latin typeface="华文楷体" panose="02010600040101010101" pitchFamily="2" charset="-122"/>
                <a:ea typeface="华文楷体" panose="02010600040101010101" pitchFamily="2" charset="-122"/>
              </a:endParaRPr>
            </a:p>
          </p:txBody>
        </p:sp>
        <p:sp>
          <p:nvSpPr>
            <p:cNvPr id="40" name="矩形 11"/>
            <p:cNvSpPr>
              <a:spLocks noChangeArrowheads="1"/>
            </p:cNvSpPr>
            <p:nvPr/>
          </p:nvSpPr>
          <p:spPr bwMode="auto">
            <a:xfrm>
              <a:off x="4216136" y="1479950"/>
              <a:ext cx="601806"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en-US" altLang="zh-CN" sz="2000">
                  <a:solidFill>
                    <a:srgbClr val="262626"/>
                  </a:solidFill>
                  <a:latin typeface="微软雅黑" panose="020B0503020204020204" pitchFamily="34" charset="-122"/>
                  <a:ea typeface="微软雅黑" panose="020B0503020204020204" pitchFamily="34" charset="-122"/>
                </a:rPr>
                <a:t>1</a:t>
              </a:r>
              <a:endParaRPr lang="en-US" altLang="zh-CN" sz="2000">
                <a:solidFill>
                  <a:srgbClr val="262626"/>
                </a:solidFill>
                <a:latin typeface="微软雅黑" panose="020B0503020204020204" pitchFamily="34" charset="-122"/>
                <a:ea typeface="微软雅黑" panose="020B0503020204020204" pitchFamily="34" charset="-122"/>
              </a:endParaRPr>
            </a:p>
          </p:txBody>
        </p:sp>
        <p:sp>
          <p:nvSpPr>
            <p:cNvPr id="41" name="TextBox 40"/>
            <p:cNvSpPr txBox="1"/>
            <p:nvPr/>
          </p:nvSpPr>
          <p:spPr bwMode="auto">
            <a:xfrm>
              <a:off x="5164198" y="1565600"/>
              <a:ext cx="2609025" cy="369008"/>
            </a:xfrm>
            <a:prstGeom prst="rect">
              <a:avLst/>
            </a:prstGeom>
            <a:noFill/>
          </p:spPr>
          <p:txBody>
            <a:bodyPr wrap="none">
              <a:spAutoFit/>
            </a:bodyPr>
            <a:lstStyle/>
            <a:p>
              <a:pPr fontAlgn="auto">
                <a:spcBef>
                  <a:spcPts val="0"/>
                </a:spcBef>
                <a:spcAft>
                  <a:spcPts val="0"/>
                </a:spcAft>
                <a:defRPr/>
              </a:pPr>
              <a:r>
                <a:rPr lang="zh-CN" altLang="en-US" spc="3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技术交底书的重要性</a:t>
              </a:r>
              <a:endParaRPr lang="en-US" altLang="zh-CN"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42" name="组合 13"/>
          <p:cNvGrpSpPr/>
          <p:nvPr/>
        </p:nvGrpSpPr>
        <p:grpSpPr bwMode="auto">
          <a:xfrm>
            <a:off x="4124325" y="1793081"/>
            <a:ext cx="4073525" cy="500063"/>
            <a:chOff x="4181203" y="2060522"/>
            <a:chExt cx="4074491" cy="499624"/>
          </a:xfrm>
        </p:grpSpPr>
        <p:sp>
          <p:nvSpPr>
            <p:cNvPr id="43" name="矩形 42"/>
            <p:cNvSpPr/>
            <p:nvPr/>
          </p:nvSpPr>
          <p:spPr bwMode="auto">
            <a:xfrm>
              <a:off x="4181203" y="2103347"/>
              <a:ext cx="4074491" cy="450454"/>
            </a:xfrm>
            <a:prstGeom prst="rect">
              <a:avLst/>
            </a:prstGeom>
            <a:solidFill>
              <a:srgbClr val="0070C0"/>
            </a:solidFill>
            <a:ln w="6350" algn="ctr">
              <a:noFill/>
              <a:miter lim="800000"/>
            </a:ln>
            <a:effectLst>
              <a:outerShdw blurRad="50800" dist="38100" dir="2700000" algn="tl" rotWithShape="0">
                <a:prstClr val="black">
                  <a:alpha val="40000"/>
                </a:prstClr>
              </a:outerShdw>
            </a:effectLst>
          </p:spPr>
          <p:txBody>
            <a:bodyPr lIns="0" tIns="0" rIns="0" bIns="0" anchor="ctr"/>
            <a:lstStyle/>
            <a:p>
              <a:pPr algn="ctr" fontAlgn="auto">
                <a:spcBef>
                  <a:spcPts val="0"/>
                </a:spcBef>
                <a:spcAft>
                  <a:spcPts val="0"/>
                </a:spcAft>
                <a:defRPr/>
              </a:pPr>
              <a:endParaRPr lang="zh-CN" altLang="en-US" sz="1600" dirty="0">
                <a:latin typeface="华文楷体" panose="02010600040101010101" pitchFamily="2" charset="-122"/>
                <a:ea typeface="华文楷体" panose="02010600040101010101" pitchFamily="2" charset="-122"/>
              </a:endParaRPr>
            </a:p>
          </p:txBody>
        </p:sp>
        <p:sp>
          <p:nvSpPr>
            <p:cNvPr id="44" name="椭圆 43"/>
            <p:cNvSpPr/>
            <p:nvPr/>
          </p:nvSpPr>
          <p:spPr bwMode="auto">
            <a:xfrm>
              <a:off x="4305301" y="2145948"/>
              <a:ext cx="379573" cy="379573"/>
            </a:xfrm>
            <a:prstGeom prst="ellipse">
              <a:avLst/>
            </a:prstGeom>
            <a:solidFill>
              <a:schemeClr val="bg1"/>
            </a:solidFill>
            <a:ln w="6350" algn="ctr">
              <a:noFill/>
              <a:miter lim="800000"/>
            </a:ln>
            <a:effectLst>
              <a:innerShdw blurRad="63500" dist="50800" dir="13500000">
                <a:prstClr val="black">
                  <a:alpha val="50000"/>
                </a:prstClr>
              </a:innerShdw>
            </a:effectLst>
          </p:spPr>
          <p:txBody>
            <a:bodyPr lIns="0" tIns="0" rIns="0" bIns="0" anchor="ctr"/>
            <a:lstStyle/>
            <a:p>
              <a:pPr algn="ctr" fontAlgn="auto">
                <a:spcBef>
                  <a:spcPts val="0"/>
                </a:spcBef>
                <a:spcAft>
                  <a:spcPts val="0"/>
                </a:spcAft>
                <a:defRPr/>
              </a:pPr>
              <a:endParaRPr lang="zh-CN" altLang="en-US" sz="1600" dirty="0">
                <a:latin typeface="华文楷体" panose="02010600040101010101" pitchFamily="2" charset="-122"/>
                <a:ea typeface="华文楷体" panose="02010600040101010101" pitchFamily="2" charset="-122"/>
              </a:endParaRPr>
            </a:p>
          </p:txBody>
        </p:sp>
        <p:sp>
          <p:nvSpPr>
            <p:cNvPr id="45" name="矩形 16"/>
            <p:cNvSpPr>
              <a:spLocks noChangeArrowheads="1"/>
            </p:cNvSpPr>
            <p:nvPr/>
          </p:nvSpPr>
          <p:spPr bwMode="auto">
            <a:xfrm>
              <a:off x="4216136" y="2060522"/>
              <a:ext cx="601806"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en-US" altLang="zh-CN" sz="2000">
                  <a:solidFill>
                    <a:srgbClr val="262626"/>
                  </a:solidFill>
                  <a:latin typeface="微软雅黑" panose="020B0503020204020204" pitchFamily="34" charset="-122"/>
                  <a:ea typeface="微软雅黑" panose="020B0503020204020204" pitchFamily="34" charset="-122"/>
                </a:rPr>
                <a:t>2</a:t>
              </a:r>
              <a:endParaRPr lang="en-US" altLang="zh-CN" sz="2000">
                <a:solidFill>
                  <a:srgbClr val="262626"/>
                </a:solidFill>
                <a:latin typeface="微软雅黑" panose="020B0503020204020204" pitchFamily="34" charset="-122"/>
                <a:ea typeface="微软雅黑" panose="020B0503020204020204" pitchFamily="34" charset="-122"/>
              </a:endParaRPr>
            </a:p>
          </p:txBody>
        </p:sp>
        <p:sp>
          <p:nvSpPr>
            <p:cNvPr id="46" name="TextBox 45"/>
            <p:cNvSpPr txBox="1"/>
            <p:nvPr/>
          </p:nvSpPr>
          <p:spPr bwMode="auto">
            <a:xfrm>
              <a:off x="5164197" y="2137487"/>
              <a:ext cx="2878393" cy="369008"/>
            </a:xfrm>
            <a:prstGeom prst="rect">
              <a:avLst/>
            </a:prstGeom>
            <a:noFill/>
          </p:spPr>
          <p:txBody>
            <a:bodyPr wrap="none">
              <a:spAutoFit/>
            </a:bodyPr>
            <a:lstStyle/>
            <a:p>
              <a:pPr fontAlgn="auto">
                <a:spcBef>
                  <a:spcPts val="0"/>
                </a:spcBef>
                <a:spcAft>
                  <a:spcPts val="0"/>
                </a:spcAft>
                <a:defRPr/>
              </a:pPr>
              <a:r>
                <a:rPr lang="zh-CN" altLang="en-US" spc="3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技术交底书的组成部分</a:t>
              </a:r>
              <a:endPar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47" name="组合 18"/>
          <p:cNvGrpSpPr/>
          <p:nvPr/>
        </p:nvGrpSpPr>
        <p:grpSpPr bwMode="auto">
          <a:xfrm>
            <a:off x="4124325" y="2359819"/>
            <a:ext cx="4073525" cy="498475"/>
            <a:chOff x="4181203" y="2626579"/>
            <a:chExt cx="4074491" cy="499624"/>
          </a:xfrm>
        </p:grpSpPr>
        <p:sp>
          <p:nvSpPr>
            <p:cNvPr id="48" name="矩形 47"/>
            <p:cNvSpPr/>
            <p:nvPr/>
          </p:nvSpPr>
          <p:spPr bwMode="auto">
            <a:xfrm>
              <a:off x="4181203" y="2669540"/>
              <a:ext cx="4074491" cy="450299"/>
            </a:xfrm>
            <a:prstGeom prst="rect">
              <a:avLst/>
            </a:prstGeom>
            <a:solidFill>
              <a:srgbClr val="0070C0"/>
            </a:solidFill>
            <a:ln w="6350" algn="ctr">
              <a:noFill/>
              <a:miter lim="800000"/>
            </a:ln>
            <a:effectLst>
              <a:outerShdw blurRad="50800" dist="38100" dir="2700000" algn="tl" rotWithShape="0">
                <a:prstClr val="black">
                  <a:alpha val="40000"/>
                </a:prstClr>
              </a:outerShdw>
            </a:effectLst>
          </p:spPr>
          <p:txBody>
            <a:bodyPr lIns="0" tIns="0" rIns="0" bIns="0" anchor="ctr"/>
            <a:lstStyle/>
            <a:p>
              <a:pPr algn="ctr" fontAlgn="auto">
                <a:spcBef>
                  <a:spcPts val="0"/>
                </a:spcBef>
                <a:spcAft>
                  <a:spcPts val="0"/>
                </a:spcAft>
                <a:defRPr/>
              </a:pPr>
              <a:endParaRPr lang="zh-CN" altLang="en-US" sz="1600" dirty="0">
                <a:latin typeface="华文楷体" panose="02010600040101010101" pitchFamily="2" charset="-122"/>
                <a:ea typeface="华文楷体" panose="02010600040101010101" pitchFamily="2" charset="-122"/>
              </a:endParaRPr>
            </a:p>
          </p:txBody>
        </p:sp>
        <p:sp>
          <p:nvSpPr>
            <p:cNvPr id="49" name="椭圆 48"/>
            <p:cNvSpPr/>
            <p:nvPr/>
          </p:nvSpPr>
          <p:spPr bwMode="auto">
            <a:xfrm>
              <a:off x="4305301" y="2712005"/>
              <a:ext cx="379573" cy="379573"/>
            </a:xfrm>
            <a:prstGeom prst="ellipse">
              <a:avLst/>
            </a:prstGeom>
            <a:solidFill>
              <a:schemeClr val="bg1"/>
            </a:solidFill>
            <a:ln w="6350" algn="ctr">
              <a:noFill/>
              <a:miter lim="800000"/>
            </a:ln>
            <a:effectLst>
              <a:innerShdw blurRad="63500" dist="50800" dir="13500000">
                <a:prstClr val="black">
                  <a:alpha val="50000"/>
                </a:prstClr>
              </a:innerShdw>
            </a:effectLst>
          </p:spPr>
          <p:txBody>
            <a:bodyPr lIns="0" tIns="0" rIns="0" bIns="0" anchor="ctr"/>
            <a:lstStyle/>
            <a:p>
              <a:pPr algn="ctr" fontAlgn="auto">
                <a:spcBef>
                  <a:spcPts val="0"/>
                </a:spcBef>
                <a:spcAft>
                  <a:spcPts val="0"/>
                </a:spcAft>
                <a:defRPr/>
              </a:pPr>
              <a:endParaRPr lang="zh-CN" altLang="en-US" sz="1600" dirty="0">
                <a:latin typeface="华文楷体" panose="02010600040101010101" pitchFamily="2" charset="-122"/>
                <a:ea typeface="华文楷体" panose="02010600040101010101" pitchFamily="2" charset="-122"/>
              </a:endParaRPr>
            </a:p>
          </p:txBody>
        </p:sp>
        <p:sp>
          <p:nvSpPr>
            <p:cNvPr id="50" name="矩形 21"/>
            <p:cNvSpPr>
              <a:spLocks noChangeArrowheads="1"/>
            </p:cNvSpPr>
            <p:nvPr/>
          </p:nvSpPr>
          <p:spPr bwMode="auto">
            <a:xfrm>
              <a:off x="4216136" y="2626579"/>
              <a:ext cx="601806"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en-US" altLang="zh-CN" sz="2000">
                  <a:solidFill>
                    <a:srgbClr val="262626"/>
                  </a:solidFill>
                  <a:latin typeface="微软雅黑" panose="020B0503020204020204" pitchFamily="34" charset="-122"/>
                  <a:ea typeface="微软雅黑" panose="020B0503020204020204" pitchFamily="34" charset="-122"/>
                </a:rPr>
                <a:t>3</a:t>
              </a:r>
              <a:endParaRPr lang="en-US" altLang="zh-CN" sz="2000">
                <a:solidFill>
                  <a:srgbClr val="262626"/>
                </a:solidFill>
                <a:latin typeface="微软雅黑" panose="020B0503020204020204" pitchFamily="34" charset="-122"/>
                <a:ea typeface="微软雅黑" panose="020B0503020204020204" pitchFamily="34" charset="-122"/>
              </a:endParaRPr>
            </a:p>
          </p:txBody>
        </p:sp>
        <p:sp>
          <p:nvSpPr>
            <p:cNvPr id="51" name="TextBox 50"/>
            <p:cNvSpPr txBox="1"/>
            <p:nvPr/>
          </p:nvSpPr>
          <p:spPr bwMode="auto">
            <a:xfrm>
              <a:off x="5164197" y="2697174"/>
              <a:ext cx="2609025" cy="370183"/>
            </a:xfrm>
            <a:prstGeom prst="rect">
              <a:avLst/>
            </a:prstGeom>
            <a:noFill/>
          </p:spPr>
          <p:txBody>
            <a:bodyPr wrap="none">
              <a:spAutoFit/>
            </a:bodyPr>
            <a:lstStyle/>
            <a:p>
              <a:pPr fontAlgn="auto">
                <a:spcBef>
                  <a:spcPts val="0"/>
                </a:spcBef>
                <a:spcAft>
                  <a:spcPts val="0"/>
                </a:spcAft>
                <a:defRPr/>
              </a:pPr>
              <a:r>
                <a:rPr lang="zh-CN" altLang="en-US" spc="3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具体实施方式的要求</a:t>
              </a:r>
              <a:endPar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52" name="组合 23"/>
          <p:cNvGrpSpPr/>
          <p:nvPr/>
        </p:nvGrpSpPr>
        <p:grpSpPr bwMode="auto">
          <a:xfrm>
            <a:off x="3835400" y="699542"/>
            <a:ext cx="68176" cy="3899694"/>
            <a:chOff x="6966170" y="1570075"/>
            <a:chExt cx="63500" cy="2204256"/>
          </a:xfrm>
        </p:grpSpPr>
        <p:cxnSp>
          <p:nvCxnSpPr>
            <p:cNvPr id="53" name="直接连接符 52"/>
            <p:cNvCxnSpPr/>
            <p:nvPr/>
          </p:nvCxnSpPr>
          <p:spPr bwMode="auto">
            <a:xfrm>
              <a:off x="6966170" y="1570075"/>
              <a:ext cx="0" cy="2204256"/>
            </a:xfrm>
            <a:prstGeom prst="line">
              <a:avLst/>
            </a:prstGeom>
            <a:noFill/>
            <a:ln w="38100" cap="flat" cmpd="sng" algn="ctr">
              <a:solidFill>
                <a:schemeClr val="tx1">
                  <a:lumMod val="75000"/>
                  <a:lumOff val="25000"/>
                </a:schemeClr>
              </a:solidFill>
              <a:prstDash val="solid"/>
              <a:round/>
              <a:headEnd type="none" w="med" len="med"/>
              <a:tailEnd type="none" w="med" len="med"/>
            </a:ln>
            <a:effectLst/>
          </p:spPr>
        </p:cxnSp>
        <p:cxnSp>
          <p:nvCxnSpPr>
            <p:cNvPr id="54" name="直接连接符 53"/>
            <p:cNvCxnSpPr/>
            <p:nvPr/>
          </p:nvCxnSpPr>
          <p:spPr bwMode="auto">
            <a:xfrm>
              <a:off x="7029670" y="1570075"/>
              <a:ext cx="0" cy="2196549"/>
            </a:xfrm>
            <a:prstGeom prst="line">
              <a:avLst/>
            </a:prstGeom>
            <a:noFill/>
            <a:ln w="3175" cap="flat" cmpd="sng" algn="ctr">
              <a:solidFill>
                <a:schemeClr val="tx1">
                  <a:lumMod val="85000"/>
                  <a:lumOff val="15000"/>
                </a:schemeClr>
              </a:solidFill>
              <a:prstDash val="solid"/>
              <a:round/>
              <a:headEnd type="none" w="med" len="med"/>
              <a:tailEnd type="none" w="med" len="med"/>
            </a:ln>
            <a:effectLst/>
          </p:spPr>
        </p:cxnSp>
      </p:grpSp>
      <p:grpSp>
        <p:nvGrpSpPr>
          <p:cNvPr id="55" name="组合 26"/>
          <p:cNvGrpSpPr/>
          <p:nvPr/>
        </p:nvGrpSpPr>
        <p:grpSpPr bwMode="auto">
          <a:xfrm>
            <a:off x="3835400" y="703784"/>
            <a:ext cx="69850" cy="2140432"/>
            <a:chOff x="6966170" y="1570075"/>
            <a:chExt cx="63500" cy="2204256"/>
          </a:xfrm>
        </p:grpSpPr>
        <p:cxnSp>
          <p:nvCxnSpPr>
            <p:cNvPr id="56" name="直接连接符 55"/>
            <p:cNvCxnSpPr/>
            <p:nvPr/>
          </p:nvCxnSpPr>
          <p:spPr bwMode="auto">
            <a:xfrm>
              <a:off x="6966170" y="1570075"/>
              <a:ext cx="0" cy="2204256"/>
            </a:xfrm>
            <a:prstGeom prst="line">
              <a:avLst/>
            </a:prstGeom>
            <a:noFill/>
            <a:ln w="38100" cap="flat" cmpd="sng" algn="ctr">
              <a:solidFill>
                <a:schemeClr val="tx1">
                  <a:lumMod val="75000"/>
                  <a:lumOff val="25000"/>
                </a:schemeClr>
              </a:solidFill>
              <a:prstDash val="solid"/>
              <a:round/>
              <a:headEnd type="none" w="med" len="med"/>
              <a:tailEnd type="none" w="med" len="med"/>
            </a:ln>
            <a:effectLst/>
          </p:spPr>
        </p:cxnSp>
        <p:cxnSp>
          <p:nvCxnSpPr>
            <p:cNvPr id="57" name="直接连接符 56"/>
            <p:cNvCxnSpPr/>
            <p:nvPr/>
          </p:nvCxnSpPr>
          <p:spPr bwMode="auto">
            <a:xfrm>
              <a:off x="7029670" y="1570075"/>
              <a:ext cx="0" cy="2195552"/>
            </a:xfrm>
            <a:prstGeom prst="line">
              <a:avLst/>
            </a:prstGeom>
            <a:noFill/>
            <a:ln w="3175" cap="flat" cmpd="sng" algn="ctr">
              <a:solidFill>
                <a:schemeClr val="tx1">
                  <a:lumMod val="85000"/>
                  <a:lumOff val="15000"/>
                </a:schemeClr>
              </a:solidFill>
              <a:prstDash val="solid"/>
              <a:round/>
              <a:headEnd type="none" w="med" len="med"/>
              <a:tailEnd type="none" w="med" len="med"/>
            </a:ln>
            <a:effectLst/>
          </p:spPr>
        </p:cxnSp>
      </p:grpSp>
      <p:grpSp>
        <p:nvGrpSpPr>
          <p:cNvPr id="58" name="组合 18"/>
          <p:cNvGrpSpPr/>
          <p:nvPr/>
        </p:nvGrpSpPr>
        <p:grpSpPr bwMode="auto">
          <a:xfrm>
            <a:off x="4124324" y="2938362"/>
            <a:ext cx="4073525" cy="498475"/>
            <a:chOff x="4181202" y="2626579"/>
            <a:chExt cx="4074491" cy="499624"/>
          </a:xfrm>
        </p:grpSpPr>
        <p:sp>
          <p:nvSpPr>
            <p:cNvPr id="59" name="矩形 58"/>
            <p:cNvSpPr/>
            <p:nvPr/>
          </p:nvSpPr>
          <p:spPr bwMode="auto">
            <a:xfrm>
              <a:off x="4181202" y="2669540"/>
              <a:ext cx="4074491" cy="450299"/>
            </a:xfrm>
            <a:prstGeom prst="rect">
              <a:avLst/>
            </a:prstGeom>
            <a:solidFill>
              <a:srgbClr val="0070C0"/>
            </a:solidFill>
            <a:ln w="6350" algn="ctr">
              <a:noFill/>
              <a:miter lim="800000"/>
            </a:ln>
            <a:effectLst>
              <a:outerShdw blurRad="50800" dist="38100" dir="2700000" algn="tl" rotWithShape="0">
                <a:prstClr val="black">
                  <a:alpha val="40000"/>
                </a:prstClr>
              </a:outerShdw>
            </a:effectLst>
          </p:spPr>
          <p:txBody>
            <a:bodyPr lIns="0" tIns="0" rIns="0" bIns="0" anchor="ctr"/>
            <a:lstStyle/>
            <a:p>
              <a:pPr algn="ctr" fontAlgn="auto">
                <a:spcBef>
                  <a:spcPts val="0"/>
                </a:spcBef>
                <a:spcAft>
                  <a:spcPts val="0"/>
                </a:spcAft>
                <a:defRPr/>
              </a:pPr>
              <a:endParaRPr lang="zh-CN" altLang="en-US" sz="1600" dirty="0">
                <a:latin typeface="华文楷体" panose="02010600040101010101" pitchFamily="2" charset="-122"/>
                <a:ea typeface="华文楷体" panose="02010600040101010101" pitchFamily="2" charset="-122"/>
              </a:endParaRPr>
            </a:p>
          </p:txBody>
        </p:sp>
        <p:sp>
          <p:nvSpPr>
            <p:cNvPr id="60" name="椭圆 59"/>
            <p:cNvSpPr/>
            <p:nvPr/>
          </p:nvSpPr>
          <p:spPr bwMode="auto">
            <a:xfrm>
              <a:off x="4305301" y="2712005"/>
              <a:ext cx="379573" cy="379573"/>
            </a:xfrm>
            <a:prstGeom prst="ellipse">
              <a:avLst/>
            </a:prstGeom>
            <a:solidFill>
              <a:schemeClr val="bg1"/>
            </a:solidFill>
            <a:ln w="6350" algn="ctr">
              <a:noFill/>
              <a:miter lim="800000"/>
            </a:ln>
            <a:effectLst>
              <a:innerShdw blurRad="63500" dist="50800" dir="13500000">
                <a:prstClr val="black">
                  <a:alpha val="50000"/>
                </a:prstClr>
              </a:innerShdw>
            </a:effectLst>
          </p:spPr>
          <p:txBody>
            <a:bodyPr lIns="0" tIns="0" rIns="0" bIns="0" anchor="ctr"/>
            <a:lstStyle/>
            <a:p>
              <a:pPr algn="ctr" fontAlgn="auto">
                <a:spcBef>
                  <a:spcPts val="0"/>
                </a:spcBef>
                <a:spcAft>
                  <a:spcPts val="0"/>
                </a:spcAft>
                <a:defRPr/>
              </a:pPr>
              <a:endParaRPr lang="zh-CN" altLang="en-US" sz="1600" dirty="0">
                <a:latin typeface="华文楷体" panose="02010600040101010101" pitchFamily="2" charset="-122"/>
                <a:ea typeface="华文楷体" panose="02010600040101010101" pitchFamily="2" charset="-122"/>
              </a:endParaRPr>
            </a:p>
          </p:txBody>
        </p:sp>
        <p:sp>
          <p:nvSpPr>
            <p:cNvPr id="61" name="矩形 21"/>
            <p:cNvSpPr>
              <a:spLocks noChangeArrowheads="1"/>
            </p:cNvSpPr>
            <p:nvPr/>
          </p:nvSpPr>
          <p:spPr bwMode="auto">
            <a:xfrm>
              <a:off x="4216136" y="2626579"/>
              <a:ext cx="601806"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en-US" altLang="zh-CN" sz="2000" dirty="0" smtClean="0">
                  <a:solidFill>
                    <a:srgbClr val="262626"/>
                  </a:solidFill>
                  <a:latin typeface="微软雅黑" panose="020B0503020204020204" pitchFamily="34" charset="-122"/>
                  <a:ea typeface="微软雅黑" panose="020B0503020204020204" pitchFamily="34" charset="-122"/>
                </a:rPr>
                <a:t>4</a:t>
              </a:r>
              <a:endParaRPr lang="en-US" altLang="zh-CN" sz="2000" dirty="0">
                <a:solidFill>
                  <a:srgbClr val="262626"/>
                </a:solidFill>
                <a:latin typeface="微软雅黑" panose="020B0503020204020204" pitchFamily="34" charset="-122"/>
                <a:ea typeface="微软雅黑" panose="020B0503020204020204" pitchFamily="34" charset="-122"/>
              </a:endParaRPr>
            </a:p>
          </p:txBody>
        </p:sp>
        <p:sp>
          <p:nvSpPr>
            <p:cNvPr id="62" name="TextBox 61"/>
            <p:cNvSpPr txBox="1"/>
            <p:nvPr/>
          </p:nvSpPr>
          <p:spPr bwMode="auto">
            <a:xfrm>
              <a:off x="5167427" y="2707551"/>
              <a:ext cx="1262184" cy="370183"/>
            </a:xfrm>
            <a:prstGeom prst="rect">
              <a:avLst/>
            </a:prstGeom>
            <a:noFill/>
          </p:spPr>
          <p:txBody>
            <a:bodyPr wrap="none">
              <a:spAutoFit/>
            </a:bodyPr>
            <a:lstStyle/>
            <a:p>
              <a:pPr algn="ctr">
                <a:spcBef>
                  <a:spcPct val="50000"/>
                </a:spcBef>
              </a:pPr>
              <a:r>
                <a:rPr lang="zh-CN" altLang="en-US" spc="3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案例分析</a:t>
              </a:r>
              <a:endPar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400" fill="hold"/>
                                        <p:tgtEl>
                                          <p:spTgt spid="52"/>
                                        </p:tgtEl>
                                        <p:attrNameLst>
                                          <p:attrName>ppt_x</p:attrName>
                                        </p:attrNameLst>
                                      </p:cBhvr>
                                      <p:tavLst>
                                        <p:tav tm="0">
                                          <p:val>
                                            <p:strVal val="#ppt_x"/>
                                          </p:val>
                                        </p:tav>
                                        <p:tav tm="100000">
                                          <p:val>
                                            <p:strVal val="#ppt_x"/>
                                          </p:val>
                                        </p:tav>
                                      </p:tavLst>
                                    </p:anim>
                                    <p:anim calcmode="lin" valueType="num">
                                      <p:cBhvr additive="base">
                                        <p:cTn id="8" dur="400" fill="hold"/>
                                        <p:tgtEl>
                                          <p:spTgt spid="52"/>
                                        </p:tgtEl>
                                        <p:attrNameLst>
                                          <p:attrName>ppt_y</p:attrName>
                                        </p:attrNameLst>
                                      </p:cBhvr>
                                      <p:tavLst>
                                        <p:tav tm="0">
                                          <p:val>
                                            <p:strVal val="1+#ppt_h/2"/>
                                          </p:val>
                                        </p:tav>
                                        <p:tav tm="100000">
                                          <p:val>
                                            <p:strVal val="#ppt_y"/>
                                          </p:val>
                                        </p:tav>
                                      </p:tavLst>
                                    </p:anim>
                                  </p:childTnLst>
                                </p:cTn>
                              </p:par>
                              <p:par>
                                <p:cTn id="9" presetID="22" presetClass="exit" presetSubtype="4" fill="hold" nodeType="withEffect">
                                  <p:stCondLst>
                                    <p:cond delay="0"/>
                                  </p:stCondLst>
                                  <p:childTnLst>
                                    <p:animEffect transition="out" filter="wipe(down)">
                                      <p:cBhvr>
                                        <p:cTn id="10" dur="200"/>
                                        <p:tgtEl>
                                          <p:spTgt spid="52"/>
                                        </p:tgtEl>
                                      </p:cBhvr>
                                    </p:animEffect>
                                    <p:set>
                                      <p:cBhvr>
                                        <p:cTn id="11" dur="1" fill="hold">
                                          <p:stCondLst>
                                            <p:cond delay="199"/>
                                          </p:stCondLst>
                                        </p:cTn>
                                        <p:tgtEl>
                                          <p:spTgt spid="52"/>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par>
                                <p:cTn id="14" presetID="12" presetClass="entr" presetSubtype="2"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300"/>
                                        <p:tgtEl>
                                          <p:spTgt spid="21"/>
                                        </p:tgtEl>
                                        <p:attrNameLst>
                                          <p:attrName>ppt_x</p:attrName>
                                        </p:attrNameLst>
                                      </p:cBhvr>
                                      <p:tavLst>
                                        <p:tav tm="0">
                                          <p:val>
                                            <p:strVal val="#ppt_x+#ppt_w*1.125000"/>
                                          </p:val>
                                        </p:tav>
                                        <p:tav tm="100000">
                                          <p:val>
                                            <p:strVal val="#ppt_x"/>
                                          </p:val>
                                        </p:tav>
                                      </p:tavLst>
                                    </p:anim>
                                    <p:animEffect transition="in" filter="wipe(left)">
                                      <p:cBhvr>
                                        <p:cTn id="17" dur="300"/>
                                        <p:tgtEl>
                                          <p:spTgt spid="21"/>
                                        </p:tgtEl>
                                      </p:cBhvr>
                                    </p:animEffect>
                                  </p:childTnLst>
                                </p:cTn>
                              </p:par>
                              <p:par>
                                <p:cTn id="18" presetID="2" presetClass="entr" presetSubtype="2" fill="hold" nodeType="with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300" fill="hold"/>
                                        <p:tgtEl>
                                          <p:spTgt spid="37"/>
                                        </p:tgtEl>
                                        <p:attrNameLst>
                                          <p:attrName>ppt_x</p:attrName>
                                        </p:attrNameLst>
                                      </p:cBhvr>
                                      <p:tavLst>
                                        <p:tav tm="0">
                                          <p:val>
                                            <p:strVal val="1+#ppt_w/2"/>
                                          </p:val>
                                        </p:tav>
                                        <p:tav tm="100000">
                                          <p:val>
                                            <p:strVal val="#ppt_x"/>
                                          </p:val>
                                        </p:tav>
                                      </p:tavLst>
                                    </p:anim>
                                    <p:anim calcmode="lin" valueType="num">
                                      <p:cBhvr additive="base">
                                        <p:cTn id="21" dur="300" fill="hold"/>
                                        <p:tgtEl>
                                          <p:spTgt spid="37"/>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additive="base">
                                        <p:cTn id="24" dur="300" fill="hold"/>
                                        <p:tgtEl>
                                          <p:spTgt spid="42"/>
                                        </p:tgtEl>
                                        <p:attrNameLst>
                                          <p:attrName>ppt_x</p:attrName>
                                        </p:attrNameLst>
                                      </p:cBhvr>
                                      <p:tavLst>
                                        <p:tav tm="0">
                                          <p:val>
                                            <p:strVal val="1+#ppt_w/2"/>
                                          </p:val>
                                        </p:tav>
                                        <p:tav tm="100000">
                                          <p:val>
                                            <p:strVal val="#ppt_x"/>
                                          </p:val>
                                        </p:tav>
                                      </p:tavLst>
                                    </p:anim>
                                    <p:anim calcmode="lin" valueType="num">
                                      <p:cBhvr additive="base">
                                        <p:cTn id="25" dur="300" fill="hold"/>
                                        <p:tgtEl>
                                          <p:spTgt spid="42"/>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47"/>
                                        </p:tgtEl>
                                        <p:attrNameLst>
                                          <p:attrName>style.visibility</p:attrName>
                                        </p:attrNameLst>
                                      </p:cBhvr>
                                      <p:to>
                                        <p:strVal val="visible"/>
                                      </p:to>
                                    </p:set>
                                    <p:anim calcmode="lin" valueType="num">
                                      <p:cBhvr additive="base">
                                        <p:cTn id="28" dur="300" fill="hold"/>
                                        <p:tgtEl>
                                          <p:spTgt spid="47"/>
                                        </p:tgtEl>
                                        <p:attrNameLst>
                                          <p:attrName>ppt_x</p:attrName>
                                        </p:attrNameLst>
                                      </p:cBhvr>
                                      <p:tavLst>
                                        <p:tav tm="0">
                                          <p:val>
                                            <p:strVal val="1+#ppt_w/2"/>
                                          </p:val>
                                        </p:tav>
                                        <p:tav tm="100000">
                                          <p:val>
                                            <p:strVal val="#ppt_x"/>
                                          </p:val>
                                        </p:tav>
                                      </p:tavLst>
                                    </p:anim>
                                    <p:anim calcmode="lin" valueType="num">
                                      <p:cBhvr additive="base">
                                        <p:cTn id="29" dur="300" fill="hold"/>
                                        <p:tgtEl>
                                          <p:spTgt spid="47"/>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0"/>
                                  </p:stCondLst>
                                  <p:childTnLst>
                                    <p:set>
                                      <p:cBhvr>
                                        <p:cTn id="31" dur="1" fill="hold">
                                          <p:stCondLst>
                                            <p:cond delay="0"/>
                                          </p:stCondLst>
                                        </p:cTn>
                                        <p:tgtEl>
                                          <p:spTgt spid="58"/>
                                        </p:tgtEl>
                                        <p:attrNameLst>
                                          <p:attrName>style.visibility</p:attrName>
                                        </p:attrNameLst>
                                      </p:cBhvr>
                                      <p:to>
                                        <p:strVal val="visible"/>
                                      </p:to>
                                    </p:set>
                                    <p:anim calcmode="lin" valueType="num">
                                      <p:cBhvr additive="base">
                                        <p:cTn id="32" dur="300" fill="hold"/>
                                        <p:tgtEl>
                                          <p:spTgt spid="58"/>
                                        </p:tgtEl>
                                        <p:attrNameLst>
                                          <p:attrName>ppt_x</p:attrName>
                                        </p:attrNameLst>
                                      </p:cBhvr>
                                      <p:tavLst>
                                        <p:tav tm="0">
                                          <p:val>
                                            <p:strVal val="1+#ppt_w/2"/>
                                          </p:val>
                                        </p:tav>
                                        <p:tav tm="100000">
                                          <p:val>
                                            <p:strVal val="#ppt_x"/>
                                          </p:val>
                                        </p:tav>
                                      </p:tavLst>
                                    </p:anim>
                                    <p:anim calcmode="lin" valueType="num">
                                      <p:cBhvr additive="base">
                                        <p:cTn id="33" dur="300" fill="hold"/>
                                        <p:tgtEl>
                                          <p:spTgt spid="58"/>
                                        </p:tgtEl>
                                        <p:attrNameLst>
                                          <p:attrName>ppt_y</p:attrName>
                                        </p:attrNameLst>
                                      </p:cBhvr>
                                      <p:tavLst>
                                        <p:tav tm="0">
                                          <p:val>
                                            <p:strVal val="#ppt_y"/>
                                          </p:val>
                                        </p:tav>
                                        <p:tav tm="100000">
                                          <p:val>
                                            <p:strVal val="#ppt_y"/>
                                          </p:val>
                                        </p:tav>
                                      </p:tavLst>
                                    </p:anim>
                                  </p:childTnLst>
                                </p:cTn>
                              </p:par>
                              <p:par>
                                <p:cTn id="34" presetID="26" presetClass="emph" presetSubtype="0" fill="hold" nodeType="withEffect">
                                  <p:stCondLst>
                                    <p:cond delay="0"/>
                                  </p:stCondLst>
                                  <p:childTnLst>
                                    <p:animEffect transition="out" filter="fade">
                                      <p:cBhvr>
                                        <p:cTn id="35" dur="500" tmFilter="0, 0; .2, .5; .8, .5; 1, 0"/>
                                        <p:tgtEl>
                                          <p:spTgt spid="37"/>
                                        </p:tgtEl>
                                      </p:cBhvr>
                                    </p:animEffect>
                                    <p:animScale>
                                      <p:cBhvr>
                                        <p:cTn id="36"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87350" y="1217930"/>
            <a:ext cx="8163560" cy="8985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06730" y="991870"/>
            <a:ext cx="7803515" cy="23901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221105" y="319405"/>
            <a:ext cx="2519680" cy="4245610"/>
          </a:xfrm>
          <a:prstGeom prst="rect">
            <a:avLst/>
          </a:prstGeom>
        </p:spPr>
      </p:pic>
      <p:pic>
        <p:nvPicPr>
          <p:cNvPr id="3" name="图片 2"/>
          <p:cNvPicPr>
            <a:picLocks noChangeAspect="1"/>
          </p:cNvPicPr>
          <p:nvPr/>
        </p:nvPicPr>
        <p:blipFill>
          <a:blip r:embed="rId2"/>
          <a:stretch>
            <a:fillRect/>
          </a:stretch>
        </p:blipFill>
        <p:spPr>
          <a:xfrm>
            <a:off x="4423410" y="1201420"/>
            <a:ext cx="2921000" cy="21767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04048" y="1"/>
            <a:ext cx="4139952" cy="229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2" cstate="print">
            <a:duotone>
              <a:srgbClr val="4BACC6">
                <a:shade val="45000"/>
                <a:satMod val="135000"/>
              </a:srgbClr>
              <a:prstClr val="white"/>
            </a:duotone>
            <a:lum bright="-35000" contrast="46000"/>
          </a:blip>
          <a:stretch>
            <a:fillRect/>
          </a:stretch>
        </p:blipFill>
        <p:spPr bwMode="auto">
          <a:xfrm>
            <a:off x="22312" y="2570272"/>
            <a:ext cx="9144000" cy="790575"/>
          </a:xfrm>
          <a:prstGeom prst="rect">
            <a:avLst/>
          </a:prstGeom>
          <a:noFill/>
          <a:ln>
            <a:noFill/>
          </a:ln>
        </p:spPr>
      </p:pic>
      <p:sp>
        <p:nvSpPr>
          <p:cNvPr id="10" name="矩形 9"/>
          <p:cNvSpPr/>
          <p:nvPr/>
        </p:nvSpPr>
        <p:spPr>
          <a:xfrm>
            <a:off x="0" y="4929187"/>
            <a:ext cx="9144000" cy="21431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9" name="Rectangle 3"/>
          <p:cNvSpPr txBox="1">
            <a:spLocks noChangeArrowheads="1"/>
          </p:cNvSpPr>
          <p:nvPr/>
        </p:nvSpPr>
        <p:spPr>
          <a:xfrm>
            <a:off x="2483768" y="3388969"/>
            <a:ext cx="5518547" cy="756047"/>
          </a:xfrm>
          <a:prstGeom prst="rect">
            <a:avLst/>
          </a:prstGeom>
        </p:spPr>
        <p:txBody>
          <a:bodyPr rtlCol="0">
            <a:noAutofit/>
          </a:bodyPr>
          <a:lstStyle>
            <a:lvl1pPr marL="167640" indent="-16764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1015" indent="-16764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9945" indent="-16129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955" indent="-16764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1140" indent="-17018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95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6pPr>
            <a:lvl7pPr marL="235013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7pPr>
            <a:lvl8pPr marL="277368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8pPr>
            <a:lvl9pPr marL="319786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9pPr>
          </a:lstStyle>
          <a:p>
            <a:pPr marL="0" indent="0" eaLnBrk="1" fontAlgn="auto" hangingPunct="1">
              <a:lnSpc>
                <a:spcPct val="90000"/>
              </a:lnSpc>
              <a:spcAft>
                <a:spcPts val="0"/>
              </a:spcAft>
              <a:buNone/>
              <a:defRPr/>
            </a:pPr>
            <a:r>
              <a:rPr lang="zh-CN" altLang="en-US" sz="2100" kern="0" dirty="0" smtClean="0">
                <a:latin typeface="微软雅黑" panose="020B0503020204020204" pitchFamily="34" charset="-122"/>
                <a:ea typeface="微软雅黑" panose="020B0503020204020204" pitchFamily="34" charset="-122"/>
                <a:cs typeface="+mj-cs"/>
              </a:rPr>
              <a:t>  </a:t>
            </a:r>
            <a:r>
              <a:rPr lang="en-US" altLang="zh-CN" kern="0" dirty="0" smtClean="0">
                <a:latin typeface="微软雅黑" panose="020B0503020204020204" pitchFamily="34" charset="-122"/>
                <a:ea typeface="微软雅黑" panose="020B0503020204020204" pitchFamily="34" charset="-122"/>
                <a:cs typeface="+mj-cs"/>
              </a:rPr>
              <a:t>       TEL：13971445351</a:t>
            </a:r>
            <a:endParaRPr lang="en-US" altLang="zh-CN" kern="0" dirty="0" smtClean="0">
              <a:latin typeface="微软雅黑" panose="020B0503020204020204" pitchFamily="34" charset="-122"/>
              <a:ea typeface="微软雅黑" panose="020B0503020204020204" pitchFamily="34" charset="-122"/>
              <a:cs typeface="+mj-cs"/>
            </a:endParaRPr>
          </a:p>
          <a:p>
            <a:pPr marL="0" indent="0" eaLnBrk="1" fontAlgn="auto" hangingPunct="1">
              <a:lnSpc>
                <a:spcPct val="90000"/>
              </a:lnSpc>
              <a:spcAft>
                <a:spcPts val="0"/>
              </a:spcAft>
              <a:buNone/>
              <a:defRPr/>
            </a:pPr>
            <a:r>
              <a:rPr lang="en-US" altLang="zh-CN" kern="0" dirty="0" smtClean="0">
                <a:latin typeface="微软雅黑" panose="020B0503020204020204" pitchFamily="34" charset="-122"/>
                <a:ea typeface="微软雅黑" panose="020B0503020204020204" pitchFamily="34" charset="-122"/>
                <a:cs typeface="+mj-cs"/>
              </a:rPr>
              <a:t>  E-mail</a:t>
            </a:r>
            <a:r>
              <a:rPr lang="en-US" altLang="zh-CN" kern="0" dirty="0" smtClean="0">
                <a:latin typeface="微软雅黑" panose="020B0503020204020204" pitchFamily="34" charset="-122"/>
                <a:ea typeface="微软雅黑" panose="020B0503020204020204" pitchFamily="34" charset="-122"/>
                <a:cs typeface="+mj-cs"/>
                <a:sym typeface="+mn-ea"/>
              </a:rPr>
              <a:t>：41504713@163.com</a:t>
            </a:r>
            <a:endParaRPr lang="en-US" altLang="zh-CN" kern="0" dirty="0" smtClean="0">
              <a:latin typeface="微软雅黑" panose="020B0503020204020204" pitchFamily="34" charset="-122"/>
              <a:ea typeface="微软雅黑" panose="020B0503020204020204" pitchFamily="34" charset="-122"/>
              <a:cs typeface="+mj-cs"/>
            </a:endParaRPr>
          </a:p>
          <a:p>
            <a:pPr marL="0" indent="0" eaLnBrk="1" fontAlgn="auto" hangingPunct="1">
              <a:lnSpc>
                <a:spcPct val="90000"/>
              </a:lnSpc>
              <a:spcAft>
                <a:spcPts val="0"/>
              </a:spcAft>
              <a:buNone/>
              <a:defRPr/>
            </a:pPr>
            <a:endParaRPr lang="zh-CN" altLang="en-US" kern="0" dirty="0" smtClean="0">
              <a:latin typeface="+mj-lt"/>
              <a:ea typeface="华文中宋" panose="02010600040101010101" pitchFamily="2" charset="-122"/>
              <a:cs typeface="+mj-cs"/>
            </a:endParaRPr>
          </a:p>
        </p:txBody>
      </p:sp>
      <p:sp>
        <p:nvSpPr>
          <p:cNvPr id="11" name="Rectangle 3"/>
          <p:cNvSpPr txBox="1">
            <a:spLocks noChangeArrowheads="1"/>
          </p:cNvSpPr>
          <p:nvPr/>
        </p:nvSpPr>
        <p:spPr bwMode="auto">
          <a:xfrm>
            <a:off x="1475656" y="1275606"/>
            <a:ext cx="2231926"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b="0" dirty="0" smtClean="0">
                <a:latin typeface="微软雅黑" panose="020B0503020204020204" pitchFamily="34" charset="-122"/>
                <a:ea typeface="微软雅黑" panose="020B0503020204020204" pitchFamily="34" charset="-122"/>
              </a:rPr>
              <a:t>谢谢！</a:t>
            </a:r>
            <a:endParaRPr lang="zh-CN" altLang="en-US" sz="4000" b="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1+#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iterate type="lt">
                                    <p:tmPct val="10000"/>
                                  </p:iterate>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1+#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1403648" y="3291830"/>
            <a:ext cx="6624736" cy="1008112"/>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 name="Text Box 55"/>
          <p:cNvSpPr txBox="1">
            <a:spLocks noChangeArrowheads="1"/>
          </p:cNvSpPr>
          <p:nvPr/>
        </p:nvSpPr>
        <p:spPr bwMode="auto">
          <a:xfrm>
            <a:off x="952843" y="139511"/>
            <a:ext cx="3878614" cy="83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i="0" dirty="0" smtClean="0">
                <a:latin typeface="+mj-ea"/>
                <a:ea typeface="+mj-ea"/>
              </a:rPr>
              <a:t>一、技术交底书的重要性</a:t>
            </a:r>
            <a:endParaRPr lang="en-US" altLang="zh-CN" sz="2400" i="0" dirty="0" smtClean="0">
              <a:latin typeface="+mj-ea"/>
              <a:ea typeface="+mj-ea"/>
            </a:endParaRPr>
          </a:p>
          <a:p>
            <a:pPr eaLnBrk="1" hangingPunct="1">
              <a:defRPr/>
            </a:pPr>
            <a:endParaRPr lang="zh-CN" altLang="en-US" sz="2400" i="0" dirty="0">
              <a:latin typeface="+mj-ea"/>
              <a:ea typeface="+mj-ea"/>
            </a:endParaRPr>
          </a:p>
        </p:txBody>
      </p:sp>
      <p:sp>
        <p:nvSpPr>
          <p:cNvPr id="12" name="右箭头 11"/>
          <p:cNvSpPr>
            <a:spLocks noChangeArrowheads="1"/>
          </p:cNvSpPr>
          <p:nvPr/>
        </p:nvSpPr>
        <p:spPr bwMode="auto">
          <a:xfrm>
            <a:off x="2854499" y="1741488"/>
            <a:ext cx="3400425" cy="371475"/>
          </a:xfrm>
          <a:prstGeom prst="rightArrow">
            <a:avLst>
              <a:gd name="adj1" fmla="val 50000"/>
              <a:gd name="adj2" fmla="val 50092"/>
            </a:avLst>
          </a:prstGeom>
          <a:solidFill>
            <a:srgbClr val="0070C0"/>
          </a:solidFill>
          <a:ln>
            <a:noFill/>
          </a:ln>
          <a:effectLst>
            <a:outerShdw dist="38100" algn="l" rotWithShape="0">
              <a:srgbClr val="000000">
                <a:alpha val="39999"/>
              </a:srgbClr>
            </a:outerShdw>
          </a:effectLst>
        </p:spPr>
        <p:txBody>
          <a:bodyPr anchor="ctr"/>
          <a:lstStyle/>
          <a:p>
            <a:pPr eaLnBrk="1" fontAlgn="auto" hangingPunct="1">
              <a:lnSpc>
                <a:spcPct val="120000"/>
              </a:lnSpc>
              <a:spcBef>
                <a:spcPts val="0"/>
              </a:spcBef>
              <a:spcAft>
                <a:spcPts val="0"/>
              </a:spcAft>
              <a:buClrTx/>
              <a:buSzTx/>
              <a:defRPr/>
            </a:pPr>
            <a:endParaRPr lang="zh-CN" altLang="en-US" sz="1800" b="1" kern="0" dirty="0">
              <a:solidFill>
                <a:sysClr val="window" lastClr="FFFFFF"/>
              </a:solidFill>
              <a:latin typeface="Impact" panose="020B0806030902050204" pitchFamily="34" charset="0"/>
            </a:endParaRPr>
          </a:p>
        </p:txBody>
      </p:sp>
      <p:sp>
        <p:nvSpPr>
          <p:cNvPr id="13" name="右箭头 12"/>
          <p:cNvSpPr>
            <a:spLocks noChangeArrowheads="1"/>
          </p:cNvSpPr>
          <p:nvPr/>
        </p:nvSpPr>
        <p:spPr bwMode="auto">
          <a:xfrm flipH="1">
            <a:off x="2979912" y="2298700"/>
            <a:ext cx="3521075" cy="369888"/>
          </a:xfrm>
          <a:prstGeom prst="rightArrow">
            <a:avLst>
              <a:gd name="adj1" fmla="val 50000"/>
              <a:gd name="adj2" fmla="val 50064"/>
            </a:avLst>
          </a:prstGeom>
          <a:solidFill>
            <a:srgbClr val="00B0F0"/>
          </a:solidFill>
          <a:ln>
            <a:noFill/>
          </a:ln>
          <a:effectLst>
            <a:outerShdw dist="38100" algn="l" rotWithShape="0">
              <a:srgbClr val="000000">
                <a:alpha val="39999"/>
              </a:srgbClr>
            </a:outerShdw>
          </a:effectLst>
        </p:spPr>
        <p:txBody>
          <a:bodyPr anchor="ctr"/>
          <a:lstStyle/>
          <a:p>
            <a:pPr eaLnBrk="1" fontAlgn="auto" hangingPunct="1">
              <a:lnSpc>
                <a:spcPct val="120000"/>
              </a:lnSpc>
              <a:spcBef>
                <a:spcPts val="0"/>
              </a:spcBef>
              <a:spcAft>
                <a:spcPts val="0"/>
              </a:spcAft>
              <a:buClrTx/>
              <a:buSzTx/>
              <a:defRPr/>
            </a:pPr>
            <a:endParaRPr lang="zh-CN" altLang="en-US" sz="1800" b="1" kern="0" dirty="0">
              <a:solidFill>
                <a:sysClr val="window" lastClr="FFFFFF"/>
              </a:solidFill>
              <a:latin typeface="Impact" panose="020B0806030902050204" pitchFamily="34" charset="0"/>
            </a:endParaRPr>
          </a:p>
        </p:txBody>
      </p:sp>
      <p:sp>
        <p:nvSpPr>
          <p:cNvPr id="14" name="椭圆 13"/>
          <p:cNvSpPr>
            <a:spLocks noChangeArrowheads="1"/>
          </p:cNvSpPr>
          <p:nvPr/>
        </p:nvSpPr>
        <p:spPr bwMode="auto">
          <a:xfrm>
            <a:off x="1187624" y="1277938"/>
            <a:ext cx="1792288" cy="1792287"/>
          </a:xfrm>
          <a:prstGeom prst="ellipse">
            <a:avLst/>
          </a:prstGeom>
          <a:solidFill>
            <a:srgbClr val="0070C0"/>
          </a:solidFill>
          <a:ln>
            <a:noFill/>
          </a:ln>
          <a:effectLst>
            <a:outerShdw dist="38100" algn="l" rotWithShape="0">
              <a:srgbClr val="000000">
                <a:alpha val="39999"/>
              </a:srgbClr>
            </a:outerShdw>
          </a:effectLst>
        </p:spPr>
        <p:txBody>
          <a:bodyPr anchor="ctr"/>
          <a:lstStyle/>
          <a:p>
            <a:pPr algn="ctr" fontAlgn="auto">
              <a:lnSpc>
                <a:spcPct val="120000"/>
              </a:lnSpc>
              <a:spcBef>
                <a:spcPts val="0"/>
              </a:spcBef>
              <a:spcAft>
                <a:spcPts val="0"/>
              </a:spcAft>
              <a:defRPr/>
            </a:pPr>
            <a:r>
              <a:rPr lang="zh-CN" altLang="en-US" kern="0" dirty="0" smtClean="0">
                <a:solidFill>
                  <a:srgbClr val="FFFFFF"/>
                </a:solidFill>
                <a:latin typeface="微软雅黑" panose="020B0503020204020204" pitchFamily="34" charset="-122"/>
                <a:ea typeface="微软雅黑" panose="020B0503020204020204" pitchFamily="34" charset="-122"/>
              </a:rPr>
              <a:t>发明人</a:t>
            </a:r>
            <a:endParaRPr lang="zh-CN" altLang="en-US" kern="0" dirty="0">
              <a:solidFill>
                <a:srgbClr val="FFFFFF"/>
              </a:solidFill>
              <a:latin typeface="微软雅黑" panose="020B0503020204020204" pitchFamily="34" charset="-122"/>
              <a:ea typeface="微软雅黑" panose="020B0503020204020204" pitchFamily="34" charset="-122"/>
            </a:endParaRPr>
          </a:p>
        </p:txBody>
      </p:sp>
      <p:sp>
        <p:nvSpPr>
          <p:cNvPr id="15" name="椭圆 14"/>
          <p:cNvSpPr>
            <a:spLocks noChangeArrowheads="1"/>
          </p:cNvSpPr>
          <p:nvPr/>
        </p:nvSpPr>
        <p:spPr bwMode="auto">
          <a:xfrm>
            <a:off x="6315249" y="1277938"/>
            <a:ext cx="1793875" cy="1792287"/>
          </a:xfrm>
          <a:prstGeom prst="ellipse">
            <a:avLst/>
          </a:prstGeom>
          <a:solidFill>
            <a:srgbClr val="00B0F0"/>
          </a:solidFill>
          <a:ln>
            <a:noFill/>
          </a:ln>
          <a:effectLst>
            <a:outerShdw dist="38100" algn="l" rotWithShape="0">
              <a:srgbClr val="000000">
                <a:alpha val="39999"/>
              </a:srgbClr>
            </a:outerShdw>
          </a:effectLst>
        </p:spPr>
        <p:txBody>
          <a:bodyPr anchor="ctr"/>
          <a:lstStyle/>
          <a:p>
            <a:pPr algn="ctr" eaLnBrk="1" fontAlgn="auto" hangingPunct="1">
              <a:lnSpc>
                <a:spcPct val="120000"/>
              </a:lnSpc>
              <a:spcBef>
                <a:spcPts val="0"/>
              </a:spcBef>
              <a:spcAft>
                <a:spcPts val="0"/>
              </a:spcAft>
              <a:buClrTx/>
              <a:buSzTx/>
              <a:defRPr/>
            </a:pPr>
            <a:r>
              <a:rPr lang="zh-CN" altLang="en-US" kern="0" dirty="0" smtClean="0">
                <a:solidFill>
                  <a:srgbClr val="FFFFFF"/>
                </a:solidFill>
                <a:latin typeface="微软雅黑" panose="020B0503020204020204" pitchFamily="34" charset="-122"/>
                <a:ea typeface="微软雅黑" panose="020B0503020204020204" pitchFamily="34" charset="-122"/>
              </a:rPr>
              <a:t>专利</a:t>
            </a:r>
            <a:endParaRPr lang="en-US" altLang="zh-CN" kern="0" dirty="0" smtClean="0">
              <a:solidFill>
                <a:srgbClr val="FFFFFF"/>
              </a:solidFill>
              <a:latin typeface="微软雅黑" panose="020B0503020204020204" pitchFamily="34" charset="-122"/>
              <a:ea typeface="微软雅黑" panose="020B0503020204020204" pitchFamily="34" charset="-122"/>
            </a:endParaRPr>
          </a:p>
          <a:p>
            <a:pPr algn="ctr" eaLnBrk="1" fontAlgn="auto" hangingPunct="1">
              <a:lnSpc>
                <a:spcPct val="120000"/>
              </a:lnSpc>
              <a:spcBef>
                <a:spcPts val="0"/>
              </a:spcBef>
              <a:spcAft>
                <a:spcPts val="0"/>
              </a:spcAft>
              <a:buClrTx/>
              <a:buSzTx/>
              <a:defRPr/>
            </a:pPr>
            <a:r>
              <a:rPr lang="zh-CN" altLang="en-US" kern="0" dirty="0" smtClean="0">
                <a:solidFill>
                  <a:srgbClr val="FFFFFF"/>
                </a:solidFill>
                <a:latin typeface="微软雅黑" panose="020B0503020204020204" pitchFamily="34" charset="-122"/>
                <a:ea typeface="微软雅黑" panose="020B0503020204020204" pitchFamily="34" charset="-122"/>
              </a:rPr>
              <a:t>代理人</a:t>
            </a:r>
            <a:endParaRPr lang="zh-CN" altLang="en-US" kern="0" dirty="0">
              <a:solidFill>
                <a:srgbClr val="FFFFFF"/>
              </a:solidFill>
              <a:latin typeface="微软雅黑" panose="020B0503020204020204" pitchFamily="34" charset="-122"/>
              <a:ea typeface="微软雅黑" panose="020B0503020204020204" pitchFamily="34" charset="-122"/>
            </a:endParaRPr>
          </a:p>
        </p:txBody>
      </p:sp>
      <p:sp>
        <p:nvSpPr>
          <p:cNvPr id="16" name="矩形 15"/>
          <p:cNvSpPr/>
          <p:nvPr/>
        </p:nvSpPr>
        <p:spPr>
          <a:xfrm>
            <a:off x="3851920" y="1619250"/>
            <a:ext cx="1584176" cy="1173163"/>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sx="97000" sy="97000" algn="ctr" rotWithShape="0">
              <a:srgbClr val="000000">
                <a:alpha val="40000"/>
              </a:srgbClr>
            </a:outerShdw>
          </a:effectLst>
        </p:spPr>
        <p:txBody>
          <a:bodyPr anchor="ctr"/>
          <a:lstStyle/>
          <a:p>
            <a:pPr eaLnBrk="1" fontAlgn="auto" hangingPunct="1">
              <a:lnSpc>
                <a:spcPct val="120000"/>
              </a:lnSpc>
              <a:spcBef>
                <a:spcPts val="0"/>
              </a:spcBef>
              <a:spcAft>
                <a:spcPts val="0"/>
              </a:spcAft>
              <a:buClrTx/>
              <a:buSzTx/>
              <a:defRPr/>
            </a:pPr>
            <a:r>
              <a:rPr lang="zh-CN" altLang="en-US" sz="2000" b="1" kern="0" dirty="0" smtClean="0">
                <a:solidFill>
                  <a:srgbClr val="7D7D7D"/>
                </a:solidFill>
                <a:latin typeface="+mn-ea"/>
                <a:ea typeface="+mn-ea"/>
              </a:rPr>
              <a:t> 技术交底书</a:t>
            </a:r>
            <a:endParaRPr lang="zh-CN" altLang="en-US" sz="2000" b="1" kern="0" dirty="0">
              <a:solidFill>
                <a:srgbClr val="7D7D7D"/>
              </a:solidFill>
              <a:latin typeface="+mn-ea"/>
              <a:ea typeface="+mn-ea"/>
            </a:endParaRPr>
          </a:p>
        </p:txBody>
      </p:sp>
      <p:sp>
        <p:nvSpPr>
          <p:cNvPr id="19" name="TextBox 18"/>
          <p:cNvSpPr txBox="1"/>
          <p:nvPr/>
        </p:nvSpPr>
        <p:spPr>
          <a:xfrm>
            <a:off x="1403647" y="3363838"/>
            <a:ext cx="6770335" cy="874407"/>
          </a:xfrm>
          <a:prstGeom prst="rect">
            <a:avLst/>
          </a:prstGeom>
          <a:noFill/>
        </p:spPr>
        <p:txBody>
          <a:bodyPr wrap="square" rtlCol="0">
            <a:spAutoFit/>
          </a:bodyPr>
          <a:lstStyle/>
          <a:p>
            <a:pPr>
              <a:lnSpc>
                <a:spcPct val="150000"/>
              </a:lnSpc>
              <a:buFont typeface="Wingdings" panose="05000000000000000000" pitchFamily="2" charset="2"/>
              <a:buChar char="u"/>
            </a:pPr>
            <a:r>
              <a:rPr lang="zh-CN" altLang="en-US" dirty="0" smtClean="0">
                <a:latin typeface="+mn-ea"/>
                <a:ea typeface="+mn-ea"/>
              </a:rPr>
              <a:t>发明人</a:t>
            </a:r>
            <a:r>
              <a:rPr lang="zh-CN" altLang="en-US" b="0" dirty="0" smtClean="0">
                <a:latin typeface="+mn-ea"/>
                <a:ea typeface="+mn-ea"/>
              </a:rPr>
              <a:t>通过技术交底书向专利代理人描述发明创造的技术方案</a:t>
            </a:r>
            <a:endParaRPr lang="en-US" altLang="zh-CN" b="0" dirty="0" smtClean="0">
              <a:latin typeface="+mn-ea"/>
              <a:ea typeface="+mn-ea"/>
            </a:endParaRPr>
          </a:p>
          <a:p>
            <a:pPr>
              <a:lnSpc>
                <a:spcPct val="150000"/>
              </a:lnSpc>
              <a:buFont typeface="Wingdings" panose="05000000000000000000" pitchFamily="2" charset="2"/>
              <a:buChar char="u"/>
            </a:pPr>
            <a:r>
              <a:rPr lang="zh-CN" altLang="en-US" dirty="0" smtClean="0">
                <a:latin typeface="+mn-ea"/>
                <a:ea typeface="+mn-ea"/>
              </a:rPr>
              <a:t>专利代理人</a:t>
            </a:r>
            <a:r>
              <a:rPr lang="zh-CN" altLang="en-US" b="0" dirty="0" smtClean="0">
                <a:latin typeface="+mn-ea"/>
                <a:ea typeface="+mn-ea"/>
              </a:rPr>
              <a:t>通过技术交底书了解技术方案以便作进一步沟通</a:t>
            </a:r>
            <a:endParaRPr lang="zh-CN" altLang="en-US" b="0" dirty="0">
              <a:latin typeface="+mn-ea"/>
              <a:ea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 calcmode="lin" valueType="num">
                                      <p:cBhvr>
                                        <p:cTn id="12" dur="500" fill="hold"/>
                                        <p:tgtEl>
                                          <p:spTgt spid="14"/>
                                        </p:tgtEl>
                                        <p:attrNameLst>
                                          <p:attrName>style.rotation</p:attrName>
                                        </p:attrNameLst>
                                      </p:cBhvr>
                                      <p:tavLst>
                                        <p:tav tm="0">
                                          <p:val>
                                            <p:fltVal val="360"/>
                                          </p:val>
                                        </p:tav>
                                        <p:tav tm="100000">
                                          <p:val>
                                            <p:fltVal val="0"/>
                                          </p:val>
                                        </p:tav>
                                      </p:tavLst>
                                    </p:anim>
                                    <p:animEffect transition="in" filter="fade">
                                      <p:cBhvr>
                                        <p:cTn id="13" dur="500"/>
                                        <p:tgtEl>
                                          <p:spTgt spid="14"/>
                                        </p:tgtEl>
                                      </p:cBhvr>
                                    </p:animEffect>
                                  </p:childTnLst>
                                </p:cTn>
                              </p:par>
                              <p:par>
                                <p:cTn id="14" presetID="49" presetClass="entr" presetSubtype="0" decel="10000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 calcmode="lin" valueType="num">
                                      <p:cBhvr>
                                        <p:cTn id="18" dur="500" fill="hold"/>
                                        <p:tgtEl>
                                          <p:spTgt spid="15"/>
                                        </p:tgtEl>
                                        <p:attrNameLst>
                                          <p:attrName>style.rotation</p:attrName>
                                        </p:attrNameLst>
                                      </p:cBhvr>
                                      <p:tavLst>
                                        <p:tav tm="0">
                                          <p:val>
                                            <p:fltVal val="360"/>
                                          </p:val>
                                        </p:tav>
                                        <p:tav tm="100000">
                                          <p:val>
                                            <p:fltVal val="0"/>
                                          </p:val>
                                        </p:tav>
                                      </p:tavLst>
                                    </p:anim>
                                    <p:animEffect transition="in" filter="fade">
                                      <p:cBhvr>
                                        <p:cTn id="19" dur="500"/>
                                        <p:tgtEl>
                                          <p:spTgt spid="15"/>
                                        </p:tgtEl>
                                      </p:cBhvr>
                                    </p:animEffect>
                                  </p:childTnLst>
                                </p:cTn>
                              </p:par>
                              <p:par>
                                <p:cTn id="20" presetID="12" presetClass="entr" presetSubtype="8"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lide(fromLeft)">
                                      <p:cBhvr>
                                        <p:cTn id="22" dur="500"/>
                                        <p:tgtEl>
                                          <p:spTgt spid="12"/>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slide(fromRight)">
                                      <p:cBhvr>
                                        <p:cTn id="25" dur="500"/>
                                        <p:tgtEl>
                                          <p:spTgt spid="13"/>
                                        </p:tgtEl>
                                      </p:cBhvr>
                                    </p:animEffect>
                                  </p:childTnLst>
                                </p:cTn>
                              </p:par>
                              <p:par>
                                <p:cTn id="26" presetID="17" presetClass="entr" presetSubtype="1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P spid="13"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cstate="print"/>
          <a:srcRect/>
          <a:stretch>
            <a:fillRect/>
          </a:stretch>
        </p:blipFill>
        <p:spPr bwMode="auto">
          <a:xfrm>
            <a:off x="1259632" y="627534"/>
            <a:ext cx="6020717" cy="3973755"/>
          </a:xfrm>
          <a:prstGeom prst="rect">
            <a:avLst/>
          </a:prstGeom>
          <a:noFill/>
          <a:ln w="9525">
            <a:noFill/>
            <a:miter lim="800000"/>
            <a:headEnd/>
            <a:tailEnd/>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3568" y="1059582"/>
            <a:ext cx="7632848" cy="2862322"/>
          </a:xfrm>
          <a:prstGeom prst="rect">
            <a:avLst/>
          </a:prstGeom>
          <a:noFill/>
        </p:spPr>
        <p:txBody>
          <a:bodyPr wrap="square" rtlCol="0">
            <a:spAutoFit/>
          </a:bodyPr>
          <a:lstStyle/>
          <a:p>
            <a:pPr>
              <a:buFont typeface="Wingdings" panose="05000000000000000000" pitchFamily="2" charset="2"/>
              <a:buChar char="p"/>
            </a:pPr>
            <a:r>
              <a:rPr lang="zh-CN" altLang="en-US" dirty="0" smtClean="0">
                <a:solidFill>
                  <a:schemeClr val="accent2"/>
                </a:solidFill>
                <a:latin typeface="+mj-ea"/>
                <a:ea typeface="+mj-ea"/>
              </a:rPr>
              <a:t> 技术信息不对等</a:t>
            </a:r>
            <a:endParaRPr lang="en-US" altLang="zh-CN" dirty="0" smtClean="0">
              <a:solidFill>
                <a:schemeClr val="accent2"/>
              </a:solidFill>
              <a:latin typeface="+mj-ea"/>
              <a:ea typeface="+mj-ea"/>
            </a:endParaRPr>
          </a:p>
          <a:p>
            <a:r>
              <a:rPr lang="en-US" altLang="zh-CN" dirty="0" smtClean="0">
                <a:latin typeface="+mj-ea"/>
                <a:ea typeface="+mj-ea"/>
              </a:rPr>
              <a:t>    </a:t>
            </a:r>
            <a:r>
              <a:rPr lang="en-US" altLang="zh-CN" b="0" dirty="0" smtClean="0">
                <a:latin typeface="+mj-ea"/>
                <a:ea typeface="+mj-ea"/>
              </a:rPr>
              <a:t> </a:t>
            </a:r>
            <a:endParaRPr lang="en-US" altLang="zh-CN" b="0" dirty="0" smtClean="0">
              <a:latin typeface="+mj-ea"/>
              <a:ea typeface="+mj-ea"/>
            </a:endParaRPr>
          </a:p>
          <a:p>
            <a:endParaRPr lang="en-US" altLang="zh-CN" b="0" dirty="0" smtClean="0">
              <a:latin typeface="+mj-ea"/>
              <a:ea typeface="+mj-ea"/>
            </a:endParaRPr>
          </a:p>
          <a:p>
            <a:pPr>
              <a:buFont typeface="Wingdings" panose="05000000000000000000" pitchFamily="2" charset="2"/>
              <a:buChar char="p"/>
            </a:pPr>
            <a:r>
              <a:rPr lang="zh-CN" altLang="en-US" dirty="0" smtClean="0">
                <a:solidFill>
                  <a:schemeClr val="accent2"/>
                </a:solidFill>
                <a:latin typeface="+mj-ea"/>
                <a:ea typeface="+mj-ea"/>
              </a:rPr>
              <a:t> 法律信息不对等</a:t>
            </a:r>
            <a:endParaRPr lang="en-US" altLang="zh-CN" dirty="0" smtClean="0">
              <a:solidFill>
                <a:schemeClr val="accent2"/>
              </a:solidFill>
              <a:latin typeface="+mj-ea"/>
              <a:ea typeface="+mj-ea"/>
            </a:endParaRPr>
          </a:p>
          <a:p>
            <a:r>
              <a:rPr lang="en-US" altLang="zh-CN" dirty="0" smtClean="0">
                <a:solidFill>
                  <a:schemeClr val="accent2"/>
                </a:solidFill>
                <a:latin typeface="+mj-ea"/>
                <a:ea typeface="+mj-ea"/>
              </a:rPr>
              <a:t>    </a:t>
            </a:r>
            <a:endParaRPr lang="en-US" altLang="zh-CN" dirty="0" smtClean="0">
              <a:solidFill>
                <a:schemeClr val="accent2"/>
              </a:solidFill>
              <a:latin typeface="+mj-ea"/>
              <a:ea typeface="+mj-ea"/>
            </a:endParaRPr>
          </a:p>
          <a:p>
            <a:endParaRPr lang="en-US" altLang="zh-CN" b="0" dirty="0" smtClean="0">
              <a:latin typeface="+mj-ea"/>
              <a:ea typeface="+mj-ea"/>
            </a:endParaRPr>
          </a:p>
          <a:p>
            <a:pPr>
              <a:buFont typeface="Wingdings" panose="05000000000000000000" pitchFamily="2" charset="2"/>
              <a:buChar char="p"/>
            </a:pPr>
            <a:r>
              <a:rPr lang="zh-CN" altLang="en-US" dirty="0" smtClean="0">
                <a:solidFill>
                  <a:schemeClr val="accent2"/>
                </a:solidFill>
                <a:latin typeface="+mj-ea"/>
                <a:ea typeface="+mj-ea"/>
              </a:rPr>
              <a:t> 文字表达的差异</a:t>
            </a:r>
            <a:endParaRPr lang="en-US" altLang="zh-CN" dirty="0" smtClean="0">
              <a:solidFill>
                <a:schemeClr val="accent2"/>
              </a:solidFill>
              <a:latin typeface="+mj-ea"/>
              <a:ea typeface="+mj-ea"/>
            </a:endParaRPr>
          </a:p>
          <a:p>
            <a:endParaRPr lang="en-US" altLang="zh-CN" dirty="0" smtClean="0">
              <a:solidFill>
                <a:schemeClr val="accent2"/>
              </a:solidFill>
              <a:latin typeface="+mj-ea"/>
              <a:ea typeface="+mj-ea"/>
            </a:endParaRPr>
          </a:p>
          <a:p>
            <a:endParaRPr lang="en-US" altLang="zh-CN" dirty="0" smtClean="0">
              <a:solidFill>
                <a:schemeClr val="accent2"/>
              </a:solidFill>
              <a:latin typeface="+mj-ea"/>
              <a:ea typeface="+mj-ea"/>
            </a:endParaRPr>
          </a:p>
          <a:p>
            <a:pPr>
              <a:buFont typeface="Wingdings" panose="05000000000000000000" pitchFamily="2" charset="2"/>
              <a:buChar char="p"/>
            </a:pPr>
            <a:r>
              <a:rPr lang="zh-CN" altLang="en-US" dirty="0" smtClean="0">
                <a:solidFill>
                  <a:schemeClr val="accent2"/>
                </a:solidFill>
                <a:latin typeface="+mj-ea"/>
                <a:ea typeface="+mj-ea"/>
              </a:rPr>
              <a:t> 思维方式的差异</a:t>
            </a:r>
            <a:endParaRPr lang="zh-CN" altLang="en-US" dirty="0" smtClean="0">
              <a:solidFill>
                <a:schemeClr val="accent2"/>
              </a:solidFill>
              <a:latin typeface="+mj-ea"/>
              <a:ea typeface="+mj-ea"/>
            </a:endParaRPr>
          </a:p>
        </p:txBody>
      </p:sp>
      <p:sp>
        <p:nvSpPr>
          <p:cNvPr id="10" name="左大括号 9"/>
          <p:cNvSpPr/>
          <p:nvPr/>
        </p:nvSpPr>
        <p:spPr bwMode="auto">
          <a:xfrm>
            <a:off x="2771800" y="915566"/>
            <a:ext cx="288032" cy="648072"/>
          </a:xfrm>
          <a:prstGeom prst="lef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bg1"/>
              </a:solidFill>
              <a:effectLst/>
              <a:latin typeface="Arial" panose="020B0604020202020204" pitchFamily="34" charset="0"/>
              <a:ea typeface="华文细黑" panose="02010600040101010101" pitchFamily="2" charset="-122"/>
            </a:endParaRPr>
          </a:p>
        </p:txBody>
      </p:sp>
      <p:sp>
        <p:nvSpPr>
          <p:cNvPr id="11" name="左大括号 10"/>
          <p:cNvSpPr/>
          <p:nvPr/>
        </p:nvSpPr>
        <p:spPr bwMode="auto">
          <a:xfrm>
            <a:off x="2771800" y="1707654"/>
            <a:ext cx="288032" cy="648072"/>
          </a:xfrm>
          <a:prstGeom prst="lef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bg1"/>
              </a:solidFill>
              <a:effectLst/>
              <a:latin typeface="Arial" panose="020B0604020202020204" pitchFamily="34" charset="0"/>
              <a:ea typeface="华文细黑" panose="02010600040101010101" pitchFamily="2" charset="-122"/>
            </a:endParaRPr>
          </a:p>
        </p:txBody>
      </p:sp>
      <p:sp>
        <p:nvSpPr>
          <p:cNvPr id="12" name="左大括号 11"/>
          <p:cNvSpPr/>
          <p:nvPr/>
        </p:nvSpPr>
        <p:spPr bwMode="auto">
          <a:xfrm>
            <a:off x="2771800" y="2571750"/>
            <a:ext cx="288032" cy="648072"/>
          </a:xfrm>
          <a:prstGeom prst="lef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bg1"/>
              </a:solidFill>
              <a:effectLst/>
              <a:latin typeface="Arial" panose="020B0604020202020204" pitchFamily="34" charset="0"/>
              <a:ea typeface="华文细黑" panose="02010600040101010101" pitchFamily="2" charset="-122"/>
            </a:endParaRPr>
          </a:p>
        </p:txBody>
      </p:sp>
      <p:sp>
        <p:nvSpPr>
          <p:cNvPr id="13" name="左大括号 12"/>
          <p:cNvSpPr/>
          <p:nvPr/>
        </p:nvSpPr>
        <p:spPr bwMode="auto">
          <a:xfrm>
            <a:off x="2771800" y="3363838"/>
            <a:ext cx="288032" cy="648072"/>
          </a:xfrm>
          <a:prstGeom prst="lef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bg1"/>
              </a:solidFill>
              <a:effectLst/>
              <a:latin typeface="Arial" panose="020B0604020202020204" pitchFamily="34" charset="0"/>
              <a:ea typeface="华文细黑" panose="02010600040101010101" pitchFamily="2" charset="-122"/>
            </a:endParaRPr>
          </a:p>
        </p:txBody>
      </p:sp>
      <p:sp>
        <p:nvSpPr>
          <p:cNvPr id="14" name="TextBox 13"/>
          <p:cNvSpPr txBox="1"/>
          <p:nvPr/>
        </p:nvSpPr>
        <p:spPr>
          <a:xfrm>
            <a:off x="2987824" y="771550"/>
            <a:ext cx="3888432" cy="923330"/>
          </a:xfrm>
          <a:prstGeom prst="rect">
            <a:avLst/>
          </a:prstGeom>
          <a:noFill/>
        </p:spPr>
        <p:txBody>
          <a:bodyPr wrap="square" rtlCol="0">
            <a:spAutoFit/>
          </a:bodyPr>
          <a:lstStyle/>
          <a:p>
            <a:pPr>
              <a:lnSpc>
                <a:spcPct val="150000"/>
              </a:lnSpc>
            </a:pPr>
            <a:r>
              <a:rPr lang="zh-CN" altLang="en-US" dirty="0" smtClean="0"/>
              <a:t>发明人：</a:t>
            </a:r>
            <a:r>
              <a:rPr lang="zh-CN" altLang="en-US" b="0" dirty="0" smtClean="0"/>
              <a:t>技术专家</a:t>
            </a:r>
            <a:endParaRPr lang="en-US" altLang="zh-CN" b="0" dirty="0" smtClean="0"/>
          </a:p>
          <a:p>
            <a:pPr>
              <a:lnSpc>
                <a:spcPct val="150000"/>
              </a:lnSpc>
            </a:pPr>
            <a:r>
              <a:rPr lang="zh-CN" altLang="en-US" dirty="0" smtClean="0"/>
              <a:t>专利代理人：</a:t>
            </a:r>
            <a:r>
              <a:rPr lang="zh-CN" altLang="en-US" b="0" dirty="0" smtClean="0"/>
              <a:t>了解行业基本技术知识</a:t>
            </a:r>
            <a:endParaRPr lang="en-US" altLang="zh-CN" b="0" dirty="0" smtClean="0"/>
          </a:p>
        </p:txBody>
      </p:sp>
      <p:sp>
        <p:nvSpPr>
          <p:cNvPr id="15" name="TextBox 14"/>
          <p:cNvSpPr txBox="1"/>
          <p:nvPr/>
        </p:nvSpPr>
        <p:spPr>
          <a:xfrm>
            <a:off x="2987824" y="1563638"/>
            <a:ext cx="5400600" cy="923330"/>
          </a:xfrm>
          <a:prstGeom prst="rect">
            <a:avLst/>
          </a:prstGeom>
          <a:noFill/>
        </p:spPr>
        <p:txBody>
          <a:bodyPr wrap="square" rtlCol="0">
            <a:spAutoFit/>
          </a:bodyPr>
          <a:lstStyle/>
          <a:p>
            <a:pPr>
              <a:lnSpc>
                <a:spcPct val="150000"/>
              </a:lnSpc>
            </a:pPr>
            <a:r>
              <a:rPr lang="zh-CN" altLang="en-US" dirty="0" smtClean="0"/>
              <a:t>发明人：</a:t>
            </a:r>
            <a:r>
              <a:rPr lang="zh-CN" altLang="en-US" b="0" dirty="0" smtClean="0"/>
              <a:t>了解专利申请相关知识</a:t>
            </a:r>
            <a:endParaRPr lang="en-US" altLang="zh-CN" b="0" dirty="0" smtClean="0"/>
          </a:p>
          <a:p>
            <a:pPr>
              <a:lnSpc>
                <a:spcPct val="150000"/>
              </a:lnSpc>
            </a:pPr>
            <a:r>
              <a:rPr lang="zh-CN" altLang="en-US" dirty="0" smtClean="0"/>
              <a:t>专利代理人：</a:t>
            </a:r>
            <a:r>
              <a:rPr lang="zh-CN" altLang="en-US" b="0" dirty="0" smtClean="0"/>
              <a:t>熟练掌握专利撰写或专利审查规则</a:t>
            </a:r>
            <a:endParaRPr lang="en-US" altLang="zh-CN" dirty="0" smtClean="0"/>
          </a:p>
        </p:txBody>
      </p:sp>
      <p:sp>
        <p:nvSpPr>
          <p:cNvPr id="16" name="TextBox 15"/>
          <p:cNvSpPr txBox="1"/>
          <p:nvPr/>
        </p:nvSpPr>
        <p:spPr>
          <a:xfrm>
            <a:off x="2987824" y="2427734"/>
            <a:ext cx="4896544" cy="923330"/>
          </a:xfrm>
          <a:prstGeom prst="rect">
            <a:avLst/>
          </a:prstGeom>
          <a:noFill/>
        </p:spPr>
        <p:txBody>
          <a:bodyPr wrap="square" rtlCol="0">
            <a:spAutoFit/>
          </a:bodyPr>
          <a:lstStyle/>
          <a:p>
            <a:pPr>
              <a:lnSpc>
                <a:spcPct val="150000"/>
              </a:lnSpc>
            </a:pPr>
            <a:r>
              <a:rPr lang="zh-CN" altLang="en-US" dirty="0" smtClean="0"/>
              <a:t>发明人：</a:t>
            </a:r>
            <a:r>
              <a:rPr lang="zh-CN" altLang="en-US" b="0" dirty="0" smtClean="0"/>
              <a:t>技术语言、本领域的常规表达</a:t>
            </a:r>
            <a:endParaRPr lang="en-US" altLang="zh-CN" b="0" dirty="0" smtClean="0"/>
          </a:p>
          <a:p>
            <a:pPr>
              <a:lnSpc>
                <a:spcPct val="150000"/>
              </a:lnSpc>
            </a:pPr>
            <a:r>
              <a:rPr lang="zh-CN" altLang="en-US" dirty="0" smtClean="0"/>
              <a:t>专利代理人：</a:t>
            </a:r>
            <a:r>
              <a:rPr lang="zh-CN" altLang="en-US" b="0" dirty="0" smtClean="0"/>
              <a:t>偏重法律语言</a:t>
            </a:r>
            <a:endParaRPr lang="en-US" altLang="zh-CN" b="0" dirty="0" smtClean="0"/>
          </a:p>
        </p:txBody>
      </p:sp>
      <p:sp>
        <p:nvSpPr>
          <p:cNvPr id="17" name="TextBox 16"/>
          <p:cNvSpPr txBox="1"/>
          <p:nvPr/>
        </p:nvSpPr>
        <p:spPr>
          <a:xfrm>
            <a:off x="2987824" y="3219822"/>
            <a:ext cx="5184576" cy="923330"/>
          </a:xfrm>
          <a:prstGeom prst="rect">
            <a:avLst/>
          </a:prstGeom>
          <a:noFill/>
        </p:spPr>
        <p:txBody>
          <a:bodyPr wrap="square" rtlCol="0">
            <a:spAutoFit/>
          </a:bodyPr>
          <a:lstStyle/>
          <a:p>
            <a:pPr>
              <a:lnSpc>
                <a:spcPct val="150000"/>
              </a:lnSpc>
            </a:pPr>
            <a:r>
              <a:rPr lang="zh-CN" altLang="en-US" dirty="0" smtClean="0"/>
              <a:t>发明人：</a:t>
            </a:r>
            <a:r>
              <a:rPr lang="zh-CN" altLang="en-US" b="0" dirty="0" smtClean="0"/>
              <a:t>最优的技术方案，强调产业化</a:t>
            </a:r>
            <a:endParaRPr lang="en-US" altLang="zh-CN" b="0" dirty="0" smtClean="0"/>
          </a:p>
          <a:p>
            <a:pPr>
              <a:lnSpc>
                <a:spcPct val="150000"/>
              </a:lnSpc>
            </a:pPr>
            <a:r>
              <a:rPr lang="zh-CN" altLang="en-US" dirty="0" smtClean="0"/>
              <a:t>专利代理人：</a:t>
            </a:r>
            <a:r>
              <a:rPr lang="zh-CN" altLang="en-US" b="0" dirty="0" smtClean="0"/>
              <a:t>技术方案清楚、完整，强调实施化</a:t>
            </a:r>
            <a:endParaRPr lang="en-US" altLang="zh-CN" b="0" dirty="0" smtClean="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5"/>
          <p:cNvSpPr/>
          <p:nvPr/>
        </p:nvSpPr>
        <p:spPr bwMode="auto">
          <a:xfrm rot="5400000">
            <a:off x="485701" y="1289819"/>
            <a:ext cx="2878138" cy="2338388"/>
          </a:xfrm>
          <a:custGeom>
            <a:avLst/>
            <a:gdLst>
              <a:gd name="T0" fmla="*/ 3697717 w 2676"/>
              <a:gd name="T1" fmla="*/ 0 h 920"/>
              <a:gd name="T2" fmla="*/ 63269 w 2676"/>
              <a:gd name="T3" fmla="*/ 0 h 920"/>
              <a:gd name="T4" fmla="*/ 0 w 2676"/>
              <a:gd name="T5" fmla="*/ 124541 h 920"/>
              <a:gd name="T6" fmla="*/ 0 w 2676"/>
              <a:gd name="T7" fmla="*/ 852411 h 920"/>
              <a:gd name="T8" fmla="*/ 220738 w 2676"/>
              <a:gd name="T9" fmla="*/ 852411 h 920"/>
              <a:gd name="T10" fmla="*/ 220738 w 2676"/>
              <a:gd name="T11" fmla="*/ 359784 h 920"/>
              <a:gd name="T12" fmla="*/ 684710 w 2676"/>
              <a:gd name="T13" fmla="*/ 1273082 h 920"/>
              <a:gd name="T14" fmla="*/ 222144 w 2676"/>
              <a:gd name="T15" fmla="*/ 2183612 h 920"/>
              <a:gd name="T16" fmla="*/ 222144 w 2676"/>
              <a:gd name="T17" fmla="*/ 1690984 h 920"/>
              <a:gd name="T18" fmla="*/ 0 w 2676"/>
              <a:gd name="T19" fmla="*/ 1690984 h 920"/>
              <a:gd name="T20" fmla="*/ 0 w 2676"/>
              <a:gd name="T21" fmla="*/ 2418855 h 920"/>
              <a:gd name="T22" fmla="*/ 63269 w 2676"/>
              <a:gd name="T23" fmla="*/ 2546163 h 920"/>
              <a:gd name="T24" fmla="*/ 3697717 w 2676"/>
              <a:gd name="T25" fmla="*/ 2546163 h 920"/>
              <a:gd name="T26" fmla="*/ 3762392 w 2676"/>
              <a:gd name="T27" fmla="*/ 2418855 h 920"/>
              <a:gd name="T28" fmla="*/ 3762392 w 2676"/>
              <a:gd name="T29" fmla="*/ 124541 h 920"/>
              <a:gd name="T30" fmla="*/ 3697717 w 2676"/>
              <a:gd name="T31" fmla="*/ 0 h 9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676" h="920">
                <a:moveTo>
                  <a:pt x="2630" y="0"/>
                </a:moveTo>
                <a:cubicBezTo>
                  <a:pt x="45" y="0"/>
                  <a:pt x="45" y="0"/>
                  <a:pt x="45" y="0"/>
                </a:cubicBezTo>
                <a:cubicBezTo>
                  <a:pt x="20" y="0"/>
                  <a:pt x="0" y="20"/>
                  <a:pt x="0" y="45"/>
                </a:cubicBezTo>
                <a:cubicBezTo>
                  <a:pt x="0" y="308"/>
                  <a:pt x="0" y="308"/>
                  <a:pt x="0" y="308"/>
                </a:cubicBezTo>
                <a:cubicBezTo>
                  <a:pt x="157" y="308"/>
                  <a:pt x="157" y="308"/>
                  <a:pt x="157" y="308"/>
                </a:cubicBezTo>
                <a:cubicBezTo>
                  <a:pt x="157" y="130"/>
                  <a:pt x="157" y="130"/>
                  <a:pt x="157" y="130"/>
                </a:cubicBezTo>
                <a:cubicBezTo>
                  <a:pt x="487" y="460"/>
                  <a:pt x="487" y="460"/>
                  <a:pt x="487" y="460"/>
                </a:cubicBezTo>
                <a:cubicBezTo>
                  <a:pt x="158" y="789"/>
                  <a:pt x="158" y="789"/>
                  <a:pt x="158" y="789"/>
                </a:cubicBezTo>
                <a:cubicBezTo>
                  <a:pt x="158" y="611"/>
                  <a:pt x="158" y="611"/>
                  <a:pt x="158" y="611"/>
                </a:cubicBezTo>
                <a:cubicBezTo>
                  <a:pt x="0" y="611"/>
                  <a:pt x="0" y="611"/>
                  <a:pt x="0" y="611"/>
                </a:cubicBezTo>
                <a:cubicBezTo>
                  <a:pt x="0" y="874"/>
                  <a:pt x="0" y="874"/>
                  <a:pt x="0" y="874"/>
                </a:cubicBezTo>
                <a:cubicBezTo>
                  <a:pt x="0" y="899"/>
                  <a:pt x="20" y="920"/>
                  <a:pt x="45" y="920"/>
                </a:cubicBezTo>
                <a:cubicBezTo>
                  <a:pt x="2630" y="920"/>
                  <a:pt x="2630" y="920"/>
                  <a:pt x="2630" y="920"/>
                </a:cubicBezTo>
                <a:cubicBezTo>
                  <a:pt x="2656" y="920"/>
                  <a:pt x="2676" y="899"/>
                  <a:pt x="2676" y="874"/>
                </a:cubicBezTo>
                <a:cubicBezTo>
                  <a:pt x="2676" y="45"/>
                  <a:pt x="2676" y="45"/>
                  <a:pt x="2676" y="45"/>
                </a:cubicBezTo>
                <a:cubicBezTo>
                  <a:pt x="2676" y="20"/>
                  <a:pt x="2656" y="0"/>
                  <a:pt x="2630" y="0"/>
                </a:cubicBezTo>
                <a:close/>
              </a:path>
            </a:pathLst>
          </a:custGeom>
          <a:noFill/>
          <a:ln>
            <a:noFill/>
          </a:ln>
        </p:spPr>
        <p:txBody>
          <a:bodyPr wrap="none" anchor="ctr"/>
          <a:lstStyle/>
          <a:p>
            <a:endParaRPr lang="zh-CN" altLang="en-US"/>
          </a:p>
        </p:txBody>
      </p:sp>
      <p:sp>
        <p:nvSpPr>
          <p:cNvPr id="9" name="Freeform 6"/>
          <p:cNvSpPr/>
          <p:nvPr/>
        </p:nvSpPr>
        <p:spPr bwMode="auto">
          <a:xfrm rot="5400000">
            <a:off x="3681971" y="806673"/>
            <a:ext cx="1911846" cy="2338388"/>
          </a:xfrm>
          <a:custGeom>
            <a:avLst/>
            <a:gdLst>
              <a:gd name="T0" fmla="*/ 3697717 w 2676"/>
              <a:gd name="T1" fmla="*/ 0 h 920"/>
              <a:gd name="T2" fmla="*/ 63269 w 2676"/>
              <a:gd name="T3" fmla="*/ 0 h 920"/>
              <a:gd name="T4" fmla="*/ 0 w 2676"/>
              <a:gd name="T5" fmla="*/ 124541 h 920"/>
              <a:gd name="T6" fmla="*/ 0 w 2676"/>
              <a:gd name="T7" fmla="*/ 852411 h 920"/>
              <a:gd name="T8" fmla="*/ 220738 w 2676"/>
              <a:gd name="T9" fmla="*/ 852411 h 920"/>
              <a:gd name="T10" fmla="*/ 220738 w 2676"/>
              <a:gd name="T11" fmla="*/ 359784 h 920"/>
              <a:gd name="T12" fmla="*/ 684710 w 2676"/>
              <a:gd name="T13" fmla="*/ 1273082 h 920"/>
              <a:gd name="T14" fmla="*/ 222144 w 2676"/>
              <a:gd name="T15" fmla="*/ 2183612 h 920"/>
              <a:gd name="T16" fmla="*/ 222144 w 2676"/>
              <a:gd name="T17" fmla="*/ 1690984 h 920"/>
              <a:gd name="T18" fmla="*/ 0 w 2676"/>
              <a:gd name="T19" fmla="*/ 1690984 h 920"/>
              <a:gd name="T20" fmla="*/ 0 w 2676"/>
              <a:gd name="T21" fmla="*/ 2418855 h 920"/>
              <a:gd name="T22" fmla="*/ 63269 w 2676"/>
              <a:gd name="T23" fmla="*/ 2546163 h 920"/>
              <a:gd name="T24" fmla="*/ 3697717 w 2676"/>
              <a:gd name="T25" fmla="*/ 2546163 h 920"/>
              <a:gd name="T26" fmla="*/ 3762392 w 2676"/>
              <a:gd name="T27" fmla="*/ 2418855 h 920"/>
              <a:gd name="T28" fmla="*/ 3762392 w 2676"/>
              <a:gd name="T29" fmla="*/ 124541 h 920"/>
              <a:gd name="T30" fmla="*/ 3697717 w 2676"/>
              <a:gd name="T31" fmla="*/ 0 h 9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676" h="920">
                <a:moveTo>
                  <a:pt x="2630" y="0"/>
                </a:moveTo>
                <a:cubicBezTo>
                  <a:pt x="45" y="0"/>
                  <a:pt x="45" y="0"/>
                  <a:pt x="45" y="0"/>
                </a:cubicBezTo>
                <a:cubicBezTo>
                  <a:pt x="20" y="0"/>
                  <a:pt x="0" y="20"/>
                  <a:pt x="0" y="45"/>
                </a:cubicBezTo>
                <a:cubicBezTo>
                  <a:pt x="0" y="308"/>
                  <a:pt x="0" y="308"/>
                  <a:pt x="0" y="308"/>
                </a:cubicBezTo>
                <a:cubicBezTo>
                  <a:pt x="157" y="308"/>
                  <a:pt x="157" y="308"/>
                  <a:pt x="157" y="308"/>
                </a:cubicBezTo>
                <a:cubicBezTo>
                  <a:pt x="157" y="130"/>
                  <a:pt x="157" y="130"/>
                  <a:pt x="157" y="130"/>
                </a:cubicBezTo>
                <a:cubicBezTo>
                  <a:pt x="487" y="460"/>
                  <a:pt x="487" y="460"/>
                  <a:pt x="487" y="460"/>
                </a:cubicBezTo>
                <a:cubicBezTo>
                  <a:pt x="158" y="789"/>
                  <a:pt x="158" y="789"/>
                  <a:pt x="158" y="789"/>
                </a:cubicBezTo>
                <a:cubicBezTo>
                  <a:pt x="158" y="611"/>
                  <a:pt x="158" y="611"/>
                  <a:pt x="158" y="611"/>
                </a:cubicBezTo>
                <a:cubicBezTo>
                  <a:pt x="0" y="611"/>
                  <a:pt x="0" y="611"/>
                  <a:pt x="0" y="611"/>
                </a:cubicBezTo>
                <a:cubicBezTo>
                  <a:pt x="0" y="874"/>
                  <a:pt x="0" y="874"/>
                  <a:pt x="0" y="874"/>
                </a:cubicBezTo>
                <a:cubicBezTo>
                  <a:pt x="0" y="899"/>
                  <a:pt x="20" y="920"/>
                  <a:pt x="45" y="920"/>
                </a:cubicBezTo>
                <a:cubicBezTo>
                  <a:pt x="2630" y="920"/>
                  <a:pt x="2630" y="920"/>
                  <a:pt x="2630" y="920"/>
                </a:cubicBezTo>
                <a:cubicBezTo>
                  <a:pt x="2656" y="920"/>
                  <a:pt x="2676" y="899"/>
                  <a:pt x="2676" y="874"/>
                </a:cubicBezTo>
                <a:cubicBezTo>
                  <a:pt x="2676" y="45"/>
                  <a:pt x="2676" y="45"/>
                  <a:pt x="2676" y="45"/>
                </a:cubicBezTo>
                <a:cubicBezTo>
                  <a:pt x="2676" y="20"/>
                  <a:pt x="2656" y="0"/>
                  <a:pt x="2630" y="0"/>
                </a:cubicBezTo>
                <a:close/>
              </a:path>
            </a:pathLst>
          </a:custGeom>
          <a:gradFill rotWithShape="1">
            <a:gsLst>
              <a:gs pos="0">
                <a:srgbClr val="FFFFFF"/>
              </a:gs>
              <a:gs pos="100000">
                <a:srgbClr val="E5E5E5"/>
              </a:gs>
            </a:gsLst>
            <a:lin ang="18900000" scaled="1"/>
          </a:gradFill>
          <a:ln w="9525" algn="ctr">
            <a:solidFill>
              <a:srgbClr val="B2B2B2"/>
            </a:solidFill>
            <a:round/>
          </a:ln>
        </p:spPr>
        <p:txBody>
          <a:bodyPr wrap="none" anchor="ctr"/>
          <a:lstStyle/>
          <a:p>
            <a:endParaRPr lang="zh-CN" altLang="en-US"/>
          </a:p>
        </p:txBody>
      </p:sp>
      <p:sp>
        <p:nvSpPr>
          <p:cNvPr id="10" name="Freeform 7"/>
          <p:cNvSpPr/>
          <p:nvPr/>
        </p:nvSpPr>
        <p:spPr bwMode="auto">
          <a:xfrm rot="5400000">
            <a:off x="6436283" y="806674"/>
            <a:ext cx="1911848" cy="2338387"/>
          </a:xfrm>
          <a:custGeom>
            <a:avLst/>
            <a:gdLst>
              <a:gd name="T0" fmla="*/ 3697717 w 2676"/>
              <a:gd name="T1" fmla="*/ 0 h 920"/>
              <a:gd name="T2" fmla="*/ 63269 w 2676"/>
              <a:gd name="T3" fmla="*/ 0 h 920"/>
              <a:gd name="T4" fmla="*/ 0 w 2676"/>
              <a:gd name="T5" fmla="*/ 124541 h 920"/>
              <a:gd name="T6" fmla="*/ 0 w 2676"/>
              <a:gd name="T7" fmla="*/ 852411 h 920"/>
              <a:gd name="T8" fmla="*/ 220738 w 2676"/>
              <a:gd name="T9" fmla="*/ 852411 h 920"/>
              <a:gd name="T10" fmla="*/ 220738 w 2676"/>
              <a:gd name="T11" fmla="*/ 359784 h 920"/>
              <a:gd name="T12" fmla="*/ 684710 w 2676"/>
              <a:gd name="T13" fmla="*/ 1273082 h 920"/>
              <a:gd name="T14" fmla="*/ 222144 w 2676"/>
              <a:gd name="T15" fmla="*/ 2183612 h 920"/>
              <a:gd name="T16" fmla="*/ 222144 w 2676"/>
              <a:gd name="T17" fmla="*/ 1690984 h 920"/>
              <a:gd name="T18" fmla="*/ 0 w 2676"/>
              <a:gd name="T19" fmla="*/ 1690984 h 920"/>
              <a:gd name="T20" fmla="*/ 0 w 2676"/>
              <a:gd name="T21" fmla="*/ 2418855 h 920"/>
              <a:gd name="T22" fmla="*/ 63269 w 2676"/>
              <a:gd name="T23" fmla="*/ 2546163 h 920"/>
              <a:gd name="T24" fmla="*/ 3697717 w 2676"/>
              <a:gd name="T25" fmla="*/ 2546163 h 920"/>
              <a:gd name="T26" fmla="*/ 3762392 w 2676"/>
              <a:gd name="T27" fmla="*/ 2418855 h 920"/>
              <a:gd name="T28" fmla="*/ 3762392 w 2676"/>
              <a:gd name="T29" fmla="*/ 124541 h 920"/>
              <a:gd name="T30" fmla="*/ 3697717 w 2676"/>
              <a:gd name="T31" fmla="*/ 0 h 9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676" h="920">
                <a:moveTo>
                  <a:pt x="2630" y="0"/>
                </a:moveTo>
                <a:cubicBezTo>
                  <a:pt x="45" y="0"/>
                  <a:pt x="45" y="0"/>
                  <a:pt x="45" y="0"/>
                </a:cubicBezTo>
                <a:cubicBezTo>
                  <a:pt x="20" y="0"/>
                  <a:pt x="0" y="20"/>
                  <a:pt x="0" y="45"/>
                </a:cubicBezTo>
                <a:cubicBezTo>
                  <a:pt x="0" y="308"/>
                  <a:pt x="0" y="308"/>
                  <a:pt x="0" y="308"/>
                </a:cubicBezTo>
                <a:cubicBezTo>
                  <a:pt x="157" y="308"/>
                  <a:pt x="157" y="308"/>
                  <a:pt x="157" y="308"/>
                </a:cubicBezTo>
                <a:cubicBezTo>
                  <a:pt x="157" y="130"/>
                  <a:pt x="157" y="130"/>
                  <a:pt x="157" y="130"/>
                </a:cubicBezTo>
                <a:cubicBezTo>
                  <a:pt x="487" y="460"/>
                  <a:pt x="487" y="460"/>
                  <a:pt x="487" y="460"/>
                </a:cubicBezTo>
                <a:cubicBezTo>
                  <a:pt x="158" y="789"/>
                  <a:pt x="158" y="789"/>
                  <a:pt x="158" y="789"/>
                </a:cubicBezTo>
                <a:cubicBezTo>
                  <a:pt x="158" y="611"/>
                  <a:pt x="158" y="611"/>
                  <a:pt x="158" y="611"/>
                </a:cubicBezTo>
                <a:cubicBezTo>
                  <a:pt x="0" y="611"/>
                  <a:pt x="0" y="611"/>
                  <a:pt x="0" y="611"/>
                </a:cubicBezTo>
                <a:cubicBezTo>
                  <a:pt x="0" y="874"/>
                  <a:pt x="0" y="874"/>
                  <a:pt x="0" y="874"/>
                </a:cubicBezTo>
                <a:cubicBezTo>
                  <a:pt x="0" y="899"/>
                  <a:pt x="20" y="920"/>
                  <a:pt x="45" y="920"/>
                </a:cubicBezTo>
                <a:cubicBezTo>
                  <a:pt x="2630" y="920"/>
                  <a:pt x="2630" y="920"/>
                  <a:pt x="2630" y="920"/>
                </a:cubicBezTo>
                <a:cubicBezTo>
                  <a:pt x="2656" y="920"/>
                  <a:pt x="2676" y="899"/>
                  <a:pt x="2676" y="874"/>
                </a:cubicBezTo>
                <a:cubicBezTo>
                  <a:pt x="2676" y="45"/>
                  <a:pt x="2676" y="45"/>
                  <a:pt x="2676" y="45"/>
                </a:cubicBezTo>
                <a:cubicBezTo>
                  <a:pt x="2676" y="20"/>
                  <a:pt x="2656" y="0"/>
                  <a:pt x="2630" y="0"/>
                </a:cubicBezTo>
                <a:close/>
              </a:path>
            </a:pathLst>
          </a:custGeom>
          <a:gradFill rotWithShape="1">
            <a:gsLst>
              <a:gs pos="0">
                <a:srgbClr val="FFFFFF"/>
              </a:gs>
              <a:gs pos="100000">
                <a:srgbClr val="E5E5E5"/>
              </a:gs>
            </a:gsLst>
            <a:lin ang="18900000" scaled="1"/>
          </a:gradFill>
          <a:ln w="9525" algn="ctr">
            <a:solidFill>
              <a:srgbClr val="B2B2B2"/>
            </a:solidFill>
            <a:round/>
          </a:ln>
        </p:spPr>
        <p:txBody>
          <a:bodyPr wrap="none" anchor="ctr"/>
          <a:lstStyle/>
          <a:p>
            <a:endParaRPr lang="zh-CN" altLang="en-US"/>
          </a:p>
        </p:txBody>
      </p:sp>
      <p:sp>
        <p:nvSpPr>
          <p:cNvPr id="14" name="WordArt 9"/>
          <p:cNvSpPr>
            <a:spLocks noChangeArrowheads="1" noChangeShapeType="1" noTextEdit="1"/>
          </p:cNvSpPr>
          <p:nvPr/>
        </p:nvSpPr>
        <p:spPr bwMode="auto">
          <a:xfrm>
            <a:off x="4487875" y="924694"/>
            <a:ext cx="298450" cy="3175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en-US" altLang="zh-CN" sz="3600" b="1" kern="10" dirty="0">
                <a:solidFill>
                  <a:srgbClr val="A6A6A6"/>
                </a:solidFill>
                <a:latin typeface="Arial" panose="020B0604020202020204"/>
                <a:cs typeface="Arial" panose="020B0604020202020204"/>
              </a:rPr>
              <a:t>2</a:t>
            </a:r>
            <a:endParaRPr lang="zh-CN" altLang="en-US" sz="3600" b="1" kern="10" dirty="0">
              <a:solidFill>
                <a:srgbClr val="A6A6A6"/>
              </a:solidFill>
              <a:latin typeface="Arial" panose="020B0604020202020204"/>
              <a:cs typeface="Arial" panose="020B0604020202020204"/>
            </a:endParaRPr>
          </a:p>
        </p:txBody>
      </p:sp>
      <p:sp>
        <p:nvSpPr>
          <p:cNvPr id="15" name="WordArt 10"/>
          <p:cNvSpPr>
            <a:spLocks noChangeArrowheads="1" noChangeShapeType="1" noTextEdit="1"/>
          </p:cNvSpPr>
          <p:nvPr/>
        </p:nvSpPr>
        <p:spPr bwMode="auto">
          <a:xfrm>
            <a:off x="7242188" y="924694"/>
            <a:ext cx="300037" cy="3175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en-US" altLang="zh-CN" sz="3600" b="1" kern="10">
                <a:solidFill>
                  <a:srgbClr val="A6A6A6"/>
                </a:solidFill>
                <a:latin typeface="Arial" panose="020B0604020202020204"/>
                <a:cs typeface="Arial" panose="020B0604020202020204"/>
              </a:rPr>
              <a:t>3</a:t>
            </a:r>
            <a:endParaRPr lang="zh-CN" altLang="en-US" sz="3600" b="1" kern="10">
              <a:solidFill>
                <a:srgbClr val="A6A6A6"/>
              </a:solidFill>
              <a:latin typeface="Arial" panose="020B0604020202020204"/>
              <a:cs typeface="Arial" panose="020B0604020202020204"/>
            </a:endParaRPr>
          </a:p>
        </p:txBody>
      </p:sp>
      <p:sp>
        <p:nvSpPr>
          <p:cNvPr id="17" name="Rectangle 12"/>
          <p:cNvSpPr>
            <a:spLocks noChangeArrowheads="1"/>
          </p:cNvSpPr>
          <p:nvPr/>
        </p:nvSpPr>
        <p:spPr bwMode="auto">
          <a:xfrm>
            <a:off x="3059832" y="1746522"/>
            <a:ext cx="2712070" cy="753220"/>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457200" lvl="1" indent="0">
              <a:lnSpc>
                <a:spcPct val="125000"/>
              </a:lnSpc>
              <a:spcBef>
                <a:spcPct val="35000"/>
              </a:spcBef>
              <a:buClr>
                <a:srgbClr val="FF0000"/>
              </a:buClr>
              <a:buSzPct val="75000"/>
            </a:pPr>
            <a:r>
              <a:rPr lang="zh-CN" altLang="en-US" b="0" dirty="0" smtClean="0">
                <a:solidFill>
                  <a:srgbClr val="333333"/>
                </a:solidFill>
                <a:latin typeface="微软雅黑" panose="020B0503020204020204" pitchFamily="34" charset="-122"/>
                <a:ea typeface="微软雅黑" panose="020B0503020204020204" pitchFamily="34" charset="-122"/>
              </a:rPr>
              <a:t>直接影响后续沟通所耗费的精力和时间</a:t>
            </a:r>
            <a:endParaRPr lang="en-US" altLang="zh-CN" b="0" dirty="0">
              <a:solidFill>
                <a:srgbClr val="333333"/>
              </a:solidFill>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5868144" y="1779662"/>
            <a:ext cx="2591370" cy="728982"/>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457200" lvl="1" indent="0">
              <a:lnSpc>
                <a:spcPct val="120000"/>
              </a:lnSpc>
              <a:spcBef>
                <a:spcPct val="35000"/>
              </a:spcBef>
              <a:buClr>
                <a:srgbClr val="FF0000"/>
              </a:buClr>
              <a:buSzPct val="75000"/>
            </a:pPr>
            <a:r>
              <a:rPr lang="zh-CN" altLang="en-US" b="0" dirty="0" smtClean="0">
                <a:solidFill>
                  <a:srgbClr val="333333"/>
                </a:solidFill>
                <a:latin typeface="微软雅黑" panose="020B0503020204020204" pitchFamily="34" charset="-122"/>
                <a:ea typeface="微软雅黑" panose="020B0503020204020204" pitchFamily="34" charset="-122"/>
              </a:rPr>
              <a:t>直接影响专利申请文件的质量</a:t>
            </a:r>
            <a:endParaRPr lang="en-US" altLang="zh-CN" b="0" dirty="0">
              <a:solidFill>
                <a:srgbClr val="333333"/>
              </a:solidFill>
              <a:latin typeface="微软雅黑" panose="020B0503020204020204" pitchFamily="34" charset="-122"/>
              <a:ea typeface="微软雅黑" panose="020B0503020204020204" pitchFamily="34" charset="-122"/>
            </a:endParaRPr>
          </a:p>
        </p:txBody>
      </p:sp>
      <p:sp>
        <p:nvSpPr>
          <p:cNvPr id="20" name="Freeform 6"/>
          <p:cNvSpPr/>
          <p:nvPr/>
        </p:nvSpPr>
        <p:spPr bwMode="auto">
          <a:xfrm rot="5400000">
            <a:off x="892275" y="802109"/>
            <a:ext cx="1920974" cy="2338388"/>
          </a:xfrm>
          <a:custGeom>
            <a:avLst/>
            <a:gdLst>
              <a:gd name="T0" fmla="*/ 3697717 w 2676"/>
              <a:gd name="T1" fmla="*/ 0 h 920"/>
              <a:gd name="T2" fmla="*/ 63269 w 2676"/>
              <a:gd name="T3" fmla="*/ 0 h 920"/>
              <a:gd name="T4" fmla="*/ 0 w 2676"/>
              <a:gd name="T5" fmla="*/ 124541 h 920"/>
              <a:gd name="T6" fmla="*/ 0 w 2676"/>
              <a:gd name="T7" fmla="*/ 852411 h 920"/>
              <a:gd name="T8" fmla="*/ 220738 w 2676"/>
              <a:gd name="T9" fmla="*/ 852411 h 920"/>
              <a:gd name="T10" fmla="*/ 220738 w 2676"/>
              <a:gd name="T11" fmla="*/ 359784 h 920"/>
              <a:gd name="T12" fmla="*/ 684710 w 2676"/>
              <a:gd name="T13" fmla="*/ 1273082 h 920"/>
              <a:gd name="T14" fmla="*/ 222144 w 2676"/>
              <a:gd name="T15" fmla="*/ 2183612 h 920"/>
              <a:gd name="T16" fmla="*/ 222144 w 2676"/>
              <a:gd name="T17" fmla="*/ 1690984 h 920"/>
              <a:gd name="T18" fmla="*/ 0 w 2676"/>
              <a:gd name="T19" fmla="*/ 1690984 h 920"/>
              <a:gd name="T20" fmla="*/ 0 w 2676"/>
              <a:gd name="T21" fmla="*/ 2418855 h 920"/>
              <a:gd name="T22" fmla="*/ 63269 w 2676"/>
              <a:gd name="T23" fmla="*/ 2546163 h 920"/>
              <a:gd name="T24" fmla="*/ 3697717 w 2676"/>
              <a:gd name="T25" fmla="*/ 2546163 h 920"/>
              <a:gd name="T26" fmla="*/ 3762392 w 2676"/>
              <a:gd name="T27" fmla="*/ 2418855 h 920"/>
              <a:gd name="T28" fmla="*/ 3762392 w 2676"/>
              <a:gd name="T29" fmla="*/ 124541 h 920"/>
              <a:gd name="T30" fmla="*/ 3697717 w 2676"/>
              <a:gd name="T31" fmla="*/ 0 h 9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676" h="920">
                <a:moveTo>
                  <a:pt x="2630" y="0"/>
                </a:moveTo>
                <a:cubicBezTo>
                  <a:pt x="45" y="0"/>
                  <a:pt x="45" y="0"/>
                  <a:pt x="45" y="0"/>
                </a:cubicBezTo>
                <a:cubicBezTo>
                  <a:pt x="20" y="0"/>
                  <a:pt x="0" y="20"/>
                  <a:pt x="0" y="45"/>
                </a:cubicBezTo>
                <a:cubicBezTo>
                  <a:pt x="0" y="308"/>
                  <a:pt x="0" y="308"/>
                  <a:pt x="0" y="308"/>
                </a:cubicBezTo>
                <a:cubicBezTo>
                  <a:pt x="157" y="308"/>
                  <a:pt x="157" y="308"/>
                  <a:pt x="157" y="308"/>
                </a:cubicBezTo>
                <a:cubicBezTo>
                  <a:pt x="157" y="130"/>
                  <a:pt x="157" y="130"/>
                  <a:pt x="157" y="130"/>
                </a:cubicBezTo>
                <a:cubicBezTo>
                  <a:pt x="487" y="460"/>
                  <a:pt x="487" y="460"/>
                  <a:pt x="487" y="460"/>
                </a:cubicBezTo>
                <a:cubicBezTo>
                  <a:pt x="158" y="789"/>
                  <a:pt x="158" y="789"/>
                  <a:pt x="158" y="789"/>
                </a:cubicBezTo>
                <a:cubicBezTo>
                  <a:pt x="158" y="611"/>
                  <a:pt x="158" y="611"/>
                  <a:pt x="158" y="611"/>
                </a:cubicBezTo>
                <a:cubicBezTo>
                  <a:pt x="0" y="611"/>
                  <a:pt x="0" y="611"/>
                  <a:pt x="0" y="611"/>
                </a:cubicBezTo>
                <a:cubicBezTo>
                  <a:pt x="0" y="874"/>
                  <a:pt x="0" y="874"/>
                  <a:pt x="0" y="874"/>
                </a:cubicBezTo>
                <a:cubicBezTo>
                  <a:pt x="0" y="899"/>
                  <a:pt x="20" y="920"/>
                  <a:pt x="45" y="920"/>
                </a:cubicBezTo>
                <a:cubicBezTo>
                  <a:pt x="2630" y="920"/>
                  <a:pt x="2630" y="920"/>
                  <a:pt x="2630" y="920"/>
                </a:cubicBezTo>
                <a:cubicBezTo>
                  <a:pt x="2656" y="920"/>
                  <a:pt x="2676" y="899"/>
                  <a:pt x="2676" y="874"/>
                </a:cubicBezTo>
                <a:cubicBezTo>
                  <a:pt x="2676" y="45"/>
                  <a:pt x="2676" y="45"/>
                  <a:pt x="2676" y="45"/>
                </a:cubicBezTo>
                <a:cubicBezTo>
                  <a:pt x="2676" y="20"/>
                  <a:pt x="2656" y="0"/>
                  <a:pt x="2630" y="0"/>
                </a:cubicBezTo>
                <a:close/>
              </a:path>
            </a:pathLst>
          </a:custGeom>
          <a:gradFill rotWithShape="1">
            <a:gsLst>
              <a:gs pos="0">
                <a:srgbClr val="FFFFFF"/>
              </a:gs>
              <a:gs pos="100000">
                <a:srgbClr val="E5E5E5"/>
              </a:gs>
            </a:gsLst>
            <a:lin ang="18900000" scaled="1"/>
          </a:gradFill>
          <a:ln w="9525" algn="ctr">
            <a:solidFill>
              <a:srgbClr val="B2B2B2"/>
            </a:solidFill>
            <a:round/>
          </a:ln>
        </p:spPr>
        <p:txBody>
          <a:bodyPr wrap="none" anchor="ctr"/>
          <a:lstStyle/>
          <a:p>
            <a:endParaRPr lang="zh-CN" altLang="en-US"/>
          </a:p>
        </p:txBody>
      </p:sp>
      <p:sp>
        <p:nvSpPr>
          <p:cNvPr id="21" name="WordArt 9"/>
          <p:cNvSpPr>
            <a:spLocks noChangeArrowheads="1" noChangeShapeType="1" noTextEdit="1"/>
          </p:cNvSpPr>
          <p:nvPr/>
        </p:nvSpPr>
        <p:spPr bwMode="auto">
          <a:xfrm>
            <a:off x="1702743" y="915566"/>
            <a:ext cx="298450" cy="3175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en-US" altLang="zh-CN" sz="3600" b="1" kern="10" dirty="0" smtClean="0">
                <a:solidFill>
                  <a:srgbClr val="A6A6A6"/>
                </a:solidFill>
                <a:latin typeface="Arial" panose="020B0604020202020204"/>
                <a:cs typeface="Arial" panose="020B0604020202020204"/>
              </a:rPr>
              <a:t>1</a:t>
            </a:r>
            <a:endParaRPr lang="zh-CN" altLang="en-US" sz="3600" b="1" kern="10" dirty="0">
              <a:solidFill>
                <a:srgbClr val="A6A6A6"/>
              </a:solidFill>
              <a:latin typeface="Arial" panose="020B0604020202020204"/>
              <a:cs typeface="Arial" panose="020B0604020202020204"/>
            </a:endParaRPr>
          </a:p>
        </p:txBody>
      </p:sp>
      <p:sp>
        <p:nvSpPr>
          <p:cNvPr id="22" name="Rectangle 12"/>
          <p:cNvSpPr>
            <a:spLocks noChangeArrowheads="1"/>
          </p:cNvSpPr>
          <p:nvPr/>
        </p:nvSpPr>
        <p:spPr bwMode="auto">
          <a:xfrm>
            <a:off x="346708" y="1746522"/>
            <a:ext cx="2712070" cy="753220"/>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fontAlgn="base">
              <a:defRPr>
                <a:solidFill>
                  <a:schemeClr val="tx1"/>
                </a:solidFill>
                <a:latin typeface="Arial" panose="020B0604020202020204" pitchFamily="34" charset="0"/>
              </a:defRPr>
            </a:lvl1pPr>
            <a:lvl2pPr marL="742950" indent="-285750" algn="l" fontAlgn="base">
              <a:defRPr>
                <a:solidFill>
                  <a:schemeClr val="tx1"/>
                </a:solidFill>
                <a:latin typeface="Arial" panose="020B0604020202020204" pitchFamily="34" charset="0"/>
              </a:defRPr>
            </a:lvl2pPr>
            <a:lvl3pPr marL="1143000" indent="-228600" algn="l" fontAlgn="base">
              <a:defRPr>
                <a:solidFill>
                  <a:schemeClr val="tx1"/>
                </a:solidFill>
                <a:latin typeface="Arial" panose="020B0604020202020204" pitchFamily="34" charset="0"/>
              </a:defRPr>
            </a:lvl3pPr>
            <a:lvl4pPr marL="1600200" indent="-228600" algn="l" fontAlgn="base">
              <a:defRPr>
                <a:solidFill>
                  <a:schemeClr val="tx1"/>
                </a:solidFill>
                <a:latin typeface="Arial" panose="020B0604020202020204" pitchFamily="34" charset="0"/>
              </a:defRPr>
            </a:lvl4pPr>
            <a:lvl5pPr marL="2057400" indent="-228600" algn="l" fontAlgn="base">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marL="457200" lvl="1" indent="0">
              <a:lnSpc>
                <a:spcPct val="125000"/>
              </a:lnSpc>
              <a:spcBef>
                <a:spcPct val="35000"/>
              </a:spcBef>
              <a:buClr>
                <a:srgbClr val="FF0000"/>
              </a:buClr>
              <a:buSzPct val="75000"/>
            </a:pPr>
            <a:r>
              <a:rPr lang="zh-CN" altLang="en-US" b="0" dirty="0" smtClean="0">
                <a:latin typeface="微软雅黑" panose="020B0503020204020204" pitchFamily="34" charset="-122"/>
                <a:ea typeface="微软雅黑" panose="020B0503020204020204" pitchFamily="34" charset="-122"/>
              </a:rPr>
              <a:t>直接影响专利代理人对技术方案的理解</a:t>
            </a:r>
            <a:endParaRPr lang="en-US" altLang="zh-CN" b="0" dirty="0">
              <a:latin typeface="微软雅黑" panose="020B0503020204020204" pitchFamily="34" charset="-122"/>
              <a:ea typeface="微软雅黑" panose="020B0503020204020204" pitchFamily="34" charset="-122"/>
            </a:endParaRPr>
          </a:p>
        </p:txBody>
      </p:sp>
      <p:sp>
        <p:nvSpPr>
          <p:cNvPr id="23" name="矩形 22"/>
          <p:cNvSpPr/>
          <p:nvPr/>
        </p:nvSpPr>
        <p:spPr bwMode="auto">
          <a:xfrm>
            <a:off x="683568" y="3147814"/>
            <a:ext cx="7848871" cy="1008112"/>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TextBox 23"/>
          <p:cNvSpPr txBox="1"/>
          <p:nvPr/>
        </p:nvSpPr>
        <p:spPr>
          <a:xfrm>
            <a:off x="827584" y="3219822"/>
            <a:ext cx="7704856" cy="923330"/>
          </a:xfrm>
          <a:prstGeom prst="rect">
            <a:avLst/>
          </a:prstGeom>
          <a:noFill/>
        </p:spPr>
        <p:txBody>
          <a:bodyPr wrap="square" rtlCol="0">
            <a:spAutoFit/>
          </a:bodyPr>
          <a:lstStyle/>
          <a:p>
            <a:pPr>
              <a:lnSpc>
                <a:spcPct val="150000"/>
              </a:lnSpc>
              <a:buFont typeface="Wingdings" panose="05000000000000000000" pitchFamily="2" charset="2"/>
              <a:buChar char="u"/>
            </a:pPr>
            <a:r>
              <a:rPr lang="zh-CN" altLang="en-US" b="0" dirty="0" smtClean="0">
                <a:latin typeface="+mn-ea"/>
                <a:ea typeface="+mn-ea"/>
              </a:rPr>
              <a:t>因此，完善、清楚、准确的技术交底书是获得高质量专利文件的重要条件之一。</a:t>
            </a:r>
            <a:endParaRPr lang="en-US" altLang="zh-CN" b="0" dirty="0" smtClean="0">
              <a:latin typeface="+mn-ea"/>
              <a:ea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anim calcmode="lin" valueType="num">
                                      <p:cBhvr>
                                        <p:cTn id="13" dur="500" fill="hold"/>
                                        <p:tgtEl>
                                          <p:spTgt spid="9"/>
                                        </p:tgtEl>
                                        <p:attrNameLst>
                                          <p:attrName>ppt_x</p:attrName>
                                        </p:attrNameLst>
                                      </p:cBhvr>
                                      <p:tavLst>
                                        <p:tav tm="0">
                                          <p:val>
                                            <p:strVal val="#ppt_x"/>
                                          </p:val>
                                        </p:tav>
                                        <p:tav tm="100000">
                                          <p:val>
                                            <p:strVal val="#ppt_x"/>
                                          </p:val>
                                        </p:tav>
                                      </p:tavLst>
                                    </p:anim>
                                    <p:anim calcmode="lin" valueType="num">
                                      <p:cBhvr>
                                        <p:cTn id="14" dur="500" fill="hold"/>
                                        <p:tgtEl>
                                          <p:spTgt spid="9"/>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 calcmode="lin" valueType="num">
                                      <p:cBhvr>
                                        <p:cTn id="19" dur="500" fill="hold"/>
                                        <p:tgtEl>
                                          <p:spTgt spid="14"/>
                                        </p:tgtEl>
                                        <p:attrNameLst>
                                          <p:attrName>style.rotation</p:attrName>
                                        </p:attrNameLst>
                                      </p:cBhvr>
                                      <p:tavLst>
                                        <p:tav tm="0">
                                          <p:val>
                                            <p:fltVal val="360"/>
                                          </p:val>
                                        </p:tav>
                                        <p:tav tm="100000">
                                          <p:val>
                                            <p:fltVal val="0"/>
                                          </p:val>
                                        </p:tav>
                                      </p:tavLst>
                                    </p:anim>
                                    <p:animEffect transition="in" filter="fade">
                                      <p:cBhvr>
                                        <p:cTn id="20" dur="500"/>
                                        <p:tgtEl>
                                          <p:spTgt spid="14"/>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anim calcmode="lin" valueType="num">
                                      <p:cBhvr>
                                        <p:cTn id="24" dur="1000" fill="hold"/>
                                        <p:tgtEl>
                                          <p:spTgt spid="17"/>
                                        </p:tgtEl>
                                        <p:attrNameLst>
                                          <p:attrName>ppt_x</p:attrName>
                                        </p:attrNameLst>
                                      </p:cBhvr>
                                      <p:tavLst>
                                        <p:tav tm="0">
                                          <p:val>
                                            <p:strVal val="#ppt_x"/>
                                          </p:val>
                                        </p:tav>
                                        <p:tav tm="100000">
                                          <p:val>
                                            <p:strVal val="#ppt_x"/>
                                          </p:val>
                                        </p:tav>
                                      </p:tavLst>
                                    </p:anim>
                                    <p:anim calcmode="lin" valueType="num">
                                      <p:cBhvr>
                                        <p:cTn id="25" dur="1000" fill="hold"/>
                                        <p:tgtEl>
                                          <p:spTgt spid="17"/>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anim calcmode="lin" valueType="num">
                                      <p:cBhvr>
                                        <p:cTn id="29" dur="500" fill="hold"/>
                                        <p:tgtEl>
                                          <p:spTgt spid="10"/>
                                        </p:tgtEl>
                                        <p:attrNameLst>
                                          <p:attrName>ppt_x</p:attrName>
                                        </p:attrNameLst>
                                      </p:cBhvr>
                                      <p:tavLst>
                                        <p:tav tm="0">
                                          <p:val>
                                            <p:strVal val="#ppt_x"/>
                                          </p:val>
                                        </p:tav>
                                        <p:tav tm="100000">
                                          <p:val>
                                            <p:strVal val="#ppt_x"/>
                                          </p:val>
                                        </p:tav>
                                      </p:tavLst>
                                    </p:anim>
                                    <p:anim calcmode="lin" valueType="num">
                                      <p:cBhvr>
                                        <p:cTn id="30" dur="500" fill="hold"/>
                                        <p:tgtEl>
                                          <p:spTgt spid="10"/>
                                        </p:tgtEl>
                                        <p:attrNameLst>
                                          <p:attrName>ppt_y</p:attrName>
                                        </p:attrNameLst>
                                      </p:cBhvr>
                                      <p:tavLst>
                                        <p:tav tm="0">
                                          <p:val>
                                            <p:strVal val="#ppt_y-.1"/>
                                          </p:val>
                                        </p:tav>
                                        <p:tav tm="100000">
                                          <p:val>
                                            <p:strVal val="#ppt_y"/>
                                          </p:val>
                                        </p:tav>
                                      </p:tavLst>
                                    </p:anim>
                                  </p:childTnLst>
                                </p:cTn>
                              </p:par>
                              <p:par>
                                <p:cTn id="31" presetID="49" presetClass="entr" presetSubtype="0" decel="10000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 calcmode="lin" valueType="num">
                                      <p:cBhvr>
                                        <p:cTn id="35" dur="500" fill="hold"/>
                                        <p:tgtEl>
                                          <p:spTgt spid="15"/>
                                        </p:tgtEl>
                                        <p:attrNameLst>
                                          <p:attrName>style.rotation</p:attrName>
                                        </p:attrNameLst>
                                      </p:cBhvr>
                                      <p:tavLst>
                                        <p:tav tm="0">
                                          <p:val>
                                            <p:fltVal val="360"/>
                                          </p:val>
                                        </p:tav>
                                        <p:tav tm="100000">
                                          <p:val>
                                            <p:fltVal val="0"/>
                                          </p:val>
                                        </p:tav>
                                      </p:tavLst>
                                    </p:anim>
                                    <p:animEffect transition="in" filter="fade">
                                      <p:cBhvr>
                                        <p:cTn id="36" dur="500"/>
                                        <p:tgtEl>
                                          <p:spTgt spid="15"/>
                                        </p:tgtEl>
                                      </p:cBhvr>
                                    </p:animEffect>
                                  </p:childTnLst>
                                </p:cTn>
                              </p:par>
                              <p:par>
                                <p:cTn id="37" presetID="12" presetClass="entr" presetSubtype="2"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slide(fromRight)">
                                      <p:cBhvr>
                                        <p:cTn id="39" dur="500"/>
                                        <p:tgtEl>
                                          <p:spTgt spid="18"/>
                                        </p:tgtEl>
                                      </p:cBhvr>
                                    </p:animEffect>
                                  </p:childTnLst>
                                </p:cTn>
                              </p:par>
                              <p:par>
                                <p:cTn id="40" presetID="47"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anim calcmode="lin" valueType="num">
                                      <p:cBhvr>
                                        <p:cTn id="43" dur="500" fill="hold"/>
                                        <p:tgtEl>
                                          <p:spTgt spid="20"/>
                                        </p:tgtEl>
                                        <p:attrNameLst>
                                          <p:attrName>ppt_x</p:attrName>
                                        </p:attrNameLst>
                                      </p:cBhvr>
                                      <p:tavLst>
                                        <p:tav tm="0">
                                          <p:val>
                                            <p:strVal val="#ppt_x"/>
                                          </p:val>
                                        </p:tav>
                                        <p:tav tm="100000">
                                          <p:val>
                                            <p:strVal val="#ppt_x"/>
                                          </p:val>
                                        </p:tav>
                                      </p:tavLst>
                                    </p:anim>
                                    <p:anim calcmode="lin" valueType="num">
                                      <p:cBhvr>
                                        <p:cTn id="44" dur="500" fill="hold"/>
                                        <p:tgtEl>
                                          <p:spTgt spid="20"/>
                                        </p:tgtEl>
                                        <p:attrNameLst>
                                          <p:attrName>ppt_y</p:attrName>
                                        </p:attrNameLst>
                                      </p:cBhvr>
                                      <p:tavLst>
                                        <p:tav tm="0">
                                          <p:val>
                                            <p:strVal val="#ppt_y-.1"/>
                                          </p:val>
                                        </p:tav>
                                        <p:tav tm="100000">
                                          <p:val>
                                            <p:strVal val="#ppt_y"/>
                                          </p:val>
                                        </p:tav>
                                      </p:tavLst>
                                    </p:anim>
                                  </p:childTnLst>
                                </p:cTn>
                              </p:par>
                              <p:par>
                                <p:cTn id="45" presetID="49" presetClass="entr" presetSubtype="0" decel="10000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ppt_w</p:attrName>
                                        </p:attrNameLst>
                                      </p:cBhvr>
                                      <p:tavLst>
                                        <p:tav tm="0">
                                          <p:val>
                                            <p:fltVal val="0"/>
                                          </p:val>
                                        </p:tav>
                                        <p:tav tm="100000">
                                          <p:val>
                                            <p:strVal val="#ppt_w"/>
                                          </p:val>
                                        </p:tav>
                                      </p:tavLst>
                                    </p:anim>
                                    <p:anim calcmode="lin" valueType="num">
                                      <p:cBhvr>
                                        <p:cTn id="48" dur="500" fill="hold"/>
                                        <p:tgtEl>
                                          <p:spTgt spid="21"/>
                                        </p:tgtEl>
                                        <p:attrNameLst>
                                          <p:attrName>ppt_h</p:attrName>
                                        </p:attrNameLst>
                                      </p:cBhvr>
                                      <p:tavLst>
                                        <p:tav tm="0">
                                          <p:val>
                                            <p:fltVal val="0"/>
                                          </p:val>
                                        </p:tav>
                                        <p:tav tm="100000">
                                          <p:val>
                                            <p:strVal val="#ppt_h"/>
                                          </p:val>
                                        </p:tav>
                                      </p:tavLst>
                                    </p:anim>
                                    <p:anim calcmode="lin" valueType="num">
                                      <p:cBhvr>
                                        <p:cTn id="49" dur="500" fill="hold"/>
                                        <p:tgtEl>
                                          <p:spTgt spid="21"/>
                                        </p:tgtEl>
                                        <p:attrNameLst>
                                          <p:attrName>style.rotation</p:attrName>
                                        </p:attrNameLst>
                                      </p:cBhvr>
                                      <p:tavLst>
                                        <p:tav tm="0">
                                          <p:val>
                                            <p:fltVal val="360"/>
                                          </p:val>
                                        </p:tav>
                                        <p:tav tm="100000">
                                          <p:val>
                                            <p:fltVal val="0"/>
                                          </p:val>
                                        </p:tav>
                                      </p:tavLst>
                                    </p:anim>
                                    <p:animEffect transition="in" filter="fade">
                                      <p:cBhvr>
                                        <p:cTn id="50" dur="500"/>
                                        <p:tgtEl>
                                          <p:spTgt spid="21"/>
                                        </p:tgtEl>
                                      </p:cBhvr>
                                    </p:animEffect>
                                  </p:childTnLst>
                                </p:cTn>
                              </p:par>
                              <p:par>
                                <p:cTn id="51" presetID="42"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anim calcmode="lin" valueType="num">
                                      <p:cBhvr>
                                        <p:cTn id="54" dur="1000" fill="hold"/>
                                        <p:tgtEl>
                                          <p:spTgt spid="22"/>
                                        </p:tgtEl>
                                        <p:attrNameLst>
                                          <p:attrName>ppt_x</p:attrName>
                                        </p:attrNameLst>
                                      </p:cBhvr>
                                      <p:tavLst>
                                        <p:tav tm="0">
                                          <p:val>
                                            <p:strVal val="#ppt_x"/>
                                          </p:val>
                                        </p:tav>
                                        <p:tav tm="100000">
                                          <p:val>
                                            <p:strVal val="#ppt_x"/>
                                          </p:val>
                                        </p:tav>
                                      </p:tavLst>
                                    </p:anim>
                                    <p:anim calcmode="lin" valueType="num">
                                      <p:cBhvr>
                                        <p:cTn id="5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4" grpId="0" animBg="1"/>
      <p:bldP spid="15" grpId="0" animBg="1"/>
      <p:bldP spid="17" grpId="0"/>
      <p:bldP spid="18" grpId="0"/>
      <p:bldP spid="20" grpId="0" animBg="1"/>
      <p:bldP spid="21"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5"/>
          <p:cNvSpPr txBox="1">
            <a:spLocks noChangeArrowheads="1"/>
          </p:cNvSpPr>
          <p:nvPr/>
        </p:nvSpPr>
        <p:spPr bwMode="auto">
          <a:xfrm>
            <a:off x="952843" y="139511"/>
            <a:ext cx="3878614" cy="83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9" tIns="45709" rIns="91419" bIns="45709">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i="0" dirty="0" smtClean="0">
                <a:latin typeface="+mj-ea"/>
                <a:ea typeface="+mj-ea"/>
              </a:rPr>
              <a:t>二、技术交底书的组成部分</a:t>
            </a:r>
            <a:endParaRPr lang="en-US" altLang="zh-CN" sz="2400" i="0" dirty="0" smtClean="0">
              <a:latin typeface="+mj-ea"/>
              <a:ea typeface="+mj-ea"/>
            </a:endParaRPr>
          </a:p>
          <a:p>
            <a:pPr eaLnBrk="1" hangingPunct="1">
              <a:defRPr/>
            </a:pPr>
            <a:endParaRPr lang="zh-CN" altLang="en-US" sz="2400" i="0" dirty="0">
              <a:latin typeface="+mj-ea"/>
              <a:ea typeface="+mj-ea"/>
            </a:endParaRPr>
          </a:p>
        </p:txBody>
      </p:sp>
      <p:cxnSp>
        <p:nvCxnSpPr>
          <p:cNvPr id="11" name="直接连接符 10"/>
          <p:cNvCxnSpPr/>
          <p:nvPr/>
        </p:nvCxnSpPr>
        <p:spPr bwMode="auto">
          <a:xfrm>
            <a:off x="611560" y="699542"/>
            <a:ext cx="835292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87" name="文本框 1"/>
          <p:cNvSpPr txBox="1"/>
          <p:nvPr/>
        </p:nvSpPr>
        <p:spPr>
          <a:xfrm>
            <a:off x="1071563" y="718820"/>
            <a:ext cx="7143750" cy="3402330"/>
          </a:xfrm>
          <a:prstGeom prst="rect">
            <a:avLst/>
          </a:prstGeom>
          <a:noFill/>
          <a:ln w="9525">
            <a:noFill/>
          </a:ln>
        </p:spPr>
        <p:txBody>
          <a:bodyPr>
            <a:spAutoFit/>
          </a:bodyPr>
          <a:p>
            <a:pPr lvl="0" eaLnBrk="1" hangingPunct="1">
              <a:buFont typeface="Arial" panose="020B0604020202020204" pitchFamily="34" charset="0"/>
              <a:buNone/>
            </a:pPr>
            <a:r>
              <a:rPr lang="zh-CN" altLang="en-US" sz="1800" b="0" dirty="0">
                <a:latin typeface="+mn-ea"/>
                <a:ea typeface="+mn-ea"/>
              </a:rPr>
              <a:t>申请文件应当包括：</a:t>
            </a:r>
            <a:r>
              <a:rPr lang="en-US" altLang="zh-CN" sz="1800" b="0" dirty="0">
                <a:latin typeface="+mn-ea"/>
                <a:ea typeface="+mn-ea"/>
              </a:rPr>
              <a:t>(</a:t>
            </a:r>
            <a:r>
              <a:rPr lang="zh-CN" altLang="zh-CN" sz="1800" b="0" dirty="0">
                <a:latin typeface="+mn-ea"/>
                <a:ea typeface="+mn-ea"/>
              </a:rPr>
              <a:t>专利法第</a:t>
            </a:r>
            <a:r>
              <a:rPr lang="en-US" altLang="zh-CN" sz="1800" b="0" dirty="0">
                <a:latin typeface="+mn-ea"/>
                <a:ea typeface="+mn-ea"/>
              </a:rPr>
              <a:t>26</a:t>
            </a:r>
            <a:r>
              <a:rPr lang="zh-CN" altLang="en-US" sz="1800" b="0" dirty="0">
                <a:latin typeface="+mn-ea"/>
                <a:ea typeface="+mn-ea"/>
              </a:rPr>
              <a:t>条之规定</a:t>
            </a:r>
            <a:r>
              <a:rPr lang="en-US" altLang="zh-CN" sz="1800" b="0" dirty="0">
                <a:latin typeface="+mn-ea"/>
                <a:ea typeface="+mn-ea"/>
              </a:rPr>
              <a:t>)</a:t>
            </a:r>
            <a:endParaRPr lang="en-US" altLang="zh-CN" sz="1800" b="0" dirty="0">
              <a:latin typeface="+mn-ea"/>
              <a:ea typeface="+mn-ea"/>
            </a:endParaRPr>
          </a:p>
          <a:p>
            <a:pPr lvl="0" eaLnBrk="1" hangingPunct="1">
              <a:buFont typeface="Arial" panose="020B0604020202020204" pitchFamily="34" charset="0"/>
              <a:buNone/>
            </a:pPr>
            <a:r>
              <a:rPr lang="zh-CN" altLang="en-US" sz="1800" b="0" dirty="0">
                <a:latin typeface="+mn-ea"/>
                <a:ea typeface="+mn-ea"/>
              </a:rPr>
              <a:t>        摘要（</a:t>
            </a:r>
            <a:r>
              <a:rPr lang="zh-CN" altLang="en-US" sz="1800" b="0" dirty="0">
                <a:solidFill>
                  <a:srgbClr val="FF0000"/>
                </a:solidFill>
                <a:latin typeface="+mn-ea"/>
                <a:ea typeface="+mn-ea"/>
              </a:rPr>
              <a:t>权利要求1+有益效果</a:t>
            </a:r>
            <a:r>
              <a:rPr lang="zh-CN" altLang="en-US" sz="1800" b="0" dirty="0">
                <a:latin typeface="+mn-ea"/>
                <a:ea typeface="+mn-ea"/>
              </a:rPr>
              <a:t>）</a:t>
            </a:r>
            <a:endParaRPr lang="zh-CN" altLang="en-US" sz="1800" b="0" dirty="0">
              <a:latin typeface="+mn-ea"/>
              <a:ea typeface="+mn-ea"/>
            </a:endParaRPr>
          </a:p>
          <a:p>
            <a:pPr lvl="0" eaLnBrk="1" hangingPunct="1">
              <a:buFont typeface="Arial" panose="020B0604020202020204" pitchFamily="34" charset="0"/>
              <a:buNone/>
            </a:pPr>
            <a:r>
              <a:rPr lang="zh-CN" altLang="en-US" sz="1800" b="0" dirty="0">
                <a:latin typeface="+mn-ea"/>
                <a:ea typeface="+mn-ea"/>
              </a:rPr>
              <a:t>        摘要附图（</a:t>
            </a:r>
            <a:r>
              <a:rPr lang="zh-CN" altLang="en-US" sz="1800" b="0" dirty="0">
                <a:solidFill>
                  <a:srgbClr val="FF0000"/>
                </a:solidFill>
                <a:latin typeface="+mn-ea"/>
                <a:ea typeface="+mn-ea"/>
              </a:rPr>
              <a:t>说明书附图中之一</a:t>
            </a:r>
            <a:r>
              <a:rPr lang="zh-CN" altLang="en-US" sz="1800" b="0" dirty="0">
                <a:latin typeface="+mn-ea"/>
                <a:ea typeface="+mn-ea"/>
              </a:rPr>
              <a:t>）</a:t>
            </a:r>
            <a:endParaRPr lang="zh-CN" altLang="en-US" sz="1800" b="0" dirty="0">
              <a:latin typeface="+mn-ea"/>
              <a:ea typeface="+mn-ea"/>
            </a:endParaRPr>
          </a:p>
          <a:p>
            <a:pPr lvl="0" eaLnBrk="1" hangingPunct="1">
              <a:buFont typeface="Arial" panose="020B0604020202020204" pitchFamily="34" charset="0"/>
              <a:buNone/>
            </a:pPr>
            <a:r>
              <a:rPr lang="zh-CN" altLang="en-US" sz="1800" b="0" dirty="0">
                <a:latin typeface="+mn-ea"/>
                <a:ea typeface="+mn-ea"/>
              </a:rPr>
              <a:t>        说明书</a:t>
            </a:r>
            <a:endParaRPr lang="zh-CN" altLang="en-US" sz="1800" b="0" dirty="0">
              <a:latin typeface="+mn-ea"/>
              <a:ea typeface="+mn-ea"/>
            </a:endParaRPr>
          </a:p>
          <a:p>
            <a:pPr lvl="0" eaLnBrk="1" hangingPunct="1">
              <a:buFont typeface="Arial" panose="020B0604020202020204" pitchFamily="34" charset="0"/>
              <a:buNone/>
            </a:pPr>
            <a:r>
              <a:rPr lang="zh-CN" altLang="en-US" sz="1800" b="0" dirty="0">
                <a:latin typeface="+mn-ea"/>
                <a:ea typeface="+mn-ea"/>
              </a:rPr>
              <a:t>                 背景技术</a:t>
            </a:r>
            <a:endParaRPr lang="zh-CN" altLang="en-US" sz="1800" b="0" dirty="0">
              <a:latin typeface="+mn-ea"/>
              <a:ea typeface="+mn-ea"/>
            </a:endParaRPr>
          </a:p>
          <a:p>
            <a:pPr lvl="0" eaLnBrk="1" hangingPunct="1">
              <a:buFont typeface="Arial" panose="020B0604020202020204" pitchFamily="34" charset="0"/>
              <a:buNone/>
            </a:pPr>
            <a:r>
              <a:rPr lang="zh-CN" altLang="en-US" sz="1800" b="0" dirty="0">
                <a:latin typeface="+mn-ea"/>
                <a:ea typeface="+mn-ea"/>
              </a:rPr>
              <a:t>                 发明内容</a:t>
            </a:r>
            <a:endParaRPr lang="zh-CN" altLang="en-US" sz="1800" b="0" dirty="0">
              <a:latin typeface="+mn-ea"/>
              <a:ea typeface="+mn-ea"/>
            </a:endParaRPr>
          </a:p>
          <a:p>
            <a:pPr lvl="0" eaLnBrk="1" hangingPunct="1">
              <a:buFont typeface="Arial" panose="020B0604020202020204" pitchFamily="34" charset="0"/>
              <a:buNone/>
            </a:pPr>
            <a:r>
              <a:rPr lang="zh-CN" altLang="en-US" sz="1800" b="0" dirty="0">
                <a:latin typeface="+mn-ea"/>
                <a:ea typeface="+mn-ea"/>
              </a:rPr>
              <a:t>                         技术问题</a:t>
            </a:r>
            <a:r>
              <a:rPr lang="zh-CN" altLang="en-US" sz="1800" b="0" dirty="0">
                <a:latin typeface="+mn-ea"/>
                <a:ea typeface="+mn-ea"/>
                <a:sym typeface="+mn-ea"/>
              </a:rPr>
              <a:t>（</a:t>
            </a:r>
            <a:r>
              <a:rPr lang="zh-CN" altLang="en-US" sz="1800" b="0" dirty="0">
                <a:solidFill>
                  <a:srgbClr val="FF0000"/>
                </a:solidFill>
                <a:latin typeface="+mn-ea"/>
                <a:ea typeface="+mn-ea"/>
                <a:sym typeface="+mn-ea"/>
              </a:rPr>
              <a:t>与背景技术相对应</a:t>
            </a:r>
            <a:r>
              <a:rPr lang="zh-CN" altLang="en-US" sz="1800" b="0" dirty="0">
                <a:latin typeface="+mn-ea"/>
                <a:ea typeface="+mn-ea"/>
                <a:sym typeface="+mn-ea"/>
              </a:rPr>
              <a:t>）</a:t>
            </a:r>
            <a:endParaRPr lang="zh-CN" altLang="en-US" sz="1800" b="0" dirty="0">
              <a:latin typeface="+mn-ea"/>
              <a:ea typeface="+mn-ea"/>
            </a:endParaRPr>
          </a:p>
          <a:p>
            <a:pPr lvl="0" eaLnBrk="1" hangingPunct="1">
              <a:buFont typeface="Arial" panose="020B0604020202020204" pitchFamily="34" charset="0"/>
              <a:buNone/>
            </a:pPr>
            <a:r>
              <a:rPr lang="zh-CN" altLang="en-US" sz="1800" b="0" dirty="0">
                <a:latin typeface="+mn-ea"/>
                <a:ea typeface="+mn-ea"/>
              </a:rPr>
              <a:t>                         技术方案（</a:t>
            </a:r>
            <a:r>
              <a:rPr lang="zh-CN" altLang="en-US" sz="1800" b="0" dirty="0">
                <a:solidFill>
                  <a:srgbClr val="FF0000"/>
                </a:solidFill>
                <a:latin typeface="+mn-ea"/>
                <a:ea typeface="+mn-ea"/>
                <a:sym typeface="+mn-ea"/>
              </a:rPr>
              <a:t>权利要求1</a:t>
            </a:r>
            <a:r>
              <a:rPr lang="zh-CN" altLang="en-US" sz="1800" b="0" dirty="0">
                <a:latin typeface="+mn-ea"/>
                <a:ea typeface="+mn-ea"/>
              </a:rPr>
              <a:t>）</a:t>
            </a:r>
            <a:endParaRPr lang="zh-CN" altLang="en-US" sz="1800" b="0" dirty="0">
              <a:latin typeface="+mn-ea"/>
              <a:ea typeface="+mn-ea"/>
            </a:endParaRPr>
          </a:p>
          <a:p>
            <a:pPr lvl="0" eaLnBrk="1" hangingPunct="1">
              <a:buFont typeface="Arial" panose="020B0604020202020204" pitchFamily="34" charset="0"/>
              <a:buNone/>
            </a:pPr>
            <a:r>
              <a:rPr lang="zh-CN" altLang="en-US" sz="1800" b="0" dirty="0">
                <a:latin typeface="+mn-ea"/>
                <a:ea typeface="+mn-ea"/>
              </a:rPr>
              <a:t>                         有益效果</a:t>
            </a:r>
            <a:r>
              <a:rPr lang="zh-CN" altLang="en-US" sz="1800" b="0" dirty="0">
                <a:latin typeface="+mn-ea"/>
                <a:ea typeface="+mn-ea"/>
                <a:sym typeface="+mn-ea"/>
              </a:rPr>
              <a:t>（</a:t>
            </a:r>
            <a:r>
              <a:rPr lang="zh-CN" altLang="en-US" sz="1800" b="0" dirty="0">
                <a:solidFill>
                  <a:srgbClr val="FF0000"/>
                </a:solidFill>
                <a:latin typeface="+mn-ea"/>
                <a:ea typeface="+mn-ea"/>
                <a:sym typeface="+mn-ea"/>
              </a:rPr>
              <a:t>与技术问题相对应</a:t>
            </a:r>
            <a:r>
              <a:rPr lang="zh-CN" altLang="en-US" sz="1800" b="0" dirty="0">
                <a:latin typeface="+mn-ea"/>
                <a:ea typeface="+mn-ea"/>
                <a:sym typeface="+mn-ea"/>
              </a:rPr>
              <a:t>）</a:t>
            </a:r>
            <a:endParaRPr lang="zh-CN" altLang="en-US" sz="1800" b="0" dirty="0">
              <a:latin typeface="+mn-ea"/>
              <a:ea typeface="+mn-ea"/>
            </a:endParaRPr>
          </a:p>
          <a:p>
            <a:pPr lvl="0" eaLnBrk="1" hangingPunct="1">
              <a:buFont typeface="Arial" panose="020B0604020202020204" pitchFamily="34" charset="0"/>
              <a:buNone/>
            </a:pPr>
            <a:r>
              <a:rPr lang="zh-CN" altLang="en-US" sz="1800" b="0" dirty="0">
                <a:latin typeface="+mn-ea"/>
                <a:ea typeface="+mn-ea"/>
              </a:rPr>
              <a:t>                 具体实施方式（</a:t>
            </a:r>
            <a:r>
              <a:rPr lang="zh-CN" altLang="en-US" sz="1800" b="0" dirty="0">
                <a:solidFill>
                  <a:srgbClr val="FF0000"/>
                </a:solidFill>
                <a:latin typeface="+mn-ea"/>
                <a:ea typeface="+mn-ea"/>
              </a:rPr>
              <a:t>技术方案的细化</a:t>
            </a:r>
            <a:r>
              <a:rPr lang="zh-CN" altLang="en-US" sz="1800" b="0" dirty="0">
                <a:latin typeface="+mn-ea"/>
                <a:ea typeface="+mn-ea"/>
              </a:rPr>
              <a:t>）</a:t>
            </a:r>
            <a:endParaRPr lang="zh-CN" altLang="en-US" sz="1800" b="0" dirty="0">
              <a:latin typeface="+mn-ea"/>
              <a:ea typeface="+mn-ea"/>
            </a:endParaRPr>
          </a:p>
          <a:p>
            <a:pPr lvl="0" eaLnBrk="1" hangingPunct="1">
              <a:buFont typeface="Arial" panose="020B0604020202020204" pitchFamily="34" charset="0"/>
              <a:buNone/>
            </a:pPr>
            <a:r>
              <a:rPr lang="zh-CN" altLang="en-US" sz="1800" b="0" dirty="0">
                <a:latin typeface="+mn-ea"/>
                <a:ea typeface="+mn-ea"/>
              </a:rPr>
              <a:t>        权利要求书（</a:t>
            </a:r>
            <a:r>
              <a:rPr lang="zh-CN" altLang="en-US" sz="1800" b="0" dirty="0">
                <a:solidFill>
                  <a:srgbClr val="FF0000"/>
                </a:solidFill>
                <a:latin typeface="+mn-ea"/>
                <a:ea typeface="+mn-ea"/>
              </a:rPr>
              <a:t>专利的灵魂</a:t>
            </a:r>
            <a:r>
              <a:rPr lang="zh-CN" altLang="en-US" sz="1800" b="0" dirty="0">
                <a:latin typeface="+mn-ea"/>
                <a:ea typeface="+mn-ea"/>
              </a:rPr>
              <a:t>）</a:t>
            </a:r>
            <a:endParaRPr lang="zh-CN" altLang="en-US" sz="1800" b="0" dirty="0">
              <a:latin typeface="+mn-ea"/>
              <a:ea typeface="+mn-ea"/>
            </a:endParaRPr>
          </a:p>
          <a:p>
            <a:pPr lvl="0" eaLnBrk="1" hangingPunct="1">
              <a:buFont typeface="Arial" panose="020B0604020202020204" pitchFamily="34" charset="0"/>
              <a:buNone/>
            </a:pPr>
            <a:r>
              <a:rPr lang="zh-CN" altLang="en-US" sz="1800" b="0" dirty="0">
                <a:latin typeface="+mn-ea"/>
                <a:ea typeface="+mn-ea"/>
              </a:rPr>
              <a:t>        说明书附图（</a:t>
            </a:r>
            <a:r>
              <a:rPr lang="zh-CN" altLang="en-US" sz="1800" b="0" dirty="0">
                <a:solidFill>
                  <a:srgbClr val="FF0000"/>
                </a:solidFill>
                <a:latin typeface="+mn-ea"/>
                <a:ea typeface="+mn-ea"/>
              </a:rPr>
              <a:t>辅助具体实施方式的说明</a:t>
            </a:r>
            <a:r>
              <a:rPr lang="zh-CN" altLang="en-US" sz="1800" b="0" dirty="0">
                <a:latin typeface="+mn-ea"/>
                <a:ea typeface="+mn-ea"/>
              </a:rPr>
              <a:t>）</a:t>
            </a:r>
            <a:endParaRPr lang="zh-CN" altLang="en-US" sz="1800" b="0" dirty="0">
              <a:latin typeface="+mn-ea"/>
              <a:ea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70125" y="548005"/>
            <a:ext cx="1880235" cy="641985"/>
          </a:xfrm>
          <a:prstGeom prst="rect">
            <a:avLst/>
          </a:prstGeom>
          <a:solidFill>
            <a:schemeClr val="bg2">
              <a:lumMod val="7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原来的技术方案是什么</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矩形 3"/>
          <p:cNvSpPr/>
          <p:nvPr/>
        </p:nvSpPr>
        <p:spPr>
          <a:xfrm>
            <a:off x="2270125" y="1493520"/>
            <a:ext cx="1880235" cy="641985"/>
          </a:xfrm>
          <a:prstGeom prst="rect">
            <a:avLst/>
          </a:prstGeom>
          <a:solidFill>
            <a:schemeClr val="bg2">
              <a:lumMod val="7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原有方案存在什么缺点</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矩形 4"/>
          <p:cNvSpPr/>
          <p:nvPr/>
        </p:nvSpPr>
        <p:spPr>
          <a:xfrm>
            <a:off x="2270125" y="2446020"/>
            <a:ext cx="1880235" cy="641985"/>
          </a:xfrm>
          <a:prstGeom prst="rect">
            <a:avLst/>
          </a:prstGeom>
          <a:solidFill>
            <a:schemeClr val="bg2">
              <a:lumMod val="7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现有方案如何解决上述</a:t>
            </a:r>
            <a:r>
              <a:rPr lang="zh-CN" altLang="en-US" sz="1800" smtClean="0">
                <a:ln>
                  <a:noFill/>
                </a:ln>
                <a:effectLst/>
                <a:sym typeface="+mn-ea"/>
              </a:rPr>
              <a:t>缺点</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矩形 6"/>
          <p:cNvSpPr/>
          <p:nvPr/>
        </p:nvSpPr>
        <p:spPr>
          <a:xfrm>
            <a:off x="2270125" y="3426460"/>
            <a:ext cx="1880235" cy="641985"/>
          </a:xfrm>
          <a:prstGeom prst="rect">
            <a:avLst/>
          </a:prstGeom>
          <a:solidFill>
            <a:schemeClr val="bg2">
              <a:lumMod val="7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现有方案具体是如何实现的</a:t>
            </a: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8" name="直接箭头连接符 7"/>
          <p:cNvCxnSpPr>
            <a:stCxn id="3" idx="2"/>
            <a:endCxn id="4" idx="0"/>
          </p:cNvCxnSpPr>
          <p:nvPr/>
        </p:nvCxnSpPr>
        <p:spPr>
          <a:xfrm>
            <a:off x="3210560" y="1189990"/>
            <a:ext cx="0" cy="30353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 name="直接箭头连接符 8"/>
          <p:cNvCxnSpPr/>
          <p:nvPr/>
        </p:nvCxnSpPr>
        <p:spPr>
          <a:xfrm>
            <a:off x="3210560" y="2142490"/>
            <a:ext cx="0" cy="30353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8" name="直接箭头连接符 17"/>
          <p:cNvCxnSpPr/>
          <p:nvPr/>
        </p:nvCxnSpPr>
        <p:spPr>
          <a:xfrm>
            <a:off x="3210560" y="3122930"/>
            <a:ext cx="0" cy="30353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右箭头 19"/>
          <p:cNvSpPr/>
          <p:nvPr/>
        </p:nvSpPr>
        <p:spPr>
          <a:xfrm>
            <a:off x="4356100" y="840105"/>
            <a:ext cx="1440180" cy="7556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右箭头 20"/>
          <p:cNvSpPr/>
          <p:nvPr/>
        </p:nvSpPr>
        <p:spPr>
          <a:xfrm>
            <a:off x="4356100" y="1776730"/>
            <a:ext cx="1440180" cy="7556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右箭头 21"/>
          <p:cNvSpPr/>
          <p:nvPr/>
        </p:nvSpPr>
        <p:spPr>
          <a:xfrm>
            <a:off x="4356100" y="2704465"/>
            <a:ext cx="1440180" cy="7556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右箭头 22"/>
          <p:cNvSpPr/>
          <p:nvPr/>
        </p:nvSpPr>
        <p:spPr>
          <a:xfrm>
            <a:off x="4356100" y="3641090"/>
            <a:ext cx="1440180" cy="7556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文本框 23"/>
          <p:cNvSpPr txBox="1"/>
          <p:nvPr/>
        </p:nvSpPr>
        <p:spPr>
          <a:xfrm>
            <a:off x="6116320" y="685800"/>
            <a:ext cx="1097280" cy="384810"/>
          </a:xfrm>
          <a:prstGeom prst="rect">
            <a:avLst/>
          </a:prstGeom>
          <a:noFill/>
        </p:spPr>
        <p:txBody>
          <a:bodyPr wrap="none" rtlCol="0" anchor="t">
            <a:spAutoFit/>
          </a:bodyPr>
          <a:p>
            <a:r>
              <a:rPr lang="zh-CN" altLang="en-US" b="0" dirty="0">
                <a:latin typeface="+mn-ea"/>
                <a:ea typeface="+mn-ea"/>
                <a:sym typeface="+mn-ea"/>
              </a:rPr>
              <a:t>背景技术</a:t>
            </a:r>
            <a:endParaRPr lang="zh-CN" altLang="en-US"/>
          </a:p>
        </p:txBody>
      </p:sp>
      <p:sp>
        <p:nvSpPr>
          <p:cNvPr id="25" name="文本框 24"/>
          <p:cNvSpPr txBox="1"/>
          <p:nvPr/>
        </p:nvSpPr>
        <p:spPr>
          <a:xfrm>
            <a:off x="6081395" y="1622425"/>
            <a:ext cx="1097280" cy="384810"/>
          </a:xfrm>
          <a:prstGeom prst="rect">
            <a:avLst/>
          </a:prstGeom>
          <a:noFill/>
        </p:spPr>
        <p:txBody>
          <a:bodyPr wrap="none" rtlCol="0" anchor="t">
            <a:spAutoFit/>
          </a:bodyPr>
          <a:p>
            <a:r>
              <a:rPr lang="zh-CN" altLang="en-US" b="0" dirty="0">
                <a:latin typeface="+mn-ea"/>
                <a:ea typeface="+mn-ea"/>
                <a:sym typeface="+mn-ea"/>
              </a:rPr>
              <a:t>技术问题</a:t>
            </a:r>
            <a:endParaRPr lang="zh-CN" altLang="en-US"/>
          </a:p>
        </p:txBody>
      </p:sp>
      <p:sp>
        <p:nvSpPr>
          <p:cNvPr id="26" name="文本框 25"/>
          <p:cNvSpPr txBox="1"/>
          <p:nvPr/>
        </p:nvSpPr>
        <p:spPr>
          <a:xfrm>
            <a:off x="6116320" y="2517775"/>
            <a:ext cx="1097280" cy="384810"/>
          </a:xfrm>
          <a:prstGeom prst="rect">
            <a:avLst/>
          </a:prstGeom>
          <a:noFill/>
        </p:spPr>
        <p:txBody>
          <a:bodyPr wrap="none" rtlCol="0" anchor="t">
            <a:spAutoFit/>
          </a:bodyPr>
          <a:p>
            <a:r>
              <a:rPr lang="zh-CN" altLang="en-US" b="0" dirty="0">
                <a:latin typeface="+mn-ea"/>
                <a:ea typeface="+mn-ea"/>
                <a:sym typeface="+mn-ea"/>
              </a:rPr>
              <a:t>技术方案</a:t>
            </a:r>
            <a:endParaRPr lang="zh-CN" altLang="en-US"/>
          </a:p>
        </p:txBody>
      </p:sp>
      <p:sp>
        <p:nvSpPr>
          <p:cNvPr id="27" name="文本框 26"/>
          <p:cNvSpPr txBox="1"/>
          <p:nvPr/>
        </p:nvSpPr>
        <p:spPr>
          <a:xfrm>
            <a:off x="6116320" y="3486785"/>
            <a:ext cx="1554480" cy="384810"/>
          </a:xfrm>
          <a:prstGeom prst="rect">
            <a:avLst/>
          </a:prstGeom>
          <a:noFill/>
        </p:spPr>
        <p:txBody>
          <a:bodyPr wrap="none" rtlCol="0" anchor="t">
            <a:spAutoFit/>
          </a:bodyPr>
          <a:p>
            <a:r>
              <a:rPr lang="zh-CN" altLang="en-US" b="0" dirty="0">
                <a:latin typeface="+mn-ea"/>
                <a:ea typeface="+mn-ea"/>
                <a:sym typeface="+mn-ea"/>
              </a:rPr>
              <a:t>具体实施方式</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46480" y="294005"/>
            <a:ext cx="1097280" cy="384810"/>
          </a:xfrm>
          <a:prstGeom prst="rect">
            <a:avLst/>
          </a:prstGeom>
          <a:noFill/>
        </p:spPr>
        <p:txBody>
          <a:bodyPr wrap="none" rtlCol="0" anchor="t">
            <a:spAutoFit/>
          </a:bodyPr>
          <a:p>
            <a:r>
              <a:rPr lang="zh-CN" altLang="en-US" dirty="0">
                <a:latin typeface="+mn-ea"/>
                <a:ea typeface="+mn-ea"/>
                <a:sym typeface="+mn-ea"/>
              </a:rPr>
              <a:t>背景技术</a:t>
            </a:r>
            <a:endParaRPr lang="zh-CN" altLang="en-US"/>
          </a:p>
        </p:txBody>
      </p:sp>
      <p:sp>
        <p:nvSpPr>
          <p:cNvPr id="3" name="文本框 2"/>
          <p:cNvSpPr txBox="1"/>
          <p:nvPr/>
        </p:nvSpPr>
        <p:spPr>
          <a:xfrm>
            <a:off x="904875" y="701040"/>
            <a:ext cx="7346950" cy="1188720"/>
          </a:xfrm>
          <a:prstGeom prst="rect">
            <a:avLst/>
          </a:prstGeom>
          <a:noFill/>
        </p:spPr>
        <p:txBody>
          <a:bodyPr wrap="square" rtlCol="0">
            <a:spAutoFit/>
          </a:bodyPr>
          <a:p>
            <a:r>
              <a:rPr lang="en-US" altLang="zh-CN"/>
              <a:t> 1</a:t>
            </a:r>
            <a:r>
              <a:rPr lang="zh-CN" altLang="en-US"/>
              <a:t>、</a:t>
            </a:r>
            <a:r>
              <a:rPr lang="zh-CN" altLang="en-US" b="0"/>
              <a:t>发明或者实用新型说明书的背景技术部分应当写明对发明或者实用新型的理解、检索、审查有用的背景技术，并且尽可能引证反映这些背景技术的文件。</a:t>
            </a:r>
            <a:r>
              <a:rPr lang="zh-CN" altLang="en-US" b="0">
                <a:sym typeface="+mn-ea"/>
              </a:rPr>
              <a:t>（</a:t>
            </a:r>
            <a:r>
              <a:rPr lang="zh-CN" altLang="en-US" b="0">
                <a:solidFill>
                  <a:srgbClr val="FF0000"/>
                </a:solidFill>
              </a:rPr>
              <a:t>实际操作过程中一般不会提供引证文件，例如期刊、专利等</a:t>
            </a:r>
            <a:r>
              <a:rPr lang="zh-CN" altLang="en-US" b="0"/>
              <a:t>）</a:t>
            </a:r>
            <a:endParaRPr lang="zh-CN" altLang="en-US" b="0"/>
          </a:p>
        </p:txBody>
      </p:sp>
      <p:sp>
        <p:nvSpPr>
          <p:cNvPr id="4" name="文本框 3"/>
          <p:cNvSpPr txBox="1"/>
          <p:nvPr/>
        </p:nvSpPr>
        <p:spPr>
          <a:xfrm>
            <a:off x="974725" y="2000885"/>
            <a:ext cx="7346950" cy="914400"/>
          </a:xfrm>
          <a:prstGeom prst="rect">
            <a:avLst/>
          </a:prstGeom>
          <a:noFill/>
        </p:spPr>
        <p:txBody>
          <a:bodyPr wrap="square" rtlCol="0">
            <a:spAutoFit/>
          </a:bodyPr>
          <a:p>
            <a:r>
              <a:rPr lang="en-US" altLang="zh-CN" b="0"/>
              <a:t>2</a:t>
            </a:r>
            <a:r>
              <a:rPr lang="zh-CN" altLang="en-US" b="0"/>
              <a:t>、在说明书背景技术部分中，要客观地指出背景技术中存在的问题和缺点，但是，仅限于涉及由发明或者实用新型的技术方案所解决的问题和</a:t>
            </a:r>
            <a:r>
              <a:rPr lang="zh-CN" altLang="en-US" b="0">
                <a:sym typeface="+mn-ea"/>
              </a:rPr>
              <a:t>缺点。（</a:t>
            </a:r>
            <a:r>
              <a:rPr lang="zh-CN" altLang="en-US" b="0">
                <a:solidFill>
                  <a:srgbClr val="FF0000"/>
                </a:solidFill>
                <a:sym typeface="+mn-ea"/>
              </a:rPr>
              <a:t>技术方案中不能解决的问题和缺点不要提出</a:t>
            </a:r>
            <a:r>
              <a:rPr lang="zh-CN" altLang="en-US" b="0">
                <a:sym typeface="+mn-ea"/>
              </a:rPr>
              <a:t>）</a:t>
            </a:r>
            <a:endParaRPr lang="zh-CN" altLang="en-US" b="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theme/theme1.xml><?xml version="1.0" encoding="utf-8"?>
<a:theme xmlns:a="http://schemas.openxmlformats.org/drawingml/2006/main" name="微笑PPT - 小A">
  <a:themeElements>
    <a:clrScheme name="自定义 1">
      <a:dk1>
        <a:sysClr val="windowText" lastClr="000000"/>
      </a:dk1>
      <a:lt1>
        <a:sysClr val="window" lastClr="FFFFFF"/>
      </a:lt1>
      <a:dk2>
        <a:srgbClr val="073E87"/>
      </a:dk2>
      <a:lt2>
        <a:srgbClr val="C6E7FC"/>
      </a:lt2>
      <a:accent1>
        <a:srgbClr val="073E87"/>
      </a:accent1>
      <a:accent2>
        <a:srgbClr val="2D82F4"/>
      </a:accent2>
      <a:accent3>
        <a:srgbClr val="5BD078"/>
      </a:accent3>
      <a:accent4>
        <a:srgbClr val="A5D028"/>
      </a:accent4>
      <a:accent5>
        <a:srgbClr val="F5C040"/>
      </a:accent5>
      <a:accent6>
        <a:srgbClr val="05E0DB"/>
      </a:accent6>
      <a:hlink>
        <a:srgbClr val="0080FF"/>
      </a:hlink>
      <a:folHlink>
        <a:srgbClr val="5EAEFF"/>
      </a:folHlink>
    </a:clrScheme>
    <a:fontScheme name="微笑PPT - 小A">
      <a:majorFont>
        <a:latin typeface="Arial"/>
        <a:ea typeface="微软雅黑"/>
        <a:cs typeface="宋体"/>
      </a:majorFont>
      <a:minorFont>
        <a:latin typeface="Arial"/>
        <a:ea typeface="微软雅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微笑PPT - 小A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微笑PPT - 小A">
  <a:themeElements>
    <a:clrScheme name="自定义 1">
      <a:dk1>
        <a:sysClr val="windowText" lastClr="000000"/>
      </a:dk1>
      <a:lt1>
        <a:sysClr val="window" lastClr="FFFFFF"/>
      </a:lt1>
      <a:dk2>
        <a:srgbClr val="073E87"/>
      </a:dk2>
      <a:lt2>
        <a:srgbClr val="C6E7FC"/>
      </a:lt2>
      <a:accent1>
        <a:srgbClr val="073E87"/>
      </a:accent1>
      <a:accent2>
        <a:srgbClr val="2D82F4"/>
      </a:accent2>
      <a:accent3>
        <a:srgbClr val="5BD078"/>
      </a:accent3>
      <a:accent4>
        <a:srgbClr val="A5D028"/>
      </a:accent4>
      <a:accent5>
        <a:srgbClr val="F5C040"/>
      </a:accent5>
      <a:accent6>
        <a:srgbClr val="05E0DB"/>
      </a:accent6>
      <a:hlink>
        <a:srgbClr val="0080FF"/>
      </a:hlink>
      <a:folHlink>
        <a:srgbClr val="5EAEFF"/>
      </a:folHlink>
    </a:clrScheme>
    <a:fontScheme name="微笑PPT - 小A">
      <a:majorFont>
        <a:latin typeface="Arial"/>
        <a:ea typeface="微软雅黑"/>
        <a:cs typeface="宋体"/>
      </a:majorFont>
      <a:minorFont>
        <a:latin typeface="Arial"/>
        <a:ea typeface="微软雅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微笑PPT - 小A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2595</Words>
  <Application>WPS 演示</Application>
  <PresentationFormat>全屏显示(16:9)</PresentationFormat>
  <Paragraphs>176</Paragraphs>
  <Slides>23</Slides>
  <Notes>7</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23</vt:i4>
      </vt:variant>
    </vt:vector>
  </HeadingPairs>
  <TitlesOfParts>
    <vt:vector size="35" baseType="lpstr">
      <vt:lpstr>Arial</vt:lpstr>
      <vt:lpstr>宋体</vt:lpstr>
      <vt:lpstr>Wingdings</vt:lpstr>
      <vt:lpstr>华文细黑</vt:lpstr>
      <vt:lpstr>微软雅黑</vt:lpstr>
      <vt:lpstr>Calibri</vt:lpstr>
      <vt:lpstr>华文楷体</vt:lpstr>
      <vt:lpstr>Impact</vt:lpstr>
      <vt:lpstr>Arial</vt:lpstr>
      <vt:lpstr>华文中宋</vt:lpstr>
      <vt:lpstr>微笑PPT - 小A</vt:lpstr>
      <vt:lpstr>1_微笑PPT - 小A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175</dc:title>
  <dc:creator>Administrator</dc:creator>
  <cp:lastModifiedBy>Administrator</cp:lastModifiedBy>
  <cp:revision>315</cp:revision>
  <dcterms:created xsi:type="dcterms:W3CDTF">2010-02-22T07:41:00Z</dcterms:created>
  <dcterms:modified xsi:type="dcterms:W3CDTF">2017-05-16T08:50:32Z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