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6" r:id="rId6"/>
    <p:sldId id="261" r:id="rId7"/>
    <p:sldId id="264" r:id="rId8"/>
    <p:sldId id="265" r:id="rId9"/>
    <p:sldId id="262" r:id="rId10"/>
    <p:sldId id="263"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97" d="100"/>
          <a:sy n="97" d="100"/>
        </p:scale>
        <p:origin x="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5C399-3AAA-5B4B-8C2A-431C5BBE9400}" type="datetimeFigureOut">
              <a:rPr kumimoji="1" lang="zh-TW" altLang="en-US" smtClean="0"/>
              <a:t>2016/10/12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187A4-CDFE-BF48-881D-3A1A00AB8763}" type="slidenum">
              <a:rPr kumimoji="1" lang="zh-TW" altLang="en-US" smtClean="0"/>
              <a:t>‹#›</a:t>
            </a:fld>
            <a:endParaRPr kumimoji="1" lang="zh-TW" altLang="en-US"/>
          </a:p>
        </p:txBody>
      </p:sp>
    </p:spTree>
    <p:extLst>
      <p:ext uri="{BB962C8B-B14F-4D97-AF65-F5344CB8AC3E}">
        <p14:creationId xmlns:p14="http://schemas.microsoft.com/office/powerpoint/2010/main" val="10847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10"/>
          </p:nvPr>
        </p:nvSpPr>
        <p:spPr/>
        <p:txBody>
          <a:bodyPr/>
          <a:lstStyle/>
          <a:p>
            <a:fld id="{FE6FADCE-5107-C14F-969F-0D0E13786A11}" type="slidenum">
              <a:rPr kumimoji="1" lang="zh-TW" altLang="en-US" smtClean="0"/>
              <a:t>10</a:t>
            </a:fld>
            <a:endParaRPr kumimoji="1" lang="zh-TW" altLang="en-US"/>
          </a:p>
        </p:txBody>
      </p:sp>
    </p:spTree>
    <p:extLst>
      <p:ext uri="{BB962C8B-B14F-4D97-AF65-F5344CB8AC3E}">
        <p14:creationId xmlns:p14="http://schemas.microsoft.com/office/powerpoint/2010/main" val="33456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smtClean="0"/>
              <a:t>按一下以編輯母片標題樣式</a:t>
            </a:r>
            <a:endParaRPr kumimoji="1"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smtClean="0"/>
              <a:t>按一下以編輯母片副標題樣式</a:t>
            </a:r>
            <a:endParaRPr kumimoji="1" lang="zh-TW" altLang="en-US"/>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41254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74955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49702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49607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41188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14818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33442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64571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29738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81232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2903CAF3-CB19-5E4F-B667-B6EE145553EF}" type="datetimeFigureOut">
              <a:rPr kumimoji="1" lang="zh-TW" altLang="en-US" smtClean="0"/>
              <a:t>2016/10/12</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20513745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3CAF3-CB19-5E4F-B667-B6EE145553EF}" type="datetimeFigureOut">
              <a:rPr kumimoji="1" lang="zh-TW" altLang="en-US" smtClean="0"/>
              <a:t>2016/10/12</a:t>
            </a:fld>
            <a:endParaRPr kumimoji="1"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2010279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Homework 1-2</a:t>
            </a:r>
            <a:endParaRPr kumimoji="1" lang="zh-TW" altLang="en-US" dirty="0"/>
          </a:p>
        </p:txBody>
      </p:sp>
      <p:sp>
        <p:nvSpPr>
          <p:cNvPr id="3" name="副標題 2"/>
          <p:cNvSpPr>
            <a:spLocks noGrp="1"/>
          </p:cNvSpPr>
          <p:nvPr>
            <p:ph type="subTitle" idx="1"/>
          </p:nvPr>
        </p:nvSpPr>
        <p:spPr/>
        <p:txBody>
          <a:bodyPr/>
          <a:lstStyle/>
          <a:p>
            <a:r>
              <a:rPr kumimoji="1" lang="en-US" altLang="zh-TW" smtClean="0"/>
              <a:t>Machine Discovery (Fall 2016)</a:t>
            </a:r>
            <a:endParaRPr kumimoji="1" lang="zh-TW" altLang="en-US" dirty="0"/>
          </a:p>
        </p:txBody>
      </p:sp>
    </p:spTree>
    <p:extLst>
      <p:ext uri="{BB962C8B-B14F-4D97-AF65-F5344CB8AC3E}">
        <p14:creationId xmlns:p14="http://schemas.microsoft.com/office/powerpoint/2010/main" val="1540266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Submission Guidelines</a:t>
            </a:r>
            <a:endParaRPr kumimoji="1" lang="zh-TW" altLang="en-US" dirty="0"/>
          </a:p>
        </p:txBody>
      </p:sp>
      <p:sp>
        <p:nvSpPr>
          <p:cNvPr id="3" name="內容版面配置區 2"/>
          <p:cNvSpPr>
            <a:spLocks noGrp="1"/>
          </p:cNvSpPr>
          <p:nvPr>
            <p:ph idx="1"/>
          </p:nvPr>
        </p:nvSpPr>
        <p:spPr>
          <a:xfrm>
            <a:off x="583096" y="1825625"/>
            <a:ext cx="11131826" cy="4654688"/>
          </a:xfrm>
        </p:spPr>
        <p:txBody>
          <a:bodyPr>
            <a:normAutofit fontScale="77500" lnSpcReduction="20000"/>
          </a:bodyPr>
          <a:lstStyle/>
          <a:p>
            <a:r>
              <a:rPr kumimoji="1" lang="en-US" altLang="zh-TW" dirty="0" smtClean="0"/>
              <a:t>All the contents listed below should be included in </a:t>
            </a:r>
            <a:r>
              <a:rPr kumimoji="1" lang="en-US" altLang="zh-TW" dirty="0" smtClean="0">
                <a:solidFill>
                  <a:srgbClr val="FF0000"/>
                </a:solidFill>
              </a:rPr>
              <a:t>a single folder</a:t>
            </a:r>
            <a:r>
              <a:rPr kumimoji="1" lang="en-US" altLang="zh-TW" dirty="0" smtClean="0"/>
              <a:t> named by your student ID (e.g., R05922000) and then </a:t>
            </a:r>
            <a:r>
              <a:rPr kumimoji="1" lang="en-US" altLang="zh-TW" b="1" dirty="0" smtClean="0">
                <a:solidFill>
                  <a:srgbClr val="FF0000"/>
                </a:solidFill>
              </a:rPr>
              <a:t>zip</a:t>
            </a:r>
            <a:r>
              <a:rPr kumimoji="1" lang="en-US" altLang="zh-TW" dirty="0" smtClean="0">
                <a:solidFill>
                  <a:srgbClr val="FF0000"/>
                </a:solidFill>
              </a:rPr>
              <a:t> </a:t>
            </a:r>
            <a:r>
              <a:rPr kumimoji="1" lang="en-US" altLang="zh-TW" dirty="0" smtClean="0"/>
              <a:t>it before uploading to CEIBA.</a:t>
            </a:r>
          </a:p>
          <a:p>
            <a:pPr lvl="1"/>
            <a:r>
              <a:rPr kumimoji="1" lang="en-US" altLang="zh-TW" dirty="0" smtClean="0"/>
              <a:t>source codes placed in path: </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student_id</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src</a:t>
            </a:r>
            <a:r>
              <a:rPr kumimoji="1" lang="en-US" altLang="zh-TW" sz="2100" dirty="0" smtClean="0">
                <a:latin typeface="Courier New" charset="0"/>
                <a:ea typeface="Courier New" charset="0"/>
                <a:cs typeface="Courier New" charset="0"/>
              </a:rPr>
              <a:t>/</a:t>
            </a:r>
            <a:endParaRPr kumimoji="1" lang="en-US" altLang="zh-TW" sz="2100" dirty="0" smtClean="0"/>
          </a:p>
          <a:p>
            <a:pPr lvl="1"/>
            <a:r>
              <a:rPr kumimoji="1" lang="en-US" altLang="zh-TW" dirty="0" smtClean="0"/>
              <a:t>a list of the third-party tools you used: </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student_id</a:t>
            </a:r>
            <a:r>
              <a:rPr kumimoji="1" lang="en-US" altLang="zh-TW" sz="2100" dirty="0" smtClean="0">
                <a:latin typeface="Courier New" charset="0"/>
                <a:ea typeface="Courier New" charset="0"/>
                <a:cs typeface="Courier New" charset="0"/>
              </a:rPr>
              <a:t>]/used-</a:t>
            </a:r>
            <a:r>
              <a:rPr kumimoji="1" lang="en-US" altLang="zh-TW" sz="2100" dirty="0" err="1" smtClean="0">
                <a:latin typeface="Courier New" charset="0"/>
                <a:ea typeface="Courier New" charset="0"/>
                <a:cs typeface="Courier New" charset="0"/>
              </a:rPr>
              <a:t>tools.txt</a:t>
            </a:r>
            <a:endParaRPr kumimoji="1" lang="en-US" altLang="zh-TW" sz="2100" dirty="0" smtClean="0">
              <a:latin typeface="Courier New" charset="0"/>
              <a:ea typeface="Courier New" charset="0"/>
              <a:cs typeface="Courier New" charset="0"/>
            </a:endParaRPr>
          </a:p>
          <a:p>
            <a:pPr lvl="1"/>
            <a:r>
              <a:rPr kumimoji="1" lang="en-US" altLang="zh-TW" dirty="0" smtClean="0"/>
              <a:t>a report explaining what you have done and all the settings/assumptions/references you used: </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student_id</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report.pdf</a:t>
            </a:r>
            <a:endParaRPr kumimoji="1" lang="en-US" altLang="zh-TW" sz="2100" dirty="0" smtClean="0">
              <a:latin typeface="Courier New" charset="0"/>
              <a:ea typeface="Courier New" charset="0"/>
              <a:cs typeface="Courier New" charset="0"/>
            </a:endParaRPr>
          </a:p>
          <a:p>
            <a:pPr lvl="1"/>
            <a:r>
              <a:rPr kumimoji="1" lang="en-US" altLang="zh-TW" dirty="0" smtClean="0"/>
              <a:t>Your predictions (using the mapped number), which should have the same format as </a:t>
            </a:r>
            <a:r>
              <a:rPr kumimoji="1" lang="en-US" altLang="zh-TW" dirty="0" err="1" smtClean="0">
                <a:latin typeface="Courier New" charset="0"/>
                <a:ea typeface="Courier New" charset="0"/>
                <a:cs typeface="Courier New" charset="0"/>
              </a:rPr>
              <a:t>test.num</a:t>
            </a:r>
            <a:r>
              <a:rPr kumimoji="1" lang="en-US" altLang="zh-TW" dirty="0" smtClean="0"/>
              <a:t>: </a:t>
            </a:r>
          </a:p>
          <a:p>
            <a:pPr lvl="2"/>
            <a:r>
              <a:rPr kumimoji="1" lang="en-US" altLang="zh-TW" dirty="0" smtClean="0">
                <a:latin typeface="Courier New" charset="0"/>
                <a:ea typeface="Courier New" charset="0"/>
                <a:cs typeface="Courier New" charset="0"/>
              </a:rPr>
              <a:t>[</a:t>
            </a:r>
            <a:r>
              <a:rPr kumimoji="1" lang="en-US" altLang="zh-TW" dirty="0" err="1" smtClean="0">
                <a:latin typeface="Courier New" charset="0"/>
                <a:ea typeface="Courier New" charset="0"/>
                <a:cs typeface="Courier New" charset="0"/>
              </a:rPr>
              <a:t>student_id</a:t>
            </a:r>
            <a:r>
              <a:rPr kumimoji="1" lang="en-US" altLang="zh-TW" dirty="0" smtClean="0">
                <a:latin typeface="Courier New" charset="0"/>
                <a:ea typeface="Courier New" charset="0"/>
                <a:cs typeface="Courier New" charset="0"/>
              </a:rPr>
              <a:t>]/test1/</a:t>
            </a:r>
            <a:r>
              <a:rPr kumimoji="1" lang="en-US" altLang="zh-TW" dirty="0" err="1" smtClean="0">
                <a:latin typeface="Courier New" charset="0"/>
                <a:ea typeface="Courier New" charset="0"/>
                <a:cs typeface="Courier New" charset="0"/>
              </a:rPr>
              <a:t>pred.num</a:t>
            </a:r>
            <a:endParaRPr kumimoji="1" lang="en-US" altLang="zh-TW" dirty="0" smtClean="0">
              <a:latin typeface="Courier New" charset="0"/>
              <a:ea typeface="Courier New" charset="0"/>
              <a:cs typeface="Courier New" charset="0"/>
            </a:endParaRPr>
          </a:p>
          <a:p>
            <a:pPr lvl="2"/>
            <a:r>
              <a:rPr kumimoji="1" lang="en-US" altLang="zh-TW" dirty="0" smtClean="0">
                <a:latin typeface="Courier New" charset="0"/>
                <a:ea typeface="Courier New" charset="0"/>
                <a:cs typeface="Courier New" charset="0"/>
              </a:rPr>
              <a:t>[</a:t>
            </a:r>
            <a:r>
              <a:rPr kumimoji="1" lang="en-US" altLang="zh-TW" dirty="0" err="1" smtClean="0">
                <a:latin typeface="Courier New" charset="0"/>
                <a:ea typeface="Courier New" charset="0"/>
                <a:cs typeface="Courier New" charset="0"/>
              </a:rPr>
              <a:t>student_id</a:t>
            </a:r>
            <a:r>
              <a:rPr kumimoji="1" lang="en-US" altLang="zh-TW" dirty="0" smtClean="0">
                <a:latin typeface="Courier New" charset="0"/>
                <a:ea typeface="Courier New" charset="0"/>
                <a:cs typeface="Courier New" charset="0"/>
              </a:rPr>
              <a:t>]/test2/</a:t>
            </a:r>
            <a:r>
              <a:rPr kumimoji="1" lang="en-US" altLang="zh-TW" dirty="0" err="1" smtClean="0">
                <a:latin typeface="Courier New" charset="0"/>
                <a:ea typeface="Courier New" charset="0"/>
                <a:cs typeface="Courier New" charset="0"/>
              </a:rPr>
              <a:t>pred.num</a:t>
            </a:r>
            <a:endParaRPr kumimoji="1" lang="en-US" altLang="zh-TW" dirty="0" smtClean="0">
              <a:latin typeface="Courier New" charset="0"/>
              <a:ea typeface="Courier New" charset="0"/>
              <a:cs typeface="Courier New" charset="0"/>
            </a:endParaRPr>
          </a:p>
          <a:p>
            <a:pPr lvl="1"/>
            <a:r>
              <a:rPr kumimoji="1" lang="en-US" altLang="zh-TW" dirty="0" smtClean="0"/>
              <a:t>a README file including the instructions to execute your codes and reproduce your results: </a:t>
            </a:r>
            <a:r>
              <a:rPr kumimoji="1" lang="en-US" altLang="zh-TW" sz="2200" dirty="0" err="1" smtClean="0">
                <a:latin typeface="Courier New" charset="0"/>
                <a:ea typeface="Courier New" charset="0"/>
                <a:cs typeface="Courier New" charset="0"/>
              </a:rPr>
              <a:t>README.txt</a:t>
            </a:r>
            <a:endParaRPr kumimoji="1" lang="en-US" altLang="zh-TW" sz="2200" dirty="0" smtClean="0">
              <a:latin typeface="Courier New" charset="0"/>
              <a:ea typeface="Courier New" charset="0"/>
              <a:cs typeface="Courier New" charset="0"/>
            </a:endParaRPr>
          </a:p>
          <a:p>
            <a:pPr lvl="1"/>
            <a:r>
              <a:rPr kumimoji="1" lang="en-US" altLang="zh-TW" dirty="0" smtClean="0"/>
              <a:t>You don’t need to upload data (</a:t>
            </a:r>
            <a:r>
              <a:rPr kumimoji="1" lang="en-US" altLang="zh-TW" dirty="0" err="1" smtClean="0">
                <a:latin typeface="Courier New" charset="0"/>
                <a:ea typeface="Courier New" charset="0"/>
                <a:cs typeface="Courier New" charset="0"/>
              </a:rPr>
              <a:t>test.num</a:t>
            </a:r>
            <a:r>
              <a:rPr kumimoji="1" lang="en-US" altLang="zh-TW" dirty="0" smtClean="0">
                <a:latin typeface="Courier New" charset="0"/>
                <a:ea typeface="Courier New" charset="0"/>
                <a:cs typeface="Courier New" charset="0"/>
              </a:rPr>
              <a:t> </a:t>
            </a:r>
            <a:r>
              <a:rPr kumimoji="1" lang="en-US" altLang="zh-TW" dirty="0" smtClean="0"/>
              <a:t>and </a:t>
            </a:r>
            <a:r>
              <a:rPr kumimoji="1" lang="en-US" altLang="zh-TW" dirty="0" err="1" smtClean="0">
                <a:latin typeface="Courier New" charset="0"/>
                <a:ea typeface="Courier New" charset="0"/>
                <a:cs typeface="Courier New" charset="0"/>
              </a:rPr>
              <a:t>encode.bin</a:t>
            </a:r>
            <a:r>
              <a:rPr kumimoji="1" lang="en-US" altLang="zh-TW" dirty="0" smtClean="0"/>
              <a:t>). You can assume they are available in </a:t>
            </a:r>
            <a:r>
              <a:rPr kumimoji="1" lang="en-US" altLang="zh-TW" dirty="0" smtClean="0">
                <a:latin typeface="Courier New" charset="0"/>
                <a:ea typeface="Courier New" charset="0"/>
                <a:cs typeface="Courier New" charset="0"/>
              </a:rPr>
              <a:t>test1/</a:t>
            </a:r>
            <a:r>
              <a:rPr kumimoji="1" lang="en-US" altLang="zh-TW" dirty="0" smtClean="0"/>
              <a:t> and </a:t>
            </a:r>
            <a:r>
              <a:rPr kumimoji="1" lang="en-US" altLang="zh-TW" dirty="0" smtClean="0">
                <a:latin typeface="Courier New" charset="0"/>
                <a:ea typeface="Courier New" charset="0"/>
                <a:cs typeface="Courier New" charset="0"/>
              </a:rPr>
              <a:t>test2/ </a:t>
            </a:r>
            <a:r>
              <a:rPr kumimoji="1" lang="en-US" altLang="zh-TW" dirty="0" smtClean="0"/>
              <a:t>in your code, or you should specify the location of data in your </a:t>
            </a:r>
            <a:r>
              <a:rPr kumimoji="1" lang="en-US" altLang="zh-TW" dirty="0" err="1" smtClean="0">
                <a:latin typeface="Courier New" charset="0"/>
                <a:ea typeface="Courier New" charset="0"/>
                <a:cs typeface="Courier New" charset="0"/>
              </a:rPr>
              <a:t>README.txt</a:t>
            </a:r>
            <a:endParaRPr kumimoji="1" lang="en-US" altLang="zh-TW" dirty="0" smtClean="0"/>
          </a:p>
          <a:p>
            <a:r>
              <a:rPr kumimoji="1" lang="en-US" altLang="zh-TW" dirty="0" smtClean="0">
                <a:solidFill>
                  <a:srgbClr val="FF0000"/>
                </a:solidFill>
              </a:rPr>
              <a:t>Submission deadline: 2016/10/24 09:00am</a:t>
            </a:r>
          </a:p>
          <a:p>
            <a:pPr lvl="1"/>
            <a:r>
              <a:rPr kumimoji="1" lang="en-US" altLang="zh-TW" dirty="0" smtClean="0">
                <a:solidFill>
                  <a:srgbClr val="FF0000"/>
                </a:solidFill>
              </a:rPr>
              <a:t>Late penalty: your score will obtain 50% deduction if within 24 hours delay. You will not receive any credit if delayed for more than 24 hours.</a:t>
            </a:r>
            <a:endParaRPr kumimoji="1" lang="en-US" altLang="zh-TW" dirty="0">
              <a:solidFill>
                <a:srgbClr val="FF0000"/>
              </a:solidFill>
            </a:endParaRPr>
          </a:p>
          <a:p>
            <a:r>
              <a:rPr kumimoji="1" lang="en-US" altLang="zh-TW" dirty="0" smtClean="0"/>
              <a:t>Feel free to contact TAs via mails or TA hours.</a:t>
            </a:r>
            <a:endParaRPr kumimoji="1" lang="zh-TW" altLang="en-US" dirty="0"/>
          </a:p>
        </p:txBody>
      </p:sp>
      <p:sp>
        <p:nvSpPr>
          <p:cNvPr id="5" name="投影片編號版面配置區 4"/>
          <p:cNvSpPr>
            <a:spLocks noGrp="1"/>
          </p:cNvSpPr>
          <p:nvPr>
            <p:ph type="sldNum" sz="quarter" idx="12"/>
          </p:nvPr>
        </p:nvSpPr>
        <p:spPr/>
        <p:txBody>
          <a:bodyPr/>
          <a:lstStyle/>
          <a:p>
            <a:fld id="{E5C67852-E6E4-5644-AAE7-DA5E1BC91A88}" type="slidenum">
              <a:rPr kumimoji="1" lang="zh-TW" altLang="en-US" smtClean="0"/>
              <a:t>10</a:t>
            </a:fld>
            <a:endParaRPr kumimoji="1" lang="zh-TW" altLang="en-US"/>
          </a:p>
        </p:txBody>
      </p:sp>
    </p:spTree>
    <p:extLst>
      <p:ext uri="{BB962C8B-B14F-4D97-AF65-F5344CB8AC3E}">
        <p14:creationId xmlns:p14="http://schemas.microsoft.com/office/powerpoint/2010/main" val="2091411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Introduction – the same as HW1-1</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u="sng" dirty="0" smtClean="0"/>
              <a:t>Article Decoding Task</a:t>
            </a:r>
          </a:p>
          <a:p>
            <a:r>
              <a:rPr kumimoji="1" lang="en-US" altLang="zh-TW" dirty="0" smtClean="0"/>
              <a:t>Classic applications </a:t>
            </a:r>
            <a:r>
              <a:rPr kumimoji="1" lang="en-US" altLang="zh-TW" dirty="0"/>
              <a:t>on </a:t>
            </a:r>
            <a:r>
              <a:rPr kumimoji="1" lang="en-US" altLang="zh-TW" dirty="0" smtClean="0"/>
              <a:t>Cryptography and Ancient script article analysis</a:t>
            </a:r>
          </a:p>
          <a:p>
            <a:r>
              <a:rPr kumimoji="1" lang="en-US" altLang="zh-TW" dirty="0"/>
              <a:t>Exact encoding </a:t>
            </a:r>
            <a:r>
              <a:rPr kumimoji="1" lang="en-US" altLang="zh-TW" dirty="0" smtClean="0"/>
              <a:t>(</a:t>
            </a:r>
            <a:r>
              <a:rPr lang="en-US" altLang="zh-TW" dirty="0"/>
              <a:t>substitution </a:t>
            </a:r>
            <a:r>
              <a:rPr lang="en-US" altLang="zh-TW" dirty="0" smtClean="0"/>
              <a:t>cipher)</a:t>
            </a:r>
            <a:r>
              <a:rPr kumimoji="1" lang="en-US" altLang="zh-TW" dirty="0" smtClean="0"/>
              <a:t>:</a:t>
            </a:r>
          </a:p>
          <a:p>
            <a:pPr lvl="1"/>
            <a:r>
              <a:rPr lang="en-US" altLang="zh-TW" dirty="0"/>
              <a:t>Caesar cipher</a:t>
            </a:r>
          </a:p>
          <a:p>
            <a:pPr lvl="1"/>
            <a:r>
              <a:rPr lang="en-US" altLang="zh-TW" dirty="0"/>
              <a:t>Polyalphabetic </a:t>
            </a:r>
            <a:r>
              <a:rPr kumimoji="1" lang="en-US" altLang="zh-TW" dirty="0" smtClean="0"/>
              <a:t>ciphers </a:t>
            </a:r>
          </a:p>
          <a:p>
            <a:pPr lvl="1"/>
            <a:r>
              <a:rPr kumimoji="1" lang="en-US" altLang="zh-TW" dirty="0" smtClean="0"/>
              <a:t>Any </a:t>
            </a:r>
            <a:r>
              <a:rPr kumimoji="1" lang="en-US" altLang="zh-TW" dirty="0" err="1" smtClean="0"/>
              <a:t>iso</a:t>
            </a:r>
            <a:r>
              <a:rPr kumimoji="1" lang="en-US" altLang="zh-TW" dirty="0" smtClean="0"/>
              <a:t>/homo-morphism mapping techniques</a:t>
            </a:r>
            <a:endParaRPr kumimoji="1" lang="en-US" altLang="zh-TW" dirty="0"/>
          </a:p>
          <a:p>
            <a:r>
              <a:rPr kumimoji="1" lang="en-US" altLang="zh-TW" dirty="0" smtClean="0"/>
              <a:t>How about a </a:t>
            </a:r>
            <a:r>
              <a:rPr kumimoji="1" lang="en-US" altLang="zh-TW" dirty="0" smtClean="0">
                <a:solidFill>
                  <a:srgbClr val="FF0000"/>
                </a:solidFill>
              </a:rPr>
              <a:t>probabilistic</a:t>
            </a:r>
            <a:r>
              <a:rPr kumimoji="1" lang="en-US" altLang="zh-TW" dirty="0" smtClean="0"/>
              <a:t> encoding function?</a:t>
            </a:r>
            <a:endParaRPr kumimoji="1" lang="zh-TW" altLang="en-US" dirty="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2</a:t>
            </a:fld>
            <a:endParaRPr kumimoji="1" lang="zh-TW" altLang="en-US"/>
          </a:p>
        </p:txBody>
      </p:sp>
    </p:spTree>
    <p:extLst>
      <p:ext uri="{BB962C8B-B14F-4D97-AF65-F5344CB8AC3E}">
        <p14:creationId xmlns:p14="http://schemas.microsoft.com/office/powerpoint/2010/main" val="1800691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Problem formulation – the same as HW1-1</a:t>
            </a:r>
            <a:endParaRPr kumimoji="1" lang="zh-TW" altLang="en-US" dirty="0"/>
          </a:p>
        </p:txBody>
      </p:sp>
      <p:sp>
        <p:nvSpPr>
          <p:cNvPr id="3" name="內容版面配置區 2"/>
          <p:cNvSpPr>
            <a:spLocks noGrp="1"/>
          </p:cNvSpPr>
          <p:nvPr>
            <p:ph idx="1"/>
          </p:nvPr>
        </p:nvSpPr>
        <p:spPr>
          <a:xfrm>
            <a:off x="2152650" y="1825625"/>
            <a:ext cx="8350250" cy="4351338"/>
          </a:xfrm>
        </p:spPr>
        <p:txBody>
          <a:bodyPr>
            <a:normAutofit fontScale="92500" lnSpcReduction="10000"/>
          </a:bodyPr>
          <a:lstStyle/>
          <a:p>
            <a:r>
              <a:rPr kumimoji="1" lang="en-US" altLang="zh-TW" dirty="0" smtClean="0"/>
              <a:t>A </a:t>
            </a:r>
            <a:r>
              <a:rPr kumimoji="1" lang="en-US" altLang="zh-TW" dirty="0" smtClean="0">
                <a:solidFill>
                  <a:srgbClr val="FF0000"/>
                </a:solidFill>
              </a:rPr>
              <a:t>probabilistic</a:t>
            </a:r>
            <a:r>
              <a:rPr kumimoji="1" lang="en-US" altLang="zh-TW" dirty="0" smtClean="0"/>
              <a:t> encoding function </a:t>
            </a:r>
            <a:r>
              <a:rPr kumimoji="1" lang="en-US" altLang="zh-TW" i="1" dirty="0" smtClean="0"/>
              <a:t>f</a:t>
            </a:r>
            <a:r>
              <a:rPr kumimoji="1" lang="en-US" altLang="zh-TW" dirty="0" smtClean="0"/>
              <a:t> is performed on the symbol set </a:t>
            </a:r>
            <a:r>
              <a:rPr kumimoji="1" lang="en-US" altLang="zh-TW" i="1" dirty="0" smtClean="0"/>
              <a:t>X</a:t>
            </a:r>
            <a:r>
              <a:rPr kumimoji="1" lang="en-US" altLang="zh-TW" dirty="0" smtClean="0"/>
              <a:t>, so that</a:t>
            </a:r>
          </a:p>
          <a:p>
            <a:pPr marL="0" indent="0" algn="ctr">
              <a:buNone/>
            </a:pPr>
            <a:r>
              <a:rPr kumimoji="1" lang="en-US" altLang="zh-TW" i="1" dirty="0" smtClean="0"/>
              <a:t>f</a:t>
            </a:r>
            <a:r>
              <a:rPr kumimoji="1" lang="en-US" altLang="zh-TW" dirty="0" smtClean="0"/>
              <a:t>(</a:t>
            </a:r>
            <a:r>
              <a:rPr kumimoji="1" lang="en-US" altLang="zh-TW" i="1" dirty="0" smtClean="0"/>
              <a:t>a</a:t>
            </a:r>
            <a:r>
              <a:rPr kumimoji="1" lang="en-US" altLang="zh-TW" dirty="0" smtClean="0"/>
              <a:t>, </a:t>
            </a:r>
            <a:r>
              <a:rPr kumimoji="1" lang="en-US" altLang="zh-TW" i="1" dirty="0" smtClean="0"/>
              <a:t>b</a:t>
            </a:r>
            <a:r>
              <a:rPr kumimoji="1" lang="en-US" altLang="zh-TW" dirty="0" smtClean="0"/>
              <a:t>) = </a:t>
            </a:r>
            <a:r>
              <a:rPr kumimoji="1" lang="en-US" altLang="zh-TW" dirty="0" err="1" smtClean="0"/>
              <a:t>Pr</a:t>
            </a:r>
            <a:r>
              <a:rPr kumimoji="1" lang="en-US" altLang="zh-TW" dirty="0" smtClean="0"/>
              <a:t>(</a:t>
            </a:r>
            <a:r>
              <a:rPr kumimoji="1" lang="en-US" altLang="zh-TW" i="1" dirty="0" smtClean="0"/>
              <a:t>y </a:t>
            </a:r>
            <a:r>
              <a:rPr kumimoji="1" lang="en-US" altLang="zh-TW" dirty="0" smtClean="0"/>
              <a:t>= </a:t>
            </a:r>
            <a:r>
              <a:rPr kumimoji="1" lang="en-US" altLang="zh-TW" i="1" dirty="0" smtClean="0"/>
              <a:t>b </a:t>
            </a:r>
            <a:r>
              <a:rPr kumimoji="1" lang="en-US" altLang="zh-TW" dirty="0" smtClean="0"/>
              <a:t>| </a:t>
            </a:r>
            <a:r>
              <a:rPr kumimoji="1" lang="en-US" altLang="zh-TW" i="1" dirty="0" smtClean="0"/>
              <a:t>x </a:t>
            </a:r>
            <a:r>
              <a:rPr kumimoji="1" lang="en-US" altLang="zh-TW" dirty="0" smtClean="0"/>
              <a:t>= </a:t>
            </a:r>
            <a:r>
              <a:rPr kumimoji="1" lang="en-US" altLang="zh-TW" i="1" dirty="0" smtClean="0"/>
              <a:t>a</a:t>
            </a:r>
            <a:r>
              <a:rPr kumimoji="1" lang="en-US" altLang="zh-TW" dirty="0" smtClean="0"/>
              <a:t>),</a:t>
            </a:r>
          </a:p>
          <a:p>
            <a:pPr marL="0" indent="0">
              <a:buNone/>
            </a:pPr>
            <a:r>
              <a:rPr kumimoji="1" lang="en-US" altLang="zh-TW" dirty="0" smtClean="0"/>
              <a:t>where </a:t>
            </a:r>
            <a:r>
              <a:rPr kumimoji="1" lang="en-US" altLang="zh-TW" i="1" dirty="0" smtClean="0"/>
              <a:t>x</a:t>
            </a:r>
            <a:r>
              <a:rPr kumimoji="1" lang="en-US" altLang="zh-TW" dirty="0" smtClean="0"/>
              <a:t> denote the plaintext and </a:t>
            </a:r>
            <a:r>
              <a:rPr kumimoji="1" lang="en-US" altLang="zh-TW" i="1" dirty="0" smtClean="0"/>
              <a:t>y</a:t>
            </a:r>
            <a:r>
              <a:rPr kumimoji="1" lang="en-US" altLang="zh-TW" dirty="0" smtClean="0"/>
              <a:t> denote the encoded symbol, for all </a:t>
            </a:r>
            <a:r>
              <a:rPr kumimoji="1" lang="en-US" altLang="zh-TW" i="1" dirty="0" smtClean="0"/>
              <a:t>a, b</a:t>
            </a:r>
            <a:r>
              <a:rPr kumimoji="1" lang="en-US" altLang="zh-TW" dirty="0" smtClean="0"/>
              <a:t> in </a:t>
            </a:r>
            <a:r>
              <a:rPr kumimoji="1" lang="en-US" altLang="zh-TW" i="1" dirty="0" smtClean="0"/>
              <a:t>X</a:t>
            </a:r>
            <a:r>
              <a:rPr kumimoji="1" lang="en-US" altLang="zh-TW" dirty="0" smtClean="0"/>
              <a:t>.</a:t>
            </a:r>
          </a:p>
          <a:p>
            <a:pPr lvl="1"/>
            <a:r>
              <a:rPr kumimoji="1" lang="en-US" altLang="zh-TW" sz="2000" i="1" dirty="0"/>
              <a:t>X </a:t>
            </a:r>
            <a:r>
              <a:rPr kumimoji="1" lang="en-US" altLang="zh-TW" sz="2000" dirty="0"/>
              <a:t>= {lower-case English alphabets} + {Number 0 to 9}   for HW1-1</a:t>
            </a:r>
          </a:p>
          <a:p>
            <a:endParaRPr kumimoji="1" lang="en-US" altLang="zh-TW" dirty="0" smtClean="0"/>
          </a:p>
          <a:p>
            <a:r>
              <a:rPr kumimoji="1" lang="en-US" altLang="zh-TW" dirty="0" smtClean="0"/>
              <a:t>An example:</a:t>
            </a:r>
            <a:br>
              <a:rPr kumimoji="1" lang="en-US" altLang="zh-TW" dirty="0" smtClean="0"/>
            </a:br>
            <a:r>
              <a:rPr kumimoji="1" lang="en-US" altLang="zh-TW" dirty="0" smtClean="0"/>
              <a:t>	</a:t>
            </a:r>
            <a:r>
              <a:rPr kumimoji="1" lang="en-US" altLang="zh-TW" b="1" dirty="0" smtClean="0"/>
              <a:t>x</a:t>
            </a:r>
            <a:r>
              <a:rPr kumimoji="1" lang="en-US" altLang="zh-TW" dirty="0" smtClean="0"/>
              <a:t> = </a:t>
            </a:r>
            <a:r>
              <a:rPr kumimoji="1" lang="en-US" altLang="zh-TW" sz="2400" dirty="0">
                <a:latin typeface="Courier New" charset="0"/>
                <a:ea typeface="Courier New" charset="0"/>
                <a:cs typeface="Courier New" charset="0"/>
              </a:rPr>
              <a:t>this is an apple and </a:t>
            </a:r>
            <a:r>
              <a:rPr kumimoji="1" lang="en-US" altLang="zh-TW" sz="2400" dirty="0" err="1">
                <a:latin typeface="Courier New" charset="0"/>
                <a:ea typeface="Courier New" charset="0"/>
                <a:cs typeface="Courier New" charset="0"/>
              </a:rPr>
              <a:t>i</a:t>
            </a:r>
            <a:r>
              <a:rPr kumimoji="1" lang="en-US" altLang="zh-TW" sz="2400" dirty="0">
                <a:latin typeface="Courier New" charset="0"/>
                <a:ea typeface="Courier New" charset="0"/>
                <a:cs typeface="Courier New" charset="0"/>
              </a:rPr>
              <a:t> like it</a:t>
            </a:r>
            <a:br>
              <a:rPr kumimoji="1" lang="en-US" altLang="zh-TW" sz="2400" dirty="0">
                <a:latin typeface="Courier New" charset="0"/>
                <a:ea typeface="Courier New" charset="0"/>
                <a:cs typeface="Courier New" charset="0"/>
              </a:rPr>
            </a:br>
            <a:r>
              <a:rPr kumimoji="1" lang="en-US" altLang="zh-TW" dirty="0" smtClean="0"/>
              <a:t>	</a:t>
            </a:r>
            <a:r>
              <a:rPr kumimoji="1" lang="en-US" altLang="zh-TW" b="1" dirty="0" smtClean="0"/>
              <a:t>y</a:t>
            </a:r>
            <a:r>
              <a:rPr kumimoji="1" lang="en-US" altLang="zh-TW" dirty="0" smtClean="0"/>
              <a:t> = </a:t>
            </a:r>
            <a:r>
              <a:rPr kumimoji="1" lang="en-US" altLang="zh-TW" sz="2400" dirty="0" err="1">
                <a:latin typeface="Courier New" charset="0"/>
                <a:ea typeface="Courier New" charset="0"/>
                <a:cs typeface="Courier New" charset="0"/>
              </a:rPr>
              <a:t>ar</a:t>
            </a:r>
            <a:r>
              <a:rPr kumimoji="1" lang="en-US" altLang="zh-TW" sz="2400" dirty="0" err="1">
                <a:solidFill>
                  <a:srgbClr val="FF0000"/>
                </a:solidFill>
                <a:latin typeface="Courier New" charset="0"/>
                <a:ea typeface="Courier New" charset="0"/>
                <a:cs typeface="Courier New" charset="0"/>
              </a:rPr>
              <a:t>x</a:t>
            </a:r>
            <a:r>
              <a:rPr kumimoji="1" lang="en-US" altLang="zh-TW" sz="2400" dirty="0" err="1">
                <a:latin typeface="Courier New" charset="0"/>
                <a:ea typeface="Courier New" charset="0"/>
                <a:cs typeface="Courier New" charset="0"/>
              </a:rPr>
              <a:t>y</a:t>
            </a:r>
            <a:r>
              <a:rPr kumimoji="1" lang="en-US" altLang="zh-TW" sz="2400" dirty="0">
                <a:latin typeface="Courier New" charset="0"/>
                <a:ea typeface="Courier New" charset="0"/>
                <a:cs typeface="Courier New" charset="0"/>
              </a:rPr>
              <a:t> </a:t>
            </a:r>
            <a:r>
              <a:rPr kumimoji="1" lang="en-US" altLang="zh-TW" sz="2400" dirty="0" err="1">
                <a:solidFill>
                  <a:srgbClr val="FF0000"/>
                </a:solidFill>
                <a:latin typeface="Courier New" charset="0"/>
                <a:ea typeface="Courier New" charset="0"/>
                <a:cs typeface="Courier New" charset="0"/>
              </a:rPr>
              <a:t>x</a:t>
            </a:r>
            <a:r>
              <a:rPr kumimoji="1" lang="en-US" altLang="zh-TW" sz="2400" dirty="0" err="1">
                <a:latin typeface="Courier New" charset="0"/>
                <a:ea typeface="Courier New" charset="0"/>
                <a:cs typeface="Courier New" charset="0"/>
              </a:rPr>
              <a:t>y</a:t>
            </a:r>
            <a:r>
              <a:rPr kumimoji="1" lang="en-US" altLang="zh-TW" sz="2400" dirty="0">
                <a:latin typeface="Courier New" charset="0"/>
                <a:ea typeface="Courier New" charset="0"/>
                <a:cs typeface="Courier New" charset="0"/>
              </a:rPr>
              <a:t> </a:t>
            </a:r>
            <a:r>
              <a:rPr kumimoji="1" lang="en-US" altLang="zh-TW" sz="2400" dirty="0" err="1">
                <a:solidFill>
                  <a:srgbClr val="0070C0"/>
                </a:solidFill>
                <a:latin typeface="Courier New" charset="0"/>
                <a:ea typeface="Courier New" charset="0"/>
                <a:cs typeface="Courier New" charset="0"/>
              </a:rPr>
              <a:t>p</a:t>
            </a:r>
            <a:r>
              <a:rPr kumimoji="1" lang="en-US" altLang="zh-TW" sz="2400" dirty="0" err="1">
                <a:latin typeface="Courier New" charset="0"/>
                <a:ea typeface="Courier New" charset="0"/>
                <a:cs typeface="Courier New" charset="0"/>
              </a:rPr>
              <a:t>k</a:t>
            </a:r>
            <a:r>
              <a:rPr kumimoji="1" lang="en-US" altLang="zh-TW" sz="2400" dirty="0">
                <a:latin typeface="Courier New" charset="0"/>
                <a:ea typeface="Courier New" charset="0"/>
                <a:cs typeface="Courier New" charset="0"/>
              </a:rPr>
              <a:t> </a:t>
            </a:r>
            <a:r>
              <a:rPr kumimoji="1" lang="en-US" altLang="zh-TW" sz="2400" dirty="0" err="1">
                <a:solidFill>
                  <a:srgbClr val="0070C0"/>
                </a:solidFill>
                <a:latin typeface="Courier New" charset="0"/>
                <a:ea typeface="Courier New" charset="0"/>
                <a:cs typeface="Courier New" charset="0"/>
              </a:rPr>
              <a:t>p</a:t>
            </a:r>
            <a:r>
              <a:rPr kumimoji="1" lang="en-US" altLang="zh-TW" sz="2400" dirty="0" err="1">
                <a:latin typeface="Courier New" charset="0"/>
                <a:ea typeface="Courier New" charset="0"/>
                <a:cs typeface="Courier New" charset="0"/>
              </a:rPr>
              <a:t>qqwz</a:t>
            </a:r>
            <a:r>
              <a:rPr kumimoji="1" lang="en-US" altLang="zh-TW" sz="2400" dirty="0">
                <a:latin typeface="Courier New" charset="0"/>
                <a:ea typeface="Courier New" charset="0"/>
                <a:cs typeface="Courier New" charset="0"/>
              </a:rPr>
              <a:t> </a:t>
            </a:r>
            <a:r>
              <a:rPr kumimoji="1" lang="en-US" altLang="zh-TW" sz="2400" dirty="0" err="1">
                <a:solidFill>
                  <a:srgbClr val="0070C0"/>
                </a:solidFill>
                <a:latin typeface="Courier New" charset="0"/>
                <a:ea typeface="Courier New" charset="0"/>
                <a:cs typeface="Courier New" charset="0"/>
              </a:rPr>
              <a:t>j</a:t>
            </a:r>
            <a:r>
              <a:rPr kumimoji="1" lang="en-US" altLang="zh-TW" sz="2400" dirty="0" err="1">
                <a:latin typeface="Courier New" charset="0"/>
                <a:ea typeface="Courier New" charset="0"/>
                <a:cs typeface="Courier New" charset="0"/>
              </a:rPr>
              <a:t>ks</a:t>
            </a:r>
            <a:r>
              <a:rPr kumimoji="1" lang="en-US" altLang="zh-TW" sz="2400" dirty="0">
                <a:latin typeface="Courier New" charset="0"/>
                <a:ea typeface="Courier New" charset="0"/>
                <a:cs typeface="Courier New" charset="0"/>
              </a:rPr>
              <a:t> </a:t>
            </a:r>
            <a:r>
              <a:rPr kumimoji="1" lang="en-US" altLang="zh-TW" sz="2400" dirty="0">
                <a:solidFill>
                  <a:srgbClr val="FF0000"/>
                </a:solidFill>
                <a:latin typeface="Courier New" charset="0"/>
                <a:ea typeface="Courier New" charset="0"/>
                <a:cs typeface="Courier New" charset="0"/>
              </a:rPr>
              <a:t>v</a:t>
            </a:r>
            <a:r>
              <a:rPr kumimoji="1" lang="en-US" altLang="zh-TW" sz="2400" dirty="0">
                <a:latin typeface="Courier New" charset="0"/>
                <a:ea typeface="Courier New" charset="0"/>
                <a:cs typeface="Courier New" charset="0"/>
              </a:rPr>
              <a:t> </a:t>
            </a:r>
            <a:r>
              <a:rPr kumimoji="1" lang="en-US" altLang="zh-TW" sz="2400" dirty="0" err="1">
                <a:latin typeface="Courier New" charset="0"/>
                <a:ea typeface="Courier New" charset="0"/>
                <a:cs typeface="Courier New" charset="0"/>
              </a:rPr>
              <a:t>wxtz</a:t>
            </a:r>
            <a:r>
              <a:rPr kumimoji="1" lang="en-US" altLang="zh-TW" sz="2400" dirty="0">
                <a:latin typeface="Courier New" charset="0"/>
                <a:ea typeface="Courier New" charset="0"/>
                <a:cs typeface="Courier New" charset="0"/>
              </a:rPr>
              <a:t> </a:t>
            </a:r>
            <a:r>
              <a:rPr kumimoji="1" lang="en-US" altLang="zh-TW" sz="2400" dirty="0" err="1">
                <a:solidFill>
                  <a:srgbClr val="FF0000"/>
                </a:solidFill>
                <a:latin typeface="Courier New" charset="0"/>
                <a:ea typeface="Courier New" charset="0"/>
                <a:cs typeface="Courier New" charset="0"/>
              </a:rPr>
              <a:t>x</a:t>
            </a:r>
            <a:r>
              <a:rPr kumimoji="1" lang="en-US" altLang="zh-TW" sz="2400" dirty="0" err="1">
                <a:latin typeface="Courier New" charset="0"/>
                <a:ea typeface="Courier New" charset="0"/>
                <a:cs typeface="Courier New" charset="0"/>
              </a:rPr>
              <a:t>a</a:t>
            </a:r>
            <a:endParaRPr kumimoji="1" lang="en-US" altLang="zh-TW" dirty="0" smtClean="0"/>
          </a:p>
          <a:p>
            <a:r>
              <a:rPr kumimoji="1" lang="en-US" altLang="zh-TW" dirty="0" smtClean="0"/>
              <a:t>Space characters will NOT be encoded.</a:t>
            </a:r>
            <a:endParaRPr kumimoji="1" lang="zh-TW" altLang="en-US" dirty="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3</a:t>
            </a:fld>
            <a:endParaRPr kumimoji="1" lang="zh-TW" altLang="en-US" dirty="0"/>
          </a:p>
        </p:txBody>
      </p:sp>
    </p:spTree>
    <p:extLst>
      <p:ext uri="{BB962C8B-B14F-4D97-AF65-F5344CB8AC3E}">
        <p14:creationId xmlns:p14="http://schemas.microsoft.com/office/powerpoint/2010/main" val="1889495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Given Information – </a:t>
            </a:r>
            <a:r>
              <a:rPr kumimoji="1" lang="en-US" altLang="zh-TW" b="1" dirty="0" smtClean="0"/>
              <a:t>NOT</a:t>
            </a:r>
            <a:r>
              <a:rPr kumimoji="1" lang="en-US" altLang="zh-TW" dirty="0" smtClean="0"/>
              <a:t> the same as HW1-1!</a:t>
            </a:r>
            <a:endParaRPr kumimoji="1" lang="zh-TW" altLang="en-US" dirty="0"/>
          </a:p>
        </p:txBody>
      </p:sp>
      <p:sp>
        <p:nvSpPr>
          <p:cNvPr id="3" name="內容版面配置區 2"/>
          <p:cNvSpPr>
            <a:spLocks noGrp="1"/>
          </p:cNvSpPr>
          <p:nvPr>
            <p:ph idx="1"/>
          </p:nvPr>
        </p:nvSpPr>
        <p:spPr>
          <a:xfrm>
            <a:off x="838199" y="1825625"/>
            <a:ext cx="10810461" cy="4351338"/>
          </a:xfrm>
        </p:spPr>
        <p:txBody>
          <a:bodyPr>
            <a:normAutofit/>
          </a:bodyPr>
          <a:lstStyle/>
          <a:p>
            <a:r>
              <a:rPr kumimoji="1" lang="en-US" altLang="zh-TW" dirty="0" smtClean="0"/>
              <a:t>This time, we </a:t>
            </a:r>
            <a:r>
              <a:rPr kumimoji="1" lang="en-US" altLang="zh-TW" dirty="0" smtClean="0">
                <a:solidFill>
                  <a:srgbClr val="FF0000"/>
                </a:solidFill>
              </a:rPr>
              <a:t>don’t</a:t>
            </a:r>
            <a:r>
              <a:rPr kumimoji="1" lang="en-US" altLang="zh-TW" dirty="0" smtClean="0"/>
              <a:t> give you the character-based </a:t>
            </a:r>
            <a:r>
              <a:rPr kumimoji="1" lang="en-US" altLang="zh-TW" dirty="0" smtClean="0">
                <a:solidFill>
                  <a:srgbClr val="FF0000"/>
                </a:solidFill>
              </a:rPr>
              <a:t>bigram language model</a:t>
            </a:r>
            <a:r>
              <a:rPr kumimoji="1" lang="en-US" altLang="zh-TW" dirty="0" smtClean="0"/>
              <a:t> and the </a:t>
            </a:r>
            <a:r>
              <a:rPr kumimoji="1" lang="en-US" altLang="zh-TW" dirty="0" smtClean="0">
                <a:solidFill>
                  <a:srgbClr val="FF0000"/>
                </a:solidFill>
              </a:rPr>
              <a:t>encoding probabilities</a:t>
            </a:r>
            <a:r>
              <a:rPr kumimoji="1" lang="en-US" altLang="zh-TW" dirty="0" smtClean="0"/>
              <a:t>.</a:t>
            </a:r>
          </a:p>
          <a:p>
            <a:pPr lvl="1"/>
            <a:r>
              <a:rPr kumimoji="1" lang="en-US" altLang="zh-TW" dirty="0" smtClean="0"/>
              <a:t>That’s why it is called HW 1-2 </a:t>
            </a:r>
            <a:r>
              <a:rPr kumimoji="1" lang="en-US" altLang="zh-TW" dirty="0" smtClean="0">
                <a:sym typeface="Wingdings"/>
              </a:rPr>
              <a:t></a:t>
            </a:r>
          </a:p>
          <a:p>
            <a:r>
              <a:rPr kumimoji="1" lang="en-US" altLang="zh-TW" dirty="0" smtClean="0">
                <a:sym typeface="Wingdings"/>
              </a:rPr>
              <a:t>However, we will give you some constraint</a:t>
            </a:r>
            <a:r>
              <a:rPr kumimoji="1" lang="zh-TW" altLang="en-US" dirty="0">
                <a:sym typeface="Wingdings"/>
              </a:rPr>
              <a:t> </a:t>
            </a:r>
            <a:r>
              <a:rPr kumimoji="1" lang="en-US" altLang="zh-TW" dirty="0" smtClean="0">
                <a:sym typeface="Wingdings"/>
              </a:rPr>
              <a:t>about </a:t>
            </a:r>
            <a:r>
              <a:rPr kumimoji="1" lang="en-US" altLang="zh-TW" dirty="0" smtClean="0">
                <a:solidFill>
                  <a:srgbClr val="FF0000"/>
                </a:solidFill>
              </a:rPr>
              <a:t>encoding probabilities</a:t>
            </a:r>
            <a:r>
              <a:rPr kumimoji="1" lang="en-US" altLang="zh-TW" dirty="0" smtClean="0"/>
              <a:t>.</a:t>
            </a:r>
          </a:p>
          <a:p>
            <a:pPr lvl="1"/>
            <a:r>
              <a:rPr kumimoji="1" lang="en-US" altLang="zh-TW" dirty="0" smtClean="0"/>
              <a:t>Those encoding probabilities that </a:t>
            </a:r>
            <a:r>
              <a:rPr kumimoji="1" lang="en-US" altLang="zh-TW" dirty="0" smtClean="0">
                <a:solidFill>
                  <a:srgbClr val="FF0000"/>
                </a:solidFill>
              </a:rPr>
              <a:t>zero</a:t>
            </a:r>
            <a:r>
              <a:rPr kumimoji="1" lang="en-US" altLang="zh-TW" dirty="0" smtClean="0"/>
              <a:t> or </a:t>
            </a:r>
            <a:r>
              <a:rPr kumimoji="1" lang="en-US" altLang="zh-TW" dirty="0" smtClean="0">
                <a:solidFill>
                  <a:srgbClr val="FF0000"/>
                </a:solidFill>
              </a:rPr>
              <a:t>non-zero</a:t>
            </a:r>
            <a:r>
              <a:rPr kumimoji="1" lang="en-US" altLang="zh-TW" dirty="0" smtClean="0"/>
              <a:t>.</a:t>
            </a:r>
          </a:p>
          <a:p>
            <a:pPr lvl="1"/>
            <a:r>
              <a:rPr kumimoji="1" lang="en-US" altLang="zh-TW" dirty="0" smtClean="0"/>
              <a:t>The encoding probability matrix is </a:t>
            </a:r>
            <a:r>
              <a:rPr kumimoji="1" lang="en-US" altLang="zh-TW" dirty="0" smtClean="0">
                <a:solidFill>
                  <a:srgbClr val="FF0000"/>
                </a:solidFill>
              </a:rPr>
              <a:t>sparse (i.e., lots of </a:t>
            </a:r>
            <a:r>
              <a:rPr kumimoji="1" lang="en-US" altLang="zh-TW" dirty="0" err="1" smtClean="0">
                <a:solidFill>
                  <a:srgbClr val="FF0000"/>
                </a:solidFill>
              </a:rPr>
              <a:t>zeros</a:t>
            </a:r>
            <a:r>
              <a:rPr kumimoji="1" lang="en-US" altLang="zh-TW" dirty="0" smtClean="0">
                <a:solidFill>
                  <a:srgbClr val="FF0000"/>
                </a:solidFill>
              </a:rPr>
              <a:t>)</a:t>
            </a:r>
            <a:r>
              <a:rPr kumimoji="1" lang="en-US" altLang="zh-TW" dirty="0" smtClean="0"/>
              <a:t>.</a:t>
            </a:r>
          </a:p>
          <a:p>
            <a:r>
              <a:rPr kumimoji="1" lang="en-US" altLang="zh-TW" sz="2000" dirty="0" smtClean="0"/>
              <a:t>An example:</a:t>
            </a:r>
            <a:br>
              <a:rPr kumimoji="1" lang="en-US" altLang="zh-TW" sz="2000" dirty="0" smtClean="0"/>
            </a:br>
            <a:r>
              <a:rPr kumimoji="1" lang="en-US" altLang="zh-TW" sz="2000" dirty="0" smtClean="0"/>
              <a:t>	</a:t>
            </a:r>
            <a:r>
              <a:rPr kumimoji="1" lang="en-US" altLang="zh-TW" sz="2000" b="1" dirty="0" smtClean="0"/>
              <a:t>x</a:t>
            </a:r>
            <a:r>
              <a:rPr kumimoji="1" lang="en-US" altLang="zh-TW" sz="2000" dirty="0" smtClean="0"/>
              <a:t> = </a:t>
            </a:r>
            <a:r>
              <a:rPr kumimoji="1" lang="en-US" altLang="zh-TW" sz="2000" dirty="0" smtClean="0">
                <a:latin typeface="Courier New" charset="0"/>
                <a:ea typeface="Courier New" charset="0"/>
                <a:cs typeface="Courier New" charset="0"/>
              </a:rPr>
              <a:t>this is an apple and </a:t>
            </a:r>
            <a:r>
              <a:rPr kumimoji="1" lang="en-US" altLang="zh-TW" sz="2000" dirty="0" err="1" smtClean="0">
                <a:latin typeface="Courier New" charset="0"/>
                <a:ea typeface="Courier New" charset="0"/>
                <a:cs typeface="Courier New" charset="0"/>
              </a:rPr>
              <a:t>i</a:t>
            </a:r>
            <a:r>
              <a:rPr kumimoji="1" lang="en-US" altLang="zh-TW" sz="2000" dirty="0" smtClean="0">
                <a:latin typeface="Courier New" charset="0"/>
                <a:ea typeface="Courier New" charset="0"/>
                <a:cs typeface="Courier New" charset="0"/>
              </a:rPr>
              <a:t> like it</a:t>
            </a:r>
            <a:br>
              <a:rPr kumimoji="1" lang="en-US" altLang="zh-TW" sz="2000" dirty="0" smtClean="0">
                <a:latin typeface="Courier New" charset="0"/>
                <a:ea typeface="Courier New" charset="0"/>
                <a:cs typeface="Courier New" charset="0"/>
              </a:rPr>
            </a:br>
            <a:r>
              <a:rPr kumimoji="1" lang="en-US" altLang="zh-TW" sz="2000" dirty="0" smtClean="0"/>
              <a:t>	</a:t>
            </a:r>
            <a:r>
              <a:rPr kumimoji="1" lang="en-US" altLang="zh-TW" sz="2000" b="1" dirty="0" smtClean="0"/>
              <a:t>y</a:t>
            </a:r>
            <a:r>
              <a:rPr kumimoji="1" lang="en-US" altLang="zh-TW" sz="2000" dirty="0" smtClean="0"/>
              <a:t> = </a:t>
            </a:r>
            <a:r>
              <a:rPr kumimoji="1" lang="en-US" altLang="zh-TW" sz="2000" dirty="0" err="1" smtClean="0">
                <a:latin typeface="Courier New" charset="0"/>
                <a:ea typeface="Courier New" charset="0"/>
                <a:cs typeface="Courier New" charset="0"/>
              </a:rPr>
              <a:t>ar</a:t>
            </a:r>
            <a:r>
              <a:rPr kumimoji="1" lang="en-US" altLang="zh-TW" sz="2000" dirty="0" err="1" smtClean="0">
                <a:solidFill>
                  <a:srgbClr val="FF0000"/>
                </a:solidFill>
                <a:latin typeface="Courier New" charset="0"/>
                <a:ea typeface="Courier New" charset="0"/>
                <a:cs typeface="Courier New" charset="0"/>
              </a:rPr>
              <a:t>x</a:t>
            </a:r>
            <a:r>
              <a:rPr kumimoji="1" lang="en-US" altLang="zh-TW" sz="2000" dirty="0" err="1" smtClean="0">
                <a:latin typeface="Courier New" charset="0"/>
                <a:ea typeface="Courier New" charset="0"/>
                <a:cs typeface="Courier New" charset="0"/>
              </a:rPr>
              <a:t>y</a:t>
            </a:r>
            <a:r>
              <a:rPr kumimoji="1" lang="en-US" altLang="zh-TW" sz="2000" dirty="0" smtClean="0">
                <a:latin typeface="Courier New" charset="0"/>
                <a:ea typeface="Courier New" charset="0"/>
                <a:cs typeface="Courier New" charset="0"/>
              </a:rPr>
              <a:t> </a:t>
            </a:r>
            <a:r>
              <a:rPr kumimoji="1" lang="en-US" altLang="zh-TW" sz="2000" dirty="0" err="1" smtClean="0">
                <a:solidFill>
                  <a:srgbClr val="FF0000"/>
                </a:solidFill>
                <a:latin typeface="Courier New" charset="0"/>
                <a:ea typeface="Courier New" charset="0"/>
                <a:cs typeface="Courier New" charset="0"/>
              </a:rPr>
              <a:t>x</a:t>
            </a:r>
            <a:r>
              <a:rPr kumimoji="1" lang="en-US" altLang="zh-TW" sz="2000" dirty="0" err="1" smtClean="0">
                <a:latin typeface="Courier New" charset="0"/>
                <a:ea typeface="Courier New" charset="0"/>
                <a:cs typeface="Courier New" charset="0"/>
              </a:rPr>
              <a:t>y</a:t>
            </a:r>
            <a:r>
              <a:rPr kumimoji="1" lang="en-US" altLang="zh-TW" sz="2000" dirty="0" smtClean="0">
                <a:latin typeface="Courier New" charset="0"/>
                <a:ea typeface="Courier New" charset="0"/>
                <a:cs typeface="Courier New" charset="0"/>
              </a:rPr>
              <a:t> </a:t>
            </a:r>
            <a:r>
              <a:rPr kumimoji="1" lang="en-US" altLang="zh-TW" sz="2000" dirty="0" err="1" smtClean="0">
                <a:solidFill>
                  <a:srgbClr val="0070C0"/>
                </a:solidFill>
                <a:latin typeface="Courier New" charset="0"/>
                <a:ea typeface="Courier New" charset="0"/>
                <a:cs typeface="Courier New" charset="0"/>
              </a:rPr>
              <a:t>p</a:t>
            </a:r>
            <a:r>
              <a:rPr kumimoji="1" lang="en-US" altLang="zh-TW" sz="2000" dirty="0" err="1" smtClean="0">
                <a:latin typeface="Courier New" charset="0"/>
                <a:ea typeface="Courier New" charset="0"/>
                <a:cs typeface="Courier New" charset="0"/>
              </a:rPr>
              <a:t>k</a:t>
            </a:r>
            <a:r>
              <a:rPr kumimoji="1" lang="en-US" altLang="zh-TW" sz="2000" dirty="0" smtClean="0">
                <a:latin typeface="Courier New" charset="0"/>
                <a:ea typeface="Courier New" charset="0"/>
                <a:cs typeface="Courier New" charset="0"/>
              </a:rPr>
              <a:t> </a:t>
            </a:r>
            <a:r>
              <a:rPr kumimoji="1" lang="en-US" altLang="zh-TW" sz="2000" dirty="0" err="1" smtClean="0">
                <a:solidFill>
                  <a:srgbClr val="0070C0"/>
                </a:solidFill>
                <a:latin typeface="Courier New" charset="0"/>
                <a:ea typeface="Courier New" charset="0"/>
                <a:cs typeface="Courier New" charset="0"/>
              </a:rPr>
              <a:t>p</a:t>
            </a:r>
            <a:r>
              <a:rPr kumimoji="1" lang="en-US" altLang="zh-TW" sz="2000" dirty="0" err="1" smtClean="0">
                <a:latin typeface="Courier New" charset="0"/>
                <a:ea typeface="Courier New" charset="0"/>
                <a:cs typeface="Courier New" charset="0"/>
              </a:rPr>
              <a:t>qqwz</a:t>
            </a:r>
            <a:r>
              <a:rPr kumimoji="1" lang="en-US" altLang="zh-TW" sz="2000" dirty="0" smtClean="0">
                <a:latin typeface="Courier New" charset="0"/>
                <a:ea typeface="Courier New" charset="0"/>
                <a:cs typeface="Courier New" charset="0"/>
              </a:rPr>
              <a:t> </a:t>
            </a:r>
            <a:r>
              <a:rPr kumimoji="1" lang="en-US" altLang="zh-TW" sz="2000" dirty="0" err="1" smtClean="0">
                <a:solidFill>
                  <a:srgbClr val="0070C0"/>
                </a:solidFill>
                <a:latin typeface="Courier New" charset="0"/>
                <a:ea typeface="Courier New" charset="0"/>
                <a:cs typeface="Courier New" charset="0"/>
              </a:rPr>
              <a:t>j</a:t>
            </a:r>
            <a:r>
              <a:rPr kumimoji="1" lang="en-US" altLang="zh-TW" sz="2000" dirty="0" err="1" smtClean="0">
                <a:latin typeface="Courier New" charset="0"/>
                <a:ea typeface="Courier New" charset="0"/>
                <a:cs typeface="Courier New" charset="0"/>
              </a:rPr>
              <a:t>ks</a:t>
            </a:r>
            <a:r>
              <a:rPr kumimoji="1" lang="en-US" altLang="zh-TW" sz="2000" dirty="0" smtClean="0">
                <a:latin typeface="Courier New" charset="0"/>
                <a:ea typeface="Courier New" charset="0"/>
                <a:cs typeface="Courier New" charset="0"/>
              </a:rPr>
              <a:t> </a:t>
            </a:r>
            <a:r>
              <a:rPr kumimoji="1" lang="en-US" altLang="zh-TW" sz="2000" dirty="0" smtClean="0">
                <a:solidFill>
                  <a:srgbClr val="FF0000"/>
                </a:solidFill>
                <a:latin typeface="Courier New" charset="0"/>
                <a:ea typeface="Courier New" charset="0"/>
                <a:cs typeface="Courier New" charset="0"/>
              </a:rPr>
              <a:t>v</a:t>
            </a:r>
            <a:r>
              <a:rPr kumimoji="1" lang="en-US" altLang="zh-TW" sz="2000" dirty="0" smtClean="0">
                <a:latin typeface="Courier New" charset="0"/>
                <a:ea typeface="Courier New" charset="0"/>
                <a:cs typeface="Courier New" charset="0"/>
              </a:rPr>
              <a:t> </a:t>
            </a:r>
            <a:r>
              <a:rPr kumimoji="1" lang="en-US" altLang="zh-TW" sz="2000" dirty="0" err="1" smtClean="0">
                <a:latin typeface="Courier New" charset="0"/>
                <a:ea typeface="Courier New" charset="0"/>
                <a:cs typeface="Courier New" charset="0"/>
              </a:rPr>
              <a:t>wxtz</a:t>
            </a:r>
            <a:r>
              <a:rPr kumimoji="1" lang="en-US" altLang="zh-TW" sz="2000" dirty="0" smtClean="0">
                <a:latin typeface="Courier New" charset="0"/>
                <a:ea typeface="Courier New" charset="0"/>
                <a:cs typeface="Courier New" charset="0"/>
              </a:rPr>
              <a:t> </a:t>
            </a:r>
            <a:r>
              <a:rPr kumimoji="1" lang="en-US" altLang="zh-TW" sz="2000" dirty="0" err="1" smtClean="0">
                <a:solidFill>
                  <a:srgbClr val="FF0000"/>
                </a:solidFill>
                <a:latin typeface="Courier New" charset="0"/>
                <a:ea typeface="Courier New" charset="0"/>
                <a:cs typeface="Courier New" charset="0"/>
              </a:rPr>
              <a:t>x</a:t>
            </a:r>
            <a:r>
              <a:rPr kumimoji="1" lang="en-US" altLang="zh-TW" sz="2000" dirty="0" err="1" smtClean="0">
                <a:latin typeface="Courier New" charset="0"/>
                <a:ea typeface="Courier New" charset="0"/>
                <a:cs typeface="Courier New" charset="0"/>
              </a:rPr>
              <a:t>a</a:t>
            </a:r>
            <a:endParaRPr kumimoji="1" lang="en-US" altLang="zh-TW" sz="2000" dirty="0">
              <a:latin typeface="Courier New" charset="0"/>
              <a:ea typeface="Courier New" charset="0"/>
              <a:cs typeface="Courier New" charset="0"/>
            </a:endParaRPr>
          </a:p>
          <a:p>
            <a:pPr marL="0" indent="0">
              <a:buNone/>
            </a:pPr>
            <a:r>
              <a:rPr kumimoji="1" lang="en-US" altLang="zh-TW" sz="2000" b="1" dirty="0">
                <a:latin typeface="Courier New" charset="0"/>
                <a:ea typeface="Courier New" charset="0"/>
                <a:cs typeface="Courier New" charset="0"/>
              </a:rPr>
              <a:t>	</a:t>
            </a:r>
            <a:r>
              <a:rPr kumimoji="1" lang="en-US" altLang="zh-TW" sz="2000" b="1" dirty="0" smtClean="0"/>
              <a:t>Encoding</a:t>
            </a:r>
            <a:r>
              <a:rPr kumimoji="1" lang="en-US" altLang="zh-TW" sz="2000" dirty="0" smtClean="0"/>
              <a:t> = </a:t>
            </a:r>
            <a:r>
              <a:rPr kumimoji="1" lang="en-US" altLang="zh-TW" sz="2000" dirty="0" smtClean="0">
                <a:latin typeface="Courier New" charset="0"/>
                <a:ea typeface="Courier New" charset="0"/>
                <a:cs typeface="Courier New" charset="0"/>
              </a:rPr>
              <a:t>p(</a:t>
            </a:r>
            <a:r>
              <a:rPr kumimoji="1" lang="en-US" altLang="zh-TW" sz="2000" dirty="0" err="1" smtClean="0">
                <a:latin typeface="Courier New" charset="0"/>
                <a:ea typeface="Courier New" charset="0"/>
                <a:cs typeface="Courier New" charset="0"/>
              </a:rPr>
              <a:t>i</a:t>
            </a:r>
            <a:r>
              <a:rPr kumimoji="1" lang="en-US" altLang="zh-TW" sz="2000" dirty="0" smtClean="0">
                <a:latin typeface="Courier New" charset="0"/>
                <a:ea typeface="Courier New" charset="0"/>
                <a:cs typeface="Courier New" charset="0"/>
              </a:rPr>
              <a:t>-&gt;x) != 0, p(</a:t>
            </a:r>
            <a:r>
              <a:rPr kumimoji="1" lang="en-US" altLang="zh-TW" sz="2000" dirty="0" err="1" smtClean="0">
                <a:latin typeface="Courier New" charset="0"/>
                <a:ea typeface="Courier New" charset="0"/>
                <a:cs typeface="Courier New" charset="0"/>
              </a:rPr>
              <a:t>i</a:t>
            </a:r>
            <a:r>
              <a:rPr kumimoji="1" lang="en-US" altLang="zh-TW" sz="2000" dirty="0" smtClean="0">
                <a:latin typeface="Courier New" charset="0"/>
                <a:ea typeface="Courier New" charset="0"/>
                <a:cs typeface="Courier New" charset="0"/>
              </a:rPr>
              <a:t>-&gt;v) = 0,...</a:t>
            </a:r>
            <a:endParaRPr kumimoji="1" lang="en-US" altLang="zh-TW" sz="2000" dirty="0" smtClean="0"/>
          </a:p>
          <a:p>
            <a:r>
              <a:rPr kumimoji="1" lang="en-US" altLang="zh-TW" sz="2000" dirty="0" smtClean="0"/>
              <a:t>You have to infer </a:t>
            </a:r>
            <a:r>
              <a:rPr kumimoji="1" lang="en-US" altLang="zh-TW" sz="2000" b="1" dirty="0" smtClean="0"/>
              <a:t>x</a:t>
            </a:r>
            <a:r>
              <a:rPr kumimoji="1" lang="en-US" altLang="zh-TW" sz="2000" dirty="0" smtClean="0"/>
              <a:t> using </a:t>
            </a:r>
            <a:r>
              <a:rPr kumimoji="1" lang="en-US" altLang="zh-TW" sz="2000" b="1" dirty="0" smtClean="0"/>
              <a:t>y </a:t>
            </a:r>
            <a:r>
              <a:rPr kumimoji="1" lang="en-US" altLang="zh-TW" sz="2000" dirty="0" smtClean="0"/>
              <a:t>and auxiliary information about </a:t>
            </a:r>
            <a:r>
              <a:rPr kumimoji="1" lang="en-US" altLang="zh-TW" sz="2000" b="1" dirty="0" smtClean="0"/>
              <a:t>encoding matrix</a:t>
            </a:r>
            <a:r>
              <a:rPr kumimoji="1" lang="en-US" altLang="zh-TW" sz="2000" dirty="0" smtClean="0"/>
              <a:t>.</a:t>
            </a:r>
          </a:p>
          <a:p>
            <a:endParaRPr kumimoji="1" lang="en-US" altLang="zh-TW" sz="2000" dirty="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4</a:t>
            </a:fld>
            <a:endParaRPr kumimoji="1" lang="zh-TW" altLang="en-US"/>
          </a:p>
        </p:txBody>
      </p:sp>
    </p:spTree>
    <p:extLst>
      <p:ext uri="{BB962C8B-B14F-4D97-AF65-F5344CB8AC3E}">
        <p14:creationId xmlns:p14="http://schemas.microsoft.com/office/powerpoint/2010/main" val="1910096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Given Information – </a:t>
            </a:r>
            <a:r>
              <a:rPr kumimoji="1" lang="en-US" altLang="zh-TW" b="1" dirty="0" smtClean="0"/>
              <a:t>NOT</a:t>
            </a:r>
            <a:r>
              <a:rPr kumimoji="1" lang="en-US" altLang="zh-TW" dirty="0" smtClean="0"/>
              <a:t> the same as HW1-1!</a:t>
            </a:r>
            <a:endParaRPr kumimoji="1" lang="zh-TW" altLang="en-US" dirty="0"/>
          </a:p>
        </p:txBody>
      </p:sp>
      <p:sp>
        <p:nvSpPr>
          <p:cNvPr id="3" name="內容版面配置區 2"/>
          <p:cNvSpPr>
            <a:spLocks noGrp="1"/>
          </p:cNvSpPr>
          <p:nvPr>
            <p:ph idx="1"/>
          </p:nvPr>
        </p:nvSpPr>
        <p:spPr>
          <a:xfrm>
            <a:off x="838199" y="1825625"/>
            <a:ext cx="10810461" cy="4351338"/>
          </a:xfrm>
        </p:spPr>
        <p:txBody>
          <a:bodyPr>
            <a:normAutofit/>
          </a:bodyPr>
          <a:lstStyle/>
          <a:p>
            <a:r>
              <a:rPr kumimoji="1" lang="en-US" altLang="zh-TW" dirty="0" smtClean="0"/>
              <a:t>Because we may give you articles that are not based on English, to save your time, we help you map the symbols to numbers first, so you can focus on your algorithm without handling characters</a:t>
            </a:r>
          </a:p>
          <a:p>
            <a:r>
              <a:rPr kumimoji="1" lang="en-US" altLang="zh-TW" sz="2000" dirty="0" smtClean="0"/>
              <a:t>An example:</a:t>
            </a:r>
            <a:br>
              <a:rPr kumimoji="1" lang="en-US" altLang="zh-TW" sz="2000" dirty="0" smtClean="0"/>
            </a:br>
            <a:r>
              <a:rPr kumimoji="1" lang="en-US" altLang="zh-TW" sz="2000" dirty="0" smtClean="0"/>
              <a:t>	</a:t>
            </a:r>
            <a:r>
              <a:rPr kumimoji="1" lang="en-US" altLang="zh-TW" sz="2000" b="1" dirty="0" smtClean="0"/>
              <a:t>x </a:t>
            </a:r>
            <a:r>
              <a:rPr kumimoji="1" lang="en-US" altLang="zh-TW" sz="2000" dirty="0" smtClean="0"/>
              <a:t>(</a:t>
            </a:r>
            <a:r>
              <a:rPr kumimoji="1" lang="en-US" altLang="zh-TW" sz="2000" dirty="0" err="1" smtClean="0">
                <a:latin typeface="Courier New" charset="0"/>
                <a:ea typeface="Courier New" charset="0"/>
                <a:cs typeface="Courier New" charset="0"/>
              </a:rPr>
              <a:t>test.txt</a:t>
            </a:r>
            <a:r>
              <a:rPr kumimoji="1" lang="en-US" altLang="zh-TW" sz="2000" dirty="0" smtClean="0"/>
              <a:t>) = </a:t>
            </a:r>
            <a:r>
              <a:rPr kumimoji="1" lang="en-US" altLang="zh-TW" sz="2000" dirty="0" smtClean="0">
                <a:latin typeface="Courier New" charset="0"/>
                <a:ea typeface="Courier New" charset="0"/>
                <a:cs typeface="Courier New" charset="0"/>
              </a:rPr>
              <a:t>this is</a:t>
            </a:r>
            <a:br>
              <a:rPr kumimoji="1" lang="en-US" altLang="zh-TW" sz="2000" dirty="0" smtClean="0">
                <a:latin typeface="Courier New" charset="0"/>
                <a:ea typeface="Courier New" charset="0"/>
                <a:cs typeface="Courier New" charset="0"/>
              </a:rPr>
            </a:br>
            <a:r>
              <a:rPr kumimoji="1" lang="en-US" altLang="zh-TW" sz="2000" dirty="0" smtClean="0"/>
              <a:t>	</a:t>
            </a:r>
            <a:r>
              <a:rPr kumimoji="1" lang="en-US" altLang="zh-TW" sz="2000" b="1" dirty="0" smtClean="0"/>
              <a:t>x </a:t>
            </a:r>
            <a:r>
              <a:rPr kumimoji="1" lang="en-US" altLang="zh-TW" sz="2000" dirty="0" smtClean="0"/>
              <a:t>(</a:t>
            </a:r>
            <a:r>
              <a:rPr kumimoji="1" lang="en-US" altLang="zh-TW" sz="2000" dirty="0" err="1" smtClean="0">
                <a:latin typeface="Courier New" charset="0"/>
                <a:ea typeface="Courier New" charset="0"/>
                <a:cs typeface="Courier New" charset="0"/>
              </a:rPr>
              <a:t>test.num</a:t>
            </a:r>
            <a:r>
              <a:rPr kumimoji="1" lang="en-US" altLang="zh-TW" sz="2000" dirty="0" smtClean="0"/>
              <a:t>) = </a:t>
            </a:r>
            <a:r>
              <a:rPr kumimoji="1" lang="en-US" altLang="zh-TW" sz="2000" dirty="0" smtClean="0">
                <a:latin typeface="Courier New" charset="0"/>
                <a:ea typeface="Courier New" charset="0"/>
                <a:cs typeface="Courier New" charset="0"/>
              </a:rPr>
              <a:t>1 2 3 4 5 3 4</a:t>
            </a:r>
            <a:br>
              <a:rPr kumimoji="1" lang="en-US" altLang="zh-TW" sz="2000" dirty="0" smtClean="0">
                <a:latin typeface="Courier New" charset="0"/>
                <a:ea typeface="Courier New" charset="0"/>
                <a:cs typeface="Courier New" charset="0"/>
              </a:rPr>
            </a:br>
            <a:r>
              <a:rPr kumimoji="1" lang="en-US" altLang="zh-TW" sz="2000" dirty="0" smtClean="0"/>
              <a:t>	</a:t>
            </a:r>
            <a:r>
              <a:rPr kumimoji="1" lang="en-US" altLang="zh-TW" sz="2000" b="1" dirty="0" smtClean="0"/>
              <a:t>Mapping </a:t>
            </a:r>
            <a:r>
              <a:rPr kumimoji="1" lang="en-US" altLang="zh-TW" sz="2000" dirty="0" smtClean="0"/>
              <a:t>(</a:t>
            </a:r>
            <a:r>
              <a:rPr kumimoji="1" lang="en-US" altLang="zh-TW" sz="2000" dirty="0" err="1" smtClean="0">
                <a:latin typeface="Courier New" charset="0"/>
                <a:ea typeface="Courier New" charset="0"/>
                <a:cs typeface="Courier New" charset="0"/>
              </a:rPr>
              <a:t>symbolToNum.dict</a:t>
            </a:r>
            <a:r>
              <a:rPr kumimoji="1" lang="en-US" altLang="zh-TW" sz="2000" dirty="0" smtClean="0"/>
              <a:t>):</a:t>
            </a:r>
          </a:p>
          <a:p>
            <a:pPr lvl="2"/>
            <a:r>
              <a:rPr kumimoji="1" lang="en-US" altLang="zh-TW" sz="1600" dirty="0" err="1" smtClean="0"/>
              <a:t>E.g</a:t>
            </a:r>
            <a:r>
              <a:rPr kumimoji="1" lang="en-US" altLang="zh-TW" sz="1600" dirty="0" smtClean="0"/>
              <a:t>, </a:t>
            </a:r>
            <a:r>
              <a:rPr kumimoji="1" lang="en-US" altLang="zh-TW" sz="1200" dirty="0" smtClean="0">
                <a:latin typeface="Courier New" charset="0"/>
                <a:ea typeface="Courier New" charset="0"/>
                <a:cs typeface="Courier New" charset="0"/>
              </a:rPr>
              <a:t>“t” -&gt; 1; “h” -&gt; 2; “</a:t>
            </a:r>
            <a:r>
              <a:rPr kumimoji="1" lang="en-US" altLang="zh-TW" sz="1200" dirty="0" err="1" smtClean="0">
                <a:latin typeface="Courier New" charset="0"/>
                <a:ea typeface="Courier New" charset="0"/>
                <a:cs typeface="Courier New" charset="0"/>
              </a:rPr>
              <a:t>i</a:t>
            </a:r>
            <a:r>
              <a:rPr kumimoji="1" lang="en-US" altLang="zh-TW" sz="1200" dirty="0" smtClean="0">
                <a:latin typeface="Courier New" charset="0"/>
                <a:ea typeface="Courier New" charset="0"/>
                <a:cs typeface="Courier New" charset="0"/>
              </a:rPr>
              <a:t>” -&gt; 3; “s” -&gt; 4; “ ” -&gt; 5...</a:t>
            </a:r>
          </a:p>
          <a:p>
            <a:pPr lvl="2"/>
            <a:r>
              <a:rPr kumimoji="1" lang="en-US" altLang="zh-TW" sz="1600" dirty="0" smtClean="0"/>
              <a:t>Note that space character is also mapped to a number</a:t>
            </a:r>
            <a:endParaRPr kumimoji="1" lang="en-US" altLang="zh-TW" sz="1600" dirty="0">
              <a:latin typeface="Courier New" charset="0"/>
              <a:ea typeface="Courier New" charset="0"/>
              <a:cs typeface="Courier New" charset="0"/>
            </a:endParaRPr>
          </a:p>
          <a:p>
            <a:endParaRPr kumimoji="1" lang="en-US" altLang="zh-TW" dirty="0" smtClean="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5</a:t>
            </a:fld>
            <a:endParaRPr kumimoji="1" lang="zh-TW" altLang="en-US"/>
          </a:p>
        </p:txBody>
      </p:sp>
    </p:spTree>
    <p:extLst>
      <p:ext uri="{BB962C8B-B14F-4D97-AF65-F5344CB8AC3E}">
        <p14:creationId xmlns:p14="http://schemas.microsoft.com/office/powerpoint/2010/main" val="952983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Goal</a:t>
            </a:r>
            <a:endParaRPr kumimoji="1" lang="zh-TW" altLang="en-US" dirty="0"/>
          </a:p>
        </p:txBody>
      </p:sp>
      <p:sp>
        <p:nvSpPr>
          <p:cNvPr id="3" name="內容版面配置區 2"/>
          <p:cNvSpPr>
            <a:spLocks noGrp="1"/>
          </p:cNvSpPr>
          <p:nvPr>
            <p:ph idx="1"/>
          </p:nvPr>
        </p:nvSpPr>
        <p:spPr>
          <a:xfrm>
            <a:off x="838199" y="1690688"/>
            <a:ext cx="10399643" cy="5030787"/>
          </a:xfrm>
        </p:spPr>
        <p:txBody>
          <a:bodyPr>
            <a:normAutofit lnSpcReduction="10000"/>
          </a:bodyPr>
          <a:lstStyle/>
          <a:p>
            <a:r>
              <a:rPr kumimoji="1" lang="en-US" altLang="zh-TW" dirty="0" smtClean="0"/>
              <a:t>For the given encoded number file </a:t>
            </a:r>
            <a:r>
              <a:rPr kumimoji="1" lang="en-US" altLang="zh-TW" sz="2400" dirty="0"/>
              <a:t>(</a:t>
            </a:r>
            <a:r>
              <a:rPr kumimoji="1" lang="en-US" altLang="zh-TW" sz="2400" dirty="0" err="1" smtClean="0">
                <a:latin typeface="Courier New" charset="0"/>
                <a:ea typeface="Courier New" charset="0"/>
                <a:cs typeface="Courier New" charset="0"/>
              </a:rPr>
              <a:t>test.num</a:t>
            </a:r>
            <a:r>
              <a:rPr kumimoji="1" lang="en-US" altLang="zh-TW" sz="2400" dirty="0" smtClean="0"/>
              <a:t>), </a:t>
            </a:r>
            <a:r>
              <a:rPr kumimoji="1" lang="en-US" altLang="zh-TW" dirty="0" smtClean="0"/>
              <a:t>you should design and conduct your model to generate your own decoding prediction (</a:t>
            </a:r>
            <a:r>
              <a:rPr kumimoji="1" lang="en-US" altLang="zh-TW" sz="2400" dirty="0" err="1" smtClean="0">
                <a:latin typeface="Courier New" charset="0"/>
                <a:ea typeface="Courier New" charset="0"/>
                <a:cs typeface="Courier New" charset="0"/>
              </a:rPr>
              <a:t>pred.num</a:t>
            </a:r>
            <a:r>
              <a:rPr kumimoji="1" lang="en-US" altLang="zh-TW" dirty="0" smtClean="0"/>
              <a:t>), which contains decoded </a:t>
            </a:r>
            <a:r>
              <a:rPr kumimoji="1" lang="en-US" altLang="zh-TW" b="1" i="1" dirty="0" smtClean="0"/>
              <a:t>numbers</a:t>
            </a:r>
            <a:r>
              <a:rPr kumimoji="1" lang="en-US" altLang="zh-TW" dirty="0" smtClean="0"/>
              <a:t>. </a:t>
            </a:r>
          </a:p>
          <a:p>
            <a:pPr lvl="1"/>
            <a:r>
              <a:rPr kumimoji="1" lang="en-US" altLang="zh-TW" sz="1900" dirty="0" err="1" smtClean="0">
                <a:latin typeface="Courier New" charset="0"/>
                <a:ea typeface="Courier New" charset="0"/>
                <a:cs typeface="Courier New" charset="0"/>
              </a:rPr>
              <a:t>pred.num</a:t>
            </a:r>
            <a:r>
              <a:rPr kumimoji="1" lang="en-US" altLang="zh-TW" dirty="0" smtClean="0"/>
              <a:t> and </a:t>
            </a:r>
            <a:r>
              <a:rPr kumimoji="1" lang="en-US" altLang="zh-TW" sz="1900" dirty="0" err="1" smtClean="0">
                <a:latin typeface="Courier New" charset="0"/>
                <a:ea typeface="Courier New" charset="0"/>
                <a:cs typeface="Courier New" charset="0"/>
              </a:rPr>
              <a:t>test.num</a:t>
            </a:r>
            <a:r>
              <a:rPr kumimoji="1" lang="en-US" altLang="zh-TW" dirty="0" smtClean="0"/>
              <a:t> should have the same amount of mapped numbers.</a:t>
            </a:r>
          </a:p>
          <a:p>
            <a:r>
              <a:rPr kumimoji="1" lang="en-US" altLang="zh-TW" dirty="0" smtClean="0"/>
              <a:t>Any programming languages are allowed to use.</a:t>
            </a:r>
          </a:p>
          <a:p>
            <a:r>
              <a:rPr kumimoji="1" lang="en-US" altLang="zh-TW" dirty="0" smtClean="0"/>
              <a:t>Any </a:t>
            </a:r>
            <a:r>
              <a:rPr kumimoji="1" lang="en-US" altLang="zh-TW" b="1" i="1" dirty="0" smtClean="0"/>
              <a:t>free-to-use </a:t>
            </a:r>
            <a:r>
              <a:rPr kumimoji="1" lang="en-US" altLang="zh-TW" dirty="0" smtClean="0"/>
              <a:t>third-party tools are permitted to use</a:t>
            </a:r>
          </a:p>
          <a:p>
            <a:pPr lvl="1"/>
            <a:r>
              <a:rPr kumimoji="1" lang="en-US" altLang="zh-TW" dirty="0" smtClean="0"/>
              <a:t>However, you </a:t>
            </a:r>
            <a:r>
              <a:rPr kumimoji="1" lang="en-US" altLang="zh-TW" b="1" dirty="0" smtClean="0"/>
              <a:t>CANNOT</a:t>
            </a:r>
            <a:r>
              <a:rPr kumimoji="1" lang="en-US" altLang="zh-TW" dirty="0" smtClean="0"/>
              <a:t> use your classmates’ codes.</a:t>
            </a:r>
          </a:p>
          <a:p>
            <a:pPr lvl="1"/>
            <a:r>
              <a:rPr kumimoji="1" lang="en-US" altLang="zh-TW" i="1" dirty="0" smtClean="0"/>
              <a:t>It’s your obligation to ensure the feasibility and scalability of your program. </a:t>
            </a:r>
          </a:p>
          <a:p>
            <a:r>
              <a:rPr kumimoji="1" lang="en-US" altLang="zh-TW" dirty="0" smtClean="0"/>
              <a:t> You can implement knowledge into your discovery program	</a:t>
            </a:r>
          </a:p>
          <a:p>
            <a:pPr lvl="1"/>
            <a:r>
              <a:rPr kumimoji="1" lang="en-US" altLang="zh-TW" dirty="0" smtClean="0"/>
              <a:t>However, the final answer should NOT be determined by yourself </a:t>
            </a:r>
          </a:p>
          <a:p>
            <a:pPr lvl="1"/>
            <a:r>
              <a:rPr kumimoji="1" lang="en-US" altLang="zh-TW" dirty="0" smtClean="0"/>
              <a:t>Hint: Please be careful when handling a sparse probability matrix in a log space</a:t>
            </a:r>
            <a:endParaRPr kumimoji="1" lang="zh-TW" altLang="en-US" dirty="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6</a:t>
            </a:fld>
            <a:endParaRPr kumimoji="1" lang="zh-TW" altLang="en-US"/>
          </a:p>
        </p:txBody>
      </p:sp>
    </p:spTree>
    <p:extLst>
      <p:ext uri="{BB962C8B-B14F-4D97-AF65-F5344CB8AC3E}">
        <p14:creationId xmlns:p14="http://schemas.microsoft.com/office/powerpoint/2010/main" val="25507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Datasets</a:t>
            </a:r>
            <a:endParaRPr kumimoji="1" lang="zh-TW" altLang="en-US" dirty="0"/>
          </a:p>
        </p:txBody>
      </p:sp>
      <p:sp>
        <p:nvSpPr>
          <p:cNvPr id="3" name="內容版面配置區 2"/>
          <p:cNvSpPr>
            <a:spLocks noGrp="1"/>
          </p:cNvSpPr>
          <p:nvPr>
            <p:ph idx="1"/>
          </p:nvPr>
        </p:nvSpPr>
        <p:spPr>
          <a:xfrm>
            <a:off x="838200" y="1428267"/>
            <a:ext cx="10399643" cy="5293208"/>
          </a:xfrm>
        </p:spPr>
        <p:txBody>
          <a:bodyPr>
            <a:normAutofit fontScale="92500" lnSpcReduction="20000"/>
          </a:bodyPr>
          <a:lstStyle/>
          <a:p>
            <a:r>
              <a:rPr kumimoji="1" lang="en-US" altLang="zh-TW" dirty="0" smtClean="0"/>
              <a:t>We provide you 3 datasets for testing and 1 dataset for validation</a:t>
            </a:r>
          </a:p>
          <a:p>
            <a:r>
              <a:rPr kumimoji="1" lang="en-US" altLang="zh-TW" dirty="0" smtClean="0"/>
              <a:t>For all the four datasets, we have</a:t>
            </a:r>
          </a:p>
          <a:p>
            <a:pPr lvl="1"/>
            <a:r>
              <a:rPr kumimoji="1" lang="en-US" altLang="zh-TW" dirty="0" smtClean="0"/>
              <a:t>Partial </a:t>
            </a:r>
            <a:r>
              <a:rPr kumimoji="1" lang="en-US" altLang="zh-TW" dirty="0"/>
              <a:t>e</a:t>
            </a:r>
            <a:r>
              <a:rPr kumimoji="1" lang="en-US" altLang="zh-TW" dirty="0" smtClean="0"/>
              <a:t>ncoding table (number format) </a:t>
            </a:r>
            <a:r>
              <a:rPr kumimoji="1" lang="en-US" altLang="zh-TW" sz="1600" dirty="0" smtClean="0"/>
              <a:t>(</a:t>
            </a:r>
            <a:r>
              <a:rPr kumimoji="1" lang="en-US" altLang="zh-TW" sz="1600" dirty="0" err="1" smtClean="0">
                <a:latin typeface="Courier New" charset="0"/>
                <a:ea typeface="Courier New" charset="0"/>
                <a:cs typeface="Courier New" charset="0"/>
              </a:rPr>
              <a:t>encode.bin</a:t>
            </a:r>
            <a:r>
              <a:rPr kumimoji="1" lang="en-US" altLang="zh-TW" sz="1600" dirty="0" smtClean="0"/>
              <a:t>)</a:t>
            </a:r>
          </a:p>
          <a:p>
            <a:pPr marL="1143000" lvl="3">
              <a:spcBef>
                <a:spcPts val="1000"/>
              </a:spcBef>
            </a:pPr>
            <a:r>
              <a:rPr kumimoji="1" lang="en-US" altLang="zh-TW" sz="2200" dirty="0" smtClean="0"/>
              <a:t>Each line contains a triplet &lt;</a:t>
            </a:r>
            <a:r>
              <a:rPr kumimoji="1" lang="en-US" altLang="zh-TW" sz="2200" i="1" dirty="0" smtClean="0"/>
              <a:t>x</a:t>
            </a:r>
            <a:r>
              <a:rPr kumimoji="1" lang="en-US" altLang="zh-TW" sz="2200" dirty="0" smtClean="0"/>
              <a:t>, </a:t>
            </a:r>
            <a:r>
              <a:rPr kumimoji="1" lang="en-US" altLang="zh-TW" sz="2200" i="1" dirty="0" smtClean="0"/>
              <a:t>y, 1/0</a:t>
            </a:r>
            <a:r>
              <a:rPr kumimoji="1" lang="en-US" altLang="zh-TW" sz="2200" dirty="0" smtClean="0"/>
              <a:t>&gt; denoting the whether the probability of event “number x is encoded as number </a:t>
            </a:r>
            <a:r>
              <a:rPr kumimoji="1" lang="en-US" altLang="zh-TW" sz="2200" i="1" dirty="0" smtClean="0"/>
              <a:t>y</a:t>
            </a:r>
            <a:r>
              <a:rPr kumimoji="1" lang="en-US" altLang="zh-TW" sz="2200" dirty="0" smtClean="0"/>
              <a:t>” is zero(0) or unknown(1).</a:t>
            </a:r>
          </a:p>
          <a:p>
            <a:pPr marL="1143000" lvl="3">
              <a:spcBef>
                <a:spcPts val="1000"/>
              </a:spcBef>
            </a:pPr>
            <a:r>
              <a:rPr kumimoji="1" lang="en-US" altLang="zh-TW" sz="2200" dirty="0" smtClean="0"/>
              <a:t>E.g., </a:t>
            </a:r>
            <a:r>
              <a:rPr kumimoji="1" lang="en-US" altLang="zh-TW" sz="2200" dirty="0" smtClean="0">
                <a:latin typeface="Courier New" charset="0"/>
                <a:ea typeface="Courier New" charset="0"/>
                <a:cs typeface="Courier New" charset="0"/>
              </a:rPr>
              <a:t>26 29 0; 26 30 1; 26 31 0;...</a:t>
            </a:r>
            <a:r>
              <a:rPr kumimoji="1" lang="en-US" altLang="zh-TW" sz="2400" dirty="0"/>
              <a:t> (separated by space</a:t>
            </a:r>
            <a:r>
              <a:rPr kumimoji="1" lang="en-US" altLang="zh-TW" sz="2400" dirty="0" smtClean="0"/>
              <a:t>)</a:t>
            </a:r>
          </a:p>
          <a:p>
            <a:pPr marL="1143000" lvl="3">
              <a:spcBef>
                <a:spcPts val="1000"/>
              </a:spcBef>
            </a:pPr>
            <a:r>
              <a:rPr kumimoji="1" lang="en-US" altLang="zh-TW" sz="2400" dirty="0" smtClean="0"/>
              <a:t>Space character is always the last mapped number</a:t>
            </a:r>
            <a:endParaRPr kumimoji="1" lang="en-US" altLang="zh-TW" sz="2200" dirty="0" smtClean="0"/>
          </a:p>
          <a:p>
            <a:pPr lvl="1"/>
            <a:r>
              <a:rPr kumimoji="1" lang="en-US" altLang="zh-TW" dirty="0" smtClean="0"/>
              <a:t>Encoded article (number format) </a:t>
            </a:r>
            <a:r>
              <a:rPr kumimoji="1" lang="en-US" altLang="zh-TW" sz="1600" dirty="0" smtClean="0"/>
              <a:t>(</a:t>
            </a:r>
            <a:r>
              <a:rPr kumimoji="1" lang="en-US" altLang="zh-TW" sz="1600" dirty="0" err="1" smtClean="0">
                <a:latin typeface="Courier New" charset="0"/>
                <a:ea typeface="Courier New" charset="0"/>
                <a:cs typeface="Courier New" charset="0"/>
              </a:rPr>
              <a:t>test.num</a:t>
            </a:r>
            <a:r>
              <a:rPr kumimoji="1" lang="en-US" altLang="zh-TW" sz="1600" dirty="0" smtClean="0"/>
              <a:t>), </a:t>
            </a:r>
            <a:r>
              <a:rPr kumimoji="1" lang="en-US" altLang="zh-TW" sz="2200" dirty="0" smtClean="0"/>
              <a:t>e.g., </a:t>
            </a:r>
            <a:r>
              <a:rPr kumimoji="1" lang="en-US" altLang="zh-TW" sz="2200" dirty="0" smtClean="0">
                <a:latin typeface="Courier New" charset="0"/>
                <a:ea typeface="Courier New" charset="0"/>
                <a:cs typeface="Courier New" charset="0"/>
              </a:rPr>
              <a:t>1 3 2 6 3 6 9 0 </a:t>
            </a:r>
            <a:r>
              <a:rPr kumimoji="1" lang="en-US" altLang="zh-TW" sz="2000" dirty="0"/>
              <a:t>(separated by space</a:t>
            </a:r>
            <a:r>
              <a:rPr kumimoji="1" lang="en-US" altLang="zh-TW" sz="2000" dirty="0" smtClean="0"/>
              <a:t>)</a:t>
            </a:r>
            <a:endParaRPr kumimoji="1" lang="en-US" altLang="zh-TW" sz="2200" dirty="0" smtClean="0">
              <a:latin typeface="Courier New" charset="0"/>
              <a:ea typeface="Courier New" charset="0"/>
              <a:cs typeface="Courier New" charset="0"/>
            </a:endParaRPr>
          </a:p>
          <a:p>
            <a:pPr marL="228600" lvl="1">
              <a:spcBef>
                <a:spcPts val="1000"/>
              </a:spcBef>
            </a:pPr>
            <a:r>
              <a:rPr kumimoji="1" lang="en-US" altLang="zh-TW" sz="2800" dirty="0" smtClean="0"/>
              <a:t>For the validation dataset, we will provide you the ground truth for validating your code.</a:t>
            </a:r>
            <a:r>
              <a:rPr kumimoji="1" lang="en-US" altLang="zh-TW" sz="2800" dirty="0" smtClean="0">
                <a:solidFill>
                  <a:srgbClr val="C00000"/>
                </a:solidFill>
              </a:rPr>
              <a:t> (next Tue)</a:t>
            </a:r>
          </a:p>
          <a:p>
            <a:pPr marL="685800" lvl="2">
              <a:spcBef>
                <a:spcPts val="1000"/>
              </a:spcBef>
            </a:pPr>
            <a:r>
              <a:rPr kumimoji="1" lang="en-US" altLang="zh-TW" dirty="0" smtClean="0"/>
              <a:t>Ground truth article (number format) (</a:t>
            </a:r>
            <a:r>
              <a:rPr kumimoji="1" lang="en-US" altLang="zh-TW" dirty="0" err="1" smtClean="0">
                <a:latin typeface="Courier New" charset="0"/>
                <a:ea typeface="Courier New" charset="0"/>
                <a:cs typeface="Courier New" charset="0"/>
              </a:rPr>
              <a:t>ans.num</a:t>
            </a:r>
            <a:r>
              <a:rPr kumimoji="1" lang="en-US" altLang="zh-TW" dirty="0" smtClean="0">
                <a:latin typeface="Courier New" charset="0"/>
                <a:ea typeface="Courier New" charset="0"/>
                <a:cs typeface="Courier New" charset="0"/>
              </a:rPr>
              <a:t>),</a:t>
            </a:r>
            <a:r>
              <a:rPr kumimoji="1" lang="en-US" altLang="zh-TW" dirty="0" smtClean="0"/>
              <a:t> e.g., </a:t>
            </a:r>
            <a:r>
              <a:rPr kumimoji="1" lang="en-US" altLang="zh-TW" dirty="0" smtClean="0">
                <a:latin typeface="Courier New" charset="0"/>
                <a:ea typeface="Courier New" charset="0"/>
                <a:cs typeface="Courier New" charset="0"/>
              </a:rPr>
              <a:t>12 32 25 4 23 14 7 9 </a:t>
            </a:r>
            <a:r>
              <a:rPr kumimoji="1" lang="en-US" altLang="zh-TW" dirty="0"/>
              <a:t>(separated by </a:t>
            </a:r>
            <a:r>
              <a:rPr kumimoji="1" lang="en-US" altLang="zh-TW" dirty="0" smtClean="0"/>
              <a:t>space)</a:t>
            </a:r>
            <a:endParaRPr kumimoji="1" lang="en-US" altLang="zh-TW" dirty="0" smtClean="0">
              <a:latin typeface="Courier New" charset="0"/>
              <a:ea typeface="Courier New" charset="0"/>
              <a:cs typeface="Courier New" charset="0"/>
            </a:endParaRPr>
          </a:p>
          <a:p>
            <a:pPr marL="685800" lvl="2">
              <a:spcBef>
                <a:spcPts val="1000"/>
              </a:spcBef>
            </a:pPr>
            <a:r>
              <a:rPr kumimoji="1" lang="en-US" altLang="zh-TW" sz="2100" dirty="0" smtClean="0"/>
              <a:t>Symbol </a:t>
            </a:r>
            <a:r>
              <a:rPr kumimoji="1" lang="en-US" altLang="zh-TW" sz="2100" dirty="0"/>
              <a:t>to number table (</a:t>
            </a:r>
            <a:r>
              <a:rPr kumimoji="1" lang="en-US" altLang="zh-TW" sz="2100" dirty="0" err="1">
                <a:latin typeface="Courier New" charset="0"/>
                <a:ea typeface="Courier New" charset="0"/>
                <a:cs typeface="Courier New" charset="0"/>
              </a:rPr>
              <a:t>symbolToNum.dict</a:t>
            </a:r>
            <a:r>
              <a:rPr kumimoji="1" lang="en-US" altLang="zh-TW" sz="2100" dirty="0"/>
              <a:t>). Each line contains a tuple &lt;x, y&gt; denoting the mapping from symbol x to number y. </a:t>
            </a:r>
            <a:endParaRPr kumimoji="1" lang="en-US" altLang="zh-TW" sz="2100" dirty="0" smtClean="0"/>
          </a:p>
          <a:p>
            <a:pPr marL="1143000" lvl="3">
              <a:spcBef>
                <a:spcPts val="1000"/>
              </a:spcBef>
            </a:pPr>
            <a:r>
              <a:rPr kumimoji="1" lang="en-US" altLang="zh-TW" sz="1900" dirty="0" smtClean="0"/>
              <a:t>E.g</a:t>
            </a:r>
            <a:r>
              <a:rPr kumimoji="1" lang="en-US" altLang="zh-TW" sz="1900" dirty="0"/>
              <a:t>., </a:t>
            </a:r>
            <a:r>
              <a:rPr kumimoji="1" lang="en-US" altLang="zh-TW" sz="1900" dirty="0">
                <a:latin typeface="Courier New" charset="0"/>
                <a:ea typeface="Courier New" charset="0"/>
                <a:cs typeface="Courier New" charset="0"/>
              </a:rPr>
              <a:t>a 6; c </a:t>
            </a:r>
            <a:r>
              <a:rPr kumimoji="1" lang="en-US" altLang="zh-TW" sz="1900" dirty="0" smtClean="0">
                <a:latin typeface="Courier New" charset="0"/>
                <a:ea typeface="Courier New" charset="0"/>
                <a:cs typeface="Courier New" charset="0"/>
              </a:rPr>
              <a:t>20;</a:t>
            </a:r>
            <a:r>
              <a:rPr kumimoji="1" lang="en-US" altLang="zh-TW" sz="2200" dirty="0"/>
              <a:t> </a:t>
            </a:r>
            <a:r>
              <a:rPr kumimoji="1" lang="en-US" altLang="zh-TW" sz="2200" dirty="0" smtClean="0"/>
              <a:t>(separated by ‘\t’)</a:t>
            </a:r>
            <a:endParaRPr kumimoji="1" lang="en-US" altLang="zh-TW" sz="1900" dirty="0">
              <a:latin typeface="Courier New" charset="0"/>
              <a:ea typeface="Courier New" charset="0"/>
              <a:cs typeface="Courier New" charset="0"/>
            </a:endParaRPr>
          </a:p>
          <a:p>
            <a:pPr marL="228600" lvl="1">
              <a:spcBef>
                <a:spcPts val="1000"/>
              </a:spcBef>
            </a:pPr>
            <a:endParaRPr kumimoji="1" lang="en-US" altLang="zh-TW" sz="3200" dirty="0" smtClean="0"/>
          </a:p>
          <a:p>
            <a:pPr lvl="1"/>
            <a:endParaRPr kumimoji="1" lang="en-US" altLang="zh-TW" dirty="0" smtClean="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7</a:t>
            </a:fld>
            <a:endParaRPr kumimoji="1" lang="zh-TW" altLang="en-US"/>
          </a:p>
        </p:txBody>
      </p:sp>
    </p:spTree>
    <p:extLst>
      <p:ext uri="{BB962C8B-B14F-4D97-AF65-F5344CB8AC3E}">
        <p14:creationId xmlns:p14="http://schemas.microsoft.com/office/powerpoint/2010/main" val="1060468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Specific filenames for data</a:t>
            </a:r>
            <a:endParaRPr kumimoji="1" lang="zh-TW" altLang="en-US" dirty="0"/>
          </a:p>
        </p:txBody>
      </p:sp>
      <p:sp>
        <p:nvSpPr>
          <p:cNvPr id="3" name="內容版面配置區 2"/>
          <p:cNvSpPr>
            <a:spLocks noGrp="1"/>
          </p:cNvSpPr>
          <p:nvPr>
            <p:ph idx="1"/>
          </p:nvPr>
        </p:nvSpPr>
        <p:spPr>
          <a:xfrm>
            <a:off x="838199" y="1703940"/>
            <a:ext cx="10677940" cy="5293208"/>
          </a:xfrm>
        </p:spPr>
        <p:txBody>
          <a:bodyPr>
            <a:normAutofit/>
          </a:bodyPr>
          <a:lstStyle/>
          <a:p>
            <a:r>
              <a:rPr kumimoji="1" lang="en-US" altLang="zh-TW" dirty="0" smtClean="0"/>
              <a:t>We provide you </a:t>
            </a:r>
            <a:r>
              <a:rPr kumimoji="1" lang="en-US" altLang="zh-TW" dirty="0" smtClean="0">
                <a:solidFill>
                  <a:srgbClr val="FF0000"/>
                </a:solidFill>
              </a:rPr>
              <a:t>2</a:t>
            </a:r>
            <a:r>
              <a:rPr kumimoji="1" lang="en-US" altLang="zh-TW" dirty="0" smtClean="0"/>
              <a:t> datasets for testing and </a:t>
            </a:r>
            <a:r>
              <a:rPr kumimoji="1" lang="en-US" altLang="zh-TW" dirty="0" smtClean="0">
                <a:solidFill>
                  <a:srgbClr val="FF0000"/>
                </a:solidFill>
              </a:rPr>
              <a:t>2</a:t>
            </a:r>
            <a:r>
              <a:rPr kumimoji="1" lang="en-US" altLang="zh-TW" dirty="0" smtClean="0"/>
              <a:t> dataset for validation</a:t>
            </a:r>
          </a:p>
          <a:p>
            <a:r>
              <a:rPr kumimoji="1" lang="en-US" altLang="zh-TW" dirty="0" smtClean="0"/>
              <a:t>In short, in this homework, you will be given:</a:t>
            </a:r>
          </a:p>
          <a:p>
            <a:r>
              <a:rPr kumimoji="1" lang="en-US" altLang="zh-TW" dirty="0" smtClean="0"/>
              <a:t>for </a:t>
            </a:r>
            <a:r>
              <a:rPr kumimoji="1" lang="en-US" altLang="zh-TW" dirty="0" smtClean="0">
                <a:latin typeface="Courier New" charset="0"/>
                <a:ea typeface="Courier New" charset="0"/>
                <a:cs typeface="Courier New" charset="0"/>
              </a:rPr>
              <a:t>folder = {</a:t>
            </a:r>
            <a:r>
              <a:rPr kumimoji="1" lang="en-US" altLang="zh-TW" dirty="0" smtClean="0">
                <a:solidFill>
                  <a:srgbClr val="C00000"/>
                </a:solidFill>
                <a:latin typeface="Courier New" charset="0"/>
                <a:ea typeface="Courier New" charset="0"/>
                <a:cs typeface="Courier New" charset="0"/>
              </a:rPr>
              <a:t>test1, test2, valid2, </a:t>
            </a:r>
            <a:r>
              <a:rPr kumimoji="1" lang="en-US" altLang="zh-TW" dirty="0" smtClean="0">
                <a:latin typeface="Courier New" charset="0"/>
                <a:ea typeface="Courier New" charset="0"/>
                <a:cs typeface="Courier New" charset="0"/>
              </a:rPr>
              <a:t>valid}</a:t>
            </a:r>
            <a:endParaRPr kumimoji="1" lang="en-US" altLang="zh-TW" dirty="0" smtClean="0"/>
          </a:p>
          <a:p>
            <a:pPr lvl="1"/>
            <a:r>
              <a:rPr kumimoji="1" lang="en-US" altLang="zh-TW" dirty="0" smtClean="0">
                <a:latin typeface="Courier New" charset="0"/>
                <a:ea typeface="Courier New" charset="0"/>
                <a:cs typeface="Courier New" charset="0"/>
              </a:rPr>
              <a:t>hw1-2/folder/</a:t>
            </a:r>
            <a:r>
              <a:rPr kumimoji="1" lang="en-US" altLang="zh-TW" dirty="0" err="1" smtClean="0">
                <a:latin typeface="Courier New" charset="0"/>
                <a:ea typeface="Courier New" charset="0"/>
                <a:cs typeface="Courier New" charset="0"/>
              </a:rPr>
              <a:t>test.num</a:t>
            </a:r>
            <a:endParaRPr kumimoji="1" lang="en-US" altLang="zh-TW" dirty="0" smtClean="0">
              <a:latin typeface="Courier New" charset="0"/>
              <a:ea typeface="Courier New" charset="0"/>
              <a:cs typeface="Courier New" charset="0"/>
            </a:endParaRPr>
          </a:p>
          <a:p>
            <a:pPr lvl="1"/>
            <a:r>
              <a:rPr kumimoji="1" lang="en-US" altLang="zh-TW" dirty="0" smtClean="0">
                <a:latin typeface="Courier New" charset="0"/>
                <a:ea typeface="Courier New" charset="0"/>
                <a:cs typeface="Courier New" charset="0"/>
              </a:rPr>
              <a:t>hw1-2/folder/</a:t>
            </a:r>
            <a:r>
              <a:rPr kumimoji="1" lang="en-US" altLang="zh-TW" dirty="0" err="1" smtClean="0">
                <a:latin typeface="Courier New" charset="0"/>
                <a:ea typeface="Courier New" charset="0"/>
                <a:cs typeface="Courier New" charset="0"/>
              </a:rPr>
              <a:t>encode.bin</a:t>
            </a:r>
            <a:endParaRPr kumimoji="1" lang="en-US" altLang="zh-TW" dirty="0" smtClean="0"/>
          </a:p>
          <a:p>
            <a:r>
              <a:rPr kumimoji="1" lang="en-US" altLang="zh-TW" dirty="0" smtClean="0"/>
              <a:t>This </a:t>
            </a:r>
            <a:r>
              <a:rPr kumimoji="1" lang="en-US" altLang="zh-TW" dirty="0" err="1" smtClean="0"/>
              <a:t>ppt</a:t>
            </a:r>
            <a:r>
              <a:rPr kumimoji="1" lang="en-US" altLang="zh-TW" dirty="0" smtClean="0"/>
              <a:t> file</a:t>
            </a:r>
          </a:p>
          <a:p>
            <a:pPr lvl="1"/>
            <a:r>
              <a:rPr kumimoji="1" lang="en-US" altLang="zh-TW" dirty="0" smtClean="0">
                <a:latin typeface="Courier New" charset="0"/>
                <a:ea typeface="Courier New" charset="0"/>
                <a:cs typeface="Courier New" charset="0"/>
              </a:rPr>
              <a:t>hw1-2/hw1-2.ppt</a:t>
            </a:r>
          </a:p>
          <a:p>
            <a:pPr marL="228600" lvl="1">
              <a:spcBef>
                <a:spcPts val="1000"/>
              </a:spcBef>
            </a:pPr>
            <a:r>
              <a:rPr kumimoji="1" lang="en-US" altLang="zh-TW" dirty="0" smtClean="0"/>
              <a:t>We provide you </a:t>
            </a:r>
            <a:r>
              <a:rPr kumimoji="1" lang="en-US" altLang="zh-TW" dirty="0" smtClean="0">
                <a:solidFill>
                  <a:srgbClr val="C00000"/>
                </a:solidFill>
                <a:latin typeface="Courier New" charset="0"/>
                <a:ea typeface="Courier New" charset="0"/>
                <a:cs typeface="Courier New" charset="0"/>
              </a:rPr>
              <a:t>valid </a:t>
            </a:r>
            <a:r>
              <a:rPr kumimoji="1" lang="en-US" altLang="zh-TW" dirty="0" smtClean="0">
                <a:ea typeface="Courier New" charset="0"/>
                <a:cs typeface="Courier New" charset="0"/>
              </a:rPr>
              <a:t>and</a:t>
            </a:r>
            <a:r>
              <a:rPr kumimoji="1" lang="en-US" altLang="zh-TW" dirty="0" smtClean="0">
                <a:latin typeface="Courier New" charset="0"/>
                <a:ea typeface="Courier New" charset="0"/>
                <a:cs typeface="Courier New" charset="0"/>
              </a:rPr>
              <a:t> </a:t>
            </a:r>
            <a:r>
              <a:rPr kumimoji="1" lang="en-US" altLang="zh-TW" dirty="0" smtClean="0">
                <a:solidFill>
                  <a:srgbClr val="C00000"/>
                </a:solidFill>
                <a:latin typeface="Courier New" charset="0"/>
                <a:ea typeface="Courier New" charset="0"/>
                <a:cs typeface="Courier New" charset="0"/>
              </a:rPr>
              <a:t>valid2 </a:t>
            </a:r>
            <a:r>
              <a:rPr kumimoji="1" lang="en-US" altLang="zh-TW" dirty="0" smtClean="0"/>
              <a:t>with additional ground truth for validation (</a:t>
            </a:r>
            <a:r>
              <a:rPr kumimoji="1" lang="en-US" altLang="zh-TW" dirty="0" smtClean="0">
                <a:latin typeface="Courier New" charset="0"/>
                <a:ea typeface="Courier New" charset="0"/>
                <a:cs typeface="Courier New" charset="0"/>
              </a:rPr>
              <a:t>hw1-2/valid/</a:t>
            </a:r>
            <a:r>
              <a:rPr kumimoji="1" lang="en-US" altLang="zh-TW" dirty="0" err="1" smtClean="0">
                <a:latin typeface="Courier New" charset="0"/>
                <a:ea typeface="Courier New" charset="0"/>
                <a:cs typeface="Courier New" charset="0"/>
              </a:rPr>
              <a:t>ans.num</a:t>
            </a:r>
            <a:r>
              <a:rPr kumimoji="1" lang="en-US" altLang="zh-TW" dirty="0">
                <a:latin typeface="Courier New" charset="0"/>
                <a:ea typeface="Courier New" charset="0"/>
                <a:cs typeface="Courier New" charset="0"/>
              </a:rPr>
              <a:t> </a:t>
            </a:r>
            <a:r>
              <a:rPr kumimoji="1" lang="en-US" altLang="zh-TW" dirty="0">
                <a:ea typeface="Courier New" charset="0"/>
                <a:cs typeface="Courier New" charset="0"/>
              </a:rPr>
              <a:t>and</a:t>
            </a:r>
            <a:r>
              <a:rPr kumimoji="1" lang="en-US" altLang="zh-TW" dirty="0">
                <a:latin typeface="Courier New" charset="0"/>
                <a:ea typeface="Courier New" charset="0"/>
                <a:cs typeface="Courier New" charset="0"/>
              </a:rPr>
              <a:t> </a:t>
            </a:r>
            <a:r>
              <a:rPr kumimoji="1" lang="en-US" altLang="zh-TW" dirty="0" smtClean="0">
                <a:latin typeface="Courier New" charset="0"/>
                <a:ea typeface="Courier New" charset="0"/>
                <a:cs typeface="Courier New" charset="0"/>
              </a:rPr>
              <a:t>hw1-2/valid2/</a:t>
            </a:r>
            <a:r>
              <a:rPr kumimoji="1" lang="en-US" altLang="zh-TW" dirty="0" err="1" smtClean="0">
                <a:latin typeface="Courier New" charset="0"/>
                <a:ea typeface="Courier New" charset="0"/>
                <a:cs typeface="Courier New" charset="0"/>
              </a:rPr>
              <a:t>ans.num</a:t>
            </a:r>
            <a:r>
              <a:rPr kumimoji="1" lang="en-US" altLang="zh-TW" dirty="0" smtClean="0">
                <a:latin typeface="Courier New" charset="0"/>
                <a:ea typeface="Courier New" charset="0"/>
                <a:cs typeface="Courier New" charset="0"/>
              </a:rPr>
              <a:t>)</a:t>
            </a:r>
            <a:r>
              <a:rPr kumimoji="1" lang="en-US" altLang="zh-TW" dirty="0" smtClean="0"/>
              <a:t>.</a:t>
            </a:r>
          </a:p>
          <a:p>
            <a:pPr marL="228600" lvl="1">
              <a:spcBef>
                <a:spcPts val="1000"/>
              </a:spcBef>
            </a:pPr>
            <a:r>
              <a:rPr kumimoji="1" lang="en-US" altLang="zh-TW" dirty="0" err="1">
                <a:latin typeface="Courier New" charset="0"/>
                <a:ea typeface="Courier New" charset="0"/>
                <a:cs typeface="Courier New" charset="0"/>
              </a:rPr>
              <a:t>symbolToNum.dict</a:t>
            </a:r>
            <a:r>
              <a:rPr kumimoji="1" lang="en-US" altLang="zh-TW" dirty="0">
                <a:latin typeface="Courier New" charset="0"/>
                <a:ea typeface="Courier New" charset="0"/>
                <a:cs typeface="Courier New" charset="0"/>
              </a:rPr>
              <a:t> </a:t>
            </a:r>
            <a:r>
              <a:rPr kumimoji="1" lang="en-US" altLang="zh-TW" dirty="0"/>
              <a:t>i</a:t>
            </a:r>
            <a:r>
              <a:rPr kumimoji="1" lang="en-US" altLang="zh-TW" dirty="0" smtClean="0"/>
              <a:t>s only available in </a:t>
            </a:r>
            <a:r>
              <a:rPr kumimoji="1" lang="en-US" altLang="zh-TW" dirty="0" smtClean="0">
                <a:latin typeface="Courier New" charset="0"/>
                <a:ea typeface="Courier New" charset="0"/>
                <a:cs typeface="Courier New" charset="0"/>
              </a:rPr>
              <a:t>valid.</a:t>
            </a:r>
            <a:endParaRPr kumimoji="1" lang="en-US" altLang="zh-TW" dirty="0" smtClean="0"/>
          </a:p>
          <a:p>
            <a:endParaRPr kumimoji="1" lang="en-US" altLang="zh-TW" dirty="0" smtClean="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8</a:t>
            </a:fld>
            <a:endParaRPr kumimoji="1" lang="zh-TW" altLang="en-US" dirty="0"/>
          </a:p>
        </p:txBody>
      </p:sp>
    </p:spTree>
    <p:extLst>
      <p:ext uri="{BB962C8B-B14F-4D97-AF65-F5344CB8AC3E}">
        <p14:creationId xmlns:p14="http://schemas.microsoft.com/office/powerpoint/2010/main" val="29177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95262"/>
            <a:ext cx="10515600" cy="1325563"/>
          </a:xfrm>
        </p:spPr>
        <p:txBody>
          <a:bodyPr/>
          <a:lstStyle/>
          <a:p>
            <a:r>
              <a:rPr kumimoji="1" lang="en-US" altLang="zh-TW" dirty="0" smtClean="0"/>
              <a:t>Scoring</a:t>
            </a:r>
            <a:endParaRPr kumimoji="1" lang="zh-TW" altLang="en-US" dirty="0"/>
          </a:p>
        </p:txBody>
      </p:sp>
      <p:sp>
        <p:nvSpPr>
          <p:cNvPr id="3" name="內容版面配置區 2"/>
          <p:cNvSpPr>
            <a:spLocks noGrp="1"/>
          </p:cNvSpPr>
          <p:nvPr>
            <p:ph idx="1"/>
          </p:nvPr>
        </p:nvSpPr>
        <p:spPr>
          <a:xfrm>
            <a:off x="1391478" y="1520825"/>
            <a:ext cx="10323444" cy="4895850"/>
          </a:xfrm>
        </p:spPr>
        <p:txBody>
          <a:bodyPr>
            <a:normAutofit lnSpcReduction="10000"/>
          </a:bodyPr>
          <a:lstStyle/>
          <a:p>
            <a:r>
              <a:rPr kumimoji="1" lang="en-US" altLang="zh-TW" dirty="0" smtClean="0"/>
              <a:t>Prediction accuracy (60%)</a:t>
            </a:r>
          </a:p>
          <a:p>
            <a:r>
              <a:rPr kumimoji="1" lang="en-US" altLang="zh-TW" dirty="0" smtClean="0"/>
              <a:t>Completeness of the report (40%)</a:t>
            </a:r>
          </a:p>
          <a:p>
            <a:pPr lvl="1"/>
            <a:r>
              <a:rPr kumimoji="1" lang="en-US" altLang="zh-TW" dirty="0" smtClean="0"/>
              <a:t>Explain what you have done and all the settings/assumptions/references you used.</a:t>
            </a:r>
          </a:p>
          <a:p>
            <a:pPr lvl="1"/>
            <a:r>
              <a:rPr kumimoji="1" lang="en-US" altLang="zh-TW" dirty="0" smtClean="0"/>
              <a:t>Describe how to handle computational issues (e.g. zero probabilities, handling underflow, speeding up your algorithm, </a:t>
            </a:r>
            <a:r>
              <a:rPr kumimoji="1" lang="en-US" altLang="zh-TW" dirty="0" err="1" smtClean="0"/>
              <a:t>etc</a:t>
            </a:r>
            <a:r>
              <a:rPr kumimoji="1" lang="en-US" altLang="zh-TW" dirty="0" smtClean="0"/>
              <a:t>)</a:t>
            </a:r>
          </a:p>
          <a:p>
            <a:r>
              <a:rPr kumimoji="1" lang="en-US" altLang="zh-TW" dirty="0" smtClean="0">
                <a:solidFill>
                  <a:srgbClr val="FF0000"/>
                </a:solidFill>
              </a:rPr>
              <a:t>Any type of plagiarism is strictly inhibited</a:t>
            </a:r>
            <a:r>
              <a:rPr kumimoji="1" lang="en-US" altLang="zh-TW" dirty="0" smtClean="0"/>
              <a:t>.</a:t>
            </a:r>
          </a:p>
          <a:p>
            <a:pPr lvl="1"/>
            <a:r>
              <a:rPr kumimoji="1" lang="en-US" altLang="zh-TW" dirty="0" smtClean="0"/>
              <a:t>Please </a:t>
            </a:r>
            <a:r>
              <a:rPr kumimoji="1" lang="en-US" altLang="zh-TW" i="1" dirty="0" smtClean="0"/>
              <a:t>cite</a:t>
            </a:r>
            <a:r>
              <a:rPr kumimoji="1" lang="en-US" altLang="zh-TW" dirty="0" smtClean="0"/>
              <a:t> any references or materials you used.</a:t>
            </a:r>
          </a:p>
          <a:p>
            <a:pPr lvl="1"/>
            <a:r>
              <a:rPr kumimoji="1" lang="en-US" altLang="zh-TW" dirty="0" smtClean="0"/>
              <a:t>Discussions between classmates are encouraged, but ALL the code and final design of model must complete by yourself.</a:t>
            </a:r>
          </a:p>
          <a:p>
            <a:pPr lvl="1"/>
            <a:r>
              <a:rPr kumimoji="1" lang="en-US" altLang="zh-TW" dirty="0"/>
              <a:t>P</a:t>
            </a:r>
            <a:r>
              <a:rPr kumimoji="1" lang="en-US" altLang="zh-TW" dirty="0" smtClean="0"/>
              <a:t>lease give credit to your classmates in the report if you used any ideas from them.</a:t>
            </a:r>
          </a:p>
          <a:p>
            <a:pPr lvl="1"/>
            <a:r>
              <a:rPr kumimoji="1" lang="en-US" altLang="zh-TW" dirty="0" smtClean="0"/>
              <a:t>You will simply receive </a:t>
            </a:r>
            <a:r>
              <a:rPr kumimoji="1" lang="en-US" altLang="zh-TW" i="1" dirty="0" smtClean="0"/>
              <a:t>-X</a:t>
            </a:r>
            <a:r>
              <a:rPr kumimoji="1" lang="en-US" altLang="zh-TW" dirty="0" smtClean="0"/>
              <a:t> point for any violations.</a:t>
            </a:r>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9</a:t>
            </a:fld>
            <a:endParaRPr kumimoji="1" lang="zh-TW" altLang="en-US"/>
          </a:p>
        </p:txBody>
      </p:sp>
    </p:spTree>
    <p:extLst>
      <p:ext uri="{BB962C8B-B14F-4D97-AF65-F5344CB8AC3E}">
        <p14:creationId xmlns:p14="http://schemas.microsoft.com/office/powerpoint/2010/main" val="61318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910</Words>
  <Application>Microsoft Macintosh PowerPoint</Application>
  <PresentationFormat>寬螢幕</PresentationFormat>
  <Paragraphs>97</Paragraphs>
  <Slides>10</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Calibri</vt:lpstr>
      <vt:lpstr>Calibri Light</vt:lpstr>
      <vt:lpstr>Courier New</vt:lpstr>
      <vt:lpstr>Wingdings</vt:lpstr>
      <vt:lpstr>新細明體</vt:lpstr>
      <vt:lpstr>Arial</vt:lpstr>
      <vt:lpstr>Office 佈景主題</vt:lpstr>
      <vt:lpstr>Homework 1-2</vt:lpstr>
      <vt:lpstr>Introduction – the same as HW1-1</vt:lpstr>
      <vt:lpstr>Problem formulation – the same as HW1-1</vt:lpstr>
      <vt:lpstr>Given Information – NOT the same as HW1-1!</vt:lpstr>
      <vt:lpstr>Given Information – NOT the same as HW1-1!</vt:lpstr>
      <vt:lpstr>Goal</vt:lpstr>
      <vt:lpstr>Datasets</vt:lpstr>
      <vt:lpstr>Specific filenames for data</vt:lpstr>
      <vt:lpstr>Scoring</vt:lpstr>
      <vt:lpstr>Submission Guidelines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1-2</dc:title>
  <dc:creator>廣和李</dc:creator>
  <cp:lastModifiedBy>廣和李</cp:lastModifiedBy>
  <cp:revision>25</cp:revision>
  <dcterms:created xsi:type="dcterms:W3CDTF">2016-10-02T07:16:45Z</dcterms:created>
  <dcterms:modified xsi:type="dcterms:W3CDTF">2016-10-12T09:12:00Z</dcterms:modified>
</cp:coreProperties>
</file>