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8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2FD52-AA59-2F45-8D47-DF0F177EFBA9}" type="datetimeFigureOut">
              <a:rPr kumimoji="1" lang="zh-TW" altLang="en-US" smtClean="0"/>
              <a:t>2016/9/26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FADCE-5107-C14F-969F-0D0E13786A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14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FADCE-5107-C14F-969F-0D0E13786A1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539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CEFE-5672-F94C-AB6B-084C1803E2F4}" type="datetime1">
              <a:rPr kumimoji="1" lang="zh-TW" altLang="en-US" smtClean="0"/>
              <a:t>2016/9/26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684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3524-1E2E-D845-A778-7B87BBD77343}" type="datetime1">
              <a:rPr kumimoji="1" lang="zh-TW" altLang="en-US" smtClean="0"/>
              <a:t>2016/9/26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86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792A-5FF5-864E-879A-DDEED469A035}" type="datetime1">
              <a:rPr kumimoji="1" lang="zh-TW" altLang="en-US" smtClean="0"/>
              <a:t>2016/9/26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910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8600-AD32-E14B-8BFA-752DCD2FCE7D}" type="datetime1">
              <a:rPr kumimoji="1" lang="zh-TW" altLang="en-US" smtClean="0"/>
              <a:t>2016/9/26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796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1E-242A-4547-AA5D-924F92916635}" type="datetime1">
              <a:rPr kumimoji="1" lang="zh-TW" altLang="en-US" smtClean="0"/>
              <a:t>2016/9/26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10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6081-6DD2-6743-AE21-929B59540433}" type="datetime1">
              <a:rPr kumimoji="1" lang="zh-TW" altLang="en-US" smtClean="0"/>
              <a:t>2016/9/26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848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F1FC-5033-9646-91B7-91372F1DD95E}" type="datetime1">
              <a:rPr kumimoji="1" lang="zh-TW" altLang="en-US" smtClean="0"/>
              <a:t>2016/9/26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446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EECC-AC0F-5C42-8188-401353256223}" type="datetime1">
              <a:rPr kumimoji="1" lang="zh-TW" altLang="en-US" smtClean="0"/>
              <a:t>2016/9/26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4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806-A221-AB49-8034-D934135F955D}" type="datetime1">
              <a:rPr kumimoji="1" lang="zh-TW" altLang="en-US" smtClean="0"/>
              <a:t>2016/9/26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301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9C3B-F92F-D64F-BA87-6DAF51BB7AF0}" type="datetime1">
              <a:rPr kumimoji="1" lang="zh-TW" altLang="en-US" smtClean="0"/>
              <a:t>2016/9/26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328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184F-E31E-3948-BC2B-0C0320489CCF}" type="datetime1">
              <a:rPr kumimoji="1" lang="zh-TW" altLang="en-US" smtClean="0"/>
              <a:t>2016/9/26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671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6505-FBCE-3340-9E2F-441C9FC08533}" type="datetime1">
              <a:rPr kumimoji="1" lang="zh-TW" altLang="en-US" smtClean="0"/>
              <a:t>2016/9/26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67852-E6E4-5644-AAE7-DA5E1BC91A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583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gra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Homework 1-1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mtClean="0"/>
              <a:t>Machine Discovery (Fall 2016)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0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u="sng" dirty="0" smtClean="0"/>
              <a:t>Article Decoding Task</a:t>
            </a:r>
          </a:p>
          <a:p>
            <a:r>
              <a:rPr kumimoji="1" lang="en-US" altLang="zh-TW" dirty="0" smtClean="0"/>
              <a:t>Classic applications </a:t>
            </a:r>
            <a:r>
              <a:rPr kumimoji="1" lang="en-US" altLang="zh-TW" dirty="0"/>
              <a:t>on </a:t>
            </a:r>
            <a:r>
              <a:rPr kumimoji="1" lang="en-US" altLang="zh-TW" dirty="0" smtClean="0"/>
              <a:t>Cryptography and Ancient </a:t>
            </a:r>
            <a:r>
              <a:rPr kumimoji="1" lang="en-US" altLang="zh-TW" dirty="0" smtClean="0"/>
              <a:t>script </a:t>
            </a:r>
            <a:r>
              <a:rPr kumimoji="1" lang="en-US" altLang="zh-TW" dirty="0" smtClean="0"/>
              <a:t>article </a:t>
            </a:r>
            <a:r>
              <a:rPr kumimoji="1" lang="en-US" altLang="zh-TW" dirty="0" smtClean="0"/>
              <a:t>analysis</a:t>
            </a:r>
          </a:p>
          <a:p>
            <a:r>
              <a:rPr kumimoji="1" lang="en-US" altLang="zh-TW" dirty="0"/>
              <a:t>Exact encoding </a:t>
            </a:r>
            <a:r>
              <a:rPr kumimoji="1" lang="en-US" altLang="zh-TW" dirty="0" smtClean="0"/>
              <a:t>(</a:t>
            </a:r>
            <a:r>
              <a:rPr lang="en-US" altLang="zh-TW" dirty="0"/>
              <a:t>substitution </a:t>
            </a:r>
            <a:r>
              <a:rPr lang="en-US" altLang="zh-TW" dirty="0" smtClean="0"/>
              <a:t>cipher</a:t>
            </a:r>
            <a:r>
              <a:rPr lang="en-US" altLang="zh-TW" dirty="0" smtClean="0"/>
              <a:t>)</a:t>
            </a:r>
            <a:r>
              <a:rPr kumimoji="1" lang="en-US" altLang="zh-TW" dirty="0" smtClean="0"/>
              <a:t>:</a:t>
            </a:r>
          </a:p>
          <a:p>
            <a:pPr lvl="1"/>
            <a:r>
              <a:rPr lang="en-US" altLang="zh-TW" dirty="0"/>
              <a:t>Caesar cipher</a:t>
            </a:r>
          </a:p>
          <a:p>
            <a:pPr lvl="1"/>
            <a:r>
              <a:rPr lang="en-US" altLang="zh-TW" dirty="0"/>
              <a:t>Polyalphabetic </a:t>
            </a:r>
            <a:r>
              <a:rPr kumimoji="1" lang="en-US" altLang="zh-TW" dirty="0" smtClean="0"/>
              <a:t>ciphers </a:t>
            </a:r>
          </a:p>
          <a:p>
            <a:pPr lvl="1"/>
            <a:r>
              <a:rPr kumimoji="1" lang="en-US" altLang="zh-TW" dirty="0" smtClean="0"/>
              <a:t>Any </a:t>
            </a:r>
            <a:r>
              <a:rPr kumimoji="1" lang="en-US" altLang="zh-TW" dirty="0" err="1" smtClean="0"/>
              <a:t>iso</a:t>
            </a:r>
            <a:r>
              <a:rPr kumimoji="1" lang="en-US" altLang="zh-TW" dirty="0" smtClean="0"/>
              <a:t>/homo-morphism mapping techniques</a:t>
            </a:r>
            <a:endParaRPr kumimoji="1" lang="en-US" altLang="zh-TW" dirty="0"/>
          </a:p>
          <a:p>
            <a:r>
              <a:rPr kumimoji="1" lang="en-US" altLang="zh-TW" dirty="0" smtClean="0"/>
              <a:t>How about a </a:t>
            </a:r>
            <a:r>
              <a:rPr kumimoji="1" lang="en-US" altLang="zh-TW" dirty="0" smtClean="0">
                <a:solidFill>
                  <a:srgbClr val="FF0000"/>
                </a:solidFill>
              </a:rPr>
              <a:t>probabilistic</a:t>
            </a:r>
            <a:r>
              <a:rPr kumimoji="1" lang="en-US" altLang="zh-TW" dirty="0" smtClean="0"/>
              <a:t> encoding function?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68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First Task to Warm-up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350250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A </a:t>
            </a:r>
            <a:r>
              <a:rPr kumimoji="1" lang="en-US" altLang="zh-TW" dirty="0" smtClean="0">
                <a:solidFill>
                  <a:srgbClr val="FF0000"/>
                </a:solidFill>
              </a:rPr>
              <a:t>probabilistic</a:t>
            </a:r>
            <a:r>
              <a:rPr kumimoji="1" lang="en-US" altLang="zh-TW" dirty="0" smtClean="0"/>
              <a:t> encoding function </a:t>
            </a:r>
            <a:r>
              <a:rPr kumimoji="1" lang="en-US" altLang="zh-TW" i="1" dirty="0" smtClean="0"/>
              <a:t>f</a:t>
            </a:r>
            <a:r>
              <a:rPr kumimoji="1" lang="en-US" altLang="zh-TW" dirty="0" smtClean="0"/>
              <a:t> is performed on the symbol set </a:t>
            </a:r>
            <a:r>
              <a:rPr kumimoji="1" lang="en-US" altLang="zh-TW" i="1" dirty="0" smtClean="0"/>
              <a:t>X</a:t>
            </a:r>
            <a:r>
              <a:rPr kumimoji="1" lang="en-US" altLang="zh-TW" dirty="0" smtClean="0"/>
              <a:t>, so that</a:t>
            </a:r>
          </a:p>
          <a:p>
            <a:pPr marL="0" indent="0" algn="ctr">
              <a:buNone/>
            </a:pPr>
            <a:r>
              <a:rPr kumimoji="1" lang="en-US" altLang="zh-TW" i="1" dirty="0" smtClean="0"/>
              <a:t>f</a:t>
            </a:r>
            <a:r>
              <a:rPr kumimoji="1" lang="en-US" altLang="zh-TW" dirty="0" smtClean="0"/>
              <a:t>(</a:t>
            </a:r>
            <a:r>
              <a:rPr kumimoji="1" lang="en-US" altLang="zh-TW" i="1" dirty="0" smtClean="0"/>
              <a:t>a</a:t>
            </a:r>
            <a:r>
              <a:rPr kumimoji="1" lang="en-US" altLang="zh-TW" dirty="0" smtClean="0"/>
              <a:t>, </a:t>
            </a:r>
            <a:r>
              <a:rPr kumimoji="1" lang="en-US" altLang="zh-TW" i="1" dirty="0" smtClean="0"/>
              <a:t>b</a:t>
            </a:r>
            <a:r>
              <a:rPr kumimoji="1" lang="en-US" altLang="zh-TW" dirty="0" smtClean="0"/>
              <a:t>) = </a:t>
            </a:r>
            <a:r>
              <a:rPr kumimoji="1" lang="en-US" altLang="zh-TW" dirty="0" err="1" smtClean="0"/>
              <a:t>Pr</a:t>
            </a:r>
            <a:r>
              <a:rPr kumimoji="1" lang="en-US" altLang="zh-TW" dirty="0" smtClean="0"/>
              <a:t>(</a:t>
            </a:r>
            <a:r>
              <a:rPr kumimoji="1" lang="en-US" altLang="zh-TW" i="1" dirty="0" smtClean="0"/>
              <a:t>y </a:t>
            </a:r>
            <a:r>
              <a:rPr kumimoji="1" lang="en-US" altLang="zh-TW" dirty="0" smtClean="0"/>
              <a:t>= </a:t>
            </a:r>
            <a:r>
              <a:rPr kumimoji="1" lang="en-US" altLang="zh-TW" i="1" dirty="0" smtClean="0"/>
              <a:t>b </a:t>
            </a:r>
            <a:r>
              <a:rPr kumimoji="1" lang="en-US" altLang="zh-TW" dirty="0" smtClean="0"/>
              <a:t>| </a:t>
            </a:r>
            <a:r>
              <a:rPr kumimoji="1" lang="en-US" altLang="zh-TW" i="1" dirty="0" smtClean="0"/>
              <a:t>x </a:t>
            </a:r>
            <a:r>
              <a:rPr kumimoji="1" lang="en-US" altLang="zh-TW" dirty="0" smtClean="0"/>
              <a:t>= </a:t>
            </a:r>
            <a:r>
              <a:rPr kumimoji="1" lang="en-US" altLang="zh-TW" i="1" dirty="0" smtClean="0"/>
              <a:t>a</a:t>
            </a:r>
            <a:r>
              <a:rPr kumimoji="1" lang="en-US" altLang="zh-TW" dirty="0" smtClean="0"/>
              <a:t>),</a:t>
            </a:r>
          </a:p>
          <a:p>
            <a:pPr marL="0" indent="0">
              <a:buNone/>
            </a:pPr>
            <a:r>
              <a:rPr kumimoji="1" lang="en-US" altLang="zh-TW" dirty="0" smtClean="0"/>
              <a:t>where </a:t>
            </a:r>
            <a:r>
              <a:rPr kumimoji="1" lang="en-US" altLang="zh-TW" i="1" dirty="0" smtClean="0"/>
              <a:t>x</a:t>
            </a:r>
            <a:r>
              <a:rPr kumimoji="1" lang="en-US" altLang="zh-TW" dirty="0" smtClean="0"/>
              <a:t> denote the plaintext and </a:t>
            </a:r>
            <a:r>
              <a:rPr kumimoji="1" lang="en-US" altLang="zh-TW" i="1" dirty="0" smtClean="0"/>
              <a:t>y</a:t>
            </a:r>
            <a:r>
              <a:rPr kumimoji="1" lang="en-US" altLang="zh-TW" dirty="0" smtClean="0"/>
              <a:t> denote the encoded symbol, for all </a:t>
            </a:r>
            <a:r>
              <a:rPr kumimoji="1" lang="en-US" altLang="zh-TW" i="1" dirty="0" smtClean="0"/>
              <a:t>a, b</a:t>
            </a:r>
            <a:r>
              <a:rPr kumimoji="1" lang="en-US" altLang="zh-TW" dirty="0" smtClean="0"/>
              <a:t> in </a:t>
            </a:r>
            <a:r>
              <a:rPr kumimoji="1" lang="en-US" altLang="zh-TW" i="1" dirty="0" smtClean="0"/>
              <a:t>X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sz="2000" i="1" dirty="0"/>
              <a:t>X </a:t>
            </a:r>
            <a:r>
              <a:rPr kumimoji="1" lang="en-US" altLang="zh-TW" sz="2000" dirty="0"/>
              <a:t>= {lower-case English alphabets} + {Number 0 to 9</a:t>
            </a:r>
            <a:r>
              <a:rPr kumimoji="1" lang="en-US" altLang="zh-TW" sz="2000" dirty="0" smtClean="0"/>
              <a:t>}   for HW1-1</a:t>
            </a:r>
            <a:endParaRPr kumimoji="1" lang="en-US" altLang="zh-TW" sz="2000" dirty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An example: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b="1" dirty="0" smtClean="0"/>
              <a:t>x</a:t>
            </a:r>
            <a:r>
              <a:rPr kumimoji="1" lang="en-US" altLang="zh-TW" dirty="0" smtClean="0"/>
              <a:t> = </a:t>
            </a: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this is an apple and </a:t>
            </a:r>
            <a:r>
              <a:rPr kumimoji="1"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 like it</a:t>
            </a:r>
            <a:b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kumimoji="1" lang="en-US" altLang="zh-TW" dirty="0" smtClean="0"/>
              <a:t>	</a:t>
            </a:r>
            <a:r>
              <a:rPr kumimoji="1" lang="en-US" altLang="zh-TW" b="1" dirty="0" smtClean="0"/>
              <a:t>y</a:t>
            </a:r>
            <a:r>
              <a:rPr kumimoji="1" lang="en-US" altLang="zh-TW" dirty="0" smtClean="0"/>
              <a:t> = </a:t>
            </a:r>
            <a:r>
              <a:rPr kumimoji="1" lang="en-US" altLang="zh-TW" sz="24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kumimoji="1"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kumimoji="1" lang="en-US" altLang="zh-TW" sz="24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kumimoji="1"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sz="24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kumimoji="1"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sz="2400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kumimoji="1"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sz="2400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kumimoji="1"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qqwz</a:t>
            </a: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sz="2400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kumimoji="1"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ks</a:t>
            </a: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</a:t>
            </a: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wxtz</a:t>
            </a: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sz="24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kumimoji="1"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endParaRPr kumimoji="1" lang="en-US" altLang="zh-TW" dirty="0" smtClean="0"/>
          </a:p>
          <a:p>
            <a:r>
              <a:rPr kumimoji="1" lang="en-US" altLang="zh-TW" dirty="0" smtClean="0"/>
              <a:t>Space characters will NOT be encoded.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3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2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Given Information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TW" dirty="0"/>
              <a:t>To make this general problem simpler, </a:t>
            </a:r>
            <a:r>
              <a:rPr kumimoji="1" lang="en-US" altLang="zh-TW" dirty="0" smtClean="0"/>
              <a:t>we first assume the </a:t>
            </a:r>
            <a:r>
              <a:rPr kumimoji="1" lang="en-US" altLang="zh-TW" dirty="0" smtClean="0"/>
              <a:t>character-based </a:t>
            </a:r>
            <a:r>
              <a:rPr kumimoji="1" lang="en-US" altLang="zh-TW" dirty="0" smtClean="0">
                <a:solidFill>
                  <a:srgbClr val="FF0000"/>
                </a:solidFill>
              </a:rPr>
              <a:t>bigram </a:t>
            </a:r>
            <a:r>
              <a:rPr kumimoji="1" lang="en-US" altLang="zh-TW" dirty="0" smtClean="0">
                <a:solidFill>
                  <a:srgbClr val="FF0000"/>
                </a:solidFill>
              </a:rPr>
              <a:t>language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model of English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and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encoding probabilities</a:t>
            </a:r>
            <a:r>
              <a:rPr kumimoji="1" lang="en-US" altLang="zh-TW" dirty="0" smtClean="0"/>
              <a:t> are given.</a:t>
            </a:r>
          </a:p>
          <a:p>
            <a:pPr lvl="1"/>
            <a:r>
              <a:rPr kumimoji="1" lang="en-US" altLang="zh-TW" dirty="0" smtClean="0"/>
              <a:t>That’s why it is called HW 1-1 </a:t>
            </a:r>
            <a:r>
              <a:rPr kumimoji="1" lang="en-US" altLang="zh-TW" dirty="0" smtClean="0">
                <a:sym typeface="Wingdings"/>
              </a:rPr>
              <a:t></a:t>
            </a:r>
            <a:endParaRPr kumimoji="1" lang="en-US" altLang="zh-TW" b="1" dirty="0" smtClean="0"/>
          </a:p>
          <a:p>
            <a:pPr lvl="1"/>
            <a:r>
              <a:rPr kumimoji="1" lang="en-US" altLang="zh-TW" dirty="0" smtClean="0">
                <a:hlinkClick r:id="rId2"/>
              </a:rPr>
              <a:t>https://en.wikipedia.org/wiki/Bigram</a:t>
            </a:r>
            <a:endParaRPr kumimoji="1" lang="en-US" altLang="zh-TW" dirty="0" smtClean="0"/>
          </a:p>
          <a:p>
            <a:r>
              <a:rPr kumimoji="1" lang="en-US" altLang="zh-TW" dirty="0" smtClean="0"/>
              <a:t>Bigram language model </a:t>
            </a:r>
            <a:r>
              <a:rPr kumimoji="1" lang="en-US" altLang="zh-TW" sz="2000" dirty="0" smtClean="0"/>
              <a:t>(</a:t>
            </a:r>
            <a:r>
              <a:rPr kumimoji="1" lang="en-US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bigram.txt</a:t>
            </a:r>
            <a:r>
              <a:rPr kumimoji="1" lang="en-US" altLang="zh-TW" sz="2000" dirty="0" smtClean="0"/>
              <a:t>)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Each line contains a triplet &lt;</a:t>
            </a:r>
            <a:r>
              <a:rPr kumimoji="1" lang="en-US" altLang="zh-TW" i="1" dirty="0" smtClean="0"/>
              <a:t>a</a:t>
            </a:r>
            <a:r>
              <a:rPr kumimoji="1" lang="en-US" altLang="zh-TW" dirty="0" smtClean="0"/>
              <a:t>, </a:t>
            </a:r>
            <a:r>
              <a:rPr kumimoji="1" lang="en-US" altLang="zh-TW" i="1" dirty="0" smtClean="0"/>
              <a:t>b</a:t>
            </a:r>
            <a:r>
              <a:rPr kumimoji="1" lang="en-US" altLang="zh-TW" dirty="0" smtClean="0"/>
              <a:t>, </a:t>
            </a:r>
            <a:r>
              <a:rPr kumimoji="1" lang="en-US" altLang="zh-TW" i="1" dirty="0"/>
              <a:t>f</a:t>
            </a:r>
            <a:r>
              <a:rPr kumimoji="1" lang="en-US" altLang="zh-TW" dirty="0" smtClean="0"/>
              <a:t>&gt; denoting the bigram frequency </a:t>
            </a:r>
            <a:r>
              <a:rPr kumimoji="1" lang="en-US" altLang="zh-TW" i="1" dirty="0"/>
              <a:t>f</a:t>
            </a:r>
            <a:r>
              <a:rPr kumimoji="1" lang="en-US" altLang="zh-TW" i="1" dirty="0" smtClean="0"/>
              <a:t> </a:t>
            </a:r>
            <a:r>
              <a:rPr kumimoji="1" lang="en-US" altLang="zh-TW" dirty="0" smtClean="0"/>
              <a:t>&gt; 0 for symbol pair (</a:t>
            </a:r>
            <a:r>
              <a:rPr kumimoji="1" lang="en-US" altLang="zh-TW" i="1" dirty="0" smtClean="0"/>
              <a:t>a</a:t>
            </a:r>
            <a:r>
              <a:rPr kumimoji="1" lang="en-US" altLang="zh-TW" dirty="0" smtClean="0"/>
              <a:t>, </a:t>
            </a:r>
            <a:r>
              <a:rPr kumimoji="1" lang="en-US" altLang="zh-TW" i="1" dirty="0" smtClean="0"/>
              <a:t>b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Encoding Table </a:t>
            </a:r>
            <a:r>
              <a:rPr kumimoji="1" lang="en-US" altLang="zh-TW" sz="2000" dirty="0" smtClean="0"/>
              <a:t>(</a:t>
            </a:r>
            <a:r>
              <a:rPr kumimoji="1" lang="en-US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encode.txt</a:t>
            </a:r>
            <a:r>
              <a:rPr kumimoji="1" lang="en-US" altLang="zh-TW" sz="20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sz="2400" dirty="0"/>
              <a:t>Each line contains a triplet </a:t>
            </a:r>
            <a:r>
              <a:rPr kumimoji="1" lang="en-US" altLang="zh-TW" sz="2400" dirty="0" smtClean="0"/>
              <a:t>&lt;</a:t>
            </a:r>
            <a:r>
              <a:rPr kumimoji="1" lang="en-US" altLang="zh-TW" sz="2400" i="1" dirty="0" smtClean="0"/>
              <a:t>x</a:t>
            </a:r>
            <a:r>
              <a:rPr kumimoji="1" lang="en-US" altLang="zh-TW" sz="2400" dirty="0" smtClean="0"/>
              <a:t>, </a:t>
            </a:r>
            <a:r>
              <a:rPr kumimoji="1" lang="en-US" altLang="zh-TW" sz="2400" i="1" dirty="0" smtClean="0"/>
              <a:t>y</a:t>
            </a:r>
            <a:r>
              <a:rPr kumimoji="1" lang="en-US" altLang="zh-TW" sz="2400" dirty="0" smtClean="0"/>
              <a:t>, </a:t>
            </a:r>
            <a:r>
              <a:rPr kumimoji="1" lang="en-US" altLang="zh-TW" sz="2400" i="1" dirty="0"/>
              <a:t>p</a:t>
            </a:r>
            <a:r>
              <a:rPr kumimoji="1" lang="en-US" altLang="zh-TW" sz="2400" dirty="0" smtClean="0"/>
              <a:t>&gt; </a:t>
            </a:r>
            <a:r>
              <a:rPr kumimoji="1" lang="en-US" altLang="zh-TW" sz="2400" dirty="0"/>
              <a:t>denoting the </a:t>
            </a:r>
            <a:r>
              <a:rPr kumimoji="1" lang="en-US" altLang="zh-TW" sz="2400" dirty="0" smtClean="0"/>
              <a:t>probability of the event “symbol </a:t>
            </a:r>
            <a:r>
              <a:rPr kumimoji="1" lang="en-US" altLang="zh-TW" sz="2400" i="1" dirty="0" smtClean="0"/>
              <a:t>x</a:t>
            </a:r>
            <a:r>
              <a:rPr kumimoji="1" lang="en-US" altLang="zh-TW" sz="2400" dirty="0" smtClean="0"/>
              <a:t> is encoded as symbol </a:t>
            </a:r>
            <a:r>
              <a:rPr kumimoji="1" lang="en-US" altLang="zh-TW" sz="2400" i="1" dirty="0" smtClean="0"/>
              <a:t>y</a:t>
            </a:r>
            <a:r>
              <a:rPr kumimoji="1" lang="en-US" altLang="zh-TW" sz="2400" dirty="0" smtClean="0"/>
              <a:t>”</a:t>
            </a:r>
            <a:endParaRPr kumimoji="1" lang="en-US" altLang="zh-TW" sz="2400" dirty="0"/>
          </a:p>
          <a:p>
            <a:endParaRPr kumimoji="1"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62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Goal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375650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For the given encoded text file </a:t>
            </a:r>
            <a:r>
              <a:rPr kumimoji="1" lang="en-US" altLang="zh-TW" sz="2400" dirty="0" smtClean="0"/>
              <a:t>(</a:t>
            </a: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test.txt</a:t>
            </a:r>
            <a:r>
              <a:rPr kumimoji="1" lang="en-US" altLang="zh-TW" sz="2400" dirty="0" smtClean="0"/>
              <a:t>), </a:t>
            </a:r>
            <a:r>
              <a:rPr kumimoji="1" lang="en-US" altLang="zh-TW" dirty="0" smtClean="0"/>
              <a:t>you should design and conduct your model to generate your own </a:t>
            </a:r>
            <a:r>
              <a:rPr kumimoji="1" lang="en-US" altLang="zh-TW" dirty="0" smtClean="0"/>
              <a:t>decoding prediction </a:t>
            </a:r>
            <a:r>
              <a:rPr kumimoji="1" lang="en-US" altLang="zh-TW" dirty="0" smtClean="0"/>
              <a:t>(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pred.txt</a:t>
            </a:r>
            <a:r>
              <a:rPr kumimoji="1" lang="en-US" altLang="zh-TW" dirty="0" smtClean="0"/>
              <a:t>), which contains decoded symbols.</a:t>
            </a:r>
          </a:p>
          <a:p>
            <a:pPr lvl="1"/>
            <a:r>
              <a:rPr kumimoji="1" lang="en-US" altLang="zh-TW" sz="1900" dirty="0" smtClean="0">
                <a:latin typeface="Courier New" charset="0"/>
                <a:ea typeface="Courier New" charset="0"/>
                <a:cs typeface="Courier New" charset="0"/>
              </a:rPr>
              <a:t>pred.txt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and </a:t>
            </a:r>
            <a:r>
              <a:rPr kumimoji="1" lang="en-US" altLang="zh-TW" sz="1900" dirty="0">
                <a:latin typeface="Courier New" charset="0"/>
                <a:ea typeface="Courier New" charset="0"/>
                <a:cs typeface="Courier New" charset="0"/>
              </a:rPr>
              <a:t>test.txt</a:t>
            </a:r>
            <a:r>
              <a:rPr kumimoji="1" lang="en-US" altLang="zh-TW" dirty="0" smtClean="0"/>
              <a:t> should have </a:t>
            </a:r>
            <a:r>
              <a:rPr kumimoji="1" lang="en-US" altLang="zh-TW" dirty="0" smtClean="0"/>
              <a:t>the same lengths.</a:t>
            </a:r>
            <a:endParaRPr kumimoji="1" lang="en-US" altLang="zh-TW" dirty="0" smtClean="0"/>
          </a:p>
          <a:p>
            <a:r>
              <a:rPr kumimoji="1" lang="en-US" altLang="zh-TW" dirty="0" smtClean="0"/>
              <a:t>Any programming languages are allowed to use.</a:t>
            </a:r>
          </a:p>
          <a:p>
            <a:r>
              <a:rPr kumimoji="1" lang="en-US" altLang="zh-TW" dirty="0" smtClean="0"/>
              <a:t>Any </a:t>
            </a:r>
            <a:r>
              <a:rPr kumimoji="1" lang="en-US" altLang="zh-TW" b="1" i="1" dirty="0" smtClean="0"/>
              <a:t>free-to-use </a:t>
            </a:r>
            <a:r>
              <a:rPr kumimoji="1" lang="en-US" altLang="zh-TW" dirty="0" smtClean="0"/>
              <a:t>third-party tools are permitted to use.</a:t>
            </a:r>
          </a:p>
          <a:p>
            <a:pPr lvl="1"/>
            <a:r>
              <a:rPr kumimoji="1" lang="en-US" altLang="zh-TW" dirty="0" smtClean="0"/>
              <a:t>However, you </a:t>
            </a:r>
            <a:r>
              <a:rPr kumimoji="1" lang="en-US" altLang="zh-TW" b="1" dirty="0" smtClean="0"/>
              <a:t>CANNOT</a:t>
            </a:r>
            <a:r>
              <a:rPr kumimoji="1" lang="en-US" altLang="zh-TW" dirty="0" smtClean="0"/>
              <a:t> use your classmates’ codes.</a:t>
            </a:r>
          </a:p>
          <a:p>
            <a:r>
              <a:rPr kumimoji="1" lang="en-US" altLang="zh-TW" dirty="0" smtClean="0"/>
              <a:t>You can </a:t>
            </a:r>
            <a:r>
              <a:rPr kumimoji="1" lang="en-US" altLang="zh-TW" dirty="0" smtClean="0"/>
              <a:t>implement </a:t>
            </a:r>
            <a:r>
              <a:rPr kumimoji="1" lang="en-US" altLang="zh-TW" dirty="0" smtClean="0"/>
              <a:t>knowledge into your discovery program</a:t>
            </a:r>
          </a:p>
          <a:p>
            <a:pPr lvl="1"/>
            <a:r>
              <a:rPr kumimoji="1" lang="en-US" altLang="zh-TW" i="1" dirty="0" smtClean="0"/>
              <a:t>Hint 1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t</a:t>
            </a:r>
            <a:r>
              <a:rPr kumimoji="1" lang="en-US" altLang="zh-TW" dirty="0" smtClean="0"/>
              <a:t>he original text is written in English for HW 1-1</a:t>
            </a:r>
          </a:p>
          <a:p>
            <a:pPr lvl="1"/>
            <a:r>
              <a:rPr kumimoji="1" lang="en-US" altLang="zh-TW" i="1" dirty="0" smtClean="0"/>
              <a:t>Hint 2</a:t>
            </a:r>
            <a:r>
              <a:rPr kumimoji="1" lang="en-US" altLang="zh-TW" dirty="0" smtClean="0"/>
              <a:t>: the length of each word (separated by spaces)	</a:t>
            </a:r>
          </a:p>
          <a:p>
            <a:pPr lvl="1"/>
            <a:r>
              <a:rPr kumimoji="1" lang="en-US" altLang="zh-TW" dirty="0" smtClean="0"/>
              <a:t>However, the final answer should be determined by your program, NOT by yourself (Machine discovery != Human discovery)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6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Scoring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Prediction accuracy (50%)</a:t>
            </a:r>
          </a:p>
          <a:p>
            <a:r>
              <a:rPr kumimoji="1" lang="en-US" altLang="zh-TW" dirty="0" smtClean="0"/>
              <a:t>Completeness of the report (50%)</a:t>
            </a:r>
          </a:p>
          <a:p>
            <a:pPr lvl="1"/>
            <a:r>
              <a:rPr kumimoji="1" lang="en-US" altLang="zh-TW" dirty="0"/>
              <a:t>Please draw the graphical model you designed for this problem in the </a:t>
            </a:r>
            <a:r>
              <a:rPr kumimoji="1" lang="en-US" altLang="zh-TW" dirty="0" smtClean="0"/>
              <a:t>report </a:t>
            </a:r>
            <a:r>
              <a:rPr kumimoji="1" lang="en-US" altLang="zh-TW" dirty="0"/>
              <a:t>(10</a:t>
            </a:r>
            <a:r>
              <a:rPr kumimoji="1" lang="en-US" altLang="zh-TW" dirty="0" smtClean="0"/>
              <a:t>%)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Any type of plagiarism is strictly inhibited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Please </a:t>
            </a:r>
            <a:r>
              <a:rPr kumimoji="1" lang="en-US" altLang="zh-TW" i="1" dirty="0" smtClean="0"/>
              <a:t>cite</a:t>
            </a:r>
            <a:r>
              <a:rPr kumimoji="1" lang="en-US" altLang="zh-TW" dirty="0" smtClean="0"/>
              <a:t> any references or materials you used.</a:t>
            </a:r>
          </a:p>
          <a:p>
            <a:pPr lvl="1"/>
            <a:r>
              <a:rPr kumimoji="1" lang="en-US" altLang="zh-TW" dirty="0" smtClean="0"/>
              <a:t>Discussions between classmates are encouraged, but ALL the </a:t>
            </a:r>
            <a:r>
              <a:rPr kumimoji="1" lang="en-US" altLang="zh-TW" dirty="0" smtClean="0"/>
              <a:t>code </a:t>
            </a:r>
            <a:r>
              <a:rPr kumimoji="1" lang="en-US" altLang="zh-TW" dirty="0" smtClean="0"/>
              <a:t>and final design of model must complete by yourself.</a:t>
            </a:r>
          </a:p>
          <a:p>
            <a:pPr lvl="1"/>
            <a:r>
              <a:rPr kumimoji="1" lang="en-US" altLang="zh-TW" dirty="0"/>
              <a:t>P</a:t>
            </a:r>
            <a:r>
              <a:rPr kumimoji="1" lang="en-US" altLang="zh-TW" dirty="0" smtClean="0"/>
              <a:t>lease </a:t>
            </a:r>
            <a:r>
              <a:rPr kumimoji="1" lang="en-US" altLang="zh-TW" dirty="0" smtClean="0"/>
              <a:t>give credit to your classmates in the report if you used any ideas from them.</a:t>
            </a:r>
          </a:p>
          <a:p>
            <a:pPr lvl="1"/>
            <a:r>
              <a:rPr kumimoji="1" lang="en-US" altLang="zh-TW" dirty="0" smtClean="0"/>
              <a:t>You will simply receive </a:t>
            </a:r>
            <a:r>
              <a:rPr kumimoji="1" lang="en-US" altLang="zh-TW" i="1" dirty="0" smtClean="0"/>
              <a:t>-X</a:t>
            </a:r>
            <a:r>
              <a:rPr kumimoji="1" lang="en-US" altLang="zh-TW" dirty="0" smtClean="0"/>
              <a:t> point for any violations.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42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Submission Guidelines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TW" dirty="0" smtClean="0"/>
              <a:t>All the contents listed below should be included in </a:t>
            </a:r>
            <a:r>
              <a:rPr kumimoji="1" lang="en-US" altLang="zh-TW" dirty="0" smtClean="0">
                <a:solidFill>
                  <a:srgbClr val="FF0000"/>
                </a:solidFill>
              </a:rPr>
              <a:t>a single folder</a:t>
            </a:r>
            <a:r>
              <a:rPr kumimoji="1" lang="en-US" altLang="zh-TW" dirty="0" smtClean="0"/>
              <a:t> named by your student ID (e.g., R05922000) and then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zip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/>
              <a:t>it before upload to CEIBA.</a:t>
            </a:r>
          </a:p>
          <a:p>
            <a:pPr lvl="1"/>
            <a:r>
              <a:rPr kumimoji="1" lang="en-US" altLang="zh-TW" dirty="0"/>
              <a:t>s</a:t>
            </a:r>
            <a:r>
              <a:rPr kumimoji="1" lang="en-US" altLang="zh-TW" dirty="0" smtClean="0"/>
              <a:t>ource codes placed in path: </a:t>
            </a:r>
            <a:r>
              <a:rPr kumimoji="1"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student_id</a:t>
            </a:r>
            <a:r>
              <a:rPr kumimoji="1"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]/</a:t>
            </a:r>
            <a:r>
              <a:rPr kumimoji="1" lang="en-US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kumimoji="1"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 list of the third-party tools you used: </a:t>
            </a:r>
            <a:r>
              <a:rPr kumimoji="1"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used-</a:t>
            </a:r>
            <a:r>
              <a:rPr kumimoji="1" lang="en-US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tools.txt</a:t>
            </a:r>
            <a:endParaRPr kumimoji="1"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/>
              <a:t>a report explaining what you have done and all the settings/assumptions/references you used: </a:t>
            </a:r>
            <a:r>
              <a:rPr kumimoji="1" lang="en-US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report.pdf</a:t>
            </a:r>
            <a:endParaRPr kumimoji="1"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 README file including the instructions to execute your codes and reproduce your results: </a:t>
            </a:r>
            <a:r>
              <a:rPr kumimoji="1"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README.txt</a:t>
            </a:r>
            <a:endParaRPr kumimoji="1"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Submission deadline: 2016/10/10 </a:t>
            </a:r>
            <a:r>
              <a:rPr kumimoji="1" lang="en-US" altLang="zh-TW" dirty="0" smtClean="0">
                <a:solidFill>
                  <a:srgbClr val="FF0000"/>
                </a:solidFill>
              </a:rPr>
              <a:t>09:00am 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Late penalty: your score will obtain 50% deduction if within 24 hours delay. You will not receive any credit if delayed for more than 24 hours.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 smtClean="0"/>
              <a:t>Feel free to contact TAs via mails or TA hours.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1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531</Words>
  <Application>Microsoft Office PowerPoint</Application>
  <PresentationFormat>如螢幕大小 (4:3)</PresentationFormat>
  <Paragraphs>63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Courier New</vt:lpstr>
      <vt:lpstr>Wingdings</vt:lpstr>
      <vt:lpstr>Office 佈景主題</vt:lpstr>
      <vt:lpstr>Homework 1-1</vt:lpstr>
      <vt:lpstr>Introduction</vt:lpstr>
      <vt:lpstr>First Task to Warm-up</vt:lpstr>
      <vt:lpstr>Given Information</vt:lpstr>
      <vt:lpstr>Goal</vt:lpstr>
      <vt:lpstr>Scoring</vt:lpstr>
      <vt:lpstr>Submission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1-1</dc:title>
  <dc:creator>Microsoft Office 使用者</dc:creator>
  <cp:lastModifiedBy>Shou-de Lin</cp:lastModifiedBy>
  <cp:revision>37</cp:revision>
  <dcterms:created xsi:type="dcterms:W3CDTF">2016-09-25T12:48:53Z</dcterms:created>
  <dcterms:modified xsi:type="dcterms:W3CDTF">2016-09-26T06:10:18Z</dcterms:modified>
</cp:coreProperties>
</file>