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286" r:id="rId3"/>
    <p:sldId id="278" r:id="rId4"/>
    <p:sldId id="285" r:id="rId5"/>
    <p:sldId id="277" r:id="rId6"/>
    <p:sldId id="279" r:id="rId7"/>
    <p:sldId id="280" r:id="rId8"/>
    <p:sldId id="282" r:id="rId9"/>
    <p:sldId id="281" r:id="rId10"/>
    <p:sldId id="283" r:id="rId11"/>
    <p:sldId id="284" r:id="rId12"/>
    <p:sldId id="275" r:id="rId13"/>
    <p:sldId id="274" r:id="rId14"/>
    <p:sldId id="273" r:id="rId15"/>
    <p:sldId id="268" r:id="rId16"/>
    <p:sldId id="272" r:id="rId17"/>
    <p:sldId id="264" r:id="rId18"/>
    <p:sldId id="270" r:id="rId19"/>
    <p:sldId id="271" r:id="rId20"/>
    <p:sldId id="263" r:id="rId21"/>
    <p:sldId id="269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3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/>
    <p:restoredTop sz="86445"/>
  </p:normalViewPr>
  <p:slideViewPr>
    <p:cSldViewPr snapToGrid="0" snapToObjects="1">
      <p:cViewPr>
        <p:scale>
          <a:sx n="85" d="100"/>
          <a:sy n="85" d="100"/>
        </p:scale>
        <p:origin x="35" y="107"/>
      </p:cViewPr>
      <p:guideLst/>
    </p:cSldViewPr>
  </p:slideViewPr>
  <p:outlineViewPr>
    <p:cViewPr>
      <p:scale>
        <a:sx n="33" d="100"/>
        <a:sy n="33" d="100"/>
      </p:scale>
      <p:origin x="0" y="-82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5C399-3AAA-5B4B-8C2A-431C5BBE9400}" type="datetimeFigureOut">
              <a:rPr kumimoji="1" lang="zh-TW" altLang="en-US" smtClean="0"/>
              <a:t>2016/11/21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187A4-CDFE-BF48-881D-3A1A00AB87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476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D6032-54DD-9943-9E5B-63D84DB26C14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659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FADCE-5107-C14F-969F-0D0E13786A11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561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CAF3-CB19-5E4F-B667-B6EE145553EF}" type="datetimeFigureOut">
              <a:rPr kumimoji="1" lang="zh-TW" altLang="en-US" smtClean="0"/>
              <a:t>2016/11/21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3F23-FDFC-3D4B-A5C7-73B5CFACA9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254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CAF3-CB19-5E4F-B667-B6EE145553EF}" type="datetimeFigureOut">
              <a:rPr kumimoji="1" lang="zh-TW" altLang="en-US" smtClean="0"/>
              <a:t>2016/11/21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3F23-FDFC-3D4B-A5C7-73B5CFACA9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955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CAF3-CB19-5E4F-B667-B6EE145553EF}" type="datetimeFigureOut">
              <a:rPr kumimoji="1" lang="zh-TW" altLang="en-US" smtClean="0"/>
              <a:t>2016/11/21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3F23-FDFC-3D4B-A5C7-73B5CFACA9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702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CAF3-CB19-5E4F-B667-B6EE145553EF}" type="datetimeFigureOut">
              <a:rPr kumimoji="1" lang="zh-TW" altLang="en-US" smtClean="0"/>
              <a:t>2016/11/21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3F23-FDFC-3D4B-A5C7-73B5CFACA9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607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CAF3-CB19-5E4F-B667-B6EE145553EF}" type="datetimeFigureOut">
              <a:rPr kumimoji="1" lang="zh-TW" altLang="en-US" smtClean="0"/>
              <a:t>2016/11/21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3F23-FDFC-3D4B-A5C7-73B5CFACA9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188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CAF3-CB19-5E4F-B667-B6EE145553EF}" type="datetimeFigureOut">
              <a:rPr kumimoji="1" lang="zh-TW" altLang="en-US" smtClean="0"/>
              <a:t>2016/11/21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3F23-FDFC-3D4B-A5C7-73B5CFACA9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818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CAF3-CB19-5E4F-B667-B6EE145553EF}" type="datetimeFigureOut">
              <a:rPr kumimoji="1" lang="zh-TW" altLang="en-US" smtClean="0"/>
              <a:t>2016/11/21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3F23-FDFC-3D4B-A5C7-73B5CFACA9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42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CAF3-CB19-5E4F-B667-B6EE145553EF}" type="datetimeFigureOut">
              <a:rPr kumimoji="1" lang="zh-TW" altLang="en-US" smtClean="0"/>
              <a:t>2016/11/21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3F23-FDFC-3D4B-A5C7-73B5CFACA9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571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CAF3-CB19-5E4F-B667-B6EE145553EF}" type="datetimeFigureOut">
              <a:rPr kumimoji="1" lang="zh-TW" altLang="en-US" smtClean="0"/>
              <a:t>2016/11/21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3F23-FDFC-3D4B-A5C7-73B5CFACA9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738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CAF3-CB19-5E4F-B667-B6EE145553EF}" type="datetimeFigureOut">
              <a:rPr kumimoji="1" lang="zh-TW" altLang="en-US" smtClean="0"/>
              <a:t>2016/11/21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3F23-FDFC-3D4B-A5C7-73B5CFACA9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232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CAF3-CB19-5E4F-B667-B6EE145553EF}" type="datetimeFigureOut">
              <a:rPr kumimoji="1" lang="zh-TW" altLang="en-US" smtClean="0"/>
              <a:t>2016/11/21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3F23-FDFC-3D4B-A5C7-73B5CFACA9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137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3CAF3-CB19-5E4F-B667-B6EE145553EF}" type="datetimeFigureOut">
              <a:rPr kumimoji="1" lang="zh-TW" altLang="en-US" smtClean="0"/>
              <a:t>2016/11/21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73F23-FDFC-3D4B-A5C7-73B5CFACA9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0279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10218295" cy="2387600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 smtClean="0"/>
              <a:t>Homework </a:t>
            </a:r>
            <a:r>
              <a:rPr kumimoji="1" lang="en-US" altLang="zh-TW" dirty="0" smtClean="0"/>
              <a:t>3</a:t>
            </a:r>
            <a:r>
              <a:rPr kumimoji="1" lang="en-US" altLang="zh-TW" dirty="0"/>
              <a:t>: </a:t>
            </a:r>
            <a:r>
              <a:rPr kumimoji="1" lang="en-US" altLang="zh-TW" dirty="0" smtClean="0"/>
              <a:t>Discovering connections between domains to boost the recommendation quality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Machine Discovery (Fall 2016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 smtClean="0"/>
              <a:t>Shou-De Lin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02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Task </a:t>
            </a:r>
            <a:r>
              <a:rPr kumimoji="1" lang="en-US" altLang="zh-TW" dirty="0" smtClean="0"/>
              <a:t>3.2: Data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TW" dirty="0" smtClean="0"/>
              <a:t>Auxiliary rating matrix (</a:t>
            </a:r>
            <a:r>
              <a:rPr kumimoji="1" lang="en-US" altLang="zh-TW" b="1" dirty="0"/>
              <a:t>R</a:t>
            </a:r>
            <a:r>
              <a:rPr kumimoji="1" lang="en-US" altLang="zh-TW" baseline="-25000" dirty="0"/>
              <a:t>1</a:t>
            </a:r>
            <a:r>
              <a:rPr kumimoji="1" lang="en-US" altLang="zh-TW" dirty="0" smtClean="0"/>
              <a:t>):</a:t>
            </a:r>
          </a:p>
          <a:p>
            <a:pPr lvl="1"/>
            <a:r>
              <a:rPr kumimoji="1" lang="en-US" altLang="zh-TW" dirty="0" smtClean="0"/>
              <a:t>#user = 30,000</a:t>
            </a:r>
          </a:p>
          <a:p>
            <a:pPr lvl="1"/>
            <a:r>
              <a:rPr kumimoji="1" lang="en-US" altLang="zh-TW" dirty="0" smtClean="0"/>
              <a:t>#item = 3,000</a:t>
            </a:r>
          </a:p>
          <a:p>
            <a:pPr lvl="1"/>
            <a:r>
              <a:rPr kumimoji="1" lang="en-US" altLang="zh-TW" dirty="0" smtClean="0"/>
              <a:t>#ratings = </a:t>
            </a:r>
            <a:r>
              <a:rPr lang="is-IS" altLang="zh-TW" dirty="0" smtClean="0"/>
              <a:t>1,153,800</a:t>
            </a:r>
          </a:p>
          <a:p>
            <a:r>
              <a:rPr kumimoji="1" lang="en-US" altLang="zh-TW" dirty="0" smtClean="0"/>
              <a:t>Training rating matrix (</a:t>
            </a:r>
            <a:r>
              <a:rPr kumimoji="1" lang="en-US" altLang="zh-TW" b="1" dirty="0" smtClean="0"/>
              <a:t>R</a:t>
            </a:r>
            <a:r>
              <a:rPr kumimoji="1" lang="en-US" altLang="zh-TW" baseline="-25000" dirty="0"/>
              <a:t>2</a:t>
            </a:r>
            <a:r>
              <a:rPr kumimoji="1" lang="en-US" altLang="zh-TW" dirty="0" smtClean="0"/>
              <a:t>-train):</a:t>
            </a:r>
          </a:p>
          <a:p>
            <a:pPr lvl="1"/>
            <a:r>
              <a:rPr kumimoji="1" lang="en-US" altLang="zh-TW" dirty="0"/>
              <a:t>#user = 2</a:t>
            </a:r>
            <a:r>
              <a:rPr kumimoji="1" lang="en-US" altLang="zh-TW" dirty="0" smtClean="0"/>
              <a:t>0,000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#item = 2</a:t>
            </a:r>
            <a:r>
              <a:rPr kumimoji="1" lang="en-US" altLang="zh-TW" dirty="0" smtClean="0"/>
              <a:t>,000</a:t>
            </a:r>
            <a:endParaRPr kumimoji="1" lang="en-US" altLang="zh-TW" dirty="0"/>
          </a:p>
          <a:p>
            <a:pPr lvl="1"/>
            <a:r>
              <a:rPr kumimoji="1" lang="en-US" altLang="zh-TW" dirty="0" smtClean="0"/>
              <a:t>#</a:t>
            </a:r>
            <a:r>
              <a:rPr kumimoji="1" lang="en-US" altLang="zh-TW" dirty="0"/>
              <a:t>ratings = </a:t>
            </a:r>
            <a:r>
              <a:rPr lang="is-IS" altLang="zh-TW" dirty="0" smtClean="0"/>
              <a:t>285,518</a:t>
            </a:r>
          </a:p>
          <a:p>
            <a:r>
              <a:rPr kumimoji="1" lang="en-US" altLang="zh-TW" dirty="0" smtClean="0"/>
              <a:t>Testing rating matrix </a:t>
            </a:r>
            <a:r>
              <a:rPr kumimoji="1" lang="en-US" altLang="zh-TW" dirty="0"/>
              <a:t>(</a:t>
            </a:r>
            <a:r>
              <a:rPr kumimoji="1" lang="en-US" altLang="zh-TW" b="1" dirty="0" smtClean="0"/>
              <a:t>R</a:t>
            </a:r>
            <a:r>
              <a:rPr kumimoji="1" lang="en-US" altLang="zh-TW" baseline="-25000" dirty="0" smtClean="0"/>
              <a:t>2</a:t>
            </a:r>
            <a:r>
              <a:rPr kumimoji="1" lang="en-US" altLang="zh-TW" dirty="0" smtClean="0"/>
              <a:t>-test) (</a:t>
            </a:r>
            <a:r>
              <a:rPr kumimoji="1" lang="en-US" altLang="zh-TW" dirty="0" smtClean="0">
                <a:solidFill>
                  <a:srgbClr val="FF0000"/>
                </a:solidFill>
              </a:rPr>
              <a:t>our target</a:t>
            </a:r>
            <a:r>
              <a:rPr kumimoji="1" lang="en-US" altLang="zh-TW" dirty="0" smtClean="0"/>
              <a:t>):</a:t>
            </a:r>
          </a:p>
          <a:p>
            <a:pPr lvl="1"/>
            <a:r>
              <a:rPr kumimoji="1" lang="en-US" altLang="zh-TW" dirty="0"/>
              <a:t>#user = </a:t>
            </a:r>
            <a:r>
              <a:rPr kumimoji="1" lang="en-US" altLang="zh-TW" dirty="0" smtClean="0"/>
              <a:t>20,000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#item = 2</a:t>
            </a:r>
            <a:r>
              <a:rPr kumimoji="1" lang="en-US" altLang="zh-TW" dirty="0" smtClean="0"/>
              <a:t>,000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#ratings = </a:t>
            </a:r>
            <a:r>
              <a:rPr lang="is-IS" altLang="zh-TW" dirty="0" smtClean="0"/>
              <a:t>285,518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3811-C0A0-594A-87A1-7681E8755770}" type="slidenum">
              <a:rPr kumimoji="1" lang="zh-TW" altLang="en-US" smtClean="0"/>
              <a:t>10</a:t>
            </a:fld>
            <a:endParaRPr kumimoji="1"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708900" y="1027907"/>
            <a:ext cx="1981200" cy="198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7708900" y="2222500"/>
            <a:ext cx="1981200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8985250" y="1027907"/>
            <a:ext cx="25400" cy="1968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8125607" y="1411287"/>
            <a:ext cx="461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/>
              <a:t>R</a:t>
            </a:r>
            <a:r>
              <a:rPr kumimoji="1" lang="en-US" altLang="zh-TW" sz="2400" baseline="-25000"/>
              <a:t>1</a:t>
            </a:r>
            <a:endParaRPr kumimoji="1"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132082" y="2382837"/>
            <a:ext cx="461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/>
              <a:t>R</a:t>
            </a:r>
            <a:r>
              <a:rPr kumimoji="1" lang="en-US" altLang="zh-TW" sz="2400" baseline="-25000" dirty="0"/>
              <a:t>2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85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Task </a:t>
            </a:r>
            <a:r>
              <a:rPr kumimoji="1" lang="en-US" altLang="zh-TW" dirty="0" smtClean="0"/>
              <a:t>3.2: Format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u="sng" dirty="0" smtClean="0"/>
              <a:t>Format</a:t>
            </a:r>
            <a:r>
              <a:rPr kumimoji="1" lang="en-US" altLang="zh-TW" dirty="0" smtClean="0"/>
              <a:t>:</a:t>
            </a:r>
          </a:p>
          <a:p>
            <a:pPr lvl="1"/>
            <a:r>
              <a:rPr kumimoji="1" lang="en-US" altLang="zh-TW" dirty="0" smtClean="0"/>
              <a:t>Each line of the .txt files contains three numbers.</a:t>
            </a:r>
          </a:p>
          <a:p>
            <a:pPr lvl="1"/>
            <a:r>
              <a:rPr kumimoji="1" lang="en-US" altLang="zh-TW" dirty="0" smtClean="0"/>
              <a:t>&lt;user-id&gt; &lt;item-id&gt; &lt;rating&gt;</a:t>
            </a:r>
          </a:p>
          <a:p>
            <a:pPr lvl="1"/>
            <a:r>
              <a:rPr kumimoji="1" lang="en-US" altLang="zh-TW" dirty="0" smtClean="0"/>
              <a:t>The numbers are separated by a single blank character.</a:t>
            </a:r>
          </a:p>
          <a:p>
            <a:pPr lvl="1"/>
            <a:r>
              <a:rPr kumimoji="1" lang="en-US" altLang="zh-TW" dirty="0" smtClean="0"/>
              <a:t>However, for ‘task2_test.txt’, no rating is provided.</a:t>
            </a:r>
            <a:endParaRPr kumimoji="1" lang="en-US" altLang="zh-TW" dirty="0"/>
          </a:p>
          <a:p>
            <a:r>
              <a:rPr kumimoji="1" lang="en-US" altLang="zh-TW" dirty="0" smtClean="0"/>
              <a:t>Rating values are real numbers in </a:t>
            </a:r>
            <a:r>
              <a:rPr kumimoji="1" lang="en-US" altLang="zh-TW" dirty="0" smtClean="0">
                <a:solidFill>
                  <a:srgbClr val="FF0000"/>
                </a:solidFill>
              </a:rPr>
              <a:t>[0, 1]</a:t>
            </a:r>
            <a:r>
              <a:rPr kumimoji="1" lang="en-US" altLang="zh-TW" dirty="0" smtClean="0"/>
              <a:t>.</a:t>
            </a:r>
            <a:endParaRPr kumimoji="1" lang="en-US" altLang="zh-TW" dirty="0"/>
          </a:p>
          <a:p>
            <a:r>
              <a:rPr kumimoji="1" lang="en-US" altLang="zh-TW" dirty="0" smtClean="0"/>
              <a:t>Notice that the user-id’s do </a:t>
            </a:r>
            <a:r>
              <a:rPr kumimoji="1" lang="en-US" altLang="zh-TW" dirty="0" smtClean="0">
                <a:solidFill>
                  <a:srgbClr val="FF0000"/>
                </a:solidFill>
              </a:rPr>
              <a:t>NOT</a:t>
            </a:r>
            <a:r>
              <a:rPr kumimoji="1" lang="en-US" altLang="zh-TW" dirty="0" smtClean="0"/>
              <a:t> follow an identical mapping</a:t>
            </a:r>
            <a:r>
              <a:rPr kumimoji="1" lang="en-US" altLang="zh-TW" dirty="0" smtClean="0"/>
              <a:t>, and so are the item-id’s</a:t>
            </a: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3811-C0A0-594A-87A1-7681E8755770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973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Task 3.3: Different domain, different user/items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4978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You </a:t>
            </a:r>
            <a:r>
              <a:rPr kumimoji="1" lang="en-US" altLang="zh-TW" dirty="0" smtClean="0"/>
              <a:t>become a CEO of </a:t>
            </a:r>
            <a:r>
              <a:rPr kumimoji="1" lang="en-US" altLang="zh-TW" dirty="0" smtClean="0"/>
              <a:t>a new online store selling shoes</a:t>
            </a:r>
          </a:p>
          <a:p>
            <a:pPr lvl="1"/>
            <a:r>
              <a:rPr kumimoji="1" lang="en-US" altLang="zh-TW" dirty="0" smtClean="0"/>
              <a:t>A recommendation system that recommends suitable shoes to users can boost your selling</a:t>
            </a:r>
          </a:p>
          <a:p>
            <a:pPr lvl="1"/>
            <a:r>
              <a:rPr kumimoji="1" lang="en-US" altLang="zh-TW" dirty="0" smtClean="0"/>
              <a:t>However, since this is a new business, you don’t have a lot of data about customers’ purchasing record</a:t>
            </a:r>
          </a:p>
          <a:p>
            <a:pPr lvl="1"/>
            <a:r>
              <a:rPr kumimoji="1" lang="en-US" altLang="zh-TW" dirty="0" smtClean="0"/>
              <a:t>You cannot find online some people sharing rating data about shoes</a:t>
            </a:r>
            <a:endParaRPr kumimoji="1" lang="en-US" altLang="zh-TW" dirty="0"/>
          </a:p>
          <a:p>
            <a:pPr lvl="1"/>
            <a:r>
              <a:rPr kumimoji="1" lang="en-US" altLang="zh-TW" dirty="0" smtClean="0"/>
              <a:t>However, you </a:t>
            </a:r>
            <a:r>
              <a:rPr kumimoji="1" lang="en-US" altLang="zh-TW" dirty="0" smtClean="0"/>
              <a:t>can find </a:t>
            </a:r>
            <a:r>
              <a:rPr kumimoji="1" lang="en-US" altLang="zh-TW" dirty="0" smtClean="0"/>
              <a:t>that </a:t>
            </a:r>
            <a:r>
              <a:rPr kumimoji="1" lang="en-US" altLang="zh-TW" dirty="0" smtClean="0"/>
              <a:t>there are many freely available ratings about books, music, movie, etc.</a:t>
            </a:r>
          </a:p>
          <a:p>
            <a:pPr lvl="1"/>
            <a:r>
              <a:rPr kumimoji="1" lang="en-US" altLang="zh-TW" dirty="0" smtClean="0"/>
              <a:t>Can those ratings be used to boost the quality of your system?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1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Task 3.3: Problem setting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Generally, you will have</a:t>
            </a:r>
          </a:p>
          <a:p>
            <a:pPr lvl="1"/>
            <a:r>
              <a:rPr kumimoji="1" lang="en-US" altLang="zh-TW" dirty="0" smtClean="0"/>
              <a:t>A source matrix</a:t>
            </a:r>
          </a:p>
          <a:p>
            <a:pPr lvl="1"/>
            <a:r>
              <a:rPr kumimoji="1" lang="en-US" altLang="zh-TW" dirty="0" smtClean="0"/>
              <a:t>A </a:t>
            </a:r>
            <a:r>
              <a:rPr kumimoji="1" lang="en-US" altLang="zh-TW" dirty="0" smtClean="0"/>
              <a:t>target-training </a:t>
            </a:r>
            <a:r>
              <a:rPr kumimoji="1" lang="en-US" altLang="zh-TW" dirty="0" smtClean="0"/>
              <a:t>matrix (a sub-matrix of the target matrix, usually sparse)</a:t>
            </a:r>
          </a:p>
          <a:p>
            <a:r>
              <a:rPr kumimoji="1" lang="en-US" altLang="zh-TW" dirty="0" smtClean="0"/>
              <a:t>Prediction: A target-testing </a:t>
            </a:r>
            <a:r>
              <a:rPr kumimoji="1" lang="en-US" altLang="zh-TW" dirty="0" smtClean="0"/>
              <a:t>matrix </a:t>
            </a:r>
            <a:r>
              <a:rPr kumimoji="1" lang="en-US" altLang="zh-TW" dirty="0"/>
              <a:t>(a sub-matrix of the target matrix)</a:t>
            </a:r>
            <a:endParaRPr kumimoji="1"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303482"/>
              </p:ext>
            </p:extLst>
          </p:nvPr>
        </p:nvGraphicFramePr>
        <p:xfrm>
          <a:off x="1469033" y="3732686"/>
          <a:ext cx="2533340" cy="1955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8855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zh-TW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zh-TW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855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zh-TW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855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zh-TW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zh-TW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855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zh-TW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261182" y="5807631"/>
            <a:ext cx="94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mtClean="0"/>
              <a:t>SOURCE</a:t>
            </a:r>
            <a:endParaRPr kumimoji="1"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98585"/>
              </p:ext>
            </p:extLst>
          </p:nvPr>
        </p:nvGraphicFramePr>
        <p:xfrm>
          <a:off x="5831172" y="4001294"/>
          <a:ext cx="1690557" cy="1513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623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623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623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476134"/>
              </p:ext>
            </p:extLst>
          </p:nvPr>
        </p:nvGraphicFramePr>
        <p:xfrm>
          <a:off x="8741762" y="4001293"/>
          <a:ext cx="1690557" cy="1513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623"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623"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623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5909060" y="5807631"/>
            <a:ext cx="153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mtClean="0"/>
              <a:t>TARGET-TRAIN</a:t>
            </a:r>
            <a:endParaRPr kumimoji="1"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888708" y="5807631"/>
            <a:ext cx="139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mtClean="0"/>
              <a:t>TARGET-TEST</a:t>
            </a:r>
            <a:endParaRPr kumimoji="1" lang="zh-TW" altLang="en-US" dirty="0"/>
          </a:p>
        </p:txBody>
      </p:sp>
      <p:cxnSp>
        <p:nvCxnSpPr>
          <p:cNvPr id="15" name="直線接點 14"/>
          <p:cNvCxnSpPr/>
          <p:nvPr/>
        </p:nvCxnSpPr>
        <p:spPr>
          <a:xfrm>
            <a:off x="4287187" y="4710396"/>
            <a:ext cx="1214203" cy="0"/>
          </a:xfrm>
          <a:prstGeom prst="line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4894288" y="4103294"/>
            <a:ext cx="0" cy="1214203"/>
          </a:xfrm>
          <a:prstGeom prst="line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向右箭號 18"/>
          <p:cNvSpPr/>
          <p:nvPr/>
        </p:nvSpPr>
        <p:spPr>
          <a:xfrm>
            <a:off x="7719934" y="4437089"/>
            <a:ext cx="809469" cy="644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1241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Task 3.3: Data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49000" cy="4904960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en-US" altLang="zh-TW" dirty="0" smtClean="0"/>
                  <a:t>You are given a source matrix </a:t>
                </a:r>
                <a:r>
                  <a:rPr kumimoji="1" lang="en-US" altLang="zh-TW" b="1" dirty="0" smtClean="0"/>
                  <a:t>R</a:t>
                </a:r>
                <a:r>
                  <a:rPr kumimoji="1" lang="en-US" altLang="zh-TW" baseline="-25000" dirty="0"/>
                  <a:t>1</a:t>
                </a:r>
                <a:r>
                  <a:rPr kumimoji="1" lang="en-US" altLang="zh-TW" dirty="0" smtClean="0"/>
                  <a:t> as an open recommendation data, and you have to build a model on your sparse target matrix </a:t>
                </a:r>
                <a:r>
                  <a:rPr kumimoji="1" lang="en-US" altLang="zh-TW" b="1" dirty="0" smtClean="0"/>
                  <a:t>R</a:t>
                </a:r>
                <a:r>
                  <a:rPr kumimoji="1" lang="en-US" altLang="zh-TW" baseline="-25000" dirty="0" smtClean="0"/>
                  <a:t>2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TW" b="1" dirty="0"/>
                      <m:t>R</m:t>
                    </m:r>
                    <m:r>
                      <m:rPr>
                        <m:nor/>
                      </m:rPr>
                      <a:rPr kumimoji="1" lang="en-US" altLang="zh-TW" baseline="-25000" dirty="0"/>
                      <m:t>1</m:t>
                    </m:r>
                  </m:oMath>
                </a14:m>
                <a:r>
                  <a:rPr kumimoji="1" lang="en-US" altLang="zh-TW" dirty="0" smtClean="0"/>
                  <a:t>: All rating records for 500 users and 500 items in a domain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TW" b="1" dirty="0"/>
                      <m:t>R</m:t>
                    </m:r>
                    <m:r>
                      <m:rPr>
                        <m:nor/>
                      </m:rPr>
                      <a:rPr kumimoji="1" lang="en-US" altLang="zh-TW" baseline="-25000" dirty="0"/>
                      <m:t>2</m:t>
                    </m:r>
                  </m:oMath>
                </a14:m>
                <a:r>
                  <a:rPr kumimoji="1" lang="en-US" altLang="zh-TW" dirty="0" smtClean="0"/>
                  <a:t>:</a:t>
                </a:r>
              </a:p>
              <a:p>
                <a:pPr lvl="1"/>
                <a:r>
                  <a:rPr kumimoji="1" lang="en-US" altLang="zh-TW" dirty="0" smtClean="0"/>
                  <a:t>Only a few (100) users purchased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lots of items</a:t>
                </a:r>
              </a:p>
              <a:p>
                <a:pPr lvl="1"/>
                <a:r>
                  <a:rPr kumimoji="1" lang="en-US" altLang="zh-TW" dirty="0" smtClean="0"/>
                  <a:t>The rest of the users (400) purchased few (i.e. 5 items)</a:t>
                </a:r>
              </a:p>
              <a:p>
                <a:pPr lvl="2"/>
                <a:r>
                  <a:rPr kumimoji="1" lang="en-US" altLang="zh-TW" dirty="0" smtClean="0"/>
                  <a:t>The target users to make recommendation</a:t>
                </a:r>
              </a:p>
              <a:p>
                <a:r>
                  <a:rPr kumimoji="1" lang="en-US" altLang="zh-TW" dirty="0" smtClean="0"/>
                  <a:t>Note that</a:t>
                </a:r>
              </a:p>
              <a:p>
                <a:pPr lvl="1"/>
                <a:r>
                  <a:rPr kumimoji="1" lang="en-US" altLang="zh-TW" dirty="0" smtClean="0"/>
                  <a:t>User or item </a:t>
                </a:r>
                <a:r>
                  <a:rPr kumimoji="1" lang="en-US" altLang="zh-TW" dirty="0" smtClean="0">
                    <a:solidFill>
                      <a:srgbClr val="FF0000"/>
                    </a:solidFill>
                  </a:rPr>
                  <a:t>ids</a:t>
                </a:r>
                <a:r>
                  <a:rPr kumimoji="1" lang="en-US" altLang="zh-TW" dirty="0" smtClean="0"/>
                  <a:t> </a:t>
                </a:r>
                <a:r>
                  <a:rPr kumimoji="1" lang="en-US" altLang="zh-TW" dirty="0" smtClean="0"/>
                  <a:t>in </a:t>
                </a:r>
                <a:r>
                  <a:rPr kumimoji="1" lang="en-US" altLang="zh-TW" b="1" dirty="0" smtClean="0"/>
                  <a:t>R</a:t>
                </a:r>
                <a:r>
                  <a:rPr kumimoji="1" lang="en-US" altLang="zh-TW" baseline="-25000" dirty="0" smtClean="0"/>
                  <a:t>1 </a:t>
                </a:r>
                <a:r>
                  <a:rPr kumimoji="1" lang="en-US" altLang="zh-TW" dirty="0" smtClean="0"/>
                  <a:t>and </a:t>
                </a:r>
                <a:r>
                  <a:rPr kumimoji="1" lang="en-US" altLang="zh-TW" b="1" dirty="0" smtClean="0"/>
                  <a:t>R</a:t>
                </a:r>
                <a:r>
                  <a:rPr kumimoji="1" lang="en-US" altLang="zh-TW" baseline="-25000" dirty="0" smtClean="0"/>
                  <a:t>2 </a:t>
                </a:r>
                <a:r>
                  <a:rPr kumimoji="1" lang="en-US" altLang="zh-TW" dirty="0" smtClean="0"/>
                  <a:t>are independent (i.e. they are not matched)</a:t>
                </a:r>
              </a:p>
              <a:p>
                <a:pPr lvl="1"/>
                <a:r>
                  <a:rPr kumimoji="1" lang="en-US" altLang="zh-TW" dirty="0" smtClean="0"/>
                  <a:t>The source matrix </a:t>
                </a:r>
                <a:r>
                  <a:rPr kumimoji="1" lang="en-US" altLang="zh-TW" b="1" dirty="0" smtClean="0"/>
                  <a:t>R</a:t>
                </a:r>
                <a:r>
                  <a:rPr kumimoji="1" lang="en-US" altLang="zh-TW" baseline="-25000" dirty="0" smtClean="0"/>
                  <a:t>1 </a:t>
                </a:r>
                <a:r>
                  <a:rPr kumimoji="1" lang="en-US" altLang="zh-TW" dirty="0" smtClean="0"/>
                  <a:t>and the target matrix </a:t>
                </a:r>
                <a:r>
                  <a:rPr kumimoji="1" lang="en-US" altLang="zh-TW" b="1" dirty="0" smtClean="0"/>
                  <a:t>R</a:t>
                </a:r>
                <a:r>
                  <a:rPr kumimoji="1" lang="en-US" altLang="zh-TW" baseline="-25000" dirty="0" smtClean="0"/>
                  <a:t>2 </a:t>
                </a:r>
                <a:r>
                  <a:rPr kumimoji="1" lang="en-US" altLang="zh-TW" dirty="0" smtClean="0"/>
                  <a:t>are </a:t>
                </a:r>
                <a:r>
                  <a:rPr kumimoji="1" lang="en-US" altLang="zh-TW" dirty="0" smtClean="0">
                    <a:solidFill>
                      <a:srgbClr val="FF0000"/>
                    </a:solidFill>
                  </a:rPr>
                  <a:t>not from the same domain</a:t>
                </a:r>
                <a:endParaRPr kumimoji="1" lang="en-US" altLang="zh-TW" dirty="0" smtClean="0"/>
              </a:p>
              <a:p>
                <a:pPr lvl="1"/>
                <a:r>
                  <a:rPr kumimoji="1" lang="en-US" altLang="zh-TW" dirty="0" smtClean="0"/>
                  <a:t>The rating values of </a:t>
                </a:r>
                <a:r>
                  <a:rPr kumimoji="1" lang="en-US" altLang="zh-TW" b="1" dirty="0" smtClean="0"/>
                  <a:t>R</a:t>
                </a:r>
                <a:r>
                  <a:rPr kumimoji="1" lang="en-US" altLang="zh-TW" baseline="-25000" dirty="0" smtClean="0"/>
                  <a:t>1 </a:t>
                </a:r>
                <a:r>
                  <a:rPr kumimoji="1" lang="en-US" altLang="zh-TW" dirty="0" smtClean="0"/>
                  <a:t>and </a:t>
                </a:r>
                <a:r>
                  <a:rPr kumimoji="1" lang="en-US" altLang="zh-TW" b="1" dirty="0" smtClean="0"/>
                  <a:t>R</a:t>
                </a:r>
                <a:r>
                  <a:rPr kumimoji="1" lang="en-US" altLang="zh-TW" baseline="-25000" dirty="0" smtClean="0"/>
                  <a:t>2 </a:t>
                </a:r>
                <a:r>
                  <a:rPr kumimoji="1" lang="en-US" altLang="zh-TW" dirty="0" smtClean="0"/>
                  <a:t>are in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charset="0"/>
                      </a:rPr>
                      <m:t>{1,2,3,4,5}</m:t>
                    </m:r>
                  </m:oMath>
                </a14:m>
                <a:r>
                  <a:rPr kumimoji="1" lang="en-US" altLang="zh-TW" dirty="0" smtClean="0"/>
                  <a:t>, but it is ok to predict any real value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charset="0"/>
                      </a:rPr>
                      <m:t>∈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ℝ</m:t>
                    </m:r>
                  </m:oMath>
                </a14:m>
                <a:endParaRPr kumimoji="1" lang="en-US" altLang="zh-TW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49000" cy="4904960"/>
              </a:xfrm>
              <a:blipFill>
                <a:blip r:embed="rId2"/>
                <a:stretch>
                  <a:fillRect l="-993" t="-2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0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Solutions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4"/>
            <a:ext cx="11032067" cy="5032375"/>
          </a:xfrm>
        </p:spPr>
        <p:txBody>
          <a:bodyPr>
            <a:normAutofit lnSpcReduction="10000"/>
          </a:bodyPr>
          <a:lstStyle/>
          <a:p>
            <a:r>
              <a:rPr kumimoji="1" lang="en-US" altLang="zh-TW" dirty="0"/>
              <a:t>Any </a:t>
            </a:r>
            <a:r>
              <a:rPr kumimoji="1" lang="en-US" altLang="zh-TW" b="1" i="1" dirty="0"/>
              <a:t>free-to-use </a:t>
            </a:r>
            <a:r>
              <a:rPr kumimoji="1" lang="en-US" altLang="zh-TW" dirty="0"/>
              <a:t>third-party tools are permitted to use</a:t>
            </a:r>
          </a:p>
          <a:p>
            <a:pPr lvl="1"/>
            <a:r>
              <a:rPr kumimoji="1" lang="en-US" altLang="zh-TW" dirty="0"/>
              <a:t>However, you </a:t>
            </a:r>
            <a:r>
              <a:rPr kumimoji="1" lang="en-US" altLang="zh-TW" b="1" dirty="0"/>
              <a:t>CANNOT</a:t>
            </a:r>
            <a:r>
              <a:rPr kumimoji="1" lang="en-US" altLang="zh-TW" dirty="0"/>
              <a:t> use your classmates’ codes.</a:t>
            </a:r>
          </a:p>
          <a:p>
            <a:pPr lvl="1"/>
            <a:r>
              <a:rPr kumimoji="1" lang="en-US" altLang="zh-TW" i="1" dirty="0"/>
              <a:t>It’s your obligation to ensure the feasibility and scalability of your program. </a:t>
            </a:r>
          </a:p>
          <a:p>
            <a:r>
              <a:rPr kumimoji="1" lang="en-US" altLang="zh-TW" dirty="0" smtClean="0"/>
              <a:t>If </a:t>
            </a:r>
            <a:r>
              <a:rPr kumimoji="1" lang="en-US" altLang="zh-TW" dirty="0"/>
              <a:t>you have no </a:t>
            </a:r>
            <a:r>
              <a:rPr kumimoji="1" lang="en-US" altLang="zh-TW" dirty="0" smtClean="0"/>
              <a:t>idea how to start, feel free to use solutions in the TA course:</a:t>
            </a:r>
            <a:endParaRPr kumimoji="1" lang="en-US" altLang="zh-TW" dirty="0"/>
          </a:p>
          <a:p>
            <a:pPr lvl="1"/>
            <a:r>
              <a:rPr lang="en-US" altLang="zh-TW" dirty="0"/>
              <a:t>Multi-Domain Collaborative </a:t>
            </a:r>
            <a:r>
              <a:rPr lang="en-US" altLang="zh-TW" dirty="0" smtClean="0"/>
              <a:t>Filtering</a:t>
            </a:r>
          </a:p>
          <a:p>
            <a:pPr lvl="1"/>
            <a:r>
              <a:rPr lang="en-US" altLang="zh-TW" dirty="0"/>
              <a:t>Cross-Domain Collaborative Filtering with Factorization Machines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Personalized </a:t>
            </a:r>
            <a:r>
              <a:rPr lang="en-US" altLang="zh-TW" dirty="0"/>
              <a:t>Recommendation via Cross-domain Triadic Factorization. </a:t>
            </a:r>
            <a:endParaRPr lang="en-US" altLang="zh-TW" dirty="0" smtClean="0"/>
          </a:p>
          <a:p>
            <a:pPr lvl="1"/>
            <a:r>
              <a:rPr lang="en-US" altLang="zh-TW" dirty="0"/>
              <a:t>Transfer Learning for Collaborative Filtering via a Rating-matrix </a:t>
            </a:r>
            <a:r>
              <a:rPr lang="en-US" altLang="zh-TW" dirty="0" smtClean="0"/>
              <a:t>Generative Model</a:t>
            </a:r>
          </a:p>
          <a:p>
            <a:pPr lvl="1"/>
            <a:r>
              <a:rPr lang="en-US" altLang="zh-TW" dirty="0"/>
              <a:t>Cross-domain recommendations without overlapping data: myth or reality</a:t>
            </a:r>
            <a:r>
              <a:rPr lang="en-US" altLang="zh-TW" dirty="0" smtClean="0"/>
              <a:t>?</a:t>
            </a:r>
          </a:p>
          <a:p>
            <a:pPr lvl="1"/>
            <a:r>
              <a:rPr lang="en-US" altLang="zh-TW" dirty="0"/>
              <a:t>Transfer Learning in Collaborative Filtering for </a:t>
            </a:r>
            <a:r>
              <a:rPr lang="en-US" altLang="zh-TW" dirty="0" err="1"/>
              <a:t>Sparsity</a:t>
            </a:r>
            <a:r>
              <a:rPr lang="en-US" altLang="zh-TW" dirty="0"/>
              <a:t> Reduction. </a:t>
            </a:r>
            <a:endParaRPr lang="en-US" altLang="zh-TW" dirty="0" smtClean="0"/>
          </a:p>
          <a:p>
            <a:pPr lvl="1"/>
            <a:r>
              <a:rPr lang="en-US" altLang="zh-TW" dirty="0"/>
              <a:t>Can Movies and Books Collaborate? Cross-Domain Collaborative Filtering for </a:t>
            </a:r>
            <a:r>
              <a:rPr lang="en-US" altLang="zh-TW" dirty="0" err="1"/>
              <a:t>Sparsity</a:t>
            </a:r>
            <a:r>
              <a:rPr lang="en-US" altLang="zh-TW" dirty="0"/>
              <a:t> Reduction.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451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 smtClean="0"/>
              <a:t>Evaluation</a:t>
            </a:r>
            <a:endParaRPr kumimoji="1"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05643" y="1825625"/>
                <a:ext cx="11400090" cy="479530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TW" dirty="0" smtClean="0"/>
                  <a:t>Evaluation criterion:</a:t>
                </a:r>
              </a:p>
              <a:p>
                <a:pPr lvl="1"/>
                <a:r>
                  <a:rPr kumimoji="1" lang="en-US" altLang="zh-TW" dirty="0" smtClean="0"/>
                  <a:t>Root Mean Squared Error (RMSE)</a:t>
                </a:r>
              </a:p>
              <a:p>
                <a:pPr lvl="1"/>
                <a:r>
                  <a:rPr kumimoji="1" lang="en-US" altLang="zh-TW" dirty="0" smtClean="0"/>
                  <a:t>If your prediction 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𝑢𝑖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1" lang="en-US" altLang="zh-TW" dirty="0" smtClean="0"/>
                  <a:t> given testing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𝑢𝑖</m:t>
                        </m:r>
                      </m:sub>
                    </m:sSub>
                  </m:oMath>
                </a14:m>
                <a:endParaRPr kumimoji="1" lang="en-US" altLang="zh-TW" i="1" dirty="0" smtClean="0">
                  <a:latin typeface="Cambria Math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charset="0"/>
                      </a:rPr>
                      <m:t>𝑅𝑀𝑆𝐸</m:t>
                    </m:r>
                    <m:r>
                      <a:rPr kumimoji="1" lang="en-US" altLang="zh-TW" b="0" i="1" smtClean="0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𝑅</m:t>
                            </m:r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|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TW" b="0" i="1" smtClean="0">
                                    <a:latin typeface="Cambria Math" charset="0"/>
                                  </a:rPr>
                                  <m:t>𝑢</m:t>
                                </m:r>
                                <m:r>
                                  <a:rPr kumimoji="1" lang="en-US" altLang="zh-TW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kumimoji="1" lang="en-US" altLang="zh-TW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∈</m:t>
                            </m:r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𝑅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TW" b="0" i="1" smtClean="0">
                                            <a:latin typeface="Cambria Math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kumimoji="1" lang="en-US" altLang="zh-TW" b="0" i="1" smtClean="0">
                                            <a:latin typeface="Cambria Math" charset="0"/>
                                          </a:rPr>
                                          <m:t>𝑢𝑖</m:t>
                                        </m:r>
                                      </m:sub>
                                    </m:sSub>
                                    <m:r>
                                      <a:rPr kumimoji="1" lang="en-US" altLang="zh-TW" b="0" i="1" smtClean="0">
                                        <a:latin typeface="Cambria Math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kumimoji="1"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TW" i="1">
                                                <a:latin typeface="Cambria Math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TW" b="0" i="1" smtClean="0">
                                                <a:latin typeface="Cambria Math" charset="0"/>
                                              </a:rPr>
                                              <m:t>𝑢𝑖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kumimoji="1" lang="en-US" altLang="zh-TW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kumimoji="1" lang="en-US" altLang="zh-TW" b="0" dirty="0" smtClean="0"/>
              </a:p>
              <a:p>
                <a:pPr lvl="1"/>
                <a:endParaRPr kumimoji="1" lang="en-US" altLang="zh-TW" dirty="0" smtClean="0"/>
              </a:p>
              <a:p>
                <a:endParaRPr kumimoji="1" lang="en-US" altLang="zh-TW" dirty="0"/>
              </a:p>
              <a:p>
                <a:endParaRPr kumimoji="1"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5643" y="1825625"/>
                <a:ext cx="11400090" cy="4795308"/>
              </a:xfrm>
              <a:blipFill rotWithShape="0">
                <a:blip r:embed="rId2"/>
                <a:stretch>
                  <a:fillRect l="-963" t="-20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42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61929"/>
            <a:ext cx="10515600" cy="1325563"/>
          </a:xfrm>
        </p:spPr>
        <p:txBody>
          <a:bodyPr/>
          <a:lstStyle/>
          <a:p>
            <a:r>
              <a:rPr kumimoji="1" lang="en-US" altLang="zh-TW" dirty="0" smtClean="0"/>
              <a:t>Datasets – data format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4133" y="1292803"/>
            <a:ext cx="11260667" cy="5649866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We provide you 3 datasets for testing (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test1/, test2/, test3/</a:t>
            </a:r>
            <a:r>
              <a:rPr kumimoji="1" lang="en-US" altLang="zh-TW" dirty="0" smtClean="0"/>
              <a:t>) ; </a:t>
            </a:r>
          </a:p>
          <a:p>
            <a:pPr lvl="1"/>
            <a:r>
              <a:rPr kumimoji="1" lang="en-US" altLang="zh-TW" dirty="0" smtClean="0"/>
              <a:t>each line in the </a:t>
            </a:r>
            <a:r>
              <a:rPr kumimoji="1" lang="en-US" altLang="zh-TW" b="1" i="1" dirty="0" smtClean="0"/>
              <a:t>source</a:t>
            </a:r>
            <a:r>
              <a:rPr kumimoji="1" lang="en-US" altLang="zh-TW" dirty="0" smtClean="0"/>
              <a:t> and </a:t>
            </a:r>
            <a:r>
              <a:rPr kumimoji="1" lang="en-US" altLang="zh-TW" b="1" i="1" dirty="0" smtClean="0"/>
              <a:t>training</a:t>
            </a:r>
            <a:r>
              <a:rPr kumimoji="1" lang="en-US" altLang="zh-TW" dirty="0" smtClean="0"/>
              <a:t> matrix is a triple “</a:t>
            </a:r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u_id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item_id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 rating</a:t>
            </a:r>
            <a:r>
              <a:rPr kumimoji="1" lang="en-US" altLang="zh-TW" dirty="0" smtClean="0"/>
              <a:t>”; </a:t>
            </a:r>
          </a:p>
          <a:p>
            <a:pPr lvl="1"/>
            <a:r>
              <a:rPr kumimoji="1" lang="en-US" altLang="zh-TW" dirty="0" smtClean="0"/>
              <a:t>for the </a:t>
            </a:r>
            <a:r>
              <a:rPr kumimoji="1" lang="en-US" altLang="zh-TW" b="1" i="1" dirty="0" smtClean="0"/>
              <a:t>testing</a:t>
            </a:r>
            <a:r>
              <a:rPr kumimoji="1" lang="en-US" altLang="zh-TW" dirty="0" smtClean="0"/>
              <a:t> matrix, you would have </a:t>
            </a:r>
            <a:r>
              <a:rPr kumimoji="1" lang="en-US" altLang="zh-TW" dirty="0"/>
              <a:t>“</a:t>
            </a:r>
            <a:r>
              <a:rPr kumimoji="1" lang="en-US" altLang="zh-TW" dirty="0" err="1">
                <a:latin typeface="Courier New" charset="0"/>
                <a:ea typeface="Courier New" charset="0"/>
                <a:cs typeface="Courier New" charset="0"/>
              </a:rPr>
              <a:t>u_id</a:t>
            </a:r>
            <a:r>
              <a:rPr kumimoji="1" lang="en-US" altLang="zh-TW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TW" dirty="0" err="1">
                <a:latin typeface="Courier New" charset="0"/>
                <a:ea typeface="Courier New" charset="0"/>
                <a:cs typeface="Courier New" charset="0"/>
              </a:rPr>
              <a:t>item_id</a:t>
            </a:r>
            <a:r>
              <a:rPr kumimoji="1" lang="en-US" altLang="zh-TW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?</a:t>
            </a:r>
            <a:r>
              <a:rPr kumimoji="1" lang="en-US" altLang="zh-TW" dirty="0" smtClean="0"/>
              <a:t>”</a:t>
            </a:r>
          </a:p>
          <a:p>
            <a:pPr lvl="1"/>
            <a:endParaRPr kumimoji="1" lang="en-US" altLang="zh-TW" dirty="0" smtClean="0"/>
          </a:p>
          <a:p>
            <a:r>
              <a:rPr kumimoji="1" lang="en-US" altLang="zh-TW" dirty="0" smtClean="0"/>
              <a:t>For each of the three datasets, we have</a:t>
            </a:r>
          </a:p>
          <a:p>
            <a:pPr lvl="1"/>
            <a:r>
              <a:rPr kumimoji="1" lang="en-US" altLang="zh-TW" b="1" i="1" dirty="0" smtClean="0"/>
              <a:t>Source</a:t>
            </a:r>
            <a:r>
              <a:rPr kumimoji="1" lang="en-US" altLang="zh-TW" dirty="0" smtClean="0"/>
              <a:t> matrix (</a:t>
            </a:r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source.txt</a:t>
            </a:r>
            <a:r>
              <a:rPr kumimoji="1" lang="en-US" altLang="zh-TW" dirty="0" smtClean="0"/>
              <a:t>); the auxiliary </a:t>
            </a:r>
            <a:r>
              <a:rPr kumimoji="1" lang="en-US" altLang="zh-TW" b="1" i="1" dirty="0" smtClean="0"/>
              <a:t>source dataset </a:t>
            </a:r>
            <a:r>
              <a:rPr kumimoji="1" lang="en-US" altLang="zh-TW" b="1" dirty="0" smtClean="0"/>
              <a:t>R</a:t>
            </a:r>
            <a:r>
              <a:rPr kumimoji="1" lang="en-US" altLang="zh-TW" baseline="-25000" dirty="0" smtClean="0"/>
              <a:t>1 </a:t>
            </a:r>
            <a:r>
              <a:rPr kumimoji="1" lang="en-US" altLang="zh-TW" dirty="0" smtClean="0"/>
              <a:t>for your to discovery knowledge</a:t>
            </a:r>
          </a:p>
          <a:p>
            <a:pPr lvl="1"/>
            <a:r>
              <a:rPr kumimoji="1" lang="en-US" altLang="zh-TW" b="1" i="1" dirty="0" smtClean="0"/>
              <a:t>Training</a:t>
            </a:r>
            <a:r>
              <a:rPr kumimoji="1" lang="en-US" altLang="zh-TW" dirty="0" smtClean="0"/>
              <a:t> matrix (</a:t>
            </a:r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train.txt</a:t>
            </a:r>
            <a:r>
              <a:rPr kumimoji="1" lang="en-US" altLang="zh-TW" dirty="0" smtClean="0"/>
              <a:t>); the training portion of the </a:t>
            </a:r>
            <a:r>
              <a:rPr kumimoji="1" lang="en-US" altLang="zh-TW" b="1" i="1" dirty="0" smtClean="0"/>
              <a:t>target dataset </a:t>
            </a:r>
            <a:r>
              <a:rPr kumimoji="1" lang="en-US" altLang="zh-TW" b="1" dirty="0" smtClean="0"/>
              <a:t>R</a:t>
            </a:r>
            <a:r>
              <a:rPr kumimoji="1" lang="en-US" altLang="zh-TW" baseline="-25000" dirty="0"/>
              <a:t>2</a:t>
            </a:r>
            <a:r>
              <a:rPr kumimoji="1" lang="en-US" altLang="zh-TW" baseline="-25000" dirty="0" smtClean="0"/>
              <a:t> </a:t>
            </a:r>
            <a:r>
              <a:rPr kumimoji="1" lang="en-US" altLang="zh-TW" dirty="0" smtClean="0"/>
              <a:t>to conduct your transfer learning and training</a:t>
            </a:r>
          </a:p>
          <a:p>
            <a:pPr lvl="1"/>
            <a:r>
              <a:rPr kumimoji="1" lang="en-US" altLang="zh-TW" b="1" i="1" dirty="0" smtClean="0"/>
              <a:t>Testing</a:t>
            </a:r>
            <a:r>
              <a:rPr kumimoji="1" lang="en-US" altLang="zh-TW" dirty="0" smtClean="0"/>
              <a:t> matrix (</a:t>
            </a:r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test.txt</a:t>
            </a:r>
            <a:r>
              <a:rPr kumimoji="1" lang="en-US" altLang="zh-TW" dirty="0" smtClean="0"/>
              <a:t>); the testing portion of the </a:t>
            </a:r>
            <a:r>
              <a:rPr kumimoji="1" lang="en-US" altLang="zh-TW" b="1" i="1" dirty="0" smtClean="0"/>
              <a:t>target dataset </a:t>
            </a:r>
            <a:r>
              <a:rPr kumimoji="1" lang="en-US" altLang="zh-TW" b="1" dirty="0" smtClean="0"/>
              <a:t>R</a:t>
            </a:r>
            <a:r>
              <a:rPr kumimoji="1" lang="en-US" altLang="zh-TW" baseline="-25000" dirty="0" smtClean="0"/>
              <a:t>2 </a:t>
            </a:r>
            <a:r>
              <a:rPr kumimoji="1" lang="en-US" altLang="zh-TW" dirty="0" smtClean="0"/>
              <a:t>to do the prediction</a:t>
            </a:r>
          </a:p>
          <a:p>
            <a:pPr lvl="2"/>
            <a:endParaRPr kumimoji="1" lang="en-US" altLang="zh-TW" dirty="0"/>
          </a:p>
          <a:p>
            <a:pPr lvl="2"/>
            <a:endParaRPr kumimoji="1" lang="en-US" altLang="zh-TW" dirty="0" smtClean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lvl="2"/>
            <a:endParaRPr kumimoji="1" lang="en-US" altLang="zh-TW" dirty="0"/>
          </a:p>
          <a:p>
            <a:pPr lvl="1"/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 smtClean="0"/>
          </a:p>
          <a:p>
            <a:pPr marL="228600" lvl="1">
              <a:spcBef>
                <a:spcPts val="1000"/>
              </a:spcBef>
            </a:pPr>
            <a:endParaRPr kumimoji="1" lang="en-US" altLang="zh-TW" sz="3200" dirty="0" smtClean="0"/>
          </a:p>
          <a:p>
            <a:pPr lvl="1"/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7852-E6E4-5644-AAE7-DA5E1BC91A88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046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What you should do - prediction file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7575"/>
              </a:xfrm>
            </p:spPr>
            <p:txBody>
              <a:bodyPr>
                <a:normAutofit lnSpcReduction="10000"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kumimoji="1" lang="en-US" altLang="zh-TW" sz="2800" dirty="0" smtClean="0"/>
                  <a:t>For dataset = {</a:t>
                </a:r>
                <a:r>
                  <a:rPr kumimoji="1" lang="en-US" altLang="zh-TW" sz="2800" dirty="0" smtClean="0">
                    <a:latin typeface="Courier New" charset="0"/>
                    <a:ea typeface="Courier New" charset="0"/>
                    <a:cs typeface="Courier New" charset="0"/>
                  </a:rPr>
                  <a:t>test1,</a:t>
                </a:r>
                <a:r>
                  <a:rPr kumimoji="1" lang="en-US" altLang="zh-TW" sz="28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kumimoji="1" lang="en-US" altLang="zh-TW" sz="2800" dirty="0" smtClean="0">
                    <a:latin typeface="Courier New" charset="0"/>
                    <a:ea typeface="Courier New" charset="0"/>
                    <a:cs typeface="Courier New" charset="0"/>
                  </a:rPr>
                  <a:t>test2, test3</a:t>
                </a:r>
                <a:r>
                  <a:rPr kumimoji="1" lang="en-US" altLang="zh-TW" sz="2800" dirty="0" smtClean="0"/>
                  <a:t>}, give a testing data</a:t>
                </a:r>
              </a:p>
              <a:p>
                <a:pPr lvl="1"/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hw3/dataset/</a:t>
                </a:r>
                <a:r>
                  <a:rPr kumimoji="1" lang="en-US" altLang="zh-TW" dirty="0" err="1" smtClean="0">
                    <a:latin typeface="Courier New" charset="0"/>
                    <a:ea typeface="Courier New" charset="0"/>
                    <a:cs typeface="Courier New" charset="0"/>
                  </a:rPr>
                  <a:t>test.txt</a:t>
                </a:r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</a:p>
              <a:p>
                <a:pPr lvl="1"/>
                <a:r>
                  <a:rPr kumimoji="1" lang="en-US" altLang="zh-TW" dirty="0" smtClean="0"/>
                  <a:t>each line contains </a:t>
                </a:r>
                <a:r>
                  <a:rPr kumimoji="1" lang="en-US" altLang="zh-TW" dirty="0" err="1" smtClean="0">
                    <a:latin typeface="Courier New" charset="0"/>
                    <a:ea typeface="Courier New" charset="0"/>
                    <a:cs typeface="Courier New" charset="0"/>
                  </a:rPr>
                  <a:t>uid</a:t>
                </a:r>
                <a:r>
                  <a:rPr kumimoji="1" lang="en-US" altLang="zh-TW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kumimoji="1" lang="en-US" altLang="zh-TW" dirty="0" err="1" smtClean="0">
                    <a:latin typeface="Courier New" charset="0"/>
                    <a:ea typeface="Courier New" charset="0"/>
                    <a:cs typeface="Courier New" charset="0"/>
                  </a:rPr>
                  <a:t>item_id</a:t>
                </a:r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 ?</a:t>
                </a:r>
                <a:r>
                  <a:rPr kumimoji="1" lang="en-US" altLang="zh-TW" dirty="0" smtClean="0"/>
                  <a:t>(separated by </a:t>
                </a:r>
                <a:r>
                  <a:rPr kumimoji="1" lang="en-US" altLang="zh-TW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‘ ’(space character)</a:t>
                </a:r>
                <a:r>
                  <a:rPr kumimoji="1" lang="en-US" altLang="zh-TW" dirty="0" smtClean="0"/>
                  <a:t>)</a:t>
                </a:r>
                <a:endParaRPr kumimoji="1" lang="en-US" altLang="zh-TW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kumimoji="1" lang="en-US" altLang="zh-TW" dirty="0" smtClean="0"/>
                  <a:t>You should </a:t>
                </a:r>
                <a:r>
                  <a:rPr kumimoji="1" lang="en-US" altLang="zh-TW" b="1" i="1" dirty="0" smtClean="0"/>
                  <a:t>make </a:t>
                </a:r>
                <a:r>
                  <a:rPr kumimoji="1" lang="en-US" altLang="zh-TW" b="1" i="1" dirty="0" smtClean="0">
                    <a:solidFill>
                      <a:srgbClr val="C00000"/>
                    </a:solidFill>
                  </a:rPr>
                  <a:t>one </a:t>
                </a:r>
                <a:r>
                  <a:rPr kumimoji="1" lang="en-US" altLang="zh-TW" b="1" i="1" dirty="0" smtClean="0"/>
                  <a:t>prediction file </a:t>
                </a:r>
                <a:r>
                  <a:rPr kumimoji="1" lang="en-US" altLang="zh-TW" dirty="0" smtClean="0"/>
                  <a:t>in your </a:t>
                </a:r>
                <a:r>
                  <a:rPr kumimoji="1" lang="en-US" altLang="zh-TW" dirty="0" smtClean="0"/>
                  <a:t>submission for each task</a:t>
                </a:r>
                <a:endParaRPr kumimoji="1" lang="en-US" altLang="zh-TW" dirty="0" smtClean="0"/>
              </a:p>
              <a:p>
                <a:pPr lvl="1"/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[</a:t>
                </a:r>
                <a:r>
                  <a:rPr kumimoji="1" lang="en-US" altLang="zh-TW" dirty="0" err="1">
                    <a:latin typeface="Courier New" charset="0"/>
                    <a:ea typeface="Courier New" charset="0"/>
                    <a:cs typeface="Courier New" charset="0"/>
                  </a:rPr>
                  <a:t>student_id</a:t>
                </a:r>
                <a:r>
                  <a:rPr kumimoji="1" lang="en-US" altLang="zh-TW" dirty="0">
                    <a:latin typeface="Courier New" charset="0"/>
                    <a:ea typeface="Courier New" charset="0"/>
                    <a:cs typeface="Courier New" charset="0"/>
                  </a:rPr>
                  <a:t>]/dataset/</a:t>
                </a:r>
                <a:r>
                  <a:rPr kumimoji="1" lang="en-US" altLang="zh-TW" dirty="0"/>
                  <a:t> </a:t>
                </a:r>
                <a:r>
                  <a:rPr kumimoji="1" lang="en-US" altLang="zh-TW" dirty="0" err="1" smtClean="0">
                    <a:latin typeface="Courier New" charset="0"/>
                    <a:ea typeface="Courier New" charset="0"/>
                    <a:cs typeface="Courier New" charset="0"/>
                  </a:rPr>
                  <a:t>pred.txt</a:t>
                </a:r>
                <a:endParaRPr kumimoji="1" lang="en-US" altLang="zh-TW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kumimoji="1" lang="en-US" altLang="zh-TW" dirty="0" smtClean="0"/>
                  <a:t>You should make the prediction file by replacing the </a:t>
                </a:r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?</a:t>
                </a:r>
                <a:r>
                  <a:rPr kumimoji="1" lang="en-US" altLang="zh-TW" dirty="0" smtClean="0"/>
                  <a:t> in each line with your </a:t>
                </a:r>
                <a:r>
                  <a:rPr kumimoji="1" lang="en-US" altLang="zh-TW" b="1" i="1" dirty="0" smtClean="0"/>
                  <a:t>prediction </a:t>
                </a:r>
                <a:r>
                  <a:rPr kumimoji="1" lang="en-US" altLang="zh-TW" dirty="0" smtClean="0"/>
                  <a:t>for rating</a:t>
                </a:r>
              </a:p>
              <a:p>
                <a:pPr lvl="1"/>
                <a:r>
                  <a:rPr kumimoji="1" lang="en-US" altLang="zh-TW" dirty="0" smtClean="0"/>
                  <a:t>Each </a:t>
                </a:r>
                <a:r>
                  <a:rPr kumimoji="1" lang="en-US" altLang="zh-TW" dirty="0"/>
                  <a:t>line contains </a:t>
                </a:r>
                <a:r>
                  <a:rPr kumimoji="1" lang="en-US" altLang="zh-TW" dirty="0" err="1" smtClean="0">
                    <a:latin typeface="Courier New" charset="0"/>
                    <a:ea typeface="Courier New" charset="0"/>
                    <a:cs typeface="Courier New" charset="0"/>
                  </a:rPr>
                  <a:t>uid</a:t>
                </a:r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kumimoji="1" lang="en-US" altLang="zh-TW" dirty="0" err="1" smtClean="0">
                    <a:latin typeface="Courier New" charset="0"/>
                    <a:ea typeface="Courier New" charset="0"/>
                    <a:cs typeface="Courier New" charset="0"/>
                  </a:rPr>
                  <a:t>item_id</a:t>
                </a:r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 rating </a:t>
                </a:r>
                <a:r>
                  <a:rPr kumimoji="1" lang="en-US" altLang="zh-TW" dirty="0" smtClean="0"/>
                  <a:t>by replacing </a:t>
                </a:r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? </a:t>
                </a:r>
                <a:r>
                  <a:rPr kumimoji="1" lang="en-US" altLang="zh-TW" dirty="0" smtClean="0"/>
                  <a:t>in </a:t>
                </a:r>
                <a:r>
                  <a:rPr kumimoji="1" lang="en-US" altLang="zh-TW" dirty="0" err="1" smtClean="0">
                    <a:latin typeface="Courier New" charset="0"/>
                    <a:ea typeface="Courier New" charset="0"/>
                    <a:cs typeface="Courier New" charset="0"/>
                  </a:rPr>
                  <a:t>test.txt</a:t>
                </a:r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kumimoji="1" lang="en-US" altLang="zh-TW" dirty="0" smtClean="0"/>
                  <a:t>with your prediction </a:t>
                </a:r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rating </a:t>
                </a:r>
                <a14:m>
                  <m:oMath xmlns:m="http://schemas.openxmlformats.org/officeDocument/2006/math">
                    <m:r>
                      <a:rPr kumimoji="1" lang="en-US" altLang="zh-TW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ℝ</m:t>
                    </m:r>
                  </m:oMath>
                </a14:m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kumimoji="1" lang="en-US" altLang="zh-TW" dirty="0" smtClean="0"/>
                  <a:t>(rather than 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{1,2,3,4,5}</a:t>
                </a:r>
                <a:r>
                  <a:rPr kumimoji="1" lang="en-US" altLang="zh-TW" dirty="0" smtClean="0"/>
                  <a:t>)</a:t>
                </a:r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</a:p>
              <a:p>
                <a:pPr lvl="1"/>
                <a:r>
                  <a:rPr kumimoji="1" lang="en-US" altLang="zh-TW" dirty="0" smtClean="0"/>
                  <a:t>For example, in the id file: 	</a:t>
                </a:r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3 7 ?</a:t>
                </a:r>
              </a:p>
              <a:p>
                <a:pPr lvl="1"/>
                <a:r>
                  <a:rPr kumimoji="1" lang="en-US" altLang="zh-TW" dirty="0" smtClean="0"/>
                  <a:t>You may predict:</a:t>
                </a:r>
                <a:r>
                  <a:rPr kumimoji="1" lang="en-US" altLang="zh-TW" dirty="0"/>
                  <a:t>	</a:t>
                </a:r>
                <a:r>
                  <a:rPr kumimoji="1" lang="en-US" altLang="zh-TW" dirty="0" smtClean="0"/>
                  <a:t>	</a:t>
                </a:r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3 </a:t>
                </a:r>
                <a:r>
                  <a:rPr kumimoji="1" lang="en-US" altLang="zh-TW" dirty="0">
                    <a:latin typeface="Courier New" charset="0"/>
                    <a:ea typeface="Courier New" charset="0"/>
                    <a:cs typeface="Courier New" charset="0"/>
                  </a:rPr>
                  <a:t>7 </a:t>
                </a:r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4.98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7575"/>
              </a:xfrm>
              <a:blipFill>
                <a:blip r:embed="rId2"/>
                <a:stretch>
                  <a:fillRect l="-1043" t="-2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7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kumimoji="1" lang="en-US" altLang="zh-TW" sz="4400" dirty="0" smtClean="0">
                <a:latin typeface="+mj-lt"/>
              </a:rPr>
              <a:t>What you should do - report</a:t>
            </a:r>
            <a:endParaRPr kumimoji="1" lang="en-US" altLang="zh-TW" sz="4400" dirty="0" smtClean="0">
              <a:latin typeface="+mj-lt"/>
              <a:ea typeface="Courier New" charset="0"/>
              <a:cs typeface="Courier New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A single PDF file: </a:t>
            </a:r>
            <a:r>
              <a:rPr kumimoji="1" lang="en-US" altLang="zh-TW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kumimoji="1" lang="en-US" altLang="zh-TW" dirty="0" err="1">
                <a:latin typeface="Courier New" charset="0"/>
                <a:ea typeface="Courier New" charset="0"/>
                <a:cs typeface="Courier New" charset="0"/>
              </a:rPr>
              <a:t>student_id</a:t>
            </a:r>
            <a:r>
              <a:rPr kumimoji="1" lang="en-US" altLang="zh-TW" dirty="0">
                <a:latin typeface="Courier New" charset="0"/>
                <a:ea typeface="Courier New" charset="0"/>
                <a:cs typeface="Courier New" charset="0"/>
              </a:rPr>
              <a:t>]/</a:t>
            </a:r>
            <a:r>
              <a:rPr kumimoji="1" lang="en-US" altLang="zh-TW" dirty="0" err="1">
                <a:latin typeface="Courier New" charset="0"/>
                <a:ea typeface="Courier New" charset="0"/>
                <a:cs typeface="Courier New" charset="0"/>
              </a:rPr>
              <a:t>report.pdf</a:t>
            </a:r>
            <a:endParaRPr kumimoji="1" lang="en-US" altLang="zh-TW" dirty="0" smtClean="0"/>
          </a:p>
          <a:p>
            <a:r>
              <a:rPr kumimoji="1" lang="en-US" altLang="zh-TW" dirty="0" smtClean="0"/>
              <a:t>***</a:t>
            </a:r>
            <a:r>
              <a:rPr kumimoji="1" lang="en-US" altLang="zh-TW" dirty="0"/>
              <a:t>Explain your </a:t>
            </a:r>
            <a:r>
              <a:rPr kumimoji="1" lang="en-US" altLang="zh-TW" b="1" i="1" dirty="0" smtClean="0"/>
              <a:t>model </a:t>
            </a:r>
            <a:r>
              <a:rPr kumimoji="1" lang="en-US" altLang="zh-TW" dirty="0"/>
              <a:t>and</a:t>
            </a:r>
            <a:r>
              <a:rPr kumimoji="1" lang="en-US" altLang="zh-TW" b="1" i="1" dirty="0"/>
              <a:t> experiment results </a:t>
            </a:r>
            <a:r>
              <a:rPr kumimoji="1" lang="en-US" altLang="zh-TW" dirty="0"/>
              <a:t>(under different experimental </a:t>
            </a:r>
            <a:r>
              <a:rPr kumimoji="1" lang="en-US" altLang="zh-TW" dirty="0" smtClean="0"/>
              <a:t>settings) ***</a:t>
            </a:r>
          </a:p>
          <a:p>
            <a:pPr lvl="1"/>
            <a:r>
              <a:rPr kumimoji="1" lang="en-US" altLang="zh-TW" b="1" i="1" dirty="0" smtClean="0"/>
              <a:t>model: </a:t>
            </a:r>
            <a:r>
              <a:rPr lang="en-US" altLang="zh-TW" dirty="0" smtClean="0"/>
              <a:t>model structure, </a:t>
            </a:r>
            <a:r>
              <a:rPr lang="en-US" altLang="zh-TW" dirty="0"/>
              <a:t>learning algorithm, </a:t>
            </a:r>
            <a:r>
              <a:rPr lang="en-US" altLang="zh-TW" dirty="0" smtClean="0"/>
              <a:t>feature </a:t>
            </a:r>
            <a:r>
              <a:rPr lang="en-US" altLang="zh-TW" dirty="0"/>
              <a:t>engineering </a:t>
            </a:r>
            <a:r>
              <a:rPr lang="en-US" altLang="zh-TW" dirty="0" smtClean="0"/>
              <a:t>method (if you made some feature only) and how you conduct discovery and transfer</a:t>
            </a:r>
          </a:p>
          <a:p>
            <a:pPr lvl="1"/>
            <a:r>
              <a:rPr kumimoji="1" lang="en-US" altLang="zh-TW" b="1" i="1" dirty="0"/>
              <a:t>experiment </a:t>
            </a:r>
            <a:r>
              <a:rPr kumimoji="1" lang="en-US" altLang="zh-TW" b="1" i="1" dirty="0" smtClean="0"/>
              <a:t>results: </a:t>
            </a:r>
            <a:r>
              <a:rPr lang="en-US" altLang="zh-TW" dirty="0"/>
              <a:t>i</a:t>
            </a:r>
            <a:r>
              <a:rPr lang="en-US" altLang="zh-TW" dirty="0" smtClean="0"/>
              <a:t>s your discovery/transfer system sensitive to parameter?</a:t>
            </a:r>
          </a:p>
          <a:p>
            <a:pPr lvl="1"/>
            <a:r>
              <a:rPr kumimoji="1" lang="en-US" altLang="zh-TW" b="1" i="1" dirty="0" smtClean="0"/>
              <a:t>validation: </a:t>
            </a:r>
            <a:r>
              <a:rPr lang="en-US" altLang="zh-TW" dirty="0" smtClean="0"/>
              <a:t>how did you make your validation data?</a:t>
            </a:r>
            <a:endParaRPr kumimoji="1" lang="en-US" altLang="zh-TW" b="1" i="1" dirty="0" smtClean="0"/>
          </a:p>
          <a:p>
            <a:r>
              <a:rPr kumimoji="1" lang="en-US" altLang="zh-TW" dirty="0" smtClean="0"/>
              <a:t>All </a:t>
            </a:r>
            <a:r>
              <a:rPr kumimoji="1" lang="en-US" altLang="zh-TW" dirty="0"/>
              <a:t>the settings/assumptions/references you used</a:t>
            </a:r>
            <a:r>
              <a:rPr kumimoji="1" lang="en-US" altLang="zh-TW" dirty="0" smtClean="0"/>
              <a:t>.</a:t>
            </a:r>
          </a:p>
          <a:p>
            <a:r>
              <a:rPr kumimoji="1" lang="en-US" altLang="zh-TW" dirty="0" smtClean="0"/>
              <a:t>The contribution of each individual member in this homework. 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905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High-quality recommendation on small </a:t>
            </a:r>
            <a:r>
              <a:rPr kumimoji="1" lang="en-US" altLang="zh-TW" dirty="0" smtClean="0"/>
              <a:t>data: How to handle </a:t>
            </a:r>
            <a:r>
              <a:rPr lang="en-US" altLang="zh-TW" dirty="0" smtClean="0"/>
              <a:t>Cold-Start Problems 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Cold-start is a notorious issue for any recommendation system</a:t>
            </a:r>
          </a:p>
          <a:p>
            <a:r>
              <a:rPr lang="en-US" dirty="0" smtClean="0"/>
              <a:t>For users or items with fewer ratings, CF cannot do a good job</a:t>
            </a:r>
          </a:p>
          <a:p>
            <a:r>
              <a:rPr lang="en-US" dirty="0" smtClean="0"/>
              <a:t>However, new users/items normally have fewer ratings</a:t>
            </a:r>
          </a:p>
          <a:p>
            <a:pPr lvl="1"/>
            <a:r>
              <a:rPr lang="en-US" dirty="0" smtClean="0"/>
              <a:t>New users require the support from an RS, but there is no sufficient data for them.</a:t>
            </a:r>
          </a:p>
          <a:p>
            <a:pPr lvl="1"/>
            <a:r>
              <a:rPr lang="en-US" dirty="0" smtClean="0"/>
              <a:t>New items are required to be recommended, but the system feels that they are not liked by users. </a:t>
            </a:r>
          </a:p>
          <a:p>
            <a:r>
              <a:rPr lang="en-US" dirty="0" smtClean="0"/>
              <a:t>You are given an assignment to improve the cold-start situation.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41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-1590"/>
            <a:ext cx="10515600" cy="1325563"/>
          </a:xfrm>
        </p:spPr>
        <p:txBody>
          <a:bodyPr/>
          <a:lstStyle/>
          <a:p>
            <a:r>
              <a:rPr kumimoji="1" lang="en-US" altLang="zh-TW" dirty="0" smtClean="0"/>
              <a:t>Submission Guidelines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002953"/>
            <a:ext cx="12192000" cy="5718521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TW" dirty="0" smtClean="0"/>
              <a:t>All the contents listed below should be included in </a:t>
            </a:r>
            <a:r>
              <a:rPr kumimoji="1" lang="en-US" altLang="zh-TW" dirty="0" smtClean="0">
                <a:solidFill>
                  <a:srgbClr val="FF0000"/>
                </a:solidFill>
              </a:rPr>
              <a:t>a single folder</a:t>
            </a:r>
            <a:r>
              <a:rPr kumimoji="1" lang="en-US" altLang="zh-TW" dirty="0" smtClean="0"/>
              <a:t> named by the concatenation of the student IDs in your team and then 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zip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/>
              <a:t>it before uploading to CEIBA.</a:t>
            </a:r>
          </a:p>
          <a:p>
            <a:pPr lvl="1"/>
            <a:r>
              <a:rPr kumimoji="1" lang="en-US" altLang="zh-TW" dirty="0" smtClean="0"/>
              <a:t>If the team consists of R04922001, B02922002, D05922012,  </a:t>
            </a:r>
          </a:p>
          <a:p>
            <a:pPr lvl="2"/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student_ids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]= R04922001-B02922002-D05922012 </a:t>
            </a:r>
            <a:r>
              <a:rPr kumimoji="1" lang="en-US" altLang="zh-TW" dirty="0"/>
              <a:t>(The order of of IDs doesn’t matter</a:t>
            </a:r>
            <a:r>
              <a:rPr kumimoji="1" lang="en-US" altLang="zh-TW" dirty="0" smtClean="0"/>
              <a:t>)</a:t>
            </a:r>
          </a:p>
          <a:p>
            <a:pPr lvl="2"/>
            <a:r>
              <a:rPr kumimoji="1" lang="en-US" altLang="zh-TW" dirty="0" smtClean="0"/>
              <a:t>Please submit the file using </a:t>
            </a:r>
            <a:r>
              <a:rPr kumimoji="1" lang="en-US" altLang="zh-TW" dirty="0" smtClean="0">
                <a:solidFill>
                  <a:srgbClr val="FF0000"/>
                </a:solidFill>
              </a:rPr>
              <a:t>only one</a:t>
            </a:r>
            <a:r>
              <a:rPr kumimoji="1" lang="en-US" altLang="zh-TW" dirty="0" smtClean="0"/>
              <a:t> of your team member’s CEIBA account.</a:t>
            </a:r>
            <a:r>
              <a:rPr kumimoji="1" lang="en-US" altLang="zh-TW" dirty="0"/>
              <a:t> 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source codes placed in path: </a:t>
            </a:r>
            <a:r>
              <a:rPr kumimoji="1" lang="en-US" altLang="zh-TW" sz="2100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kumimoji="1" lang="en-US" altLang="zh-TW" sz="2100" dirty="0" err="1" smtClean="0">
                <a:latin typeface="Courier New" charset="0"/>
                <a:ea typeface="Courier New" charset="0"/>
                <a:cs typeface="Courier New" charset="0"/>
              </a:rPr>
              <a:t>student_ids</a:t>
            </a:r>
            <a:r>
              <a:rPr kumimoji="1" lang="en-US" altLang="zh-TW" sz="2100" dirty="0" smtClean="0">
                <a:latin typeface="Courier New" charset="0"/>
                <a:ea typeface="Courier New" charset="0"/>
                <a:cs typeface="Courier New" charset="0"/>
              </a:rPr>
              <a:t>]/</a:t>
            </a:r>
            <a:r>
              <a:rPr kumimoji="1" lang="en-US" altLang="zh-TW" sz="2100" dirty="0" err="1" smtClean="0"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kumimoji="1" lang="en-US" altLang="zh-TW" sz="2100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endParaRPr kumimoji="1" lang="en-US" altLang="zh-TW" sz="2100" dirty="0" smtClean="0"/>
          </a:p>
          <a:p>
            <a:pPr lvl="1"/>
            <a:r>
              <a:rPr kumimoji="1" lang="en-US" altLang="zh-TW" dirty="0" smtClean="0"/>
              <a:t>a list of the third-party tools you used: </a:t>
            </a:r>
            <a:r>
              <a:rPr kumimoji="1" lang="en-US" altLang="zh-TW" sz="2100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kumimoji="1" lang="en-US" altLang="zh-TW" sz="2100" dirty="0" err="1" smtClean="0">
                <a:latin typeface="Courier New" charset="0"/>
                <a:ea typeface="Courier New" charset="0"/>
                <a:cs typeface="Courier New" charset="0"/>
              </a:rPr>
              <a:t>student_ids</a:t>
            </a:r>
            <a:r>
              <a:rPr kumimoji="1" lang="en-US" altLang="zh-TW" sz="2100" dirty="0" smtClean="0">
                <a:latin typeface="Courier New" charset="0"/>
                <a:ea typeface="Courier New" charset="0"/>
                <a:cs typeface="Courier New" charset="0"/>
              </a:rPr>
              <a:t>]/used-</a:t>
            </a:r>
            <a:r>
              <a:rPr kumimoji="1" lang="en-US" altLang="zh-TW" sz="2100" dirty="0" err="1" smtClean="0">
                <a:latin typeface="Courier New" charset="0"/>
                <a:ea typeface="Courier New" charset="0"/>
                <a:cs typeface="Courier New" charset="0"/>
              </a:rPr>
              <a:t>tools.txt</a:t>
            </a:r>
            <a:endParaRPr kumimoji="1" lang="en-US" altLang="zh-TW" sz="21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kumimoji="1" lang="en-US" altLang="zh-TW" dirty="0" smtClean="0"/>
              <a:t>a </a:t>
            </a:r>
            <a:r>
              <a:rPr kumimoji="1" lang="en-US" altLang="zh-TW" dirty="0"/>
              <a:t>report explaining your </a:t>
            </a:r>
            <a:r>
              <a:rPr kumimoji="1" lang="en-US" altLang="zh-TW" dirty="0" smtClean="0"/>
              <a:t>method: </a:t>
            </a:r>
            <a:r>
              <a:rPr kumimoji="1" lang="en-US" altLang="zh-TW" sz="2100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kumimoji="1" lang="en-US" altLang="zh-TW" sz="2100" dirty="0" err="1" smtClean="0">
                <a:latin typeface="Courier New" charset="0"/>
                <a:ea typeface="Courier New" charset="0"/>
                <a:cs typeface="Courier New" charset="0"/>
              </a:rPr>
              <a:t>student_ids</a:t>
            </a:r>
            <a:r>
              <a:rPr kumimoji="1" lang="en-US" altLang="zh-TW" sz="2100" dirty="0" smtClean="0">
                <a:latin typeface="Courier New" charset="0"/>
                <a:ea typeface="Courier New" charset="0"/>
                <a:cs typeface="Courier New" charset="0"/>
              </a:rPr>
              <a:t>]/</a:t>
            </a:r>
            <a:r>
              <a:rPr kumimoji="1" lang="en-US" altLang="zh-TW" sz="2100" dirty="0" err="1" smtClean="0">
                <a:latin typeface="Courier New" charset="0"/>
                <a:ea typeface="Courier New" charset="0"/>
                <a:cs typeface="Courier New" charset="0"/>
              </a:rPr>
              <a:t>report.pdf</a:t>
            </a:r>
            <a:endParaRPr kumimoji="1" lang="en-US" altLang="zh-TW" sz="21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kumimoji="1" lang="en-US" altLang="zh-TW" dirty="0" smtClean="0"/>
              <a:t>Your predictions for </a:t>
            </a:r>
            <a:r>
              <a:rPr kumimoji="1" lang="en-US" altLang="zh-TW" dirty="0">
                <a:latin typeface="Courier New" charset="0"/>
                <a:ea typeface="Courier New" charset="0"/>
                <a:cs typeface="Courier New" charset="0"/>
              </a:rPr>
              <a:t>test1</a:t>
            </a:r>
            <a:r>
              <a:rPr kumimoji="1" lang="en-US" altLang="zh-TW" dirty="0" smtClean="0"/>
              <a:t> and 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test2 </a:t>
            </a:r>
            <a:r>
              <a:rPr kumimoji="1" lang="en-US" altLang="zh-TW" dirty="0"/>
              <a:t>and 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test3</a:t>
            </a:r>
            <a:r>
              <a:rPr kumimoji="1" lang="en-US" altLang="zh-TW" dirty="0" smtClean="0"/>
              <a:t>: </a:t>
            </a:r>
          </a:p>
          <a:p>
            <a:pPr lvl="2"/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student_ids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]/test1/</a:t>
            </a:r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pred.txt</a:t>
            </a:r>
            <a:endParaRPr kumimoji="1" lang="en-US" altLang="zh-TW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2"/>
            <a:r>
              <a:rPr kumimoji="1" lang="en-US" altLang="zh-TW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student_ids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]/test2/</a:t>
            </a:r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pred.txt</a:t>
            </a:r>
            <a:endParaRPr kumimoji="1" lang="en-US" altLang="zh-TW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2"/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student_ids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]/test3/</a:t>
            </a:r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pred.txt</a:t>
            </a:r>
            <a:endParaRPr kumimoji="1" lang="en-US" altLang="zh-TW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kumimoji="1" lang="en-US" altLang="zh-TW" dirty="0" smtClean="0"/>
              <a:t>a README file including the instructions to execute your codes and reproduce your results:</a:t>
            </a:r>
          </a:p>
          <a:p>
            <a:pPr lvl="2"/>
            <a:r>
              <a:rPr kumimoji="1" lang="en-US" altLang="zh-TW" sz="18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kumimoji="1" lang="en-US" altLang="zh-TW" sz="1800" dirty="0" err="1" smtClean="0">
                <a:latin typeface="Courier New" charset="0"/>
                <a:ea typeface="Courier New" charset="0"/>
                <a:cs typeface="Courier New" charset="0"/>
              </a:rPr>
              <a:t>student_ids</a:t>
            </a:r>
            <a:r>
              <a:rPr kumimoji="1" lang="en-US" altLang="zh-TW" sz="1800" dirty="0" smtClean="0">
                <a:latin typeface="Courier New" charset="0"/>
                <a:ea typeface="Courier New" charset="0"/>
                <a:cs typeface="Courier New" charset="0"/>
              </a:rPr>
              <a:t>]/</a:t>
            </a:r>
            <a:r>
              <a:rPr kumimoji="1" lang="en-US" altLang="zh-TW" sz="1800" dirty="0" err="1" smtClean="0">
                <a:latin typeface="Courier New" charset="0"/>
                <a:ea typeface="Courier New" charset="0"/>
                <a:cs typeface="Courier New" charset="0"/>
              </a:rPr>
              <a:t>README.txt</a:t>
            </a:r>
            <a:endParaRPr kumimoji="1" lang="en-US" altLang="zh-TW" sz="1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kumimoji="1" lang="en-US" altLang="zh-TW" dirty="0" smtClean="0"/>
              <a:t>You </a:t>
            </a:r>
            <a:r>
              <a:rPr kumimoji="1" lang="en-US" altLang="zh-TW" b="1" dirty="0" smtClean="0"/>
              <a:t>don’t need to upload data</a:t>
            </a:r>
            <a:r>
              <a:rPr kumimoji="1" lang="en-US" altLang="zh-TW" dirty="0" smtClean="0"/>
              <a:t>. You can assume they are available in </a:t>
            </a:r>
            <a:r>
              <a:rPr kumimoji="1" lang="en-US" altLang="zh-TW" dirty="0">
                <a:latin typeface="Courier New" charset="0"/>
                <a:ea typeface="Courier New" charset="0"/>
                <a:cs typeface="Courier New" charset="0"/>
              </a:rPr>
              <a:t>test1/</a:t>
            </a:r>
            <a:r>
              <a:rPr kumimoji="1" lang="en-US" altLang="zh-TW" dirty="0" smtClean="0"/>
              <a:t>, 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test2/</a:t>
            </a:r>
            <a:r>
              <a:rPr kumimoji="1" lang="en-US" altLang="zh-TW" dirty="0" smtClean="0"/>
              <a:t> and 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test3/ </a:t>
            </a:r>
            <a:r>
              <a:rPr kumimoji="1" lang="en-US" altLang="zh-TW" dirty="0" smtClean="0"/>
              <a:t>in your code.</a:t>
            </a:r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Submission deadline: </a:t>
            </a:r>
            <a:r>
              <a:rPr kumimoji="1" lang="en-US" altLang="zh-TW" dirty="0" smtClean="0">
                <a:solidFill>
                  <a:srgbClr val="FF0000"/>
                </a:solidFill>
              </a:rPr>
              <a:t>2016/12/12 </a:t>
            </a:r>
            <a:r>
              <a:rPr kumimoji="1" lang="en-US" altLang="zh-TW" dirty="0" smtClean="0">
                <a:solidFill>
                  <a:srgbClr val="FF0000"/>
                </a:solidFill>
              </a:rPr>
              <a:t>09:00am</a:t>
            </a:r>
          </a:p>
          <a:p>
            <a:pPr lvl="1"/>
            <a:r>
              <a:rPr kumimoji="1" lang="en-US" altLang="zh-TW" dirty="0" smtClean="0">
                <a:solidFill>
                  <a:srgbClr val="FF0000"/>
                </a:solidFill>
              </a:rPr>
              <a:t>Late penalty: your score will obtain 50% deduction if within 24 hours delay. You will not receive any credit if delayed for more than 24 hours.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r>
              <a:rPr kumimoji="1" lang="en-US" altLang="zh-TW" dirty="0" smtClean="0"/>
              <a:t>Feel free to contact TAs via mails or TA hours.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7852-E6E4-5644-AAE7-DA5E1BC91A88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141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95262"/>
            <a:ext cx="10515600" cy="1325563"/>
          </a:xfrm>
        </p:spPr>
        <p:txBody>
          <a:bodyPr/>
          <a:lstStyle/>
          <a:p>
            <a:r>
              <a:rPr kumimoji="1" lang="en-US" altLang="zh-TW" dirty="0" smtClean="0"/>
              <a:t>Scoring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91478" y="1520825"/>
            <a:ext cx="10323444" cy="4895850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Prediction </a:t>
            </a:r>
            <a:r>
              <a:rPr kumimoji="1" lang="en-US" altLang="zh-TW" dirty="0" smtClean="0"/>
              <a:t>improvement </a:t>
            </a:r>
            <a:r>
              <a:rPr kumimoji="1" lang="en-US" altLang="zh-TW" dirty="0" smtClean="0"/>
              <a:t>over baseline (50</a:t>
            </a:r>
            <a:r>
              <a:rPr kumimoji="1" lang="en-US" altLang="zh-TW" dirty="0" smtClean="0"/>
              <a:t>%)</a:t>
            </a:r>
          </a:p>
          <a:p>
            <a:pPr lvl="1"/>
            <a:r>
              <a:rPr kumimoji="1" lang="en-US" altLang="zh-TW" dirty="0" smtClean="0">
                <a:solidFill>
                  <a:srgbClr val="00B050"/>
                </a:solidFill>
              </a:rPr>
              <a:t>Baseline </a:t>
            </a:r>
            <a:r>
              <a:rPr kumimoji="1" lang="en-US" altLang="zh-TW" dirty="0" smtClean="0">
                <a:solidFill>
                  <a:srgbClr val="00B050"/>
                </a:solidFill>
              </a:rPr>
              <a:t>RMSE (MF on R2-train) </a:t>
            </a:r>
            <a:r>
              <a:rPr kumimoji="1" lang="en-US" altLang="zh-TW" dirty="0" smtClean="0"/>
              <a:t>minus </a:t>
            </a:r>
            <a:r>
              <a:rPr kumimoji="1" lang="en-US" altLang="zh-TW" dirty="0" smtClean="0">
                <a:solidFill>
                  <a:srgbClr val="FF0000"/>
                </a:solidFill>
              </a:rPr>
              <a:t>your model’s RMSE</a:t>
            </a:r>
          </a:p>
          <a:p>
            <a:r>
              <a:rPr kumimoji="1" lang="en-US" altLang="zh-TW" dirty="0" smtClean="0"/>
              <a:t>Report </a:t>
            </a:r>
            <a:r>
              <a:rPr kumimoji="1" lang="en-US" altLang="zh-TW" dirty="0" smtClean="0"/>
              <a:t>(50</a:t>
            </a:r>
            <a:r>
              <a:rPr kumimoji="1" lang="en-US" altLang="zh-TW" dirty="0" smtClean="0"/>
              <a:t>%): novelty, efforts, and clearness</a:t>
            </a:r>
            <a:endParaRPr kumimoji="1" lang="en-US" altLang="zh-TW" dirty="0" smtClean="0"/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Any type of plagiarism is strictly inhibited</a:t>
            </a:r>
            <a:r>
              <a:rPr kumimoji="1" lang="en-US" altLang="zh-TW" dirty="0" smtClean="0"/>
              <a:t>.</a:t>
            </a:r>
          </a:p>
          <a:p>
            <a:pPr lvl="1"/>
            <a:r>
              <a:rPr kumimoji="1" lang="en-US" altLang="zh-TW" dirty="0" smtClean="0"/>
              <a:t>Please </a:t>
            </a:r>
            <a:r>
              <a:rPr kumimoji="1" lang="en-US" altLang="zh-TW" i="1" dirty="0" smtClean="0"/>
              <a:t>cite</a:t>
            </a:r>
            <a:r>
              <a:rPr kumimoji="1" lang="en-US" altLang="zh-TW" dirty="0" smtClean="0"/>
              <a:t> any references or materials you used.</a:t>
            </a:r>
          </a:p>
          <a:p>
            <a:pPr lvl="1"/>
            <a:r>
              <a:rPr kumimoji="1" lang="en-US" altLang="zh-TW" dirty="0" smtClean="0"/>
              <a:t>Discussions between classmates are encouraged, but ALL the code and final design of model must complete by yourself.</a:t>
            </a:r>
          </a:p>
          <a:p>
            <a:pPr lvl="1"/>
            <a:r>
              <a:rPr kumimoji="1" lang="en-US" altLang="zh-TW" dirty="0"/>
              <a:t>P</a:t>
            </a:r>
            <a:r>
              <a:rPr kumimoji="1" lang="en-US" altLang="zh-TW" dirty="0" smtClean="0"/>
              <a:t>lease give credit to your classmates in the report if you used any ideas from them.</a:t>
            </a:r>
          </a:p>
          <a:p>
            <a:pPr lvl="1"/>
            <a:r>
              <a:rPr kumimoji="1" lang="en-US" altLang="zh-TW" dirty="0" smtClean="0"/>
              <a:t>You will simply receive </a:t>
            </a:r>
            <a:r>
              <a:rPr kumimoji="1" lang="en-US" altLang="zh-TW" i="1" dirty="0" smtClean="0"/>
              <a:t>-X</a:t>
            </a:r>
            <a:r>
              <a:rPr kumimoji="1" lang="en-US" altLang="zh-TW" dirty="0" smtClean="0"/>
              <a:t> point for any violations.</a:t>
            </a:r>
          </a:p>
          <a:p>
            <a:r>
              <a:rPr kumimoji="1" lang="en-US" altLang="zh-TW" dirty="0" smtClean="0"/>
              <a:t>Violation on the submission guideline: (</a:t>
            </a:r>
            <a:r>
              <a:rPr kumimoji="1" lang="en-US" altLang="zh-TW" dirty="0" smtClean="0">
                <a:solidFill>
                  <a:srgbClr val="FF0000"/>
                </a:solidFill>
              </a:rPr>
              <a:t>-20%</a:t>
            </a:r>
            <a:r>
              <a:rPr kumimoji="1" lang="en-US" altLang="zh-TW" dirty="0" smtClean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7852-E6E4-5644-AAE7-DA5E1BC91A88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796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Task 3.1: Same domain/user/item, unknown mapping (1/2)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9593" y="1825624"/>
            <a:ext cx="11257614" cy="4780041"/>
          </a:xfrm>
        </p:spPr>
        <p:txBody>
          <a:bodyPr>
            <a:normAutofit/>
          </a:bodyPr>
          <a:lstStyle/>
          <a:p>
            <a:r>
              <a:rPr kumimoji="1" lang="en-US" altLang="zh-TW" sz="2400" dirty="0" smtClean="0"/>
              <a:t>You are running </a:t>
            </a:r>
            <a:r>
              <a:rPr kumimoji="1" lang="en-US" altLang="zh-TW" sz="2400" dirty="0"/>
              <a:t>a </a:t>
            </a:r>
            <a:r>
              <a:rPr kumimoji="1" lang="en-US" altLang="zh-TW" sz="2400" dirty="0" smtClean="0"/>
              <a:t>opinion poll company </a:t>
            </a:r>
            <a:r>
              <a:rPr kumimoji="1" lang="en-US" altLang="zh-TW" sz="2400" dirty="0"/>
              <a:t>that wants to investigate people’s </a:t>
            </a:r>
            <a:r>
              <a:rPr kumimoji="1" lang="en-US" altLang="zh-TW" sz="2400" dirty="0" smtClean="0"/>
              <a:t>ratings on Legislators.</a:t>
            </a:r>
            <a:endParaRPr kumimoji="1" lang="en-US" altLang="zh-TW" sz="2400" dirty="0"/>
          </a:p>
          <a:p>
            <a:r>
              <a:rPr kumimoji="1" lang="en-US" altLang="zh-TW" sz="2400" dirty="0" smtClean="0"/>
              <a:t>You have identified 1000 people’s phone number to call, and collect a list of legislators’ names to be rated. </a:t>
            </a:r>
          </a:p>
          <a:p>
            <a:r>
              <a:rPr kumimoji="1" lang="en-US" altLang="zh-TW" sz="2400" dirty="0" smtClean="0"/>
              <a:t>Two employees R1, R2 </a:t>
            </a:r>
            <a:r>
              <a:rPr kumimoji="1" lang="en-US" altLang="zh-TW" sz="2400" dirty="0"/>
              <a:t>are hired to do this </a:t>
            </a:r>
            <a:r>
              <a:rPr kumimoji="1" lang="en-US" altLang="zh-TW" sz="2400" dirty="0" smtClean="0"/>
              <a:t>survey, they don’t know each other and make the survey independently. </a:t>
            </a:r>
          </a:p>
          <a:p>
            <a:pPr lvl="1"/>
            <a:r>
              <a:rPr kumimoji="1" lang="en-US" altLang="zh-TW" sz="2000" dirty="0" smtClean="0"/>
              <a:t>Each of them do not need to dial all 1000 numbers, nor do they need to ask for the opinion on ALL legislators for each call.</a:t>
            </a:r>
          </a:p>
          <a:p>
            <a:pPr lvl="1"/>
            <a:r>
              <a:rPr kumimoji="1" lang="en-US" altLang="zh-TW" sz="2000" dirty="0" smtClean="0"/>
              <a:t>R2 is lazier so dialed fewer calls than R1. </a:t>
            </a:r>
          </a:p>
          <a:p>
            <a:r>
              <a:rPr kumimoji="1" lang="en-US" altLang="zh-TW" sz="2400" dirty="0" smtClean="0"/>
              <a:t>Since this survey is sensitive, R1 and R2 are asked to anonymize the </a:t>
            </a:r>
            <a:r>
              <a:rPr kumimoji="1" lang="en-US" altLang="zh-TW" sz="2400" dirty="0" err="1" smtClean="0"/>
              <a:t>callee’s</a:t>
            </a:r>
            <a:r>
              <a:rPr kumimoji="1" lang="en-US" altLang="zh-TW" sz="2400" dirty="0" smtClean="0"/>
              <a:t> names as well as the legislators’ name while turning in the results. Eventually they need to turn in their results, each as a matrix.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3811-C0A0-594A-87A1-7681E8755770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487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Task 3.1</a:t>
            </a:r>
            <a:r>
              <a:rPr kumimoji="1" lang="en-US" altLang="zh-TW" dirty="0"/>
              <a:t>: Same domain/user/item, unknown </a:t>
            </a:r>
            <a:r>
              <a:rPr kumimoji="1" lang="en-US" altLang="zh-TW" dirty="0" smtClean="0"/>
              <a:t>mapping (2/2)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R1 and R2 performed anonymization independently, meaning they are using different id for the same </a:t>
            </a:r>
            <a:r>
              <a:rPr kumimoji="1" lang="en-US" altLang="zh-TW" dirty="0" err="1"/>
              <a:t>callee</a:t>
            </a:r>
            <a:r>
              <a:rPr kumimoji="1" lang="en-US" altLang="zh-TW" dirty="0"/>
              <a:t>, and different ids for the same legislator. </a:t>
            </a:r>
            <a:endParaRPr kumimoji="1" lang="en-US" altLang="zh-TW" dirty="0" smtClean="0"/>
          </a:p>
          <a:p>
            <a:r>
              <a:rPr kumimoji="1" lang="en-US" altLang="zh-TW" dirty="0" smtClean="0"/>
              <a:t>After tuning in their matrices, R1 left the company and disappeared. Nobody knows the mapping between real names and id in this matrix.</a:t>
            </a:r>
          </a:p>
          <a:p>
            <a:r>
              <a:rPr kumimoji="1" lang="en-US" altLang="zh-TW" dirty="0" smtClean="0"/>
              <a:t>In R2 we know the true mapping, but since the rating is too few, we cannot train a good prediction model. </a:t>
            </a:r>
          </a:p>
          <a:p>
            <a:r>
              <a:rPr kumimoji="1" lang="en-US" altLang="zh-TW" dirty="0" smtClean="0"/>
              <a:t>Your </a:t>
            </a:r>
            <a:r>
              <a:rPr kumimoji="1" lang="en-US" altLang="zh-TW" dirty="0"/>
              <a:t>goal is to predict the missing values in the </a:t>
            </a:r>
            <a:r>
              <a:rPr kumimoji="1" lang="en-US" altLang="zh-TW" dirty="0" smtClean="0"/>
              <a:t>R2 matrix (</a:t>
            </a:r>
            <a:r>
              <a:rPr kumimoji="1" lang="en-US" altLang="zh-TW" dirty="0"/>
              <a:t>which is </a:t>
            </a:r>
            <a:r>
              <a:rPr kumimoji="1" lang="en-US" altLang="zh-TW" dirty="0" smtClean="0"/>
              <a:t>sparser than R1) using not only R2 but R1.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4119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Task </a:t>
            </a:r>
            <a:r>
              <a:rPr kumimoji="1" lang="en-US" altLang="zh-TW" dirty="0" smtClean="0"/>
              <a:t>3.1:</a:t>
            </a:r>
            <a:r>
              <a:rPr kumimoji="1" lang="en-US" altLang="zh-TW" dirty="0" smtClean="0"/>
              <a:t>Problem setting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4551" y="1825625"/>
            <a:ext cx="11082728" cy="44989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TW" sz="2400" dirty="0" smtClean="0"/>
              <a:t>Suppose </a:t>
            </a:r>
            <a:r>
              <a:rPr kumimoji="1" lang="en-US" altLang="zh-TW" sz="2400" dirty="0"/>
              <a:t>that </a:t>
            </a:r>
            <a:r>
              <a:rPr kumimoji="1" lang="en-US" altLang="zh-TW" sz="2400" dirty="0">
                <a:solidFill>
                  <a:srgbClr val="FF0000"/>
                </a:solidFill>
              </a:rPr>
              <a:t>two</a:t>
            </a:r>
            <a:r>
              <a:rPr kumimoji="1" lang="en-US" altLang="zh-TW" sz="2400" dirty="0"/>
              <a:t> rating matrices </a:t>
            </a:r>
            <a:r>
              <a:rPr kumimoji="1" lang="en-US" altLang="zh-TW" sz="2400" b="1" dirty="0"/>
              <a:t>R</a:t>
            </a:r>
            <a:r>
              <a:rPr kumimoji="1" lang="en-US" altLang="zh-TW" sz="2400" baseline="-25000" dirty="0"/>
              <a:t>1</a:t>
            </a:r>
            <a:r>
              <a:rPr kumimoji="1" lang="en-US" altLang="zh-TW" sz="2400" dirty="0"/>
              <a:t>, </a:t>
            </a:r>
            <a:r>
              <a:rPr kumimoji="1" lang="en-US" altLang="zh-TW" sz="2400" b="1" dirty="0"/>
              <a:t>R</a:t>
            </a:r>
            <a:r>
              <a:rPr kumimoji="1" lang="en-US" altLang="zh-TW" sz="2400" baseline="-25000" dirty="0"/>
              <a:t>2</a:t>
            </a:r>
            <a:r>
              <a:rPr kumimoji="1" lang="en-US" altLang="zh-TW" sz="2400" dirty="0"/>
              <a:t> recorded for the user preferences on a set of items, and we also know that</a:t>
            </a:r>
          </a:p>
          <a:p>
            <a:pPr lvl="1">
              <a:lnSpc>
                <a:spcPct val="100000"/>
              </a:lnSpc>
            </a:pPr>
            <a:r>
              <a:rPr kumimoji="1" lang="en-US" altLang="zh-TW" sz="2000" dirty="0"/>
              <a:t>The user set in </a:t>
            </a:r>
            <a:r>
              <a:rPr kumimoji="1" lang="en-US" altLang="zh-TW" sz="2000" b="1" dirty="0"/>
              <a:t>R</a:t>
            </a:r>
            <a:r>
              <a:rPr kumimoji="1" lang="en-US" altLang="zh-TW" sz="2000" baseline="-25000" dirty="0"/>
              <a:t>1</a:t>
            </a:r>
            <a:r>
              <a:rPr kumimoji="1" lang="en-US" altLang="zh-TW" sz="2000" dirty="0"/>
              <a:t> is exactly the </a:t>
            </a:r>
            <a:r>
              <a:rPr kumimoji="1" lang="en-US" altLang="zh-TW" sz="2000" dirty="0">
                <a:solidFill>
                  <a:srgbClr val="FF0000"/>
                </a:solidFill>
              </a:rPr>
              <a:t>same</a:t>
            </a:r>
            <a:r>
              <a:rPr kumimoji="1" lang="en-US" altLang="zh-TW" sz="2000" dirty="0"/>
              <a:t> as </a:t>
            </a:r>
            <a:r>
              <a:rPr kumimoji="1" lang="en-US" altLang="zh-TW" sz="2000" b="1" dirty="0"/>
              <a:t>R</a:t>
            </a:r>
            <a:r>
              <a:rPr kumimoji="1" lang="en-US" altLang="zh-TW" sz="2000" baseline="-25000" dirty="0"/>
              <a:t>2</a:t>
            </a:r>
            <a:r>
              <a:rPr kumimoji="1" lang="en-US" altLang="zh-TW" sz="2000" dirty="0"/>
              <a:t>’s.</a:t>
            </a:r>
          </a:p>
          <a:p>
            <a:pPr lvl="1">
              <a:lnSpc>
                <a:spcPct val="100000"/>
              </a:lnSpc>
            </a:pPr>
            <a:r>
              <a:rPr kumimoji="1" lang="en-US" altLang="zh-TW" sz="2000" dirty="0"/>
              <a:t>The item set </a:t>
            </a:r>
            <a:r>
              <a:rPr kumimoji="1" lang="en-US" altLang="zh-TW" sz="2000" dirty="0"/>
              <a:t>in </a:t>
            </a:r>
            <a:r>
              <a:rPr kumimoji="1" lang="en-US" altLang="zh-TW" sz="2000" b="1" dirty="0"/>
              <a:t>R</a:t>
            </a:r>
            <a:r>
              <a:rPr kumimoji="1" lang="en-US" altLang="zh-TW" sz="2000" baseline="-25000" dirty="0"/>
              <a:t>1</a:t>
            </a:r>
            <a:r>
              <a:rPr kumimoji="1" lang="en-US" altLang="zh-TW" sz="2000" dirty="0"/>
              <a:t> </a:t>
            </a:r>
            <a:r>
              <a:rPr kumimoji="1" lang="en-US" altLang="zh-TW" sz="2000" dirty="0"/>
              <a:t>is exactly the </a:t>
            </a:r>
            <a:r>
              <a:rPr kumimoji="1" lang="en-US" altLang="zh-TW" sz="2000" dirty="0">
                <a:solidFill>
                  <a:srgbClr val="FF0000"/>
                </a:solidFill>
              </a:rPr>
              <a:t>same</a:t>
            </a:r>
            <a:r>
              <a:rPr kumimoji="1" lang="en-US" altLang="zh-TW" sz="2000" dirty="0"/>
              <a:t> as </a:t>
            </a:r>
            <a:r>
              <a:rPr kumimoji="1" lang="en-US" altLang="zh-TW" sz="2000" b="1" dirty="0"/>
              <a:t>R</a:t>
            </a:r>
            <a:r>
              <a:rPr kumimoji="1" lang="en-US" altLang="zh-TW" sz="2000" baseline="-25000" dirty="0"/>
              <a:t>2</a:t>
            </a:r>
            <a:r>
              <a:rPr kumimoji="1" lang="en-US" altLang="zh-TW" sz="2000" dirty="0"/>
              <a:t>’s, too.</a:t>
            </a:r>
          </a:p>
          <a:p>
            <a:pPr lvl="1">
              <a:lnSpc>
                <a:spcPct val="100000"/>
              </a:lnSpc>
            </a:pPr>
            <a:r>
              <a:rPr kumimoji="1" lang="en-US" altLang="zh-TW" sz="2000" b="1" dirty="0" smtClean="0"/>
              <a:t>R</a:t>
            </a:r>
            <a:r>
              <a:rPr kumimoji="1" lang="en-US" altLang="zh-TW" sz="2000" baseline="-25000" dirty="0" smtClean="0"/>
              <a:t>1</a:t>
            </a:r>
            <a:r>
              <a:rPr kumimoji="1" lang="en-US" altLang="zh-TW" sz="2000" dirty="0" smtClean="0"/>
              <a:t> is sparse, and </a:t>
            </a:r>
            <a:r>
              <a:rPr kumimoji="1" lang="en-US" altLang="zh-TW" sz="2000" b="1" dirty="0"/>
              <a:t>R</a:t>
            </a:r>
            <a:r>
              <a:rPr kumimoji="1" lang="en-US" altLang="zh-TW" sz="2000" baseline="-25000" dirty="0"/>
              <a:t>2 </a:t>
            </a:r>
            <a:r>
              <a:rPr kumimoji="1" lang="en-US" altLang="zh-TW" sz="2000" baseline="-25000" dirty="0"/>
              <a:t> </a:t>
            </a:r>
            <a:r>
              <a:rPr kumimoji="1" lang="en-US" altLang="zh-TW" sz="2000" dirty="0" smtClean="0"/>
              <a:t>is even </a:t>
            </a:r>
            <a:r>
              <a:rPr kumimoji="1" lang="en-US" altLang="zh-TW" sz="2000" dirty="0" smtClean="0">
                <a:solidFill>
                  <a:srgbClr val="FF0000"/>
                </a:solidFill>
              </a:rPr>
              <a:t>sparser</a:t>
            </a:r>
            <a:r>
              <a:rPr kumimoji="1" lang="en-US" altLang="zh-TW" sz="20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kumimoji="1" lang="en-US" altLang="zh-TW" sz="2000" dirty="0" smtClean="0"/>
              <a:t>Mappings between IDs in R</a:t>
            </a:r>
            <a:r>
              <a:rPr kumimoji="1" lang="en-US" altLang="zh-TW" sz="2000" baseline="-25000" dirty="0" smtClean="0"/>
              <a:t>1</a:t>
            </a:r>
            <a:r>
              <a:rPr kumimoji="1" lang="en-US" altLang="zh-TW" sz="2000" dirty="0" smtClean="0"/>
              <a:t> and R</a:t>
            </a:r>
            <a:r>
              <a:rPr kumimoji="1" lang="en-US" altLang="zh-TW" sz="2000" baseline="-25000" dirty="0" smtClean="0"/>
              <a:t>2</a:t>
            </a:r>
            <a:r>
              <a:rPr kumimoji="1" lang="en-US" altLang="zh-TW" sz="2000" dirty="0" smtClean="0"/>
              <a:t> is </a:t>
            </a:r>
            <a:r>
              <a:rPr kumimoji="1" lang="en-US" altLang="zh-TW" sz="2000" dirty="0" err="1" smtClean="0"/>
              <a:t>unknow</a:t>
            </a:r>
            <a:r>
              <a:rPr kumimoji="1" lang="en-US" altLang="zh-TW" sz="2000" dirty="0" smtClean="0"/>
              <a:t>.</a:t>
            </a:r>
            <a:endParaRPr kumimoji="1" lang="en-US" altLang="zh-TW" sz="2000" dirty="0"/>
          </a:p>
          <a:p>
            <a:pPr lvl="1">
              <a:lnSpc>
                <a:spcPct val="100000"/>
              </a:lnSpc>
            </a:pPr>
            <a:r>
              <a:rPr kumimoji="1" lang="en-US" altLang="zh-TW" sz="2000" dirty="0"/>
              <a:t>However, the set of recorded ratings in </a:t>
            </a:r>
            <a:r>
              <a:rPr kumimoji="1" lang="en-US" altLang="zh-TW" sz="2000" b="1" dirty="0"/>
              <a:t>R</a:t>
            </a:r>
            <a:r>
              <a:rPr kumimoji="1" lang="en-US" altLang="zh-TW" sz="2000" baseline="-25000" dirty="0"/>
              <a:t>1</a:t>
            </a:r>
            <a:r>
              <a:rPr kumimoji="1" lang="en-US" altLang="zh-TW" sz="2000" dirty="0"/>
              <a:t> and </a:t>
            </a:r>
            <a:r>
              <a:rPr kumimoji="1" lang="en-US" altLang="zh-TW" sz="2000" b="1" dirty="0"/>
              <a:t>R</a:t>
            </a:r>
            <a:r>
              <a:rPr kumimoji="1" lang="en-US" altLang="zh-TW" sz="2000" baseline="-25000" dirty="0"/>
              <a:t>2</a:t>
            </a:r>
            <a:r>
              <a:rPr kumimoji="1" lang="en-US" altLang="zh-TW" sz="2000" dirty="0"/>
              <a:t> are </a:t>
            </a:r>
            <a:r>
              <a:rPr kumimoji="1" lang="en-US" altLang="zh-TW" sz="2000" dirty="0">
                <a:solidFill>
                  <a:srgbClr val="FF0000"/>
                </a:solidFill>
              </a:rPr>
              <a:t>disjoint</a:t>
            </a:r>
            <a:r>
              <a:rPr kumimoji="1" lang="en-US" altLang="zh-TW" sz="2000" dirty="0" smtClean="0"/>
              <a:t>.</a:t>
            </a:r>
            <a:endParaRPr kumimoji="1" lang="en-US" altLang="zh-TW" sz="2400" dirty="0"/>
          </a:p>
          <a:p>
            <a:pPr>
              <a:lnSpc>
                <a:spcPct val="100000"/>
              </a:lnSpc>
            </a:pPr>
            <a:r>
              <a:rPr kumimoji="1" lang="en-US" altLang="zh-TW" sz="2400" dirty="0"/>
              <a:t>Can we achieve better predictions on </a:t>
            </a:r>
            <a:r>
              <a:rPr kumimoji="1" lang="en-US" altLang="zh-TW" sz="2400" b="1" dirty="0" smtClean="0"/>
              <a:t>R</a:t>
            </a:r>
            <a:r>
              <a:rPr kumimoji="1" lang="en-US" altLang="zh-TW" sz="2400" baseline="-25000" dirty="0" smtClean="0"/>
              <a:t>2</a:t>
            </a:r>
            <a:r>
              <a:rPr kumimoji="1" lang="en-US" altLang="zh-TW" sz="2400" dirty="0" smtClean="0"/>
              <a:t> </a:t>
            </a:r>
            <a:r>
              <a:rPr kumimoji="1" lang="en-US" altLang="zh-TW" sz="2400" dirty="0"/>
              <a:t>by leveraging the additional matrix </a:t>
            </a:r>
            <a:r>
              <a:rPr kumimoji="1" lang="en-US" altLang="zh-TW" sz="2400" b="1" dirty="0"/>
              <a:t>R</a:t>
            </a:r>
            <a:r>
              <a:rPr kumimoji="1" lang="en-US" altLang="zh-TW" sz="2400" baseline="-25000" dirty="0"/>
              <a:t>1 </a:t>
            </a:r>
            <a:r>
              <a:rPr kumimoji="1" lang="en-US" altLang="zh-TW" sz="2400" dirty="0"/>
              <a:t>, instead of only considering </a:t>
            </a:r>
            <a:r>
              <a:rPr kumimoji="1" lang="en-US" altLang="zh-TW" sz="2400" b="1" dirty="0"/>
              <a:t>R</a:t>
            </a:r>
            <a:r>
              <a:rPr kumimoji="1" lang="en-US" altLang="zh-TW" sz="2400" baseline="-25000" dirty="0"/>
              <a:t>2</a:t>
            </a:r>
            <a:r>
              <a:rPr kumimoji="1" lang="en-US" altLang="zh-TW" sz="2400" dirty="0"/>
              <a:t>-train</a:t>
            </a:r>
            <a:r>
              <a:rPr kumimoji="1" lang="en-US" altLang="zh-TW" sz="2400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kumimoji="1" lang="en-US" altLang="zh-TW" sz="2000" dirty="0" smtClean="0"/>
              <a:t>Baseline: using biased-MF on only R</a:t>
            </a:r>
            <a:r>
              <a:rPr kumimoji="1" lang="en-US" altLang="zh-TW" sz="2000" baseline="-25000" dirty="0" smtClean="0"/>
              <a:t>2</a:t>
            </a:r>
            <a:r>
              <a:rPr kumimoji="1" lang="en-US" altLang="zh-TW" sz="2000" dirty="0" smtClean="0"/>
              <a:t>-train</a:t>
            </a:r>
            <a:endParaRPr kumimoji="1"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3811-C0A0-594A-87A1-7681E8755770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806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Task </a:t>
            </a:r>
            <a:r>
              <a:rPr kumimoji="1" lang="en-US" altLang="zh-TW" dirty="0" smtClean="0"/>
              <a:t>3.1: Data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TW" dirty="0" smtClean="0"/>
              <a:t>Auxiliary rating matrix (</a:t>
            </a:r>
            <a:r>
              <a:rPr kumimoji="1" lang="en-US" altLang="zh-TW" b="1" dirty="0"/>
              <a:t>R</a:t>
            </a:r>
            <a:r>
              <a:rPr kumimoji="1" lang="en-US" altLang="zh-TW" baseline="-25000" dirty="0"/>
              <a:t>1</a:t>
            </a:r>
            <a:r>
              <a:rPr kumimoji="1" lang="en-US" altLang="zh-TW" dirty="0" smtClean="0"/>
              <a:t>):</a:t>
            </a:r>
          </a:p>
          <a:p>
            <a:pPr lvl="1"/>
            <a:r>
              <a:rPr kumimoji="1" lang="en-US" altLang="zh-TW" dirty="0" smtClean="0"/>
              <a:t>#user = 50,000</a:t>
            </a:r>
          </a:p>
          <a:p>
            <a:pPr lvl="1"/>
            <a:r>
              <a:rPr kumimoji="1" lang="en-US" altLang="zh-TW" dirty="0" smtClean="0"/>
              <a:t>#item = 5,000</a:t>
            </a:r>
          </a:p>
          <a:p>
            <a:pPr lvl="1"/>
            <a:r>
              <a:rPr kumimoji="1" lang="en-US" altLang="zh-TW" dirty="0" smtClean="0"/>
              <a:t>#ratings = </a:t>
            </a:r>
            <a:r>
              <a:rPr lang="is-IS" altLang="zh-TW" dirty="0" smtClean="0"/>
              <a:t>1,650,387</a:t>
            </a:r>
            <a:endParaRPr kumimoji="1" lang="en-US" altLang="zh-TW" dirty="0" smtClean="0"/>
          </a:p>
          <a:p>
            <a:r>
              <a:rPr kumimoji="1" lang="en-US" altLang="zh-TW" dirty="0" smtClean="0"/>
              <a:t>Training rating matrix (</a:t>
            </a:r>
            <a:r>
              <a:rPr kumimoji="1" lang="en-US" altLang="zh-TW" b="1" dirty="0" smtClean="0"/>
              <a:t>R</a:t>
            </a:r>
            <a:r>
              <a:rPr kumimoji="1" lang="en-US" altLang="zh-TW" baseline="-25000" dirty="0"/>
              <a:t>2</a:t>
            </a:r>
            <a:r>
              <a:rPr kumimoji="1" lang="en-US" altLang="zh-TW" dirty="0" smtClean="0"/>
              <a:t>-train):</a:t>
            </a:r>
          </a:p>
          <a:p>
            <a:pPr lvl="1"/>
            <a:r>
              <a:rPr kumimoji="1" lang="en-US" altLang="zh-TW" dirty="0"/>
              <a:t>#user = </a:t>
            </a:r>
            <a:r>
              <a:rPr kumimoji="1" lang="en-US" altLang="zh-TW" dirty="0" smtClean="0"/>
              <a:t>50,000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#item = 5,000</a:t>
            </a:r>
          </a:p>
          <a:p>
            <a:pPr lvl="1"/>
            <a:r>
              <a:rPr kumimoji="1" lang="en-US" altLang="zh-TW" dirty="0" smtClean="0"/>
              <a:t>#</a:t>
            </a:r>
            <a:r>
              <a:rPr kumimoji="1" lang="en-US" altLang="zh-TW" dirty="0"/>
              <a:t>ratings = </a:t>
            </a:r>
            <a:r>
              <a:rPr lang="is-IS" altLang="zh-TW" dirty="0" smtClean="0"/>
              <a:t>825,193</a:t>
            </a:r>
            <a:endParaRPr kumimoji="1" lang="en-US" altLang="zh-TW" dirty="0"/>
          </a:p>
          <a:p>
            <a:r>
              <a:rPr kumimoji="1" lang="en-US" altLang="zh-TW" dirty="0" smtClean="0"/>
              <a:t>Testing rating matrix </a:t>
            </a:r>
            <a:r>
              <a:rPr kumimoji="1" lang="en-US" altLang="zh-TW" dirty="0"/>
              <a:t>(</a:t>
            </a:r>
            <a:r>
              <a:rPr kumimoji="1" lang="en-US" altLang="zh-TW" b="1" dirty="0" smtClean="0"/>
              <a:t>R</a:t>
            </a:r>
            <a:r>
              <a:rPr kumimoji="1" lang="en-US" altLang="zh-TW" baseline="-25000" dirty="0" smtClean="0"/>
              <a:t>2</a:t>
            </a:r>
            <a:r>
              <a:rPr kumimoji="1" lang="en-US" altLang="zh-TW" dirty="0" smtClean="0"/>
              <a:t>-test) (</a:t>
            </a:r>
            <a:r>
              <a:rPr kumimoji="1" lang="en-US" altLang="zh-TW" dirty="0" smtClean="0">
                <a:solidFill>
                  <a:srgbClr val="FF0000"/>
                </a:solidFill>
              </a:rPr>
              <a:t>our target</a:t>
            </a:r>
            <a:r>
              <a:rPr kumimoji="1" lang="en-US" altLang="zh-TW" dirty="0" smtClean="0"/>
              <a:t>):</a:t>
            </a:r>
          </a:p>
          <a:p>
            <a:pPr lvl="1"/>
            <a:r>
              <a:rPr kumimoji="1" lang="en-US" altLang="zh-TW" dirty="0"/>
              <a:t>#user = 50,000</a:t>
            </a:r>
          </a:p>
          <a:p>
            <a:pPr lvl="1"/>
            <a:r>
              <a:rPr kumimoji="1" lang="en-US" altLang="zh-TW" dirty="0"/>
              <a:t>#item = </a:t>
            </a:r>
            <a:r>
              <a:rPr kumimoji="1" lang="en-US" altLang="zh-TW" dirty="0" smtClean="0"/>
              <a:t>5,000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#ratings = </a:t>
            </a:r>
            <a:r>
              <a:rPr lang="cs-CZ" altLang="zh-TW" dirty="0" smtClean="0"/>
              <a:t>825,194</a:t>
            </a: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3811-C0A0-594A-87A1-7681E8755770}" type="slidenum">
              <a:rPr kumimoji="1" lang="zh-TW" altLang="en-US" smtClean="0"/>
              <a:t>6</a:t>
            </a:fld>
            <a:endParaRPr kumimoji="1"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708900" y="1027907"/>
            <a:ext cx="1981200" cy="19812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0" name="文字方塊 89"/>
          <p:cNvSpPr txBox="1"/>
          <p:nvPr/>
        </p:nvSpPr>
        <p:spPr>
          <a:xfrm>
            <a:off x="8089900" y="3048000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/>
              <a:t>R</a:t>
            </a:r>
            <a:r>
              <a:rPr kumimoji="1" lang="en-US" altLang="zh-TW" baseline="-25000" dirty="0"/>
              <a:t>1</a:t>
            </a:r>
            <a:endParaRPr kumimoji="1" lang="zh-TW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8089900" y="3380338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dirty="0"/>
              <a:t>R</a:t>
            </a:r>
            <a:r>
              <a:rPr kumimoji="1" lang="en-US" altLang="zh-TW" baseline="-25000" dirty="0"/>
              <a:t>2</a:t>
            </a:r>
            <a:endParaRPr lang="zh-TW" altLang="en-US" dirty="0"/>
          </a:p>
        </p:txBody>
      </p:sp>
      <p:cxnSp>
        <p:nvCxnSpPr>
          <p:cNvPr id="93" name="直線接點 92"/>
          <p:cNvCxnSpPr>
            <a:stCxn id="90" idx="3"/>
          </p:cNvCxnSpPr>
          <p:nvPr/>
        </p:nvCxnSpPr>
        <p:spPr>
          <a:xfrm>
            <a:off x="8482956" y="3232666"/>
            <a:ext cx="829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/>
          <p:nvPr/>
        </p:nvCxnSpPr>
        <p:spPr>
          <a:xfrm>
            <a:off x="8482956" y="3565004"/>
            <a:ext cx="82997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橢圓 94"/>
          <p:cNvSpPr/>
          <p:nvPr/>
        </p:nvSpPr>
        <p:spPr>
          <a:xfrm>
            <a:off x="7874000" y="1181100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6" name="橢圓 95"/>
          <p:cNvSpPr/>
          <p:nvPr/>
        </p:nvSpPr>
        <p:spPr>
          <a:xfrm>
            <a:off x="7874000" y="1535890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7" name="橢圓 96"/>
          <p:cNvSpPr/>
          <p:nvPr/>
        </p:nvSpPr>
        <p:spPr>
          <a:xfrm>
            <a:off x="7877175" y="2641586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8" name="橢圓 97"/>
          <p:cNvSpPr/>
          <p:nvPr/>
        </p:nvSpPr>
        <p:spPr>
          <a:xfrm>
            <a:off x="8317534" y="1535890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9" name="橢圓 98"/>
          <p:cNvSpPr/>
          <p:nvPr/>
        </p:nvSpPr>
        <p:spPr>
          <a:xfrm>
            <a:off x="8317534" y="2281221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0" name="橢圓 99"/>
          <p:cNvSpPr/>
          <p:nvPr/>
        </p:nvSpPr>
        <p:spPr>
          <a:xfrm>
            <a:off x="8775700" y="1898787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1" name="橢圓 100"/>
          <p:cNvSpPr/>
          <p:nvPr/>
        </p:nvSpPr>
        <p:spPr>
          <a:xfrm>
            <a:off x="9224028" y="1535890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3" name="橢圓 102"/>
          <p:cNvSpPr/>
          <p:nvPr/>
        </p:nvSpPr>
        <p:spPr>
          <a:xfrm>
            <a:off x="9224028" y="2641586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4" name="橢圓 103"/>
          <p:cNvSpPr/>
          <p:nvPr/>
        </p:nvSpPr>
        <p:spPr>
          <a:xfrm>
            <a:off x="8775700" y="2269746"/>
            <a:ext cx="215900" cy="2159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5" name="橢圓 104"/>
          <p:cNvSpPr/>
          <p:nvPr/>
        </p:nvSpPr>
        <p:spPr>
          <a:xfrm>
            <a:off x="7883042" y="2281221"/>
            <a:ext cx="215900" cy="2159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6" name="橢圓 105"/>
          <p:cNvSpPr/>
          <p:nvPr/>
        </p:nvSpPr>
        <p:spPr>
          <a:xfrm>
            <a:off x="8317534" y="1898787"/>
            <a:ext cx="215900" cy="2159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7" name="橢圓 106"/>
          <p:cNvSpPr/>
          <p:nvPr/>
        </p:nvSpPr>
        <p:spPr>
          <a:xfrm>
            <a:off x="8770942" y="2646018"/>
            <a:ext cx="215900" cy="2159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8" name="橢圓 107"/>
          <p:cNvSpPr/>
          <p:nvPr/>
        </p:nvSpPr>
        <p:spPr>
          <a:xfrm>
            <a:off x="8771720" y="1179099"/>
            <a:ext cx="215900" cy="2159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9" name="橢圓 108"/>
          <p:cNvSpPr/>
          <p:nvPr/>
        </p:nvSpPr>
        <p:spPr>
          <a:xfrm>
            <a:off x="9224028" y="1177083"/>
            <a:ext cx="215900" cy="2159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1396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Task 3.1: format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u="sng" dirty="0" smtClean="0"/>
              <a:t>Format</a:t>
            </a:r>
            <a:r>
              <a:rPr kumimoji="1" lang="en-US" altLang="zh-TW" dirty="0" smtClean="0"/>
              <a:t>:</a:t>
            </a:r>
          </a:p>
          <a:p>
            <a:pPr lvl="1"/>
            <a:r>
              <a:rPr kumimoji="1" lang="en-US" altLang="zh-TW" dirty="0" smtClean="0"/>
              <a:t>Each line of the .txt files contains three numbers.</a:t>
            </a:r>
          </a:p>
          <a:p>
            <a:pPr lvl="1"/>
            <a:r>
              <a:rPr kumimoji="1" lang="en-US" altLang="zh-TW" dirty="0" smtClean="0"/>
              <a:t>&lt;user-id&gt; &lt;item-id&gt; &lt;rating&gt;</a:t>
            </a:r>
          </a:p>
          <a:p>
            <a:pPr lvl="1"/>
            <a:r>
              <a:rPr kumimoji="1" lang="en-US" altLang="zh-TW" dirty="0" smtClean="0"/>
              <a:t>The numbers are separated by a single blank character.</a:t>
            </a:r>
          </a:p>
          <a:p>
            <a:pPr lvl="1"/>
            <a:r>
              <a:rPr kumimoji="1" lang="en-US" altLang="zh-TW" dirty="0" smtClean="0"/>
              <a:t>However, for ‘task1_test.txt’, no rating is provided.</a:t>
            </a:r>
            <a:endParaRPr kumimoji="1" lang="en-US" altLang="zh-TW" dirty="0"/>
          </a:p>
          <a:p>
            <a:r>
              <a:rPr kumimoji="1" lang="en-US" altLang="zh-TW" dirty="0" smtClean="0"/>
              <a:t>Rating values are real numbers in </a:t>
            </a:r>
            <a:r>
              <a:rPr kumimoji="1" lang="en-US" altLang="zh-TW" dirty="0" smtClean="0">
                <a:solidFill>
                  <a:srgbClr val="FF0000"/>
                </a:solidFill>
              </a:rPr>
              <a:t>[0, 1]</a:t>
            </a:r>
            <a:r>
              <a:rPr kumimoji="1" lang="en-US" altLang="zh-TW" dirty="0" smtClean="0"/>
              <a:t>.</a:t>
            </a:r>
            <a:endParaRPr kumimoji="1" lang="en-US" altLang="zh-TW" dirty="0"/>
          </a:p>
          <a:p>
            <a:r>
              <a:rPr kumimoji="1" lang="en-US" altLang="zh-TW" dirty="0" smtClean="0"/>
              <a:t>Notice that the user-id’s do </a:t>
            </a:r>
            <a:r>
              <a:rPr kumimoji="1" lang="en-US" altLang="zh-TW" dirty="0" smtClean="0">
                <a:solidFill>
                  <a:srgbClr val="FF0000"/>
                </a:solidFill>
              </a:rPr>
              <a:t>NOT</a:t>
            </a:r>
            <a:r>
              <a:rPr kumimoji="1" lang="en-US" altLang="zh-TW" dirty="0" smtClean="0"/>
              <a:t> follow an identical mapping, as well as the item-id’s.</a:t>
            </a:r>
          </a:p>
          <a:p>
            <a:pPr lvl="1"/>
            <a:r>
              <a:rPr kumimoji="1" lang="en-US" altLang="zh-TW" dirty="0" smtClean="0"/>
              <a:t>For example, </a:t>
            </a:r>
            <a:r>
              <a:rPr kumimoji="1" lang="en-US" altLang="zh-TW" dirty="0" err="1" smtClean="0"/>
              <a:t>user_id</a:t>
            </a:r>
            <a:r>
              <a:rPr kumimoji="1" lang="en-US" altLang="zh-TW" dirty="0" smtClean="0"/>
              <a:t> </a:t>
            </a:r>
            <a:r>
              <a:rPr kumimoji="1" lang="en-US" altLang="zh-TW" i="1" dirty="0" smtClean="0"/>
              <a:t>x</a:t>
            </a:r>
            <a:r>
              <a:rPr kumimoji="1" lang="en-US" altLang="zh-TW" dirty="0" smtClean="0"/>
              <a:t> in </a:t>
            </a:r>
            <a:r>
              <a:rPr kumimoji="1" lang="en-US" altLang="zh-TW" b="1" dirty="0"/>
              <a:t>R</a:t>
            </a:r>
            <a:r>
              <a:rPr kumimoji="1" lang="en-US" altLang="zh-TW" baseline="-25000" dirty="0"/>
              <a:t>1</a:t>
            </a:r>
            <a:r>
              <a:rPr kumimoji="1" lang="en-US" altLang="zh-TW" dirty="0" smtClean="0"/>
              <a:t> </a:t>
            </a:r>
            <a:r>
              <a:rPr kumimoji="1" lang="en-US" altLang="zh-TW" dirty="0" smtClean="0"/>
              <a:t>is likely </a:t>
            </a:r>
            <a:r>
              <a:rPr kumimoji="1" lang="en-US" altLang="zh-TW" dirty="0" smtClean="0"/>
              <a:t>NOT </a:t>
            </a:r>
            <a:r>
              <a:rPr kumimoji="1" lang="en-US" altLang="zh-TW" dirty="0" smtClean="0"/>
              <a:t>the </a:t>
            </a:r>
            <a:r>
              <a:rPr kumimoji="1" lang="en-US" altLang="zh-TW" dirty="0" err="1" smtClean="0"/>
              <a:t>user_id</a:t>
            </a:r>
            <a:r>
              <a:rPr kumimoji="1" lang="en-US" altLang="zh-TW" dirty="0" smtClean="0"/>
              <a:t> </a:t>
            </a:r>
            <a:r>
              <a:rPr kumimoji="1" lang="en-US" altLang="zh-TW" i="1" dirty="0" smtClean="0"/>
              <a:t>x</a:t>
            </a:r>
            <a:r>
              <a:rPr kumimoji="1" lang="en-US" altLang="zh-TW" dirty="0" smtClean="0"/>
              <a:t> in </a:t>
            </a:r>
            <a:r>
              <a:rPr kumimoji="1" lang="en-US" altLang="zh-TW" b="1" dirty="0" smtClean="0"/>
              <a:t>R</a:t>
            </a:r>
            <a:r>
              <a:rPr kumimoji="1" lang="en-US" altLang="zh-TW" baseline="-25000" dirty="0" smtClean="0"/>
              <a:t>2</a:t>
            </a:r>
            <a:r>
              <a:rPr kumimoji="1" lang="en-US" altLang="zh-TW" dirty="0" smtClean="0"/>
              <a:t>, but </a:t>
            </a:r>
            <a:r>
              <a:rPr kumimoji="1" lang="en-US" altLang="zh-TW" dirty="0"/>
              <a:t>user </a:t>
            </a:r>
            <a:r>
              <a:rPr kumimoji="1" lang="en-US" altLang="zh-TW" i="1" dirty="0"/>
              <a:t>x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in </a:t>
            </a:r>
            <a:r>
              <a:rPr kumimoji="1" lang="en-US" altLang="zh-TW" b="1" dirty="0"/>
              <a:t>R</a:t>
            </a:r>
            <a:r>
              <a:rPr kumimoji="1" lang="en-US" altLang="zh-TW" baseline="-25000" dirty="0"/>
              <a:t>2</a:t>
            </a:r>
            <a:r>
              <a:rPr kumimoji="1" lang="en-US" altLang="zh-TW" dirty="0"/>
              <a:t>-train</a:t>
            </a:r>
            <a:r>
              <a:rPr kumimoji="1" lang="en-US" altLang="zh-TW" dirty="0" smtClean="0"/>
              <a:t> will be identical to user </a:t>
            </a:r>
            <a:r>
              <a:rPr kumimoji="1" lang="en-US" altLang="zh-TW" i="1" dirty="0" smtClean="0"/>
              <a:t>x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in </a:t>
            </a:r>
            <a:r>
              <a:rPr kumimoji="1" lang="en-US" altLang="zh-TW" b="1" dirty="0" smtClean="0"/>
              <a:t>R</a:t>
            </a:r>
            <a:r>
              <a:rPr kumimoji="1" lang="en-US" altLang="zh-TW" baseline="-25000" dirty="0" smtClean="0"/>
              <a:t>2</a:t>
            </a:r>
            <a:r>
              <a:rPr kumimoji="1" lang="en-US" altLang="zh-TW" dirty="0" smtClean="0"/>
              <a:t>-test.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3811-C0A0-594A-87A1-7681E8755770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352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Task </a:t>
            </a:r>
            <a:r>
              <a:rPr kumimoji="1" lang="en-US" altLang="zh-TW" dirty="0" smtClean="0"/>
              <a:t>3.2: Same domain, different user/item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09534" y="1825624"/>
            <a:ext cx="9329816" cy="4620145"/>
          </a:xfrm>
        </p:spPr>
        <p:txBody>
          <a:bodyPr>
            <a:normAutofit/>
          </a:bodyPr>
          <a:lstStyle/>
          <a:p>
            <a:r>
              <a:rPr kumimoji="1" lang="en-US" altLang="zh-TW" sz="2400" dirty="0" smtClean="0"/>
              <a:t>You are the CEO of an online textbook store </a:t>
            </a:r>
            <a:r>
              <a:rPr kumimoji="1" lang="en-US" altLang="zh-TW" sz="2400" dirty="0" err="1" smtClean="0"/>
              <a:t>Ambzon</a:t>
            </a:r>
            <a:r>
              <a:rPr kumimoji="1" lang="en-US" altLang="zh-TW" sz="2400" dirty="0" smtClean="0"/>
              <a:t> which used to sell only English books in USA.</a:t>
            </a:r>
          </a:p>
          <a:p>
            <a:r>
              <a:rPr kumimoji="1" lang="en-US" altLang="zh-TW" sz="2400" dirty="0" smtClean="0"/>
              <a:t>You want </a:t>
            </a:r>
            <a:r>
              <a:rPr kumimoji="1" lang="en-US" altLang="zh-TW" sz="2400" dirty="0"/>
              <a:t>to expand </a:t>
            </a:r>
            <a:r>
              <a:rPr kumimoji="1" lang="en-US" altLang="zh-TW" sz="2400" dirty="0" smtClean="0"/>
              <a:t>the </a:t>
            </a:r>
            <a:r>
              <a:rPr kumimoji="1" lang="en-US" altLang="zh-TW" sz="2400" dirty="0"/>
              <a:t>business across the </a:t>
            </a:r>
            <a:r>
              <a:rPr kumimoji="1" lang="en-US" altLang="zh-TW" sz="2400" dirty="0" smtClean="0"/>
              <a:t>world to sell some Chinese textbooks in Taiwan. Therefore, you need a recommender system for such purpose. </a:t>
            </a:r>
          </a:p>
          <a:p>
            <a:r>
              <a:rPr kumimoji="1" lang="en-US" altLang="zh-TW" sz="2400" dirty="0" smtClean="0"/>
              <a:t>You only </a:t>
            </a:r>
            <a:r>
              <a:rPr kumimoji="1" lang="en-US" altLang="zh-TW" sz="2400" dirty="0"/>
              <a:t>have few user-item rating records for the </a:t>
            </a:r>
            <a:r>
              <a:rPr kumimoji="1" lang="en-US" altLang="zh-TW" sz="2400" dirty="0" smtClean="0"/>
              <a:t>Chinese textbooks rated by Taiwanese.</a:t>
            </a:r>
            <a:endParaRPr kumimoji="1" lang="en-US" altLang="zh-TW" sz="2400" dirty="0"/>
          </a:p>
          <a:p>
            <a:r>
              <a:rPr kumimoji="1" lang="en-US" altLang="zh-TW" sz="2400" dirty="0"/>
              <a:t>However</a:t>
            </a:r>
            <a:r>
              <a:rPr kumimoji="1" lang="en-US" altLang="zh-TW" sz="2400" dirty="0"/>
              <a:t>, </a:t>
            </a:r>
            <a:r>
              <a:rPr kumimoji="1" lang="en-US" altLang="zh-TW" sz="2400" dirty="0" smtClean="0"/>
              <a:t>you have much more ratings on the English textbooks rated by the American people. </a:t>
            </a:r>
            <a:endParaRPr kumimoji="1" lang="en-US" altLang="zh-TW" sz="2400" dirty="0"/>
          </a:p>
          <a:p>
            <a:r>
              <a:rPr kumimoji="1" lang="en-US" altLang="zh-TW" sz="2400" dirty="0"/>
              <a:t>Can you leverage </a:t>
            </a:r>
            <a:r>
              <a:rPr kumimoji="1" lang="en-US" altLang="zh-TW" sz="2400" dirty="0" smtClean="0"/>
              <a:t>the ratings from the English textbooks to </a:t>
            </a:r>
            <a:r>
              <a:rPr kumimoji="1" lang="en-US" altLang="zh-TW" sz="2400" dirty="0"/>
              <a:t>enhance the recommendation on </a:t>
            </a:r>
            <a:r>
              <a:rPr kumimoji="1" lang="en-US" altLang="zh-TW" sz="2400" dirty="0" smtClean="0"/>
              <a:t>Chinese textbooks</a:t>
            </a:r>
            <a:r>
              <a:rPr kumimoji="1" lang="en-US" altLang="zh-TW" sz="2400" dirty="0"/>
              <a:t>?</a:t>
            </a:r>
          </a:p>
          <a:p>
            <a:endParaRPr kumimoji="1"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3811-C0A0-594A-87A1-7681E8755770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093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Task </a:t>
            </a:r>
            <a:r>
              <a:rPr kumimoji="1" lang="en-US" altLang="zh-TW" dirty="0" smtClean="0"/>
              <a:t>3.</a:t>
            </a:r>
            <a:r>
              <a:rPr kumimoji="1" lang="en-US" altLang="zh-TW" dirty="0" smtClean="0"/>
              <a:t>2 Problem Setting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4197" y="1778833"/>
            <a:ext cx="8815153" cy="45457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TW" sz="2400" dirty="0" smtClean="0"/>
              <a:t>Similar </a:t>
            </a:r>
            <a:r>
              <a:rPr kumimoji="1" lang="en-US" altLang="zh-TW" sz="2400" dirty="0"/>
              <a:t>to Task 1, we still have </a:t>
            </a:r>
            <a:r>
              <a:rPr kumimoji="1" lang="en-US" altLang="zh-TW" sz="2400" dirty="0">
                <a:solidFill>
                  <a:srgbClr val="FF0000"/>
                </a:solidFill>
              </a:rPr>
              <a:t>two</a:t>
            </a:r>
            <a:r>
              <a:rPr kumimoji="1" lang="en-US" altLang="zh-TW" sz="2400" dirty="0"/>
              <a:t> rating matrices </a:t>
            </a:r>
            <a:r>
              <a:rPr kumimoji="1" lang="en-US" altLang="zh-TW" sz="2400" b="1" dirty="0"/>
              <a:t>R</a:t>
            </a:r>
            <a:r>
              <a:rPr kumimoji="1" lang="en-US" altLang="zh-TW" sz="2400" baseline="-25000" dirty="0"/>
              <a:t>1</a:t>
            </a:r>
            <a:r>
              <a:rPr kumimoji="1" lang="en-US" altLang="zh-TW" sz="2400" dirty="0"/>
              <a:t>, </a:t>
            </a:r>
            <a:r>
              <a:rPr kumimoji="1" lang="en-US" altLang="zh-TW" sz="2400" b="1" dirty="0"/>
              <a:t>R</a:t>
            </a:r>
            <a:r>
              <a:rPr kumimoji="1" lang="en-US" altLang="zh-TW" sz="2400" baseline="-25000" dirty="0"/>
              <a:t>2</a:t>
            </a:r>
            <a:r>
              <a:rPr kumimoji="1" lang="en-US" altLang="zh-TW" sz="2400" dirty="0"/>
              <a:t> recorded for the user preferences on a set of items, but now</a:t>
            </a:r>
          </a:p>
          <a:p>
            <a:pPr lvl="1">
              <a:lnSpc>
                <a:spcPct val="100000"/>
              </a:lnSpc>
            </a:pPr>
            <a:r>
              <a:rPr kumimoji="1" lang="en-US" altLang="zh-TW" sz="2000" dirty="0"/>
              <a:t>The user </a:t>
            </a:r>
            <a:r>
              <a:rPr kumimoji="1" lang="en-US" altLang="zh-TW" sz="2000" dirty="0" smtClean="0"/>
              <a:t>sets </a:t>
            </a:r>
            <a:r>
              <a:rPr kumimoji="1" lang="en-US" altLang="zh-TW" sz="2000" dirty="0"/>
              <a:t>in </a:t>
            </a:r>
            <a:r>
              <a:rPr kumimoji="1" lang="en-US" altLang="zh-TW" sz="2000" b="1" dirty="0"/>
              <a:t>R</a:t>
            </a:r>
            <a:r>
              <a:rPr kumimoji="1" lang="en-US" altLang="zh-TW" sz="2000" baseline="-25000" dirty="0"/>
              <a:t>1</a:t>
            </a:r>
            <a:r>
              <a:rPr kumimoji="1" lang="en-US" altLang="zh-TW" sz="2000" dirty="0"/>
              <a:t> </a:t>
            </a:r>
            <a:r>
              <a:rPr kumimoji="1" lang="en-US" altLang="zh-TW" sz="2000" dirty="0" smtClean="0"/>
              <a:t>and </a:t>
            </a:r>
            <a:r>
              <a:rPr kumimoji="1" lang="en-US" altLang="zh-TW" sz="2000" b="1" dirty="0" smtClean="0"/>
              <a:t>R</a:t>
            </a:r>
            <a:r>
              <a:rPr kumimoji="1" lang="en-US" altLang="zh-TW" sz="2000" baseline="-25000" dirty="0" smtClean="0"/>
              <a:t>2</a:t>
            </a:r>
            <a:r>
              <a:rPr kumimoji="1" lang="en-US" altLang="zh-TW" sz="2000" dirty="0"/>
              <a:t> </a:t>
            </a:r>
            <a:r>
              <a:rPr kumimoji="1" lang="en-US" altLang="zh-TW" sz="2000" dirty="0" smtClean="0"/>
              <a:t>are </a:t>
            </a:r>
            <a:r>
              <a:rPr kumimoji="1" lang="en-US" altLang="zh-TW" sz="2000" dirty="0" smtClean="0">
                <a:solidFill>
                  <a:srgbClr val="FF0000"/>
                </a:solidFill>
              </a:rPr>
              <a:t>mostly disjoint</a:t>
            </a:r>
            <a:r>
              <a:rPr kumimoji="1" lang="en-US" altLang="zh-TW" sz="2000" dirty="0" smtClean="0"/>
              <a:t>, and so are the item sets.</a:t>
            </a:r>
            <a:endParaRPr kumimoji="1" lang="en-US" altLang="zh-TW" sz="2000" dirty="0"/>
          </a:p>
          <a:p>
            <a:pPr lvl="1">
              <a:lnSpc>
                <a:spcPct val="100000"/>
              </a:lnSpc>
            </a:pPr>
            <a:r>
              <a:rPr kumimoji="1" lang="en-US" altLang="zh-TW" sz="2000" b="1" dirty="0" smtClean="0"/>
              <a:t>R</a:t>
            </a:r>
            <a:r>
              <a:rPr kumimoji="1" lang="en-US" altLang="zh-TW" sz="2000" baseline="-25000" dirty="0" smtClean="0"/>
              <a:t>1</a:t>
            </a:r>
            <a:r>
              <a:rPr kumimoji="1" lang="en-US" altLang="zh-TW" sz="2000" dirty="0" smtClean="0"/>
              <a:t> </a:t>
            </a:r>
            <a:r>
              <a:rPr kumimoji="1" lang="en-US" altLang="zh-TW" sz="2000" dirty="0"/>
              <a:t>and </a:t>
            </a:r>
            <a:r>
              <a:rPr kumimoji="1" lang="en-US" altLang="zh-TW" sz="2000" b="1" dirty="0"/>
              <a:t>R</a:t>
            </a:r>
            <a:r>
              <a:rPr kumimoji="1" lang="en-US" altLang="zh-TW" sz="2000" baseline="-25000" dirty="0"/>
              <a:t>2 </a:t>
            </a:r>
            <a:r>
              <a:rPr kumimoji="1" lang="en-US" altLang="zh-TW" sz="2000" baseline="-25000" dirty="0"/>
              <a:t> </a:t>
            </a:r>
            <a:r>
              <a:rPr kumimoji="1" lang="en-US" altLang="zh-TW" sz="2000" dirty="0"/>
              <a:t>are </a:t>
            </a:r>
            <a:r>
              <a:rPr kumimoji="1" lang="en-US" altLang="zh-TW" sz="2000" dirty="0" smtClean="0"/>
              <a:t>very </a:t>
            </a:r>
            <a:r>
              <a:rPr kumimoji="1" lang="en-US" altLang="zh-TW" sz="2000" dirty="0">
                <a:solidFill>
                  <a:srgbClr val="FF0000"/>
                </a:solidFill>
              </a:rPr>
              <a:t>sparse</a:t>
            </a:r>
            <a:r>
              <a:rPr kumimoji="1" lang="en-US" altLang="zh-TW" sz="2000" dirty="0" smtClean="0"/>
              <a:t>.</a:t>
            </a:r>
            <a:endParaRPr kumimoji="1" lang="en-US" altLang="zh-TW" dirty="0"/>
          </a:p>
          <a:p>
            <a:pPr>
              <a:lnSpc>
                <a:spcPct val="100000"/>
              </a:lnSpc>
            </a:pPr>
            <a:r>
              <a:rPr kumimoji="1" lang="en-US" altLang="zh-TW" sz="2400" dirty="0"/>
              <a:t>Can we achieve better predictions on </a:t>
            </a:r>
            <a:r>
              <a:rPr kumimoji="1" lang="en-US" altLang="zh-TW" sz="2400" b="1" dirty="0" smtClean="0"/>
              <a:t>R</a:t>
            </a:r>
            <a:r>
              <a:rPr kumimoji="1" lang="en-US" altLang="zh-TW" sz="2400" baseline="-25000" dirty="0" smtClean="0"/>
              <a:t>2</a:t>
            </a:r>
            <a:r>
              <a:rPr kumimoji="1" lang="en-US" altLang="zh-TW" sz="2400" dirty="0" smtClean="0"/>
              <a:t> </a:t>
            </a:r>
            <a:r>
              <a:rPr kumimoji="1" lang="en-US" altLang="zh-TW" sz="2400" dirty="0"/>
              <a:t>by leveraging the additional matrix </a:t>
            </a:r>
            <a:r>
              <a:rPr kumimoji="1" lang="en-US" altLang="zh-TW" sz="2400" b="1" dirty="0"/>
              <a:t>R</a:t>
            </a:r>
            <a:r>
              <a:rPr kumimoji="1" lang="en-US" altLang="zh-TW" sz="2400" baseline="-25000" dirty="0"/>
              <a:t>1 </a:t>
            </a:r>
            <a:r>
              <a:rPr kumimoji="1" lang="en-US" altLang="zh-TW" sz="2400" dirty="0"/>
              <a:t>, instead of </a:t>
            </a:r>
            <a:r>
              <a:rPr kumimoji="1" lang="en-US" altLang="zh-TW" sz="2400" dirty="0">
                <a:solidFill>
                  <a:srgbClr val="00B050"/>
                </a:solidFill>
              </a:rPr>
              <a:t>only considering </a:t>
            </a:r>
            <a:r>
              <a:rPr kumimoji="1" lang="en-US" altLang="zh-TW" sz="2400" b="1" dirty="0">
                <a:solidFill>
                  <a:srgbClr val="00B050"/>
                </a:solidFill>
              </a:rPr>
              <a:t>R</a:t>
            </a:r>
            <a:r>
              <a:rPr kumimoji="1" lang="en-US" altLang="zh-TW" sz="2400" baseline="-25000" dirty="0">
                <a:solidFill>
                  <a:srgbClr val="00B050"/>
                </a:solidFill>
              </a:rPr>
              <a:t>2</a:t>
            </a:r>
            <a:r>
              <a:rPr kumimoji="1" lang="en-US" altLang="zh-TW" sz="2400" dirty="0">
                <a:solidFill>
                  <a:srgbClr val="00B050"/>
                </a:solidFill>
              </a:rPr>
              <a:t>-train</a:t>
            </a:r>
            <a:r>
              <a:rPr kumimoji="1" lang="en-US" altLang="zh-TW" sz="2400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kumimoji="1" lang="en-US" altLang="zh-TW" sz="2000" dirty="0" smtClean="0">
                <a:solidFill>
                  <a:srgbClr val="00B050"/>
                </a:solidFill>
              </a:rPr>
              <a:t>Baseline: using biased-MF on R</a:t>
            </a:r>
            <a:r>
              <a:rPr kumimoji="1" lang="en-US" altLang="zh-TW" sz="2000" baseline="-25000" dirty="0" smtClean="0">
                <a:solidFill>
                  <a:srgbClr val="00B050"/>
                </a:solidFill>
              </a:rPr>
              <a:t>2</a:t>
            </a:r>
            <a:r>
              <a:rPr kumimoji="1" lang="en-US" altLang="zh-TW" sz="2000" dirty="0" smtClean="0">
                <a:solidFill>
                  <a:srgbClr val="00B050"/>
                </a:solidFill>
              </a:rPr>
              <a:t>-train</a:t>
            </a:r>
          </a:p>
          <a:p>
            <a:pPr lvl="1">
              <a:lnSpc>
                <a:spcPct val="100000"/>
              </a:lnSpc>
            </a:pPr>
            <a:endParaRPr kumimoji="1" lang="en-US" altLang="zh-TW" sz="2000" dirty="0" smtClean="0">
              <a:solidFill>
                <a:srgbClr val="00B050"/>
              </a:solidFill>
            </a:endParaRPr>
          </a:p>
          <a:p>
            <a:pPr lvl="1">
              <a:lnSpc>
                <a:spcPct val="100000"/>
              </a:lnSpc>
            </a:pPr>
            <a:endParaRPr kumimoji="1"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3811-C0A0-594A-87A1-7681E8755770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2012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5097</TotalTime>
  <Words>2051</Words>
  <Application>Microsoft Office PowerPoint</Application>
  <PresentationFormat>寬螢幕</PresentationFormat>
  <Paragraphs>240</Paragraphs>
  <Slides>21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新細明體</vt:lpstr>
      <vt:lpstr>Arial</vt:lpstr>
      <vt:lpstr>Calibri</vt:lpstr>
      <vt:lpstr>Calibri Light</vt:lpstr>
      <vt:lpstr>Cambria Math</vt:lpstr>
      <vt:lpstr>Courier New</vt:lpstr>
      <vt:lpstr>Office 佈景主題</vt:lpstr>
      <vt:lpstr>Homework 3: Discovering connections between domains to boost the recommendation quality</vt:lpstr>
      <vt:lpstr>High-quality recommendation on small data: How to handle Cold-Start Problems </vt:lpstr>
      <vt:lpstr>Task 3.1: Same domain/user/item, unknown mapping (1/2)</vt:lpstr>
      <vt:lpstr>Task 3.1: Same domain/user/item, unknown mapping (2/2)</vt:lpstr>
      <vt:lpstr>Task 3.1:Problem setting</vt:lpstr>
      <vt:lpstr>Task 3.1: Data </vt:lpstr>
      <vt:lpstr>Task 3.1: format</vt:lpstr>
      <vt:lpstr>Task 3.2: Same domain, different user/item</vt:lpstr>
      <vt:lpstr>Task 3.2 Problem Setting</vt:lpstr>
      <vt:lpstr>Task 3.2: Data</vt:lpstr>
      <vt:lpstr>Task 3.2: Format</vt:lpstr>
      <vt:lpstr>Task 3.3: Different domain, different user/items</vt:lpstr>
      <vt:lpstr>Task 3.3: Problem setting</vt:lpstr>
      <vt:lpstr>Task 3.3: Data</vt:lpstr>
      <vt:lpstr>Solutions</vt:lpstr>
      <vt:lpstr>Evaluation</vt:lpstr>
      <vt:lpstr>Datasets – data format </vt:lpstr>
      <vt:lpstr>What you should do - prediction file</vt:lpstr>
      <vt:lpstr>What you should do - report</vt:lpstr>
      <vt:lpstr>Submission Guidelines</vt:lpstr>
      <vt:lpstr>Scoring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1-2</dc:title>
  <dc:creator>廣和李</dc:creator>
  <cp:lastModifiedBy>Shou-de Lin</cp:lastModifiedBy>
  <cp:revision>135</cp:revision>
  <dcterms:created xsi:type="dcterms:W3CDTF">2016-10-02T07:16:45Z</dcterms:created>
  <dcterms:modified xsi:type="dcterms:W3CDTF">2016-11-21T09:30:50Z</dcterms:modified>
</cp:coreProperties>
</file>