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 Medium"/>
      <p:regular r:id="rId17"/>
      <p:bold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Athiti"/>
      <p:regular r:id="rId23"/>
      <p:bold r:id="rId24"/>
    </p:embeddedFont>
    <p:embeddedFont>
      <p:font typeface="Athiti Medium"/>
      <p:regular r:id="rId25"/>
      <p:bold r:id="rId26"/>
    </p:embeddedFont>
    <p:embeddedFont>
      <p:font typeface="Livvic"/>
      <p:regular r:id="rId27"/>
      <p:bold r:id="rId28"/>
      <p:italic r:id="rId29"/>
      <p:boldItalic r:id="rId30"/>
    </p:embeddedFont>
    <p:embeddedFont>
      <p:font typeface="Capriola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9EEA06-7617-4920-9E2C-EE97CFE8458B}">
  <a:tblStyle styleId="{BB9EEA06-7617-4920-9E2C-EE97CFE84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Athiti-bold.fntdata"/><Relationship Id="rId23" Type="http://schemas.openxmlformats.org/officeDocument/2006/relationships/font" Target="fonts/Athit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thitiMedium-bold.fntdata"/><Relationship Id="rId25" Type="http://schemas.openxmlformats.org/officeDocument/2006/relationships/font" Target="fonts/AthitiMedium-regular.fntdata"/><Relationship Id="rId28" Type="http://schemas.openxmlformats.org/officeDocument/2006/relationships/font" Target="fonts/Livvic-bold.fntdata"/><Relationship Id="rId27" Type="http://schemas.openxmlformats.org/officeDocument/2006/relationships/font" Target="fonts/Livv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vv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priola-regular.fntdata"/><Relationship Id="rId30" Type="http://schemas.openxmlformats.org/officeDocument/2006/relationships/font" Target="fonts/Livvic-bold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Oswal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fc76deb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fc76deb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da97800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da97800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da978006a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da978006a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71c600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71c600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a978006a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a978006a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bb327575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bb327575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a9780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a9780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a97800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a97800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da97800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da97800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dfc76deb7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dfc76deb7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da97800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da97800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52850" y="214900"/>
            <a:ext cx="5124600" cy="470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9525"/>
            <a:ext cx="9210600" cy="5143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 flipH="1">
            <a:off x="323800" y="2823575"/>
            <a:ext cx="3559200" cy="19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flipH="1">
            <a:off x="1139850" y="2153075"/>
            <a:ext cx="2613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080675" y="1292375"/>
            <a:ext cx="4710900" cy="35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-2067000" y="-293100"/>
            <a:ext cx="14640000" cy="6008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-200912" y="2327488"/>
            <a:ext cx="4782300" cy="10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560500" y="3189363"/>
            <a:ext cx="3259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 flipH="1" rot="10800000">
            <a:off x="-33300" y="25"/>
            <a:ext cx="5491200" cy="5177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 flipH="1">
            <a:off x="5206197" y="1812635"/>
            <a:ext cx="2377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subTitle"/>
          </p:nvPr>
        </p:nvSpPr>
        <p:spPr>
          <a:xfrm flipH="1">
            <a:off x="5206197" y="4029572"/>
            <a:ext cx="2377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hasCustomPrompt="1" type="title"/>
          </p:nvPr>
        </p:nvSpPr>
        <p:spPr>
          <a:xfrm>
            <a:off x="3983078" y="1596163"/>
            <a:ext cx="1188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/>
          <p:nvPr>
            <p:ph idx="3" type="subTitle"/>
          </p:nvPr>
        </p:nvSpPr>
        <p:spPr>
          <a:xfrm flipH="1">
            <a:off x="5206197" y="2927235"/>
            <a:ext cx="2377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subTitle"/>
          </p:nvPr>
        </p:nvSpPr>
        <p:spPr>
          <a:xfrm flipH="1">
            <a:off x="5206197" y="1503928"/>
            <a:ext cx="3200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300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5" type="subTitle"/>
          </p:nvPr>
        </p:nvSpPr>
        <p:spPr>
          <a:xfrm flipH="1">
            <a:off x="5206197" y="3716345"/>
            <a:ext cx="3200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300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6" type="subTitle"/>
          </p:nvPr>
        </p:nvSpPr>
        <p:spPr>
          <a:xfrm flipH="1">
            <a:off x="5206197" y="2619218"/>
            <a:ext cx="3436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3000">
                <a:solidFill>
                  <a:srgbClr val="000000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hasCustomPrompt="1" idx="7" type="title"/>
          </p:nvPr>
        </p:nvSpPr>
        <p:spPr>
          <a:xfrm>
            <a:off x="3983078" y="2706557"/>
            <a:ext cx="1188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hasCustomPrompt="1" idx="8" type="title"/>
          </p:nvPr>
        </p:nvSpPr>
        <p:spPr>
          <a:xfrm>
            <a:off x="3983078" y="3816951"/>
            <a:ext cx="1188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6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idx="9" type="title"/>
          </p:nvPr>
        </p:nvSpPr>
        <p:spPr>
          <a:xfrm>
            <a:off x="660000" y="522875"/>
            <a:ext cx="27663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>
            <a:off x="171376" y="190500"/>
            <a:ext cx="4010100" cy="32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" y="1653175"/>
            <a:ext cx="8210700" cy="3490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 flipH="1">
            <a:off x="4710675" y="1015550"/>
            <a:ext cx="499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 flipH="1">
            <a:off x="4710675" y="1477011"/>
            <a:ext cx="3037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 flipH="1">
            <a:off x="4710676" y="2340000"/>
            <a:ext cx="2214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566700" y="1998800"/>
            <a:ext cx="20157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37964" y="2147706"/>
            <a:ext cx="183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2" type="ctrTitle"/>
          </p:nvPr>
        </p:nvSpPr>
        <p:spPr>
          <a:xfrm>
            <a:off x="3552987" y="1998800"/>
            <a:ext cx="2044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538677" y="2147706"/>
            <a:ext cx="2044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4" type="ctrTitle"/>
          </p:nvPr>
        </p:nvSpPr>
        <p:spPr>
          <a:xfrm>
            <a:off x="6467575" y="1998800"/>
            <a:ext cx="2116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599547" y="2147706"/>
            <a:ext cx="18366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816850" y="3301500"/>
            <a:ext cx="2576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239250" y="3474025"/>
            <a:ext cx="21537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2" type="ctrTitle"/>
          </p:nvPr>
        </p:nvSpPr>
        <p:spPr>
          <a:xfrm>
            <a:off x="916150" y="1811013"/>
            <a:ext cx="2476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1336450" y="1983538"/>
            <a:ext cx="20565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3533700" y="257175"/>
            <a:ext cx="5610300" cy="4924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4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 flipH="1" rot="5400000">
            <a:off x="-974100" y="973875"/>
            <a:ext cx="5147400" cy="3199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3250" y="1412650"/>
            <a:ext cx="2967600" cy="3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flipH="1">
            <a:off x="3643826" y="3025725"/>
            <a:ext cx="245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0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 flipH="1">
            <a:off x="3962276" y="3444450"/>
            <a:ext cx="1815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6"/>
          <p:cNvSpPr txBox="1"/>
          <p:nvPr>
            <p:ph idx="2" type="ctrTitle"/>
          </p:nvPr>
        </p:nvSpPr>
        <p:spPr>
          <a:xfrm flipH="1">
            <a:off x="6454356" y="302571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 flipH="1">
            <a:off x="6284856" y="3444450"/>
            <a:ext cx="1899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6"/>
          <p:cNvSpPr txBox="1"/>
          <p:nvPr>
            <p:ph idx="4" type="ctrTitle"/>
          </p:nvPr>
        </p:nvSpPr>
        <p:spPr>
          <a:xfrm flipH="1">
            <a:off x="3962276" y="1412643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 flipH="1">
            <a:off x="3884726" y="1831375"/>
            <a:ext cx="1970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6"/>
          <p:cNvSpPr txBox="1"/>
          <p:nvPr>
            <p:ph idx="6" type="ctrTitle"/>
          </p:nvPr>
        </p:nvSpPr>
        <p:spPr>
          <a:xfrm flipH="1">
            <a:off x="6008556" y="1412650"/>
            <a:ext cx="245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7" type="subTitle"/>
          </p:nvPr>
        </p:nvSpPr>
        <p:spPr>
          <a:xfrm flipH="1">
            <a:off x="6284856" y="1831375"/>
            <a:ext cx="1899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6"/>
          <p:cNvSpPr txBox="1"/>
          <p:nvPr>
            <p:ph idx="8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flipH="1" rot="-5400000">
            <a:off x="6634850" y="972000"/>
            <a:ext cx="5147400" cy="3199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ctrTitle"/>
          </p:nvPr>
        </p:nvSpPr>
        <p:spPr>
          <a:xfrm flipH="1">
            <a:off x="1145657" y="1861693"/>
            <a:ext cx="160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 flipH="1">
            <a:off x="940457" y="2281000"/>
            <a:ext cx="2010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ctrTitle"/>
          </p:nvPr>
        </p:nvSpPr>
        <p:spPr>
          <a:xfrm flipH="1">
            <a:off x="6392668" y="1861693"/>
            <a:ext cx="160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 flipH="1">
            <a:off x="6316468" y="2281008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17"/>
          <p:cNvSpPr txBox="1"/>
          <p:nvPr>
            <p:ph idx="4" type="ctrTitle"/>
          </p:nvPr>
        </p:nvSpPr>
        <p:spPr>
          <a:xfrm flipH="1">
            <a:off x="3764386" y="1861693"/>
            <a:ext cx="160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 flipH="1">
            <a:off x="3615736" y="2281008"/>
            <a:ext cx="1897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ctrTitle"/>
          </p:nvPr>
        </p:nvSpPr>
        <p:spPr>
          <a:xfrm flipH="1">
            <a:off x="1145657" y="3652526"/>
            <a:ext cx="160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7"/>
          <p:cNvSpPr txBox="1"/>
          <p:nvPr>
            <p:ph idx="7" type="subTitle"/>
          </p:nvPr>
        </p:nvSpPr>
        <p:spPr>
          <a:xfrm flipH="1">
            <a:off x="997007" y="4087983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ctrTitle"/>
          </p:nvPr>
        </p:nvSpPr>
        <p:spPr>
          <a:xfrm flipH="1">
            <a:off x="6392668" y="3652526"/>
            <a:ext cx="160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7"/>
          <p:cNvSpPr txBox="1"/>
          <p:nvPr>
            <p:ph idx="9" type="subTitle"/>
          </p:nvPr>
        </p:nvSpPr>
        <p:spPr>
          <a:xfrm flipH="1">
            <a:off x="6115618" y="4087983"/>
            <a:ext cx="215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ctrTitle"/>
          </p:nvPr>
        </p:nvSpPr>
        <p:spPr>
          <a:xfrm flipH="1">
            <a:off x="3764386" y="3652526"/>
            <a:ext cx="160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17"/>
          <p:cNvSpPr txBox="1"/>
          <p:nvPr>
            <p:ph idx="14" type="subTitle"/>
          </p:nvPr>
        </p:nvSpPr>
        <p:spPr>
          <a:xfrm flipH="1">
            <a:off x="3559186" y="4087983"/>
            <a:ext cx="2010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582425" y="1855624"/>
            <a:ext cx="2258100" cy="9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 flipH="1">
            <a:off x="800370" y="2566522"/>
            <a:ext cx="1752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2" type="title"/>
          </p:nvPr>
        </p:nvSpPr>
        <p:spPr>
          <a:xfrm>
            <a:off x="582425" y="3355696"/>
            <a:ext cx="22581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 flipH="1">
            <a:off x="800370" y="3820122"/>
            <a:ext cx="1752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18"/>
          <p:cNvSpPr txBox="1"/>
          <p:nvPr>
            <p:ph idx="4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_1">
    <p:bg>
      <p:bgPr>
        <a:solidFill>
          <a:schemeClr val="accent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004975" y="1365325"/>
            <a:ext cx="70707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5_1_1"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1004975" y="1365325"/>
            <a:ext cx="30810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809375" y="1365325"/>
            <a:ext cx="30810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6" name="Google Shape;126;p20"/>
          <p:cNvSpPr/>
          <p:nvPr/>
        </p:nvSpPr>
        <p:spPr>
          <a:xfrm flipH="1">
            <a:off x="6401700" y="3409950"/>
            <a:ext cx="3542400" cy="196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962525" y="190500"/>
            <a:ext cx="4010100" cy="3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933300" y="1653175"/>
            <a:ext cx="8210700" cy="3490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-557174" y="1015550"/>
            <a:ext cx="499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95826" y="1477011"/>
            <a:ext cx="3037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219325" y="2340000"/>
            <a:ext cx="2214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">
  <p:cSld name="CUSTOM_1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-2314725" y="-892200"/>
            <a:ext cx="11458725" cy="6086650"/>
            <a:chOff x="-2314650" y="-892200"/>
            <a:chExt cx="11458725" cy="6086650"/>
          </a:xfrm>
        </p:grpSpPr>
        <p:sp>
          <p:nvSpPr>
            <p:cNvPr id="130" name="Google Shape;130;p21"/>
            <p:cNvSpPr/>
            <p:nvPr/>
          </p:nvSpPr>
          <p:spPr>
            <a:xfrm flipH="1">
              <a:off x="-2314650" y="-892200"/>
              <a:ext cx="5610300" cy="4924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2695575" y="-32750"/>
              <a:ext cx="6448500" cy="522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0" y="2155500"/>
              <a:ext cx="6448500" cy="29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1"/>
          <p:cNvSpPr txBox="1"/>
          <p:nvPr>
            <p:ph idx="1" type="subTitle"/>
          </p:nvPr>
        </p:nvSpPr>
        <p:spPr>
          <a:xfrm flipH="1">
            <a:off x="5543400" y="2018600"/>
            <a:ext cx="19500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295525" y="1512350"/>
            <a:ext cx="62478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_1_1"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089025" y="724100"/>
            <a:ext cx="41337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359025" y="1801725"/>
            <a:ext cx="38637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3"/>
          <p:cNvSpPr txBox="1"/>
          <p:nvPr/>
        </p:nvSpPr>
        <p:spPr>
          <a:xfrm>
            <a:off x="5266175" y="3543225"/>
            <a:ext cx="295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thiti Medium"/>
                <a:ea typeface="Athiti Medium"/>
                <a:cs typeface="Athiti Medium"/>
                <a:sym typeface="Athiti Medium"/>
              </a:rPr>
              <a:t>CREDITS: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Athiti"/>
                <a:ea typeface="Athiti"/>
                <a:cs typeface="Athiti"/>
                <a:sym typeface="Athit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Athiti Medium"/>
                <a:ea typeface="Athiti Medium"/>
                <a:cs typeface="Athiti Medium"/>
                <a:sym typeface="Athiti Medium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Athiti"/>
                <a:ea typeface="Athiti"/>
                <a:cs typeface="Athiti"/>
                <a:sym typeface="Athit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Athiti Medium"/>
                <a:ea typeface="Athiti Medium"/>
                <a:cs typeface="Athiti Medium"/>
                <a:sym typeface="Athiti Medium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Athiti"/>
                <a:ea typeface="Athiti"/>
                <a:cs typeface="Athiti"/>
                <a:sym typeface="Athit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FFFFFF"/>
              </a:solidFill>
              <a:latin typeface="Athiti"/>
              <a:ea typeface="Athiti"/>
              <a:cs typeface="Athiti"/>
              <a:sym typeface="Athiti"/>
            </a:endParaRPr>
          </a:p>
        </p:txBody>
      </p:sp>
      <p:sp>
        <p:nvSpPr>
          <p:cNvPr id="141" name="Google Shape;141;p23"/>
          <p:cNvSpPr/>
          <p:nvPr/>
        </p:nvSpPr>
        <p:spPr>
          <a:xfrm flipH="1">
            <a:off x="489325" y="388825"/>
            <a:ext cx="3599700" cy="43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-228675" y="-942375"/>
            <a:ext cx="4972200" cy="7946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9450811" y="723510"/>
            <a:ext cx="39" cy="7585"/>
          </a:xfrm>
          <a:custGeom>
            <a:rect b="b" l="l" r="r" t="t"/>
            <a:pathLst>
              <a:path extrusionOk="0" h="196" w="1">
                <a:moveTo>
                  <a:pt x="1" y="195"/>
                </a:moveTo>
                <a:cubicBezTo>
                  <a:pt x="1" y="122"/>
                  <a:pt x="1" y="73"/>
                  <a:pt x="1" y="0"/>
                </a:cubicBezTo>
                <a:cubicBezTo>
                  <a:pt x="1" y="73"/>
                  <a:pt x="1" y="122"/>
                  <a:pt x="1" y="195"/>
                </a:cubicBezTo>
                <a:close/>
              </a:path>
            </a:pathLst>
          </a:custGeom>
          <a:solidFill>
            <a:srgbClr val="E765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-9525" y="-38100"/>
            <a:ext cx="9144000" cy="22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9450811" y="723510"/>
            <a:ext cx="39" cy="7585"/>
          </a:xfrm>
          <a:custGeom>
            <a:rect b="b" l="l" r="r" t="t"/>
            <a:pathLst>
              <a:path extrusionOk="0" h="196" w="1">
                <a:moveTo>
                  <a:pt x="1" y="195"/>
                </a:moveTo>
                <a:cubicBezTo>
                  <a:pt x="1" y="122"/>
                  <a:pt x="1" y="73"/>
                  <a:pt x="1" y="0"/>
                </a:cubicBezTo>
                <a:cubicBezTo>
                  <a:pt x="1" y="73"/>
                  <a:pt x="1" y="122"/>
                  <a:pt x="1" y="195"/>
                </a:cubicBezTo>
                <a:close/>
              </a:path>
            </a:pathLst>
          </a:custGeom>
          <a:solidFill>
            <a:srgbClr val="E765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455275" y="2434975"/>
            <a:ext cx="35964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9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>
            <a:off x="1686000" y="952500"/>
            <a:ext cx="7458000" cy="4191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6055021" y="1786275"/>
            <a:ext cx="1786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4504597" y="1989500"/>
            <a:ext cx="3337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ctrTitle"/>
          </p:nvPr>
        </p:nvSpPr>
        <p:spPr>
          <a:xfrm>
            <a:off x="793350" y="3558288"/>
            <a:ext cx="23715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793350" y="3768900"/>
            <a:ext cx="3337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9450811" y="723510"/>
            <a:ext cx="39" cy="7585"/>
          </a:xfrm>
          <a:custGeom>
            <a:rect b="b" l="l" r="r" t="t"/>
            <a:pathLst>
              <a:path extrusionOk="0" h="196" w="1">
                <a:moveTo>
                  <a:pt x="1" y="195"/>
                </a:moveTo>
                <a:cubicBezTo>
                  <a:pt x="1" y="122"/>
                  <a:pt x="1" y="73"/>
                  <a:pt x="1" y="0"/>
                </a:cubicBezTo>
                <a:cubicBezTo>
                  <a:pt x="1" y="73"/>
                  <a:pt x="1" y="122"/>
                  <a:pt x="1" y="195"/>
                </a:cubicBezTo>
                <a:close/>
              </a:path>
            </a:pathLst>
          </a:custGeom>
          <a:solidFill>
            <a:srgbClr val="E765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431850" y="230300"/>
            <a:ext cx="4704600" cy="46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/>
          <p:nvPr/>
        </p:nvSpPr>
        <p:spPr>
          <a:xfrm flipH="1">
            <a:off x="-296400" y="0"/>
            <a:ext cx="94737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678850" y="3780742"/>
            <a:ext cx="28080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848350" y="3035825"/>
            <a:ext cx="263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388100" y="1351100"/>
            <a:ext cx="6367800" cy="22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5334000" y="405400"/>
            <a:ext cx="3090000" cy="43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 flipH="1">
            <a:off x="-1114500" y="540000"/>
            <a:ext cx="10258500" cy="4644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876300" y="669850"/>
            <a:ext cx="35262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/>
            </a:lvl9pPr>
          </a:lstStyle>
          <a:p/>
        </p:txBody>
      </p:sp>
      <p:sp>
        <p:nvSpPr>
          <p:cNvPr id="47" name="Google Shape;47;p10"/>
          <p:cNvSpPr txBox="1"/>
          <p:nvPr>
            <p:ph type="ctrTitle"/>
          </p:nvPr>
        </p:nvSpPr>
        <p:spPr>
          <a:xfrm flipH="1">
            <a:off x="2568375" y="4009250"/>
            <a:ext cx="241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b="1"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priola"/>
              <a:buNone/>
              <a:defRPr sz="2800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hiti Medium"/>
              <a:buChar char="●"/>
              <a:defRPr sz="1800"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hiti Medium"/>
              <a:buChar char="○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hiti Medium"/>
              <a:buChar char="■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hiti Medium"/>
              <a:buChar char="●"/>
              <a:defRPr>
                <a:solidFill>
                  <a:schemeClr val="dk2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hiti Medium"/>
              <a:buChar char="○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hiti Medium"/>
              <a:buChar char="■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hiti Medium"/>
              <a:buChar char="●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hiti Medium"/>
              <a:buChar char="○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thiti Medium"/>
              <a:buChar char="■"/>
              <a:defRPr>
                <a:solidFill>
                  <a:schemeClr val="dk1"/>
                </a:solidFill>
                <a:latin typeface="Athiti Medium"/>
                <a:ea typeface="Athiti Medium"/>
                <a:cs typeface="Athiti Medium"/>
                <a:sym typeface="Athiti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subTitle"/>
          </p:nvPr>
        </p:nvSpPr>
        <p:spPr>
          <a:xfrm flipH="1">
            <a:off x="470125" y="2153075"/>
            <a:ext cx="3712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Interdisciplinar Aplicações para Processos de Negócios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9" l="8395" r="8395" t="9"/>
          <a:stretch/>
        </p:blipFill>
        <p:spPr>
          <a:xfrm>
            <a:off x="4182624" y="540000"/>
            <a:ext cx="4248147" cy="40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type="ctrTitle"/>
          </p:nvPr>
        </p:nvSpPr>
        <p:spPr>
          <a:xfrm flipH="1">
            <a:off x="323800" y="2823575"/>
            <a:ext cx="3559200" cy="19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Drunk&amp;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Drink</a:t>
            </a:r>
            <a:r>
              <a:rPr lang="en"/>
              <a:t> 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20600" y="225675"/>
            <a:ext cx="23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thiti Medium"/>
                <a:ea typeface="Athiti Medium"/>
                <a:cs typeface="Athiti Medium"/>
                <a:sym typeface="Athiti Medium"/>
              </a:rPr>
              <a:t>GRUPO: Isabela, Pablo Augusto, Victor Hugo, Lorrayne e Nathan</a:t>
            </a:r>
            <a:endParaRPr>
              <a:solidFill>
                <a:schemeClr val="lt2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 de Desempenho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07" name="Google Shape;307;p36"/>
          <p:cNvGraphicFramePr/>
          <p:nvPr/>
        </p:nvGraphicFramePr>
        <p:xfrm>
          <a:off x="82763" y="10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{BB9EEA06-7617-4920-9E2C-EE97CFE8458B}</a:tableStyleId>
              </a:tblPr>
              <a:tblGrid>
                <a:gridCol w="1939575"/>
                <a:gridCol w="1616950"/>
                <a:gridCol w="1632525"/>
                <a:gridCol w="1632525"/>
                <a:gridCol w="1632525"/>
              </a:tblGrid>
              <a:tr h="61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Objetivos</a:t>
                      </a:r>
                      <a:endParaRPr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Descrição</a:t>
                      </a:r>
                      <a:endParaRPr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Fonte de Dados</a:t>
                      </a:r>
                      <a:endParaRPr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Perspectiva</a:t>
                      </a:r>
                      <a:endParaRPr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Cadastros</a:t>
                      </a:r>
                      <a:endParaRPr sz="16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Quantidade de cadastros na plataforma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Porcentagem de cadastros por semana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Tabela Pessoa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Processos Internos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Eventos</a:t>
                      </a:r>
                      <a:endParaRPr sz="16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Quantidade de eventos realizados pela plataforma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Porcentagem de eventos por semana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Tabela Eventos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Processos Internos</a:t>
                      </a:r>
                      <a:endParaRPr>
                        <a:solidFill>
                          <a:schemeClr val="lt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Pagamentos</a:t>
                      </a:r>
                      <a:endParaRPr sz="16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Quantidade de pagamentos pela plataforma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Porcentagem de pagamentos por semana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Tabela Pagamentos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Processos Internos</a:t>
                      </a:r>
                      <a:endParaRPr>
                        <a:solidFill>
                          <a:schemeClr val="lt2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Eventos por Bar</a:t>
                      </a:r>
                      <a:endParaRPr sz="1600">
                        <a:solidFill>
                          <a:schemeClr val="dk1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Quantidade de eventos realizados por bar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Porcentagem de eventos de cada bar por mês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Tabela Evento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thiti Medium"/>
                          <a:ea typeface="Athiti Medium"/>
                          <a:cs typeface="Athiti Medium"/>
                          <a:sym typeface="Athiti Medium"/>
                        </a:rPr>
                        <a:t>Cliente</a:t>
                      </a:r>
                      <a:endParaRPr>
                        <a:solidFill>
                          <a:srgbClr val="FFFFFF"/>
                        </a:solidFill>
                        <a:latin typeface="Athiti Medium"/>
                        <a:ea typeface="Athiti Medium"/>
                        <a:cs typeface="Athiti Medium"/>
                        <a:sym typeface="Athiti Medium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36"/>
          <p:cNvSpPr/>
          <p:nvPr/>
        </p:nvSpPr>
        <p:spPr>
          <a:xfrm flipH="1" rot="10800000">
            <a:off x="-379275" y="-239800"/>
            <a:ext cx="2636700" cy="1770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 b="0" l="10858" r="36531" t="0"/>
          <a:stretch/>
        </p:blipFill>
        <p:spPr>
          <a:xfrm flipH="1">
            <a:off x="698752" y="535750"/>
            <a:ext cx="3206498" cy="40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>
            <p:ph type="title"/>
          </p:nvPr>
        </p:nvSpPr>
        <p:spPr>
          <a:xfrm>
            <a:off x="4098425" y="1767850"/>
            <a:ext cx="48156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315" name="Google Shape;315;p37"/>
          <p:cNvSpPr txBox="1"/>
          <p:nvPr/>
        </p:nvSpPr>
        <p:spPr>
          <a:xfrm>
            <a:off x="5222725" y="4341600"/>
            <a:ext cx="3000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thiti Medium"/>
                <a:ea typeface="Athiti Medium"/>
                <a:cs typeface="Athiti Medium"/>
                <a:sym typeface="Athiti Medium"/>
              </a:rPr>
              <a:t>Please keep this slide for attribution</a:t>
            </a:r>
            <a:endParaRPr>
              <a:solidFill>
                <a:srgbClr val="FFFFFF"/>
              </a:solidFill>
              <a:latin typeface="Athiti Medium"/>
              <a:ea typeface="Athiti Medium"/>
              <a:cs typeface="Athiti Medium"/>
              <a:sym typeface="Athiti Medium"/>
            </a:endParaRPr>
          </a:p>
        </p:txBody>
      </p:sp>
      <p:grpSp>
        <p:nvGrpSpPr>
          <p:cNvPr id="316" name="Google Shape;316;p37"/>
          <p:cNvGrpSpPr/>
          <p:nvPr/>
        </p:nvGrpSpPr>
        <p:grpSpPr>
          <a:xfrm>
            <a:off x="4277829" y="3355937"/>
            <a:ext cx="387661" cy="387661"/>
            <a:chOff x="1379798" y="1723250"/>
            <a:chExt cx="397887" cy="397887"/>
          </a:xfrm>
        </p:grpSpPr>
        <p:sp>
          <p:nvSpPr>
            <p:cNvPr id="317" name="Google Shape;317;p37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37"/>
          <p:cNvGrpSpPr/>
          <p:nvPr/>
        </p:nvGrpSpPr>
        <p:grpSpPr>
          <a:xfrm>
            <a:off x="4277821" y="4354925"/>
            <a:ext cx="387681" cy="387661"/>
            <a:chOff x="266768" y="1721375"/>
            <a:chExt cx="397907" cy="397887"/>
          </a:xfrm>
        </p:grpSpPr>
        <p:sp>
          <p:nvSpPr>
            <p:cNvPr id="322" name="Google Shape;322;p37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4277839" y="3855437"/>
            <a:ext cx="387641" cy="387661"/>
            <a:chOff x="864491" y="1723250"/>
            <a:chExt cx="397866" cy="397887"/>
          </a:xfrm>
        </p:grpSpPr>
        <p:sp>
          <p:nvSpPr>
            <p:cNvPr id="325" name="Google Shape;325;p37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5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64" name="Google Shape;164;p28"/>
          <p:cNvSpPr txBox="1"/>
          <p:nvPr>
            <p:ph type="ctrTitle"/>
          </p:nvPr>
        </p:nvSpPr>
        <p:spPr>
          <a:xfrm flipH="1">
            <a:off x="990699" y="1861700"/>
            <a:ext cx="191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65" name="Google Shape;165;p28"/>
          <p:cNvSpPr txBox="1"/>
          <p:nvPr>
            <p:ph idx="2" type="ctrTitle"/>
          </p:nvPr>
        </p:nvSpPr>
        <p:spPr>
          <a:xfrm flipH="1">
            <a:off x="6055775" y="1861700"/>
            <a:ext cx="22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</a:t>
            </a:r>
            <a:endParaRPr/>
          </a:p>
        </p:txBody>
      </p:sp>
      <p:sp>
        <p:nvSpPr>
          <p:cNvPr id="166" name="Google Shape;166;p28"/>
          <p:cNvSpPr txBox="1"/>
          <p:nvPr>
            <p:ph idx="4" type="ctrTitle"/>
          </p:nvPr>
        </p:nvSpPr>
        <p:spPr>
          <a:xfrm flipH="1">
            <a:off x="3427475" y="1937513"/>
            <a:ext cx="22743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Participantes do Processo</a:t>
            </a:r>
            <a:endParaRPr/>
          </a:p>
        </p:txBody>
      </p:sp>
      <p:sp>
        <p:nvSpPr>
          <p:cNvPr id="167" name="Google Shape;167;p28"/>
          <p:cNvSpPr txBox="1"/>
          <p:nvPr>
            <p:ph idx="6" type="ctrTitle"/>
          </p:nvPr>
        </p:nvSpPr>
        <p:spPr>
          <a:xfrm flipH="1">
            <a:off x="3625675" y="3980375"/>
            <a:ext cx="19104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Dados</a:t>
            </a:r>
            <a:endParaRPr/>
          </a:p>
        </p:txBody>
      </p:sp>
      <p:sp>
        <p:nvSpPr>
          <p:cNvPr id="168" name="Google Shape;168;p28"/>
          <p:cNvSpPr txBox="1"/>
          <p:nvPr>
            <p:ph idx="8" type="ctrTitle"/>
          </p:nvPr>
        </p:nvSpPr>
        <p:spPr>
          <a:xfrm flipH="1">
            <a:off x="5913425" y="3756875"/>
            <a:ext cx="25590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 de Desempenho</a:t>
            </a:r>
            <a:endParaRPr/>
          </a:p>
        </p:txBody>
      </p:sp>
      <p:sp>
        <p:nvSpPr>
          <p:cNvPr id="169" name="Google Shape;169;p28"/>
          <p:cNvSpPr txBox="1"/>
          <p:nvPr>
            <p:ph idx="13" type="ctrTitle"/>
          </p:nvPr>
        </p:nvSpPr>
        <p:spPr>
          <a:xfrm flipH="1">
            <a:off x="887450" y="3689375"/>
            <a:ext cx="20844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da Solução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605857" y="1219800"/>
            <a:ext cx="680100" cy="68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4224586" y="1219750"/>
            <a:ext cx="680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6875818" y="1242700"/>
            <a:ext cx="634200" cy="63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4294967295" type="title"/>
          </p:nvPr>
        </p:nvSpPr>
        <p:spPr>
          <a:xfrm>
            <a:off x="1351603" y="1219738"/>
            <a:ext cx="11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" name="Google Shape;174;p28"/>
          <p:cNvSpPr txBox="1"/>
          <p:nvPr>
            <p:ph idx="4294967295" type="title"/>
          </p:nvPr>
        </p:nvSpPr>
        <p:spPr>
          <a:xfrm>
            <a:off x="3986578" y="1219757"/>
            <a:ext cx="11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" name="Google Shape;175;p28"/>
          <p:cNvSpPr txBox="1"/>
          <p:nvPr>
            <p:ph idx="4294967295" type="title"/>
          </p:nvPr>
        </p:nvSpPr>
        <p:spPr>
          <a:xfrm>
            <a:off x="6621553" y="1219751"/>
            <a:ext cx="11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6875807" y="3009275"/>
            <a:ext cx="680100" cy="68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4294967295" type="title"/>
          </p:nvPr>
        </p:nvSpPr>
        <p:spPr>
          <a:xfrm>
            <a:off x="6621553" y="3009213"/>
            <a:ext cx="11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1589611" y="2969025"/>
            <a:ext cx="680100" cy="68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4294967295" type="title"/>
          </p:nvPr>
        </p:nvSpPr>
        <p:spPr>
          <a:xfrm>
            <a:off x="1351603" y="2969032"/>
            <a:ext cx="11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263768" y="3009213"/>
            <a:ext cx="634200" cy="63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4294967295" type="title"/>
          </p:nvPr>
        </p:nvSpPr>
        <p:spPr>
          <a:xfrm>
            <a:off x="3986578" y="2974738"/>
            <a:ext cx="118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5914175" y="2753725"/>
            <a:ext cx="263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 BAR DE EVENTOS?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00" y="409749"/>
            <a:ext cx="4385851" cy="43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8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>
            <p:ph type="ctrTitle"/>
          </p:nvPr>
        </p:nvSpPr>
        <p:spPr>
          <a:xfrm flipH="1">
            <a:off x="3434425" y="3259150"/>
            <a:ext cx="245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Objetivo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 flipH="1">
            <a:off x="3434425" y="3677875"/>
            <a:ext cx="2452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Automatizar;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Melhorar atendimento;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Melhorar gestão.</a:t>
            </a:r>
            <a:endParaRPr/>
          </a:p>
        </p:txBody>
      </p:sp>
      <p:sp>
        <p:nvSpPr>
          <p:cNvPr id="195" name="Google Shape;195;p30"/>
          <p:cNvSpPr txBox="1"/>
          <p:nvPr>
            <p:ph idx="2" type="ctrTitle"/>
          </p:nvPr>
        </p:nvSpPr>
        <p:spPr>
          <a:xfrm flipH="1">
            <a:off x="6192072" y="3259150"/>
            <a:ext cx="221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Justificativa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6" name="Google Shape;196;p30"/>
          <p:cNvSpPr txBox="1"/>
          <p:nvPr>
            <p:ph idx="3" type="subTitle"/>
          </p:nvPr>
        </p:nvSpPr>
        <p:spPr>
          <a:xfrm flipH="1">
            <a:off x="6211131" y="3677875"/>
            <a:ext cx="2180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Sonhos;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Experiências.</a:t>
            </a:r>
            <a:endParaRPr/>
          </a:p>
        </p:txBody>
      </p:sp>
      <p:sp>
        <p:nvSpPr>
          <p:cNvPr id="197" name="Google Shape;197;p30"/>
          <p:cNvSpPr txBox="1"/>
          <p:nvPr>
            <p:ph idx="4" type="ctrTitle"/>
          </p:nvPr>
        </p:nvSpPr>
        <p:spPr>
          <a:xfrm flipH="1">
            <a:off x="3276225" y="1595325"/>
            <a:ext cx="293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Contextualização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 txBox="1"/>
          <p:nvPr>
            <p:ph idx="5" type="subTitle"/>
          </p:nvPr>
        </p:nvSpPr>
        <p:spPr>
          <a:xfrm flipH="1">
            <a:off x="3434425" y="2014050"/>
            <a:ext cx="2452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Tendência;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Diferencial;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4,32% PIB.</a:t>
            </a:r>
            <a:endParaRPr/>
          </a:p>
        </p:txBody>
      </p:sp>
      <p:sp>
        <p:nvSpPr>
          <p:cNvPr id="199" name="Google Shape;199;p30"/>
          <p:cNvSpPr txBox="1"/>
          <p:nvPr>
            <p:ph idx="6" type="ctrTitle"/>
          </p:nvPr>
        </p:nvSpPr>
        <p:spPr>
          <a:xfrm flipH="1">
            <a:off x="5863124" y="1595325"/>
            <a:ext cx="287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Problema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>
            <p:ph idx="7" type="subTitle"/>
          </p:nvPr>
        </p:nvSpPr>
        <p:spPr>
          <a:xfrm flipH="1">
            <a:off x="6211131" y="2014050"/>
            <a:ext cx="2180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Comunicação;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Imprevistos;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Atendimento.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13428" l="15662" r="18500" t="30268"/>
          <a:stretch/>
        </p:blipFill>
        <p:spPr>
          <a:xfrm>
            <a:off x="727449" y="1497925"/>
            <a:ext cx="2382474" cy="30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4558975" y="3077079"/>
            <a:ext cx="203100" cy="20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7199781" y="3077079"/>
            <a:ext cx="203100" cy="20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7199781" y="1405650"/>
            <a:ext cx="203100" cy="20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4558975" y="1405650"/>
            <a:ext cx="203100" cy="20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9" type="title"/>
          </p:nvPr>
        </p:nvSpPr>
        <p:spPr>
          <a:xfrm>
            <a:off x="660000" y="356625"/>
            <a:ext cx="33231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Participantes do Processo</a:t>
            </a:r>
            <a:endParaRPr/>
          </a:p>
        </p:txBody>
      </p:sp>
      <p:sp>
        <p:nvSpPr>
          <p:cNvPr id="211" name="Google Shape;211;p31"/>
          <p:cNvSpPr txBox="1"/>
          <p:nvPr>
            <p:ph idx="4" type="subTitle"/>
          </p:nvPr>
        </p:nvSpPr>
        <p:spPr>
          <a:xfrm flipH="1">
            <a:off x="5206197" y="1503928"/>
            <a:ext cx="3200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Contratante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subTitle"/>
          </p:nvPr>
        </p:nvSpPr>
        <p:spPr>
          <a:xfrm flipH="1">
            <a:off x="5206197" y="1812635"/>
            <a:ext cx="2377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organiza o evento.</a:t>
            </a:r>
            <a:endParaRPr/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 flipH="1">
            <a:off x="5206251" y="4029575"/>
            <a:ext cx="31437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 responsável pelo serviço.</a:t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3983078" y="1596163"/>
            <a:ext cx="11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" name="Google Shape;215;p31"/>
          <p:cNvSpPr txBox="1"/>
          <p:nvPr>
            <p:ph idx="3" type="subTitle"/>
          </p:nvPr>
        </p:nvSpPr>
        <p:spPr>
          <a:xfrm flipH="1">
            <a:off x="5206197" y="2927235"/>
            <a:ext cx="2377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trabalha no evento.</a:t>
            </a:r>
            <a:endParaRPr/>
          </a:p>
        </p:txBody>
      </p:sp>
      <p:sp>
        <p:nvSpPr>
          <p:cNvPr id="216" name="Google Shape;216;p31"/>
          <p:cNvSpPr txBox="1"/>
          <p:nvPr>
            <p:ph idx="5" type="subTitle"/>
          </p:nvPr>
        </p:nvSpPr>
        <p:spPr>
          <a:xfrm flipH="1">
            <a:off x="5206197" y="3716345"/>
            <a:ext cx="3200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de Eventos</a:t>
            </a:r>
            <a:endParaRPr/>
          </a:p>
        </p:txBody>
      </p:sp>
      <p:sp>
        <p:nvSpPr>
          <p:cNvPr id="217" name="Google Shape;217;p31"/>
          <p:cNvSpPr txBox="1"/>
          <p:nvPr>
            <p:ph idx="6" type="subTitle"/>
          </p:nvPr>
        </p:nvSpPr>
        <p:spPr>
          <a:xfrm flipH="1">
            <a:off x="5206197" y="2619218"/>
            <a:ext cx="3436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Funcionários</a:t>
            </a:r>
            <a:endParaRPr/>
          </a:p>
        </p:txBody>
      </p:sp>
      <p:sp>
        <p:nvSpPr>
          <p:cNvPr id="218" name="Google Shape;218;p31"/>
          <p:cNvSpPr txBox="1"/>
          <p:nvPr>
            <p:ph idx="7" type="title"/>
          </p:nvPr>
        </p:nvSpPr>
        <p:spPr>
          <a:xfrm>
            <a:off x="3983078" y="2706557"/>
            <a:ext cx="11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9" name="Google Shape;219;p31"/>
          <p:cNvSpPr txBox="1"/>
          <p:nvPr>
            <p:ph idx="8" type="title"/>
          </p:nvPr>
        </p:nvSpPr>
        <p:spPr>
          <a:xfrm>
            <a:off x="3983078" y="3816951"/>
            <a:ext cx="11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883924" y="2068119"/>
            <a:ext cx="2391340" cy="2543011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4985025" y="2348900"/>
            <a:ext cx="3036900" cy="220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1122075" y="2348900"/>
            <a:ext cx="3036900" cy="220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 rot="10800000">
            <a:off x="2183925" y="1320802"/>
            <a:ext cx="822900" cy="822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4"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</a:t>
            </a:r>
            <a:endParaRPr/>
          </a:p>
        </p:txBody>
      </p:sp>
      <p:sp>
        <p:nvSpPr>
          <p:cNvPr id="229" name="Google Shape;229;p32"/>
          <p:cNvSpPr txBox="1"/>
          <p:nvPr>
            <p:ph type="ctrTitle"/>
          </p:nvPr>
        </p:nvSpPr>
        <p:spPr>
          <a:xfrm>
            <a:off x="5439950" y="2293625"/>
            <a:ext cx="219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Geral</a:t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5235375" y="3239937"/>
            <a:ext cx="2536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Automatização;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Agilidade.</a:t>
            </a:r>
            <a:endParaRPr sz="1600"/>
          </a:p>
        </p:txBody>
      </p:sp>
      <p:sp>
        <p:nvSpPr>
          <p:cNvPr id="231" name="Google Shape;231;p32"/>
          <p:cNvSpPr txBox="1"/>
          <p:nvPr>
            <p:ph idx="2" type="ctrTitle"/>
          </p:nvPr>
        </p:nvSpPr>
        <p:spPr>
          <a:xfrm>
            <a:off x="1409625" y="2293623"/>
            <a:ext cx="23715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Situação Atual</a:t>
            </a:r>
            <a:endParaRPr/>
          </a:p>
        </p:txBody>
      </p:sp>
      <p:sp>
        <p:nvSpPr>
          <p:cNvPr id="232" name="Google Shape;232;p32"/>
          <p:cNvSpPr txBox="1"/>
          <p:nvPr>
            <p:ph idx="3" type="subTitle"/>
          </p:nvPr>
        </p:nvSpPr>
        <p:spPr>
          <a:xfrm>
            <a:off x="1372425" y="3239937"/>
            <a:ext cx="2536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Feita de maneira coloquial;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Manifestação de interesse.</a:t>
            </a:r>
            <a:endParaRPr sz="1600"/>
          </a:p>
        </p:txBody>
      </p:sp>
      <p:sp>
        <p:nvSpPr>
          <p:cNvPr id="233" name="Google Shape;233;p32"/>
          <p:cNvSpPr txBox="1"/>
          <p:nvPr>
            <p:ph type="ctrTitle"/>
          </p:nvPr>
        </p:nvSpPr>
        <p:spPr>
          <a:xfrm>
            <a:off x="2228925" y="1633179"/>
            <a:ext cx="732900" cy="1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01</a:t>
            </a:r>
            <a:endParaRPr b="0" sz="3600"/>
          </a:p>
        </p:txBody>
      </p:sp>
      <p:cxnSp>
        <p:nvCxnSpPr>
          <p:cNvPr id="234" name="Google Shape;234;p32"/>
          <p:cNvCxnSpPr>
            <a:stCxn id="227" idx="0"/>
          </p:cNvCxnSpPr>
          <p:nvPr/>
        </p:nvCxnSpPr>
        <p:spPr>
          <a:xfrm>
            <a:off x="2595375" y="2143702"/>
            <a:ext cx="0" cy="205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2"/>
          <p:cNvSpPr txBox="1"/>
          <p:nvPr>
            <p:ph type="ctrTitle"/>
          </p:nvPr>
        </p:nvSpPr>
        <p:spPr>
          <a:xfrm>
            <a:off x="7029825" y="1490550"/>
            <a:ext cx="959400" cy="1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0</a:t>
            </a:r>
            <a:r>
              <a:rPr lang="en" sz="3600"/>
              <a:t>2</a:t>
            </a:r>
            <a:endParaRPr b="0" sz="3600"/>
          </a:p>
        </p:txBody>
      </p:sp>
      <p:sp>
        <p:nvSpPr>
          <p:cNvPr id="236" name="Google Shape;236;p32"/>
          <p:cNvSpPr/>
          <p:nvPr/>
        </p:nvSpPr>
        <p:spPr>
          <a:xfrm rot="10800000">
            <a:off x="6128000" y="1320800"/>
            <a:ext cx="822900" cy="82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>
            <p:ph type="ctrTitle"/>
          </p:nvPr>
        </p:nvSpPr>
        <p:spPr>
          <a:xfrm>
            <a:off x="6100100" y="1633179"/>
            <a:ext cx="878700" cy="1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0</a:t>
            </a:r>
            <a:r>
              <a:rPr lang="en" sz="3600"/>
              <a:t>2</a:t>
            </a:r>
            <a:endParaRPr b="0" sz="3600"/>
          </a:p>
        </p:txBody>
      </p:sp>
      <p:cxnSp>
        <p:nvCxnSpPr>
          <p:cNvPr id="238" name="Google Shape;238;p32"/>
          <p:cNvCxnSpPr>
            <a:stCxn id="236" idx="0"/>
          </p:cNvCxnSpPr>
          <p:nvPr/>
        </p:nvCxnSpPr>
        <p:spPr>
          <a:xfrm>
            <a:off x="6539450" y="2143700"/>
            <a:ext cx="0" cy="205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3"/>
          <p:cNvCxnSpPr>
            <a:endCxn id="244" idx="3"/>
          </p:cNvCxnSpPr>
          <p:nvPr/>
        </p:nvCxnSpPr>
        <p:spPr>
          <a:xfrm flipH="1" rot="10800000">
            <a:off x="3488763" y="2211175"/>
            <a:ext cx="3252000" cy="1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3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Modelagem dos Processos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46" name="Google Shape;246;p33"/>
          <p:cNvSpPr txBox="1"/>
          <p:nvPr>
            <p:ph idx="4294967295" type="ctrTitle"/>
          </p:nvPr>
        </p:nvSpPr>
        <p:spPr>
          <a:xfrm>
            <a:off x="1642130" y="2816813"/>
            <a:ext cx="26076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Cadastramento</a:t>
            </a:r>
            <a:endParaRPr b="0" sz="2400"/>
          </a:p>
        </p:txBody>
      </p:sp>
      <p:sp>
        <p:nvSpPr>
          <p:cNvPr id="247" name="Google Shape;247;p33"/>
          <p:cNvSpPr txBox="1"/>
          <p:nvPr>
            <p:ph idx="4294967295" type="subTitle"/>
          </p:nvPr>
        </p:nvSpPr>
        <p:spPr>
          <a:xfrm>
            <a:off x="1861824" y="3183950"/>
            <a:ext cx="19278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Usuários se cadastram: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Contratante;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Funcionário;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 de Eventos.</a:t>
            </a:r>
            <a:endParaRPr sz="1400"/>
          </a:p>
        </p:txBody>
      </p:sp>
      <p:sp>
        <p:nvSpPr>
          <p:cNvPr id="248" name="Google Shape;248;p33"/>
          <p:cNvSpPr txBox="1"/>
          <p:nvPr>
            <p:ph idx="4294967295" type="ctrTitle"/>
          </p:nvPr>
        </p:nvSpPr>
        <p:spPr>
          <a:xfrm>
            <a:off x="4900274" y="2814200"/>
            <a:ext cx="25656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Pagamento</a:t>
            </a:r>
            <a:endParaRPr b="0" sz="2400"/>
          </a:p>
        </p:txBody>
      </p:sp>
      <p:sp>
        <p:nvSpPr>
          <p:cNvPr id="249" name="Google Shape;249;p33"/>
          <p:cNvSpPr txBox="1"/>
          <p:nvPr>
            <p:ph idx="4294967295" type="subTitle"/>
          </p:nvPr>
        </p:nvSpPr>
        <p:spPr>
          <a:xfrm>
            <a:off x="5304600" y="3178725"/>
            <a:ext cx="29700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Usuários pagam pela plataforma.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0" name="Google Shape;250;p33"/>
          <p:cNvSpPr txBox="1"/>
          <p:nvPr>
            <p:ph idx="4294967295" type="ctrTitle"/>
          </p:nvPr>
        </p:nvSpPr>
        <p:spPr>
          <a:xfrm>
            <a:off x="3378599" y="3518663"/>
            <a:ext cx="23718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Contratação</a:t>
            </a:r>
            <a:endParaRPr b="0" sz="2400"/>
          </a:p>
        </p:txBody>
      </p:sp>
      <p:sp>
        <p:nvSpPr>
          <p:cNvPr id="251" name="Google Shape;251;p33"/>
          <p:cNvSpPr txBox="1"/>
          <p:nvPr>
            <p:ph idx="4294967295" type="subTitle"/>
          </p:nvPr>
        </p:nvSpPr>
        <p:spPr>
          <a:xfrm>
            <a:off x="3678525" y="3917025"/>
            <a:ext cx="188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Usuários contratam: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 de eventos;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Bartenders;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Fornecedores.</a:t>
            </a:r>
            <a:endParaRPr sz="1400"/>
          </a:p>
        </p:txBody>
      </p:sp>
      <p:sp>
        <p:nvSpPr>
          <p:cNvPr id="252" name="Google Shape;252;p33"/>
          <p:cNvSpPr/>
          <p:nvPr/>
        </p:nvSpPr>
        <p:spPr>
          <a:xfrm>
            <a:off x="2373238" y="1653475"/>
            <a:ext cx="1115400" cy="111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014288" y="1653475"/>
            <a:ext cx="1115400" cy="11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5625363" y="1653475"/>
            <a:ext cx="1115400" cy="111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3"/>
          <p:cNvCxnSpPr/>
          <p:nvPr/>
        </p:nvCxnSpPr>
        <p:spPr>
          <a:xfrm>
            <a:off x="2933775" y="4400650"/>
            <a:ext cx="0" cy="724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6" name="Google Shape;256;p33"/>
          <p:cNvCxnSpPr/>
          <p:nvPr/>
        </p:nvCxnSpPr>
        <p:spPr>
          <a:xfrm>
            <a:off x="6183063" y="3639325"/>
            <a:ext cx="13500" cy="1532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7" name="Google Shape;257;p33"/>
          <p:cNvCxnSpPr/>
          <p:nvPr/>
        </p:nvCxnSpPr>
        <p:spPr>
          <a:xfrm rot="10800000">
            <a:off x="4557000" y="2289600"/>
            <a:ext cx="0" cy="114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8" name="Google Shape;258;p33"/>
          <p:cNvSpPr txBox="1"/>
          <p:nvPr>
            <p:ph idx="4294967295" type="ctrTitle"/>
          </p:nvPr>
        </p:nvSpPr>
        <p:spPr>
          <a:xfrm>
            <a:off x="2388213" y="2051575"/>
            <a:ext cx="1115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59" name="Google Shape;259;p33"/>
          <p:cNvSpPr txBox="1"/>
          <p:nvPr>
            <p:ph idx="4294967295" type="ctrTitle"/>
          </p:nvPr>
        </p:nvSpPr>
        <p:spPr>
          <a:xfrm>
            <a:off x="4006788" y="2051575"/>
            <a:ext cx="1115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4" name="Google Shape;244;p33"/>
          <p:cNvSpPr txBox="1"/>
          <p:nvPr>
            <p:ph idx="4294967295" type="ctrTitle"/>
          </p:nvPr>
        </p:nvSpPr>
        <p:spPr>
          <a:xfrm>
            <a:off x="5625363" y="2051575"/>
            <a:ext cx="1115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03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da Solução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4"/>
          <p:cNvSpPr txBox="1"/>
          <p:nvPr>
            <p:ph idx="4294967295" type="subTitle"/>
          </p:nvPr>
        </p:nvSpPr>
        <p:spPr>
          <a:xfrm flipH="1">
            <a:off x="1723041" y="3639775"/>
            <a:ext cx="25929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Identificar perfil;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Adicionar informações de cada perfil;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Cada perfil tem seu campo específico.</a:t>
            </a:r>
            <a:endParaRPr sz="1400"/>
          </a:p>
        </p:txBody>
      </p:sp>
      <p:sp>
        <p:nvSpPr>
          <p:cNvPr id="266" name="Google Shape;266;p34"/>
          <p:cNvSpPr txBox="1"/>
          <p:nvPr>
            <p:ph idx="4294967295" type="subTitle"/>
          </p:nvPr>
        </p:nvSpPr>
        <p:spPr>
          <a:xfrm flipH="1">
            <a:off x="1515200" y="3154000"/>
            <a:ext cx="23298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priola"/>
                <a:ea typeface="Capriola"/>
                <a:cs typeface="Capriola"/>
                <a:sym typeface="Capriola"/>
              </a:rPr>
              <a:t>Cadastramento</a:t>
            </a:r>
            <a:endParaRPr sz="2000"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267" name="Google Shape;267;p34"/>
          <p:cNvSpPr txBox="1"/>
          <p:nvPr>
            <p:ph idx="4294967295" type="subTitle"/>
          </p:nvPr>
        </p:nvSpPr>
        <p:spPr>
          <a:xfrm flipH="1">
            <a:off x="3588500" y="1074775"/>
            <a:ext cx="20673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Realizar Proposta;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Aceitar Proposta.</a:t>
            </a:r>
            <a:endParaRPr sz="1400"/>
          </a:p>
        </p:txBody>
      </p:sp>
      <p:sp>
        <p:nvSpPr>
          <p:cNvPr id="268" name="Google Shape;268;p34"/>
          <p:cNvSpPr txBox="1"/>
          <p:nvPr>
            <p:ph idx="4294967295" type="subTitle"/>
          </p:nvPr>
        </p:nvSpPr>
        <p:spPr>
          <a:xfrm flipH="1">
            <a:off x="3740600" y="1538425"/>
            <a:ext cx="17982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priola"/>
                <a:ea typeface="Capriola"/>
                <a:cs typeface="Capriola"/>
                <a:sym typeface="Capriola"/>
              </a:rPr>
              <a:t>Contratação</a:t>
            </a:r>
            <a:endParaRPr sz="2000"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269" name="Google Shape;269;p34"/>
          <p:cNvSpPr/>
          <p:nvPr/>
        </p:nvSpPr>
        <p:spPr>
          <a:xfrm rot="8100000">
            <a:off x="2152641" y="1755591"/>
            <a:ext cx="1647417" cy="1647417"/>
          </a:xfrm>
          <a:prstGeom prst="chord">
            <a:avLst>
              <a:gd fmla="val 2700000" name="adj1"/>
              <a:gd fmla="val 1348263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 flipH="1" rot="2700000">
            <a:off x="3798516" y="1755591"/>
            <a:ext cx="1647417" cy="1647417"/>
          </a:xfrm>
          <a:prstGeom prst="chord">
            <a:avLst>
              <a:gd fmla="val 2700000" name="adj1"/>
              <a:gd fmla="val 1348263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 rot="8100000">
            <a:off x="5461829" y="1755591"/>
            <a:ext cx="1647417" cy="1647417"/>
          </a:xfrm>
          <a:prstGeom prst="chord">
            <a:avLst>
              <a:gd fmla="val 2700000" name="adj1"/>
              <a:gd fmla="val 1348263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>
            <p:ph idx="4294967295" type="subTitle"/>
          </p:nvPr>
        </p:nvSpPr>
        <p:spPr>
          <a:xfrm flipH="1">
            <a:off x="5251877" y="3427450"/>
            <a:ext cx="23769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Área de Pagamento;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Recebimento.</a:t>
            </a:r>
            <a:endParaRPr sz="1400"/>
          </a:p>
        </p:txBody>
      </p:sp>
      <p:sp>
        <p:nvSpPr>
          <p:cNvPr id="273" name="Google Shape;273;p34"/>
          <p:cNvSpPr txBox="1"/>
          <p:nvPr>
            <p:ph idx="4294967295" type="subTitle"/>
          </p:nvPr>
        </p:nvSpPr>
        <p:spPr>
          <a:xfrm flipH="1">
            <a:off x="5416888" y="3154000"/>
            <a:ext cx="17373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priola"/>
                <a:ea typeface="Capriola"/>
                <a:cs typeface="Capriola"/>
                <a:sym typeface="Capriola"/>
              </a:rPr>
              <a:t>Pagamento</a:t>
            </a:r>
            <a:endParaRPr sz="2000"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274" name="Google Shape;274;p34"/>
          <p:cNvSpPr txBox="1"/>
          <p:nvPr>
            <p:ph idx="4294967295" type="subTitle"/>
          </p:nvPr>
        </p:nvSpPr>
        <p:spPr>
          <a:xfrm flipH="1">
            <a:off x="2107700" y="1982425"/>
            <a:ext cx="17373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apriola"/>
                <a:ea typeface="Capriola"/>
                <a:cs typeface="Capriola"/>
                <a:sym typeface="Capriola"/>
              </a:rPr>
              <a:t>01</a:t>
            </a:r>
            <a:endParaRPr sz="4800">
              <a:solidFill>
                <a:srgbClr val="FFFFFF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275" name="Google Shape;275;p34"/>
          <p:cNvSpPr txBox="1"/>
          <p:nvPr>
            <p:ph idx="4294967295" type="subTitle"/>
          </p:nvPr>
        </p:nvSpPr>
        <p:spPr>
          <a:xfrm flipH="1">
            <a:off x="5416888" y="1982425"/>
            <a:ext cx="17373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apriola"/>
                <a:ea typeface="Capriola"/>
                <a:cs typeface="Capriola"/>
                <a:sym typeface="Capriola"/>
              </a:rPr>
              <a:t>03</a:t>
            </a:r>
            <a:endParaRPr sz="4800">
              <a:solidFill>
                <a:srgbClr val="FFFFFF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276" name="Google Shape;276;p34"/>
          <p:cNvSpPr txBox="1"/>
          <p:nvPr>
            <p:ph idx="4294967295" type="subTitle"/>
          </p:nvPr>
        </p:nvSpPr>
        <p:spPr>
          <a:xfrm flipH="1">
            <a:off x="3717425" y="2668225"/>
            <a:ext cx="17373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apriola"/>
                <a:ea typeface="Capriola"/>
                <a:cs typeface="Capriola"/>
                <a:sym typeface="Capriola"/>
              </a:rPr>
              <a:t>02</a:t>
            </a:r>
            <a:endParaRPr sz="4800">
              <a:solidFill>
                <a:srgbClr val="FFFFFF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cxnSp>
        <p:nvCxnSpPr>
          <p:cNvPr id="277" name="Google Shape;277;p34"/>
          <p:cNvCxnSpPr>
            <a:stCxn id="269" idx="2"/>
            <a:endCxn id="266" idx="0"/>
          </p:cNvCxnSpPr>
          <p:nvPr/>
        </p:nvCxnSpPr>
        <p:spPr>
          <a:xfrm flipH="1">
            <a:off x="2680245" y="2577220"/>
            <a:ext cx="296100" cy="576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8" name="Google Shape;278;p34"/>
          <p:cNvCxnSpPr/>
          <p:nvPr/>
        </p:nvCxnSpPr>
        <p:spPr>
          <a:xfrm>
            <a:off x="6285545" y="2577220"/>
            <a:ext cx="0" cy="357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9" name="Google Shape;279;p34"/>
          <p:cNvCxnSpPr/>
          <p:nvPr/>
        </p:nvCxnSpPr>
        <p:spPr>
          <a:xfrm rot="10800000">
            <a:off x="4639707" y="2197680"/>
            <a:ext cx="0" cy="383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80" name="Google Shape;280;p34"/>
          <p:cNvGrpSpPr/>
          <p:nvPr/>
        </p:nvGrpSpPr>
        <p:grpSpPr>
          <a:xfrm>
            <a:off x="1579230" y="3780943"/>
            <a:ext cx="275057" cy="339271"/>
            <a:chOff x="3330525" y="4399275"/>
            <a:chExt cx="390650" cy="481850"/>
          </a:xfrm>
        </p:grpSpPr>
        <p:sp>
          <p:nvSpPr>
            <p:cNvPr id="281" name="Google Shape;281;p34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8" name="Google Shape;288;p34"/>
          <p:cNvGrpSpPr/>
          <p:nvPr/>
        </p:nvGrpSpPr>
        <p:grpSpPr>
          <a:xfrm>
            <a:off x="3457318" y="1215953"/>
            <a:ext cx="278296" cy="339253"/>
            <a:chOff x="3907325" y="2620775"/>
            <a:chExt cx="395250" cy="481825"/>
          </a:xfrm>
        </p:grpSpPr>
        <p:sp>
          <p:nvSpPr>
            <p:cNvPr id="289" name="Google Shape;289;p34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3" name="Google Shape;293;p34"/>
          <p:cNvGrpSpPr/>
          <p:nvPr/>
        </p:nvGrpSpPr>
        <p:grpSpPr>
          <a:xfrm>
            <a:off x="5006275" y="3568628"/>
            <a:ext cx="339253" cy="339253"/>
            <a:chOff x="1492675" y="2620775"/>
            <a:chExt cx="481825" cy="481825"/>
          </a:xfrm>
        </p:grpSpPr>
        <p:sp>
          <p:nvSpPr>
            <p:cNvPr id="294" name="Google Shape;294;p34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657225" y="359300"/>
            <a:ext cx="78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Modelo de Dados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88" y="1000425"/>
            <a:ext cx="6606824" cy="39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ural Juices Marketing Plan by Slidesgo">
  <a:themeElements>
    <a:clrScheme name="Simple Light">
      <a:dk1>
        <a:srgbClr val="000000"/>
      </a:dk1>
      <a:lt1>
        <a:srgbClr val="D9D9D9"/>
      </a:lt1>
      <a:dk2>
        <a:srgbClr val="535353"/>
      </a:dk2>
      <a:lt2>
        <a:srgbClr val="FFFFFF"/>
      </a:lt2>
      <a:accent1>
        <a:srgbClr val="5CD0EB"/>
      </a:accent1>
      <a:accent2>
        <a:srgbClr val="FABF0D"/>
      </a:accent2>
      <a:accent3>
        <a:srgbClr val="C1E553"/>
      </a:accent3>
      <a:accent4>
        <a:srgbClr val="FD5988"/>
      </a:accent4>
      <a:accent5>
        <a:srgbClr val="5CD0EB"/>
      </a:accent5>
      <a:accent6>
        <a:srgbClr val="C1E5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