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99" r:id="rId5"/>
    <p:sldId id="302" r:id="rId6"/>
    <p:sldId id="303" r:id="rId7"/>
    <p:sldId id="304" r:id="rId8"/>
    <p:sldId id="305" r:id="rId9"/>
    <p:sldId id="306" r:id="rId10"/>
    <p:sldId id="312" r:id="rId11"/>
    <p:sldId id="313" r:id="rId12"/>
  </p:sldIdLst>
  <p:sldSz cx="12192000" cy="6858000"/>
  <p:notesSz cx="6858000" cy="9144000"/>
  <p:embeddedFontLst>
    <p:embeddedFont>
      <p:font typeface="方正正黑简体" panose="02010600030101010101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14FF0DB-E8CA-4099-BA63-F82088396996}">
          <p14:sldIdLst>
            <p14:sldId id="256"/>
            <p14:sldId id="259"/>
            <p14:sldId id="299"/>
            <p14:sldId id="302"/>
            <p14:sldId id="303"/>
            <p14:sldId id="304"/>
            <p14:sldId id="305"/>
            <p14:sldId id="306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9C5"/>
    <a:srgbClr val="AA8462"/>
    <a:srgbClr val="EAD2B8"/>
    <a:srgbClr val="172137"/>
    <a:srgbClr val="FFFFFF"/>
    <a:srgbClr val="171D34"/>
    <a:srgbClr val="272F48"/>
    <a:srgbClr val="B49374"/>
    <a:srgbClr val="8A6031"/>
    <a:srgbClr val="627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  <a:cs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  <a:t>2022/10/31</a:t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  <a:cs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  <a:t>‹#›</a:t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685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1F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368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5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54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861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05905" y="6463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15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31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51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4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37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21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1F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437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51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5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2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orria123.github.io/Xuehua-Lu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rria123-xuehua-luo-coffee-q0kfs7.streamlitapp.com/#correlation-between-variables" TargetMode="External"/><Relationship Id="rId2" Type="http://schemas.openxmlformats.org/officeDocument/2006/relationships/hyperlink" Target="https://lorria123.github.io/Xuehua-Lu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 rot="13184398" flipH="1">
            <a:off x="4036889" y="1431611"/>
            <a:ext cx="18000" cy="3816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任意多边形: 形状 69"/>
          <p:cNvSpPr/>
          <p:nvPr/>
        </p:nvSpPr>
        <p:spPr>
          <a:xfrm rot="16200000">
            <a:off x="8571230" y="697865"/>
            <a:ext cx="5067301" cy="2495550"/>
          </a:xfrm>
          <a:custGeom>
            <a:avLst/>
            <a:gdLst>
              <a:gd name="connsiteX0" fmla="*/ 3475172 w 4272391"/>
              <a:gd name="connsiteY0" fmla="*/ 3677797 h 3677797"/>
              <a:gd name="connsiteX1" fmla="*/ 3395451 w 4272391"/>
              <a:gd name="connsiteY1" fmla="*/ 3677797 h 3677797"/>
              <a:gd name="connsiteX2" fmla="*/ 2136197 w 4272391"/>
              <a:gd name="connsiteY2" fmla="*/ 1509793 h 3677797"/>
              <a:gd name="connsiteX3" fmla="*/ 876942 w 4272391"/>
              <a:gd name="connsiteY3" fmla="*/ 3677797 h 3677797"/>
              <a:gd name="connsiteX4" fmla="*/ 797219 w 4272391"/>
              <a:gd name="connsiteY4" fmla="*/ 3677797 h 3677797"/>
              <a:gd name="connsiteX5" fmla="*/ 2136196 w 4272391"/>
              <a:gd name="connsiteY5" fmla="*/ 1372539 h 3677797"/>
              <a:gd name="connsiteX6" fmla="*/ 3634615 w 4272391"/>
              <a:gd name="connsiteY6" fmla="*/ 3677797 h 3677797"/>
              <a:gd name="connsiteX7" fmla="*/ 3554895 w 4272391"/>
              <a:gd name="connsiteY7" fmla="*/ 3677797 h 3677797"/>
              <a:gd name="connsiteX8" fmla="*/ 2136197 w 4272391"/>
              <a:gd name="connsiteY8" fmla="*/ 1235285 h 3677797"/>
              <a:gd name="connsiteX9" fmla="*/ 717498 w 4272391"/>
              <a:gd name="connsiteY9" fmla="*/ 3677797 h 3677797"/>
              <a:gd name="connsiteX10" fmla="*/ 637775 w 4272391"/>
              <a:gd name="connsiteY10" fmla="*/ 3677797 h 3677797"/>
              <a:gd name="connsiteX11" fmla="*/ 2136196 w 4272391"/>
              <a:gd name="connsiteY11" fmla="*/ 1098030 h 3677797"/>
              <a:gd name="connsiteX12" fmla="*/ 3794059 w 4272391"/>
              <a:gd name="connsiteY12" fmla="*/ 3677797 h 3677797"/>
              <a:gd name="connsiteX13" fmla="*/ 3714338 w 4272391"/>
              <a:gd name="connsiteY13" fmla="*/ 3677797 h 3677797"/>
              <a:gd name="connsiteX14" fmla="*/ 2136197 w 4272391"/>
              <a:gd name="connsiteY14" fmla="*/ 960778 h 3677797"/>
              <a:gd name="connsiteX15" fmla="*/ 558055 w 4272391"/>
              <a:gd name="connsiteY15" fmla="*/ 3677797 h 3677797"/>
              <a:gd name="connsiteX16" fmla="*/ 478331 w 4272391"/>
              <a:gd name="connsiteY16" fmla="*/ 3677797 h 3677797"/>
              <a:gd name="connsiteX17" fmla="*/ 2136196 w 4272391"/>
              <a:gd name="connsiteY17" fmla="*/ 823523 h 3677797"/>
              <a:gd name="connsiteX18" fmla="*/ 3953504 w 4272391"/>
              <a:gd name="connsiteY18" fmla="*/ 3677797 h 3677797"/>
              <a:gd name="connsiteX19" fmla="*/ 3873782 w 4272391"/>
              <a:gd name="connsiteY19" fmla="*/ 3677797 h 3677797"/>
              <a:gd name="connsiteX20" fmla="*/ 2136197 w 4272391"/>
              <a:gd name="connsiteY20" fmla="*/ 686270 h 3677797"/>
              <a:gd name="connsiteX21" fmla="*/ 398611 w 4272391"/>
              <a:gd name="connsiteY21" fmla="*/ 3677797 h 3677797"/>
              <a:gd name="connsiteX22" fmla="*/ 318887 w 4272391"/>
              <a:gd name="connsiteY22" fmla="*/ 3677797 h 3677797"/>
              <a:gd name="connsiteX23" fmla="*/ 2136196 w 4272391"/>
              <a:gd name="connsiteY23" fmla="*/ 549015 h 3677797"/>
              <a:gd name="connsiteX24" fmla="*/ 4112947 w 4272391"/>
              <a:gd name="connsiteY24" fmla="*/ 3677797 h 3677797"/>
              <a:gd name="connsiteX25" fmla="*/ 4033226 w 4272391"/>
              <a:gd name="connsiteY25" fmla="*/ 3677797 h 3677797"/>
              <a:gd name="connsiteX26" fmla="*/ 2136197 w 4272391"/>
              <a:gd name="connsiteY26" fmla="*/ 411762 h 3677797"/>
              <a:gd name="connsiteX27" fmla="*/ 239167 w 4272391"/>
              <a:gd name="connsiteY27" fmla="*/ 3677797 h 3677797"/>
              <a:gd name="connsiteX28" fmla="*/ 159444 w 4272391"/>
              <a:gd name="connsiteY28" fmla="*/ 3677797 h 3677797"/>
              <a:gd name="connsiteX29" fmla="*/ 2136196 w 4272391"/>
              <a:gd name="connsiteY29" fmla="*/ 274508 h 3677797"/>
              <a:gd name="connsiteX30" fmla="*/ 4272391 w 4272391"/>
              <a:gd name="connsiteY30" fmla="*/ 3677797 h 3677797"/>
              <a:gd name="connsiteX31" fmla="*/ 4192670 w 4272391"/>
              <a:gd name="connsiteY31" fmla="*/ 3677797 h 3677797"/>
              <a:gd name="connsiteX32" fmla="*/ 2136197 w 4272391"/>
              <a:gd name="connsiteY32" fmla="*/ 137255 h 3677797"/>
              <a:gd name="connsiteX33" fmla="*/ 79723 w 4272391"/>
              <a:gd name="connsiteY33" fmla="*/ 3677797 h 3677797"/>
              <a:gd name="connsiteX34" fmla="*/ 0 w 4272391"/>
              <a:gd name="connsiteY34" fmla="*/ 3677797 h 3677797"/>
              <a:gd name="connsiteX35" fmla="*/ 2136196 w 4272391"/>
              <a:gd name="connsiteY35" fmla="*/ 0 h 367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72391" h="3677797">
                <a:moveTo>
                  <a:pt x="3475172" y="3677797"/>
                </a:moveTo>
                <a:lnTo>
                  <a:pt x="3395451" y="3677797"/>
                </a:lnTo>
                <a:lnTo>
                  <a:pt x="2136197" y="1509793"/>
                </a:lnTo>
                <a:lnTo>
                  <a:pt x="876942" y="3677797"/>
                </a:lnTo>
                <a:lnTo>
                  <a:pt x="797219" y="3677797"/>
                </a:lnTo>
                <a:lnTo>
                  <a:pt x="2136196" y="1372539"/>
                </a:lnTo>
                <a:close/>
                <a:moveTo>
                  <a:pt x="3634615" y="3677797"/>
                </a:moveTo>
                <a:lnTo>
                  <a:pt x="3554895" y="3677797"/>
                </a:lnTo>
                <a:lnTo>
                  <a:pt x="2136197" y="1235285"/>
                </a:lnTo>
                <a:lnTo>
                  <a:pt x="717498" y="3677797"/>
                </a:lnTo>
                <a:lnTo>
                  <a:pt x="637775" y="3677797"/>
                </a:lnTo>
                <a:lnTo>
                  <a:pt x="2136196" y="1098030"/>
                </a:lnTo>
                <a:close/>
                <a:moveTo>
                  <a:pt x="3794059" y="3677797"/>
                </a:moveTo>
                <a:lnTo>
                  <a:pt x="3714338" y="3677797"/>
                </a:lnTo>
                <a:lnTo>
                  <a:pt x="2136197" y="960778"/>
                </a:lnTo>
                <a:lnTo>
                  <a:pt x="558055" y="3677797"/>
                </a:lnTo>
                <a:lnTo>
                  <a:pt x="478331" y="3677797"/>
                </a:lnTo>
                <a:lnTo>
                  <a:pt x="2136196" y="823523"/>
                </a:lnTo>
                <a:close/>
                <a:moveTo>
                  <a:pt x="3953504" y="3677797"/>
                </a:moveTo>
                <a:lnTo>
                  <a:pt x="3873782" y="3677797"/>
                </a:lnTo>
                <a:lnTo>
                  <a:pt x="2136197" y="686270"/>
                </a:lnTo>
                <a:lnTo>
                  <a:pt x="398611" y="3677797"/>
                </a:lnTo>
                <a:lnTo>
                  <a:pt x="318887" y="3677797"/>
                </a:lnTo>
                <a:lnTo>
                  <a:pt x="2136196" y="549015"/>
                </a:lnTo>
                <a:close/>
                <a:moveTo>
                  <a:pt x="4112947" y="3677797"/>
                </a:moveTo>
                <a:lnTo>
                  <a:pt x="4033226" y="3677797"/>
                </a:lnTo>
                <a:lnTo>
                  <a:pt x="2136197" y="411762"/>
                </a:lnTo>
                <a:lnTo>
                  <a:pt x="239167" y="3677797"/>
                </a:lnTo>
                <a:lnTo>
                  <a:pt x="159444" y="3677797"/>
                </a:lnTo>
                <a:lnTo>
                  <a:pt x="2136196" y="274508"/>
                </a:lnTo>
                <a:close/>
                <a:moveTo>
                  <a:pt x="4272391" y="3677797"/>
                </a:moveTo>
                <a:lnTo>
                  <a:pt x="4192670" y="3677797"/>
                </a:lnTo>
                <a:lnTo>
                  <a:pt x="2136197" y="137255"/>
                </a:lnTo>
                <a:lnTo>
                  <a:pt x="79723" y="3677797"/>
                </a:lnTo>
                <a:lnTo>
                  <a:pt x="0" y="3677797"/>
                </a:lnTo>
                <a:lnTo>
                  <a:pt x="2136196" y="0"/>
                </a:lnTo>
                <a:close/>
              </a:path>
            </a:pathLst>
          </a:custGeom>
          <a:noFill/>
          <a:ln w="6350">
            <a:solidFill>
              <a:srgbClr val="D5B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任意多边形: 形状 72"/>
          <p:cNvSpPr/>
          <p:nvPr/>
        </p:nvSpPr>
        <p:spPr>
          <a:xfrm rot="5400000" flipH="1">
            <a:off x="-119243" y="4795657"/>
            <a:ext cx="2181586" cy="1943100"/>
          </a:xfrm>
          <a:custGeom>
            <a:avLst/>
            <a:gdLst>
              <a:gd name="connsiteX0" fmla="*/ 1575444 w 2181586"/>
              <a:gd name="connsiteY0" fmla="*/ 1943100 h 1943100"/>
              <a:gd name="connsiteX1" fmla="*/ 557392 w 2181586"/>
              <a:gd name="connsiteY1" fmla="*/ 725157 h 1943100"/>
              <a:gd name="connsiteX2" fmla="*/ 0 w 2181586"/>
              <a:gd name="connsiteY2" fmla="*/ 1391991 h 1943100"/>
              <a:gd name="connsiteX3" fmla="*/ 0 w 2181586"/>
              <a:gd name="connsiteY3" fmla="*/ 1464508 h 1943100"/>
              <a:gd name="connsiteX4" fmla="*/ 557393 w 2181586"/>
              <a:gd name="connsiteY4" fmla="*/ 797673 h 1943100"/>
              <a:gd name="connsiteX5" fmla="*/ 1514830 w 2181586"/>
              <a:gd name="connsiteY5" fmla="*/ 1943100 h 1943100"/>
              <a:gd name="connsiteX6" fmla="*/ 1696672 w 2181586"/>
              <a:gd name="connsiteY6" fmla="*/ 1943100 h 1943100"/>
              <a:gd name="connsiteX7" fmla="*/ 557392 w 2181586"/>
              <a:gd name="connsiteY7" fmla="*/ 580125 h 1943100"/>
              <a:gd name="connsiteX8" fmla="*/ 0 w 2181586"/>
              <a:gd name="connsiteY8" fmla="*/ 1246960 h 1943100"/>
              <a:gd name="connsiteX9" fmla="*/ 0 w 2181586"/>
              <a:gd name="connsiteY9" fmla="*/ 1319476 h 1943100"/>
              <a:gd name="connsiteX10" fmla="*/ 557393 w 2181586"/>
              <a:gd name="connsiteY10" fmla="*/ 652641 h 1943100"/>
              <a:gd name="connsiteX11" fmla="*/ 1636059 w 2181586"/>
              <a:gd name="connsiteY11" fmla="*/ 1943100 h 1943100"/>
              <a:gd name="connsiteX12" fmla="*/ 1817900 w 2181586"/>
              <a:gd name="connsiteY12" fmla="*/ 1943100 h 1943100"/>
              <a:gd name="connsiteX13" fmla="*/ 557392 w 2181586"/>
              <a:gd name="connsiteY13" fmla="*/ 435094 h 1943100"/>
              <a:gd name="connsiteX14" fmla="*/ 0 w 2181586"/>
              <a:gd name="connsiteY14" fmla="*/ 1101928 h 1943100"/>
              <a:gd name="connsiteX15" fmla="*/ 0 w 2181586"/>
              <a:gd name="connsiteY15" fmla="*/ 1174445 h 1943100"/>
              <a:gd name="connsiteX16" fmla="*/ 557393 w 2181586"/>
              <a:gd name="connsiteY16" fmla="*/ 507610 h 1943100"/>
              <a:gd name="connsiteX17" fmla="*/ 1757287 w 2181586"/>
              <a:gd name="connsiteY17" fmla="*/ 1943100 h 1943100"/>
              <a:gd name="connsiteX18" fmla="*/ 1939130 w 2181586"/>
              <a:gd name="connsiteY18" fmla="*/ 1943100 h 1943100"/>
              <a:gd name="connsiteX19" fmla="*/ 557392 w 2181586"/>
              <a:gd name="connsiteY19" fmla="*/ 290063 h 1943100"/>
              <a:gd name="connsiteX20" fmla="*/ 0 w 2181586"/>
              <a:gd name="connsiteY20" fmla="*/ 956897 h 1943100"/>
              <a:gd name="connsiteX21" fmla="*/ 0 w 2181586"/>
              <a:gd name="connsiteY21" fmla="*/ 1029414 h 1943100"/>
              <a:gd name="connsiteX22" fmla="*/ 557393 w 2181586"/>
              <a:gd name="connsiteY22" fmla="*/ 362579 h 1943100"/>
              <a:gd name="connsiteX23" fmla="*/ 1878516 w 2181586"/>
              <a:gd name="connsiteY23" fmla="*/ 1943100 h 1943100"/>
              <a:gd name="connsiteX24" fmla="*/ 2060358 w 2181586"/>
              <a:gd name="connsiteY24" fmla="*/ 1943100 h 1943100"/>
              <a:gd name="connsiteX25" fmla="*/ 557392 w 2181586"/>
              <a:gd name="connsiteY25" fmla="*/ 145032 h 1943100"/>
              <a:gd name="connsiteX26" fmla="*/ 0 w 2181586"/>
              <a:gd name="connsiteY26" fmla="*/ 811866 h 1943100"/>
              <a:gd name="connsiteX27" fmla="*/ 0 w 2181586"/>
              <a:gd name="connsiteY27" fmla="*/ 884382 h 1943100"/>
              <a:gd name="connsiteX28" fmla="*/ 557393 w 2181586"/>
              <a:gd name="connsiteY28" fmla="*/ 217547 h 1943100"/>
              <a:gd name="connsiteX29" fmla="*/ 1999744 w 2181586"/>
              <a:gd name="connsiteY29" fmla="*/ 1943100 h 1943100"/>
              <a:gd name="connsiteX30" fmla="*/ 2181586 w 2181586"/>
              <a:gd name="connsiteY30" fmla="*/ 1943100 h 1943100"/>
              <a:gd name="connsiteX31" fmla="*/ 557392 w 2181586"/>
              <a:gd name="connsiteY31" fmla="*/ 0 h 1943100"/>
              <a:gd name="connsiteX32" fmla="*/ 0 w 2181586"/>
              <a:gd name="connsiteY32" fmla="*/ 666835 h 1943100"/>
              <a:gd name="connsiteX33" fmla="*/ 0 w 2181586"/>
              <a:gd name="connsiteY33" fmla="*/ 739351 h 1943100"/>
              <a:gd name="connsiteX34" fmla="*/ 557393 w 2181586"/>
              <a:gd name="connsiteY34" fmla="*/ 72516 h 1943100"/>
              <a:gd name="connsiteX35" fmla="*/ 2120973 w 2181586"/>
              <a:gd name="connsiteY35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1586" h="1943100">
                <a:moveTo>
                  <a:pt x="1575444" y="1943100"/>
                </a:moveTo>
                <a:lnTo>
                  <a:pt x="557392" y="725157"/>
                </a:lnTo>
                <a:lnTo>
                  <a:pt x="0" y="1391991"/>
                </a:lnTo>
                <a:lnTo>
                  <a:pt x="0" y="1464508"/>
                </a:lnTo>
                <a:lnTo>
                  <a:pt x="557393" y="797673"/>
                </a:lnTo>
                <a:lnTo>
                  <a:pt x="1514830" y="1943100"/>
                </a:lnTo>
                <a:close/>
                <a:moveTo>
                  <a:pt x="1696672" y="1943100"/>
                </a:moveTo>
                <a:lnTo>
                  <a:pt x="557392" y="580125"/>
                </a:lnTo>
                <a:lnTo>
                  <a:pt x="0" y="1246960"/>
                </a:lnTo>
                <a:lnTo>
                  <a:pt x="0" y="1319476"/>
                </a:lnTo>
                <a:lnTo>
                  <a:pt x="557393" y="652641"/>
                </a:lnTo>
                <a:lnTo>
                  <a:pt x="1636059" y="1943100"/>
                </a:lnTo>
                <a:close/>
                <a:moveTo>
                  <a:pt x="1817900" y="1943100"/>
                </a:moveTo>
                <a:lnTo>
                  <a:pt x="557392" y="435094"/>
                </a:lnTo>
                <a:lnTo>
                  <a:pt x="0" y="1101928"/>
                </a:lnTo>
                <a:lnTo>
                  <a:pt x="0" y="1174445"/>
                </a:lnTo>
                <a:lnTo>
                  <a:pt x="557393" y="507610"/>
                </a:lnTo>
                <a:lnTo>
                  <a:pt x="1757287" y="1943100"/>
                </a:lnTo>
                <a:close/>
                <a:moveTo>
                  <a:pt x="1939130" y="1943100"/>
                </a:moveTo>
                <a:lnTo>
                  <a:pt x="557392" y="290063"/>
                </a:lnTo>
                <a:lnTo>
                  <a:pt x="0" y="956897"/>
                </a:lnTo>
                <a:lnTo>
                  <a:pt x="0" y="1029414"/>
                </a:lnTo>
                <a:lnTo>
                  <a:pt x="557393" y="362579"/>
                </a:lnTo>
                <a:lnTo>
                  <a:pt x="1878516" y="1943100"/>
                </a:lnTo>
                <a:close/>
                <a:moveTo>
                  <a:pt x="2060358" y="1943100"/>
                </a:moveTo>
                <a:lnTo>
                  <a:pt x="557392" y="145032"/>
                </a:lnTo>
                <a:lnTo>
                  <a:pt x="0" y="811866"/>
                </a:lnTo>
                <a:lnTo>
                  <a:pt x="0" y="884382"/>
                </a:lnTo>
                <a:lnTo>
                  <a:pt x="557393" y="217547"/>
                </a:lnTo>
                <a:lnTo>
                  <a:pt x="1999744" y="1943100"/>
                </a:lnTo>
                <a:close/>
                <a:moveTo>
                  <a:pt x="2181586" y="1943100"/>
                </a:moveTo>
                <a:lnTo>
                  <a:pt x="557392" y="0"/>
                </a:lnTo>
                <a:lnTo>
                  <a:pt x="0" y="666835"/>
                </a:lnTo>
                <a:lnTo>
                  <a:pt x="0" y="739351"/>
                </a:lnTo>
                <a:lnTo>
                  <a:pt x="557393" y="72516"/>
                </a:lnTo>
                <a:lnTo>
                  <a:pt x="2120973" y="1943100"/>
                </a:lnTo>
                <a:close/>
              </a:path>
            </a:pathLst>
          </a:custGeom>
          <a:noFill/>
          <a:ln w="1905">
            <a:solidFill>
              <a:srgbClr val="D5B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3184398" flipH="1">
            <a:off x="9834489" y="-1589793"/>
            <a:ext cx="18000" cy="4523362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13184398" flipH="1">
            <a:off x="2832926" y="-1592256"/>
            <a:ext cx="18000" cy="3816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3184398" flipH="1">
            <a:off x="8633397" y="4821532"/>
            <a:ext cx="18000" cy="3780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 rot="13184398" flipH="1">
            <a:off x="7613818" y="3378335"/>
            <a:ext cx="18000" cy="3168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 rot="13184398" flipH="1">
            <a:off x="3675460" y="3859206"/>
            <a:ext cx="18000" cy="3816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953260" y="-603250"/>
            <a:ext cx="8054975" cy="8064500"/>
          </a:xfrm>
          <a:prstGeom prst="diamond">
            <a:avLst/>
          </a:prstGeom>
          <a:solidFill>
            <a:srgbClr val="EEEEF0">
              <a:alpha val="8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0095" y="2723515"/>
            <a:ext cx="7752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gradFill>
                  <a:gsLst>
                    <a:gs pos="0">
                      <a:srgbClr val="EAD9C5"/>
                    </a:gs>
                    <a:gs pos="100000">
                      <a:schemeClr val="bg1"/>
                    </a:gs>
                  </a:gsLst>
                  <a:lin ang="162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Walmart Stores Coffee Analysis</a:t>
            </a:r>
            <a:endParaRPr lang="zh-CN" altLang="en-US" sz="6000" dirty="0">
              <a:gradFill>
                <a:gsLst>
                  <a:gs pos="0">
                    <a:srgbClr val="EAD9C5"/>
                  </a:gs>
                  <a:gs pos="100000">
                    <a:schemeClr val="bg1"/>
                  </a:gs>
                </a:gsLst>
                <a:lin ang="162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7952" y="1900301"/>
            <a:ext cx="6915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EAD9C5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exploratory data analysis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22DCA7-D829-425A-B038-D078FEDF9E68}"/>
              </a:ext>
            </a:extLst>
          </p:cNvPr>
          <p:cNvSpPr txBox="1"/>
          <p:nvPr/>
        </p:nvSpPr>
        <p:spPr>
          <a:xfrm>
            <a:off x="5721927" y="30433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hlinkClick r:id="rId2"/>
            <a:extLst>
              <a:ext uri="{FF2B5EF4-FFF2-40B4-BE49-F238E27FC236}">
                <a16:creationId xmlns:a16="http://schemas.microsoft.com/office/drawing/2014/main" id="{B798B937-1161-4A98-ABB6-E8A704CE3490}"/>
              </a:ext>
            </a:extLst>
          </p:cNvPr>
          <p:cNvSpPr txBox="1"/>
          <p:nvPr/>
        </p:nvSpPr>
        <p:spPr>
          <a:xfrm>
            <a:off x="4489868" y="4812529"/>
            <a:ext cx="337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Pgae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 rot="13184398" flipH="1">
            <a:off x="4036889" y="1431611"/>
            <a:ext cx="18000" cy="3816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任意多边形: 形状 69"/>
          <p:cNvSpPr/>
          <p:nvPr/>
        </p:nvSpPr>
        <p:spPr>
          <a:xfrm rot="16200000">
            <a:off x="8571230" y="697865"/>
            <a:ext cx="5067301" cy="2495550"/>
          </a:xfrm>
          <a:custGeom>
            <a:avLst/>
            <a:gdLst>
              <a:gd name="connsiteX0" fmla="*/ 3475172 w 4272391"/>
              <a:gd name="connsiteY0" fmla="*/ 3677797 h 3677797"/>
              <a:gd name="connsiteX1" fmla="*/ 3395451 w 4272391"/>
              <a:gd name="connsiteY1" fmla="*/ 3677797 h 3677797"/>
              <a:gd name="connsiteX2" fmla="*/ 2136197 w 4272391"/>
              <a:gd name="connsiteY2" fmla="*/ 1509793 h 3677797"/>
              <a:gd name="connsiteX3" fmla="*/ 876942 w 4272391"/>
              <a:gd name="connsiteY3" fmla="*/ 3677797 h 3677797"/>
              <a:gd name="connsiteX4" fmla="*/ 797219 w 4272391"/>
              <a:gd name="connsiteY4" fmla="*/ 3677797 h 3677797"/>
              <a:gd name="connsiteX5" fmla="*/ 2136196 w 4272391"/>
              <a:gd name="connsiteY5" fmla="*/ 1372539 h 3677797"/>
              <a:gd name="connsiteX6" fmla="*/ 3634615 w 4272391"/>
              <a:gd name="connsiteY6" fmla="*/ 3677797 h 3677797"/>
              <a:gd name="connsiteX7" fmla="*/ 3554895 w 4272391"/>
              <a:gd name="connsiteY7" fmla="*/ 3677797 h 3677797"/>
              <a:gd name="connsiteX8" fmla="*/ 2136197 w 4272391"/>
              <a:gd name="connsiteY8" fmla="*/ 1235285 h 3677797"/>
              <a:gd name="connsiteX9" fmla="*/ 717498 w 4272391"/>
              <a:gd name="connsiteY9" fmla="*/ 3677797 h 3677797"/>
              <a:gd name="connsiteX10" fmla="*/ 637775 w 4272391"/>
              <a:gd name="connsiteY10" fmla="*/ 3677797 h 3677797"/>
              <a:gd name="connsiteX11" fmla="*/ 2136196 w 4272391"/>
              <a:gd name="connsiteY11" fmla="*/ 1098030 h 3677797"/>
              <a:gd name="connsiteX12" fmla="*/ 3794059 w 4272391"/>
              <a:gd name="connsiteY12" fmla="*/ 3677797 h 3677797"/>
              <a:gd name="connsiteX13" fmla="*/ 3714338 w 4272391"/>
              <a:gd name="connsiteY13" fmla="*/ 3677797 h 3677797"/>
              <a:gd name="connsiteX14" fmla="*/ 2136197 w 4272391"/>
              <a:gd name="connsiteY14" fmla="*/ 960778 h 3677797"/>
              <a:gd name="connsiteX15" fmla="*/ 558055 w 4272391"/>
              <a:gd name="connsiteY15" fmla="*/ 3677797 h 3677797"/>
              <a:gd name="connsiteX16" fmla="*/ 478331 w 4272391"/>
              <a:gd name="connsiteY16" fmla="*/ 3677797 h 3677797"/>
              <a:gd name="connsiteX17" fmla="*/ 2136196 w 4272391"/>
              <a:gd name="connsiteY17" fmla="*/ 823523 h 3677797"/>
              <a:gd name="connsiteX18" fmla="*/ 3953504 w 4272391"/>
              <a:gd name="connsiteY18" fmla="*/ 3677797 h 3677797"/>
              <a:gd name="connsiteX19" fmla="*/ 3873782 w 4272391"/>
              <a:gd name="connsiteY19" fmla="*/ 3677797 h 3677797"/>
              <a:gd name="connsiteX20" fmla="*/ 2136197 w 4272391"/>
              <a:gd name="connsiteY20" fmla="*/ 686270 h 3677797"/>
              <a:gd name="connsiteX21" fmla="*/ 398611 w 4272391"/>
              <a:gd name="connsiteY21" fmla="*/ 3677797 h 3677797"/>
              <a:gd name="connsiteX22" fmla="*/ 318887 w 4272391"/>
              <a:gd name="connsiteY22" fmla="*/ 3677797 h 3677797"/>
              <a:gd name="connsiteX23" fmla="*/ 2136196 w 4272391"/>
              <a:gd name="connsiteY23" fmla="*/ 549015 h 3677797"/>
              <a:gd name="connsiteX24" fmla="*/ 4112947 w 4272391"/>
              <a:gd name="connsiteY24" fmla="*/ 3677797 h 3677797"/>
              <a:gd name="connsiteX25" fmla="*/ 4033226 w 4272391"/>
              <a:gd name="connsiteY25" fmla="*/ 3677797 h 3677797"/>
              <a:gd name="connsiteX26" fmla="*/ 2136197 w 4272391"/>
              <a:gd name="connsiteY26" fmla="*/ 411762 h 3677797"/>
              <a:gd name="connsiteX27" fmla="*/ 239167 w 4272391"/>
              <a:gd name="connsiteY27" fmla="*/ 3677797 h 3677797"/>
              <a:gd name="connsiteX28" fmla="*/ 159444 w 4272391"/>
              <a:gd name="connsiteY28" fmla="*/ 3677797 h 3677797"/>
              <a:gd name="connsiteX29" fmla="*/ 2136196 w 4272391"/>
              <a:gd name="connsiteY29" fmla="*/ 274508 h 3677797"/>
              <a:gd name="connsiteX30" fmla="*/ 4272391 w 4272391"/>
              <a:gd name="connsiteY30" fmla="*/ 3677797 h 3677797"/>
              <a:gd name="connsiteX31" fmla="*/ 4192670 w 4272391"/>
              <a:gd name="connsiteY31" fmla="*/ 3677797 h 3677797"/>
              <a:gd name="connsiteX32" fmla="*/ 2136197 w 4272391"/>
              <a:gd name="connsiteY32" fmla="*/ 137255 h 3677797"/>
              <a:gd name="connsiteX33" fmla="*/ 79723 w 4272391"/>
              <a:gd name="connsiteY33" fmla="*/ 3677797 h 3677797"/>
              <a:gd name="connsiteX34" fmla="*/ 0 w 4272391"/>
              <a:gd name="connsiteY34" fmla="*/ 3677797 h 3677797"/>
              <a:gd name="connsiteX35" fmla="*/ 2136196 w 4272391"/>
              <a:gd name="connsiteY35" fmla="*/ 0 h 367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72391" h="3677797">
                <a:moveTo>
                  <a:pt x="3475172" y="3677797"/>
                </a:moveTo>
                <a:lnTo>
                  <a:pt x="3395451" y="3677797"/>
                </a:lnTo>
                <a:lnTo>
                  <a:pt x="2136197" y="1509793"/>
                </a:lnTo>
                <a:lnTo>
                  <a:pt x="876942" y="3677797"/>
                </a:lnTo>
                <a:lnTo>
                  <a:pt x="797219" y="3677797"/>
                </a:lnTo>
                <a:lnTo>
                  <a:pt x="2136196" y="1372539"/>
                </a:lnTo>
                <a:close/>
                <a:moveTo>
                  <a:pt x="3634615" y="3677797"/>
                </a:moveTo>
                <a:lnTo>
                  <a:pt x="3554895" y="3677797"/>
                </a:lnTo>
                <a:lnTo>
                  <a:pt x="2136197" y="1235285"/>
                </a:lnTo>
                <a:lnTo>
                  <a:pt x="717498" y="3677797"/>
                </a:lnTo>
                <a:lnTo>
                  <a:pt x="637775" y="3677797"/>
                </a:lnTo>
                <a:lnTo>
                  <a:pt x="2136196" y="1098030"/>
                </a:lnTo>
                <a:close/>
                <a:moveTo>
                  <a:pt x="3794059" y="3677797"/>
                </a:moveTo>
                <a:lnTo>
                  <a:pt x="3714338" y="3677797"/>
                </a:lnTo>
                <a:lnTo>
                  <a:pt x="2136197" y="960778"/>
                </a:lnTo>
                <a:lnTo>
                  <a:pt x="558055" y="3677797"/>
                </a:lnTo>
                <a:lnTo>
                  <a:pt x="478331" y="3677797"/>
                </a:lnTo>
                <a:lnTo>
                  <a:pt x="2136196" y="823523"/>
                </a:lnTo>
                <a:close/>
                <a:moveTo>
                  <a:pt x="3953504" y="3677797"/>
                </a:moveTo>
                <a:lnTo>
                  <a:pt x="3873782" y="3677797"/>
                </a:lnTo>
                <a:lnTo>
                  <a:pt x="2136197" y="686270"/>
                </a:lnTo>
                <a:lnTo>
                  <a:pt x="398611" y="3677797"/>
                </a:lnTo>
                <a:lnTo>
                  <a:pt x="318887" y="3677797"/>
                </a:lnTo>
                <a:lnTo>
                  <a:pt x="2136196" y="549015"/>
                </a:lnTo>
                <a:close/>
                <a:moveTo>
                  <a:pt x="4112947" y="3677797"/>
                </a:moveTo>
                <a:lnTo>
                  <a:pt x="4033226" y="3677797"/>
                </a:lnTo>
                <a:lnTo>
                  <a:pt x="2136197" y="411762"/>
                </a:lnTo>
                <a:lnTo>
                  <a:pt x="239167" y="3677797"/>
                </a:lnTo>
                <a:lnTo>
                  <a:pt x="159444" y="3677797"/>
                </a:lnTo>
                <a:lnTo>
                  <a:pt x="2136196" y="274508"/>
                </a:lnTo>
                <a:close/>
                <a:moveTo>
                  <a:pt x="4272391" y="3677797"/>
                </a:moveTo>
                <a:lnTo>
                  <a:pt x="4192670" y="3677797"/>
                </a:lnTo>
                <a:lnTo>
                  <a:pt x="2136197" y="137255"/>
                </a:lnTo>
                <a:lnTo>
                  <a:pt x="79723" y="3677797"/>
                </a:lnTo>
                <a:lnTo>
                  <a:pt x="0" y="3677797"/>
                </a:lnTo>
                <a:lnTo>
                  <a:pt x="2136196" y="0"/>
                </a:lnTo>
                <a:close/>
              </a:path>
            </a:pathLst>
          </a:custGeom>
          <a:noFill/>
          <a:ln w="6350">
            <a:solidFill>
              <a:srgbClr val="D5B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任意多边形: 形状 72"/>
          <p:cNvSpPr/>
          <p:nvPr/>
        </p:nvSpPr>
        <p:spPr>
          <a:xfrm rot="5400000" flipH="1">
            <a:off x="-119243" y="4795657"/>
            <a:ext cx="2181586" cy="1943100"/>
          </a:xfrm>
          <a:custGeom>
            <a:avLst/>
            <a:gdLst>
              <a:gd name="connsiteX0" fmla="*/ 1575444 w 2181586"/>
              <a:gd name="connsiteY0" fmla="*/ 1943100 h 1943100"/>
              <a:gd name="connsiteX1" fmla="*/ 557392 w 2181586"/>
              <a:gd name="connsiteY1" fmla="*/ 725157 h 1943100"/>
              <a:gd name="connsiteX2" fmla="*/ 0 w 2181586"/>
              <a:gd name="connsiteY2" fmla="*/ 1391991 h 1943100"/>
              <a:gd name="connsiteX3" fmla="*/ 0 w 2181586"/>
              <a:gd name="connsiteY3" fmla="*/ 1464508 h 1943100"/>
              <a:gd name="connsiteX4" fmla="*/ 557393 w 2181586"/>
              <a:gd name="connsiteY4" fmla="*/ 797673 h 1943100"/>
              <a:gd name="connsiteX5" fmla="*/ 1514830 w 2181586"/>
              <a:gd name="connsiteY5" fmla="*/ 1943100 h 1943100"/>
              <a:gd name="connsiteX6" fmla="*/ 1696672 w 2181586"/>
              <a:gd name="connsiteY6" fmla="*/ 1943100 h 1943100"/>
              <a:gd name="connsiteX7" fmla="*/ 557392 w 2181586"/>
              <a:gd name="connsiteY7" fmla="*/ 580125 h 1943100"/>
              <a:gd name="connsiteX8" fmla="*/ 0 w 2181586"/>
              <a:gd name="connsiteY8" fmla="*/ 1246960 h 1943100"/>
              <a:gd name="connsiteX9" fmla="*/ 0 w 2181586"/>
              <a:gd name="connsiteY9" fmla="*/ 1319476 h 1943100"/>
              <a:gd name="connsiteX10" fmla="*/ 557393 w 2181586"/>
              <a:gd name="connsiteY10" fmla="*/ 652641 h 1943100"/>
              <a:gd name="connsiteX11" fmla="*/ 1636059 w 2181586"/>
              <a:gd name="connsiteY11" fmla="*/ 1943100 h 1943100"/>
              <a:gd name="connsiteX12" fmla="*/ 1817900 w 2181586"/>
              <a:gd name="connsiteY12" fmla="*/ 1943100 h 1943100"/>
              <a:gd name="connsiteX13" fmla="*/ 557392 w 2181586"/>
              <a:gd name="connsiteY13" fmla="*/ 435094 h 1943100"/>
              <a:gd name="connsiteX14" fmla="*/ 0 w 2181586"/>
              <a:gd name="connsiteY14" fmla="*/ 1101928 h 1943100"/>
              <a:gd name="connsiteX15" fmla="*/ 0 w 2181586"/>
              <a:gd name="connsiteY15" fmla="*/ 1174445 h 1943100"/>
              <a:gd name="connsiteX16" fmla="*/ 557393 w 2181586"/>
              <a:gd name="connsiteY16" fmla="*/ 507610 h 1943100"/>
              <a:gd name="connsiteX17" fmla="*/ 1757287 w 2181586"/>
              <a:gd name="connsiteY17" fmla="*/ 1943100 h 1943100"/>
              <a:gd name="connsiteX18" fmla="*/ 1939130 w 2181586"/>
              <a:gd name="connsiteY18" fmla="*/ 1943100 h 1943100"/>
              <a:gd name="connsiteX19" fmla="*/ 557392 w 2181586"/>
              <a:gd name="connsiteY19" fmla="*/ 290063 h 1943100"/>
              <a:gd name="connsiteX20" fmla="*/ 0 w 2181586"/>
              <a:gd name="connsiteY20" fmla="*/ 956897 h 1943100"/>
              <a:gd name="connsiteX21" fmla="*/ 0 w 2181586"/>
              <a:gd name="connsiteY21" fmla="*/ 1029414 h 1943100"/>
              <a:gd name="connsiteX22" fmla="*/ 557393 w 2181586"/>
              <a:gd name="connsiteY22" fmla="*/ 362579 h 1943100"/>
              <a:gd name="connsiteX23" fmla="*/ 1878516 w 2181586"/>
              <a:gd name="connsiteY23" fmla="*/ 1943100 h 1943100"/>
              <a:gd name="connsiteX24" fmla="*/ 2060358 w 2181586"/>
              <a:gd name="connsiteY24" fmla="*/ 1943100 h 1943100"/>
              <a:gd name="connsiteX25" fmla="*/ 557392 w 2181586"/>
              <a:gd name="connsiteY25" fmla="*/ 145032 h 1943100"/>
              <a:gd name="connsiteX26" fmla="*/ 0 w 2181586"/>
              <a:gd name="connsiteY26" fmla="*/ 811866 h 1943100"/>
              <a:gd name="connsiteX27" fmla="*/ 0 w 2181586"/>
              <a:gd name="connsiteY27" fmla="*/ 884382 h 1943100"/>
              <a:gd name="connsiteX28" fmla="*/ 557393 w 2181586"/>
              <a:gd name="connsiteY28" fmla="*/ 217547 h 1943100"/>
              <a:gd name="connsiteX29" fmla="*/ 1999744 w 2181586"/>
              <a:gd name="connsiteY29" fmla="*/ 1943100 h 1943100"/>
              <a:gd name="connsiteX30" fmla="*/ 2181586 w 2181586"/>
              <a:gd name="connsiteY30" fmla="*/ 1943100 h 1943100"/>
              <a:gd name="connsiteX31" fmla="*/ 557392 w 2181586"/>
              <a:gd name="connsiteY31" fmla="*/ 0 h 1943100"/>
              <a:gd name="connsiteX32" fmla="*/ 0 w 2181586"/>
              <a:gd name="connsiteY32" fmla="*/ 666835 h 1943100"/>
              <a:gd name="connsiteX33" fmla="*/ 0 w 2181586"/>
              <a:gd name="connsiteY33" fmla="*/ 739351 h 1943100"/>
              <a:gd name="connsiteX34" fmla="*/ 557393 w 2181586"/>
              <a:gd name="connsiteY34" fmla="*/ 72516 h 1943100"/>
              <a:gd name="connsiteX35" fmla="*/ 2120973 w 2181586"/>
              <a:gd name="connsiteY35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1586" h="1943100">
                <a:moveTo>
                  <a:pt x="1575444" y="1943100"/>
                </a:moveTo>
                <a:lnTo>
                  <a:pt x="557392" y="725157"/>
                </a:lnTo>
                <a:lnTo>
                  <a:pt x="0" y="1391991"/>
                </a:lnTo>
                <a:lnTo>
                  <a:pt x="0" y="1464508"/>
                </a:lnTo>
                <a:lnTo>
                  <a:pt x="557393" y="797673"/>
                </a:lnTo>
                <a:lnTo>
                  <a:pt x="1514830" y="1943100"/>
                </a:lnTo>
                <a:close/>
                <a:moveTo>
                  <a:pt x="1696672" y="1943100"/>
                </a:moveTo>
                <a:lnTo>
                  <a:pt x="557392" y="580125"/>
                </a:lnTo>
                <a:lnTo>
                  <a:pt x="0" y="1246960"/>
                </a:lnTo>
                <a:lnTo>
                  <a:pt x="0" y="1319476"/>
                </a:lnTo>
                <a:lnTo>
                  <a:pt x="557393" y="652641"/>
                </a:lnTo>
                <a:lnTo>
                  <a:pt x="1636059" y="1943100"/>
                </a:lnTo>
                <a:close/>
                <a:moveTo>
                  <a:pt x="1817900" y="1943100"/>
                </a:moveTo>
                <a:lnTo>
                  <a:pt x="557392" y="435094"/>
                </a:lnTo>
                <a:lnTo>
                  <a:pt x="0" y="1101928"/>
                </a:lnTo>
                <a:lnTo>
                  <a:pt x="0" y="1174445"/>
                </a:lnTo>
                <a:lnTo>
                  <a:pt x="557393" y="507610"/>
                </a:lnTo>
                <a:lnTo>
                  <a:pt x="1757287" y="1943100"/>
                </a:lnTo>
                <a:close/>
                <a:moveTo>
                  <a:pt x="1939130" y="1943100"/>
                </a:moveTo>
                <a:lnTo>
                  <a:pt x="557392" y="290063"/>
                </a:lnTo>
                <a:lnTo>
                  <a:pt x="0" y="956897"/>
                </a:lnTo>
                <a:lnTo>
                  <a:pt x="0" y="1029414"/>
                </a:lnTo>
                <a:lnTo>
                  <a:pt x="557393" y="362579"/>
                </a:lnTo>
                <a:lnTo>
                  <a:pt x="1878516" y="1943100"/>
                </a:lnTo>
                <a:close/>
                <a:moveTo>
                  <a:pt x="2060358" y="1943100"/>
                </a:moveTo>
                <a:lnTo>
                  <a:pt x="557392" y="145032"/>
                </a:lnTo>
                <a:lnTo>
                  <a:pt x="0" y="811866"/>
                </a:lnTo>
                <a:lnTo>
                  <a:pt x="0" y="884382"/>
                </a:lnTo>
                <a:lnTo>
                  <a:pt x="557393" y="217547"/>
                </a:lnTo>
                <a:lnTo>
                  <a:pt x="1999744" y="1943100"/>
                </a:lnTo>
                <a:close/>
                <a:moveTo>
                  <a:pt x="2181586" y="1943100"/>
                </a:moveTo>
                <a:lnTo>
                  <a:pt x="557392" y="0"/>
                </a:lnTo>
                <a:lnTo>
                  <a:pt x="0" y="666835"/>
                </a:lnTo>
                <a:lnTo>
                  <a:pt x="0" y="739351"/>
                </a:lnTo>
                <a:lnTo>
                  <a:pt x="557393" y="72516"/>
                </a:lnTo>
                <a:lnTo>
                  <a:pt x="2120973" y="1943100"/>
                </a:lnTo>
                <a:close/>
              </a:path>
            </a:pathLst>
          </a:custGeom>
          <a:noFill/>
          <a:ln w="1905">
            <a:solidFill>
              <a:srgbClr val="D5B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3184398" flipH="1">
            <a:off x="9834489" y="-1589793"/>
            <a:ext cx="18000" cy="4523362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13184398" flipH="1">
            <a:off x="2832926" y="-1592256"/>
            <a:ext cx="18000" cy="3816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3184398" flipH="1">
            <a:off x="8633397" y="4821532"/>
            <a:ext cx="18000" cy="3780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 rot="13184398" flipH="1">
            <a:off x="7613818" y="3378335"/>
            <a:ext cx="18000" cy="3168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 rot="13184398" flipH="1">
            <a:off x="3675460" y="3859206"/>
            <a:ext cx="18000" cy="3816000"/>
          </a:xfrm>
          <a:custGeom>
            <a:avLst/>
            <a:gdLst>
              <a:gd name="connsiteX0" fmla="*/ 209863 w 419726"/>
              <a:gd name="connsiteY0" fmla="*/ 0 h 2391448"/>
              <a:gd name="connsiteX1" fmla="*/ 419726 w 419726"/>
              <a:gd name="connsiteY1" fmla="*/ 209863 h 2391448"/>
              <a:gd name="connsiteX2" fmla="*/ 419725 w 419726"/>
              <a:gd name="connsiteY2" fmla="*/ 209873 h 2391448"/>
              <a:gd name="connsiteX3" fmla="*/ 419725 w 419726"/>
              <a:gd name="connsiteY3" fmla="*/ 2391448 h 2391448"/>
              <a:gd name="connsiteX4" fmla="*/ 0 w 419726"/>
              <a:gd name="connsiteY4" fmla="*/ 2391448 h 2391448"/>
              <a:gd name="connsiteX5" fmla="*/ 0 w 419726"/>
              <a:gd name="connsiteY5" fmla="*/ 209863 h 2391448"/>
              <a:gd name="connsiteX6" fmla="*/ 0 w 419726"/>
              <a:gd name="connsiteY6" fmla="*/ 209862 h 2391448"/>
              <a:gd name="connsiteX7" fmla="*/ 0 w 419726"/>
              <a:gd name="connsiteY7" fmla="*/ 209862 h 2391448"/>
              <a:gd name="connsiteX8" fmla="*/ 4264 w 419726"/>
              <a:gd name="connsiteY8" fmla="*/ 167568 h 2391448"/>
              <a:gd name="connsiteX9" fmla="*/ 209863 w 419726"/>
              <a:gd name="connsiteY9" fmla="*/ 0 h 23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726" h="2391448">
                <a:moveTo>
                  <a:pt x="209863" y="0"/>
                </a:moveTo>
                <a:cubicBezTo>
                  <a:pt x="325767" y="0"/>
                  <a:pt x="419726" y="93959"/>
                  <a:pt x="419726" y="209863"/>
                </a:cubicBezTo>
                <a:lnTo>
                  <a:pt x="419725" y="209873"/>
                </a:lnTo>
                <a:lnTo>
                  <a:pt x="419725" y="2391448"/>
                </a:lnTo>
                <a:lnTo>
                  <a:pt x="0" y="2391448"/>
                </a:lnTo>
                <a:lnTo>
                  <a:pt x="0" y="209863"/>
                </a:lnTo>
                <a:lnTo>
                  <a:pt x="0" y="209862"/>
                </a:lnTo>
                <a:lnTo>
                  <a:pt x="0" y="209862"/>
                </a:lnTo>
                <a:lnTo>
                  <a:pt x="4264" y="167568"/>
                </a:lnTo>
                <a:cubicBezTo>
                  <a:pt x="23833" y="71937"/>
                  <a:pt x="108447" y="0"/>
                  <a:pt x="209863" y="0"/>
                </a:cubicBezTo>
                <a:close/>
              </a:path>
            </a:pathLst>
          </a:custGeom>
          <a:gradFill flip="none" rotWithShape="1">
            <a:gsLst>
              <a:gs pos="0">
                <a:srgbClr val="D5B898">
                  <a:alpha val="0"/>
                </a:srgbClr>
              </a:gs>
              <a:gs pos="100000">
                <a:srgbClr val="D5B89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953260" y="-603250"/>
            <a:ext cx="8054975" cy="8064500"/>
          </a:xfrm>
          <a:prstGeom prst="diamond">
            <a:avLst/>
          </a:prstGeom>
          <a:solidFill>
            <a:srgbClr val="EEEEF0">
              <a:alpha val="8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0095" y="2723515"/>
            <a:ext cx="775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 err="1">
                <a:gradFill>
                  <a:gsLst>
                    <a:gs pos="0">
                      <a:srgbClr val="EAD9C5"/>
                    </a:gs>
                    <a:gs pos="100000">
                      <a:schemeClr val="bg1"/>
                    </a:gs>
                  </a:gsLst>
                  <a:lin ang="162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Streamlit</a:t>
            </a:r>
            <a:r>
              <a:rPr lang="en-US" altLang="zh-CN" sz="5400" dirty="0">
                <a:gradFill>
                  <a:gsLst>
                    <a:gs pos="0">
                      <a:srgbClr val="EAD9C5"/>
                    </a:gs>
                    <a:gs pos="100000">
                      <a:schemeClr val="bg1"/>
                    </a:gs>
                  </a:gsLst>
                  <a:lin ang="162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App Show</a:t>
            </a:r>
            <a:endParaRPr lang="zh-CN" altLang="en-US" sz="5400" dirty="0">
              <a:gradFill>
                <a:gsLst>
                  <a:gs pos="0">
                    <a:srgbClr val="EAD9C5"/>
                  </a:gs>
                  <a:gs pos="100000">
                    <a:schemeClr val="bg1"/>
                  </a:gs>
                </a:gsLst>
                <a:lin ang="162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7952" y="1900301"/>
            <a:ext cx="6915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EAD9C5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exploratory data analysis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22DCA7-D829-425A-B038-D078FEDF9E68}"/>
              </a:ext>
            </a:extLst>
          </p:cNvPr>
          <p:cNvSpPr txBox="1"/>
          <p:nvPr/>
        </p:nvSpPr>
        <p:spPr>
          <a:xfrm>
            <a:off x="5721927" y="30433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hlinkClick r:id="rId2"/>
            <a:extLst>
              <a:ext uri="{FF2B5EF4-FFF2-40B4-BE49-F238E27FC236}">
                <a16:creationId xmlns:a16="http://schemas.microsoft.com/office/drawing/2014/main" id="{B798B937-1161-4A98-ABB6-E8A704CE3490}"/>
              </a:ext>
            </a:extLst>
          </p:cNvPr>
          <p:cNvSpPr txBox="1"/>
          <p:nvPr/>
        </p:nvSpPr>
        <p:spPr>
          <a:xfrm>
            <a:off x="4489868" y="3826376"/>
            <a:ext cx="337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Pgae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hlinkClick r:id="rId3"/>
            <a:extLst>
              <a:ext uri="{FF2B5EF4-FFF2-40B4-BE49-F238E27FC236}">
                <a16:creationId xmlns:a16="http://schemas.microsoft.com/office/drawing/2014/main" id="{140FA4D4-7D29-45F7-AA1E-AEF50CEB74F8}"/>
              </a:ext>
            </a:extLst>
          </p:cNvPr>
          <p:cNvSpPr txBox="1"/>
          <p:nvPr/>
        </p:nvSpPr>
        <p:spPr>
          <a:xfrm>
            <a:off x="4495441" y="4348297"/>
            <a:ext cx="337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Streamlit</a:t>
            </a:r>
            <a:r>
              <a:rPr lang="en-US" altLang="zh-CN" dirty="0">
                <a:solidFill>
                  <a:schemeClr val="bg1"/>
                </a:solidFill>
              </a:rPr>
              <a:t> App </a:t>
            </a:r>
            <a:r>
              <a:rPr lang="en-US" altLang="zh-CN" dirty="0" err="1">
                <a:solidFill>
                  <a:schemeClr val="bg1"/>
                </a:solidFill>
              </a:rPr>
              <a:t>Pgae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5400000" flipH="1">
            <a:off x="-588010" y="3816350"/>
            <a:ext cx="3536315" cy="2763520"/>
          </a:xfrm>
          <a:custGeom>
            <a:avLst/>
            <a:gdLst>
              <a:gd name="connsiteX0" fmla="*/ 1575444 w 2181586"/>
              <a:gd name="connsiteY0" fmla="*/ 1943100 h 1943100"/>
              <a:gd name="connsiteX1" fmla="*/ 557392 w 2181586"/>
              <a:gd name="connsiteY1" fmla="*/ 725157 h 1943100"/>
              <a:gd name="connsiteX2" fmla="*/ 0 w 2181586"/>
              <a:gd name="connsiteY2" fmla="*/ 1391991 h 1943100"/>
              <a:gd name="connsiteX3" fmla="*/ 0 w 2181586"/>
              <a:gd name="connsiteY3" fmla="*/ 1464508 h 1943100"/>
              <a:gd name="connsiteX4" fmla="*/ 557393 w 2181586"/>
              <a:gd name="connsiteY4" fmla="*/ 797673 h 1943100"/>
              <a:gd name="connsiteX5" fmla="*/ 1514830 w 2181586"/>
              <a:gd name="connsiteY5" fmla="*/ 1943100 h 1943100"/>
              <a:gd name="connsiteX6" fmla="*/ 1696672 w 2181586"/>
              <a:gd name="connsiteY6" fmla="*/ 1943100 h 1943100"/>
              <a:gd name="connsiteX7" fmla="*/ 557392 w 2181586"/>
              <a:gd name="connsiteY7" fmla="*/ 580125 h 1943100"/>
              <a:gd name="connsiteX8" fmla="*/ 0 w 2181586"/>
              <a:gd name="connsiteY8" fmla="*/ 1246960 h 1943100"/>
              <a:gd name="connsiteX9" fmla="*/ 0 w 2181586"/>
              <a:gd name="connsiteY9" fmla="*/ 1319476 h 1943100"/>
              <a:gd name="connsiteX10" fmla="*/ 557393 w 2181586"/>
              <a:gd name="connsiteY10" fmla="*/ 652641 h 1943100"/>
              <a:gd name="connsiteX11" fmla="*/ 1636059 w 2181586"/>
              <a:gd name="connsiteY11" fmla="*/ 1943100 h 1943100"/>
              <a:gd name="connsiteX12" fmla="*/ 1817900 w 2181586"/>
              <a:gd name="connsiteY12" fmla="*/ 1943100 h 1943100"/>
              <a:gd name="connsiteX13" fmla="*/ 557392 w 2181586"/>
              <a:gd name="connsiteY13" fmla="*/ 435094 h 1943100"/>
              <a:gd name="connsiteX14" fmla="*/ 0 w 2181586"/>
              <a:gd name="connsiteY14" fmla="*/ 1101928 h 1943100"/>
              <a:gd name="connsiteX15" fmla="*/ 0 w 2181586"/>
              <a:gd name="connsiteY15" fmla="*/ 1174445 h 1943100"/>
              <a:gd name="connsiteX16" fmla="*/ 557393 w 2181586"/>
              <a:gd name="connsiteY16" fmla="*/ 507610 h 1943100"/>
              <a:gd name="connsiteX17" fmla="*/ 1757287 w 2181586"/>
              <a:gd name="connsiteY17" fmla="*/ 1943100 h 1943100"/>
              <a:gd name="connsiteX18" fmla="*/ 1939130 w 2181586"/>
              <a:gd name="connsiteY18" fmla="*/ 1943100 h 1943100"/>
              <a:gd name="connsiteX19" fmla="*/ 557392 w 2181586"/>
              <a:gd name="connsiteY19" fmla="*/ 290063 h 1943100"/>
              <a:gd name="connsiteX20" fmla="*/ 0 w 2181586"/>
              <a:gd name="connsiteY20" fmla="*/ 956897 h 1943100"/>
              <a:gd name="connsiteX21" fmla="*/ 0 w 2181586"/>
              <a:gd name="connsiteY21" fmla="*/ 1029414 h 1943100"/>
              <a:gd name="connsiteX22" fmla="*/ 557393 w 2181586"/>
              <a:gd name="connsiteY22" fmla="*/ 362579 h 1943100"/>
              <a:gd name="connsiteX23" fmla="*/ 1878516 w 2181586"/>
              <a:gd name="connsiteY23" fmla="*/ 1943100 h 1943100"/>
              <a:gd name="connsiteX24" fmla="*/ 2060358 w 2181586"/>
              <a:gd name="connsiteY24" fmla="*/ 1943100 h 1943100"/>
              <a:gd name="connsiteX25" fmla="*/ 557392 w 2181586"/>
              <a:gd name="connsiteY25" fmla="*/ 145032 h 1943100"/>
              <a:gd name="connsiteX26" fmla="*/ 0 w 2181586"/>
              <a:gd name="connsiteY26" fmla="*/ 811866 h 1943100"/>
              <a:gd name="connsiteX27" fmla="*/ 0 w 2181586"/>
              <a:gd name="connsiteY27" fmla="*/ 884382 h 1943100"/>
              <a:gd name="connsiteX28" fmla="*/ 557393 w 2181586"/>
              <a:gd name="connsiteY28" fmla="*/ 217547 h 1943100"/>
              <a:gd name="connsiteX29" fmla="*/ 1999744 w 2181586"/>
              <a:gd name="connsiteY29" fmla="*/ 1943100 h 1943100"/>
              <a:gd name="connsiteX30" fmla="*/ 2181586 w 2181586"/>
              <a:gd name="connsiteY30" fmla="*/ 1943100 h 1943100"/>
              <a:gd name="connsiteX31" fmla="*/ 557392 w 2181586"/>
              <a:gd name="connsiteY31" fmla="*/ 0 h 1943100"/>
              <a:gd name="connsiteX32" fmla="*/ 0 w 2181586"/>
              <a:gd name="connsiteY32" fmla="*/ 666835 h 1943100"/>
              <a:gd name="connsiteX33" fmla="*/ 0 w 2181586"/>
              <a:gd name="connsiteY33" fmla="*/ 739351 h 1943100"/>
              <a:gd name="connsiteX34" fmla="*/ 557393 w 2181586"/>
              <a:gd name="connsiteY34" fmla="*/ 72516 h 1943100"/>
              <a:gd name="connsiteX35" fmla="*/ 2120973 w 2181586"/>
              <a:gd name="connsiteY35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1586" h="1943100">
                <a:moveTo>
                  <a:pt x="1575444" y="1943100"/>
                </a:moveTo>
                <a:lnTo>
                  <a:pt x="557392" y="725157"/>
                </a:lnTo>
                <a:lnTo>
                  <a:pt x="0" y="1391991"/>
                </a:lnTo>
                <a:lnTo>
                  <a:pt x="0" y="1464508"/>
                </a:lnTo>
                <a:lnTo>
                  <a:pt x="557393" y="797673"/>
                </a:lnTo>
                <a:lnTo>
                  <a:pt x="1514830" y="1943100"/>
                </a:lnTo>
                <a:close/>
                <a:moveTo>
                  <a:pt x="1696672" y="1943100"/>
                </a:moveTo>
                <a:lnTo>
                  <a:pt x="557392" y="580125"/>
                </a:lnTo>
                <a:lnTo>
                  <a:pt x="0" y="1246960"/>
                </a:lnTo>
                <a:lnTo>
                  <a:pt x="0" y="1319476"/>
                </a:lnTo>
                <a:lnTo>
                  <a:pt x="557393" y="652641"/>
                </a:lnTo>
                <a:lnTo>
                  <a:pt x="1636059" y="1943100"/>
                </a:lnTo>
                <a:close/>
                <a:moveTo>
                  <a:pt x="1817900" y="1943100"/>
                </a:moveTo>
                <a:lnTo>
                  <a:pt x="557392" y="435094"/>
                </a:lnTo>
                <a:lnTo>
                  <a:pt x="0" y="1101928"/>
                </a:lnTo>
                <a:lnTo>
                  <a:pt x="0" y="1174445"/>
                </a:lnTo>
                <a:lnTo>
                  <a:pt x="557393" y="507610"/>
                </a:lnTo>
                <a:lnTo>
                  <a:pt x="1757287" y="1943100"/>
                </a:lnTo>
                <a:close/>
                <a:moveTo>
                  <a:pt x="1939130" y="1943100"/>
                </a:moveTo>
                <a:lnTo>
                  <a:pt x="557392" y="290063"/>
                </a:lnTo>
                <a:lnTo>
                  <a:pt x="0" y="956897"/>
                </a:lnTo>
                <a:lnTo>
                  <a:pt x="0" y="1029414"/>
                </a:lnTo>
                <a:lnTo>
                  <a:pt x="557393" y="362579"/>
                </a:lnTo>
                <a:lnTo>
                  <a:pt x="1878516" y="1943100"/>
                </a:lnTo>
                <a:close/>
                <a:moveTo>
                  <a:pt x="2060358" y="1943100"/>
                </a:moveTo>
                <a:lnTo>
                  <a:pt x="557392" y="145032"/>
                </a:lnTo>
                <a:lnTo>
                  <a:pt x="0" y="811866"/>
                </a:lnTo>
                <a:lnTo>
                  <a:pt x="0" y="884382"/>
                </a:lnTo>
                <a:lnTo>
                  <a:pt x="557393" y="217547"/>
                </a:lnTo>
                <a:lnTo>
                  <a:pt x="1999744" y="1943100"/>
                </a:lnTo>
                <a:close/>
                <a:moveTo>
                  <a:pt x="2181586" y="1943100"/>
                </a:moveTo>
                <a:lnTo>
                  <a:pt x="557392" y="0"/>
                </a:lnTo>
                <a:lnTo>
                  <a:pt x="0" y="666835"/>
                </a:lnTo>
                <a:lnTo>
                  <a:pt x="0" y="739351"/>
                </a:lnTo>
                <a:lnTo>
                  <a:pt x="557393" y="72516"/>
                </a:lnTo>
                <a:lnTo>
                  <a:pt x="2120973" y="1943100"/>
                </a:lnTo>
                <a:close/>
              </a:path>
            </a:pathLst>
          </a:custGeom>
          <a:noFill/>
          <a:ln w="1905">
            <a:solidFill>
              <a:srgbClr val="D5B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V="1">
            <a:off x="8315325" y="0"/>
            <a:ext cx="3669030" cy="1915160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7" name="菱形 6"/>
          <p:cNvSpPr/>
          <p:nvPr/>
        </p:nvSpPr>
        <p:spPr>
          <a:xfrm>
            <a:off x="1943100" y="-604520"/>
            <a:ext cx="8054975" cy="8064500"/>
          </a:xfrm>
          <a:prstGeom prst="diamond">
            <a:avLst/>
          </a:prstGeom>
          <a:solidFill>
            <a:srgbClr val="EEEEF0">
              <a:alpha val="8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62065" y="762524"/>
            <a:ext cx="2981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ontents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044782" y="2312925"/>
            <a:ext cx="3669199" cy="1010002"/>
            <a:chOff x="2162007" y="1793495"/>
            <a:chExt cx="3669199" cy="1010002"/>
          </a:xfrm>
        </p:grpSpPr>
        <p:sp>
          <p:nvSpPr>
            <p:cNvPr id="2" name="菱形 1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D5B89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69258" y="1848008"/>
              <a:ext cx="3555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73224" y="1849390"/>
              <a:ext cx="30579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noProof="1">
                  <a:solidFill>
                    <a:schemeClr val="bg1"/>
                  </a:solidFill>
                  <a:cs typeface="+mn-ea"/>
                  <a:sym typeface="+mn-lt"/>
                </a:rPr>
                <a:t>Team Memebers</a:t>
              </a:r>
              <a:endParaRPr lang="zh-CN" altLang="en-US" sz="2800" noProof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45417" y="3112390"/>
            <a:ext cx="3668255" cy="593595"/>
            <a:chOff x="2162007" y="1793495"/>
            <a:chExt cx="3668255" cy="593595"/>
          </a:xfrm>
        </p:grpSpPr>
        <p:sp>
          <p:nvSpPr>
            <p:cNvPr id="25" name="菱形 2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D5B89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69258" y="1848008"/>
              <a:ext cx="3555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772280" y="1865120"/>
              <a:ext cx="305798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Data Process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52569" y="3968640"/>
            <a:ext cx="3396784" cy="1007648"/>
            <a:chOff x="2162007" y="1793495"/>
            <a:chExt cx="3396784" cy="1007648"/>
          </a:xfrm>
        </p:grpSpPr>
        <p:sp>
          <p:nvSpPr>
            <p:cNvPr id="33" name="菱形 3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D5B89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69258" y="1848008"/>
              <a:ext cx="3555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82571" y="1848008"/>
              <a:ext cx="277622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noProof="1">
                  <a:solidFill>
                    <a:schemeClr val="bg1"/>
                  </a:solidFill>
                  <a:cs typeface="+mn-ea"/>
                  <a:sym typeface="+mn-lt"/>
                </a:rPr>
                <a:t>Streamlit App</a:t>
              </a:r>
              <a:endParaRPr lang="zh-CN" altLang="en-US" sz="2800" noProof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/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 flipV="1">
            <a:off x="0" y="0"/>
            <a:ext cx="2077720" cy="80835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2" name="任意多边形: 形状 42"/>
          <p:cNvSpPr/>
          <p:nvPr/>
        </p:nvSpPr>
        <p:spPr>
          <a:xfrm rot="5400000" flipV="1">
            <a:off x="11362055" y="6099810"/>
            <a:ext cx="1137920" cy="52133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graphicFrame>
        <p:nvGraphicFramePr>
          <p:cNvPr id="17" name="图表 16"/>
          <p:cNvGraphicFramePr/>
          <p:nvPr/>
        </p:nvGraphicFramePr>
        <p:xfrm>
          <a:off x="948191" y="1809720"/>
          <a:ext cx="3734300" cy="360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D6F4293-C377-4668-92A6-9424C537F080}"/>
              </a:ext>
            </a:extLst>
          </p:cNvPr>
          <p:cNvSpPr/>
          <p:nvPr/>
        </p:nvSpPr>
        <p:spPr>
          <a:xfrm>
            <a:off x="3207391" y="982507"/>
            <a:ext cx="5022209" cy="4892985"/>
          </a:xfrm>
          <a:prstGeom prst="rect">
            <a:avLst/>
          </a:prstGeom>
          <a:gradFill>
            <a:gsLst>
              <a:gs pos="26000">
                <a:srgbClr val="AA8462">
                  <a:tint val="66000"/>
                  <a:satMod val="160000"/>
                </a:srgbClr>
              </a:gs>
              <a:gs pos="64000">
                <a:srgbClr val="AA8462">
                  <a:tint val="44500"/>
                  <a:satMod val="160000"/>
                </a:srgbClr>
              </a:gs>
              <a:gs pos="100000">
                <a:srgbClr val="AA8462">
                  <a:tint val="23500"/>
                  <a:satMod val="160000"/>
                </a:srgbClr>
              </a:gs>
            </a:gsLst>
            <a:lin ang="13500000" scaled="1"/>
          </a:gradFill>
          <a:ln>
            <a:solidFill>
              <a:srgbClr val="EAD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B88DA3-9BE8-4B8E-97D7-1459D1D0DE28}"/>
              </a:ext>
            </a:extLst>
          </p:cNvPr>
          <p:cNvSpPr txBox="1"/>
          <p:nvPr/>
        </p:nvSpPr>
        <p:spPr>
          <a:xfrm>
            <a:off x="4348524" y="2151010"/>
            <a:ext cx="373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Xuehua</a:t>
            </a:r>
            <a:r>
              <a:rPr lang="en-US" altLang="zh-CN" dirty="0"/>
              <a:t> Luo:42054053</a:t>
            </a:r>
          </a:p>
          <a:p>
            <a:endParaRPr lang="en-US" altLang="zh-CN" dirty="0"/>
          </a:p>
          <a:p>
            <a:r>
              <a:rPr lang="en-US" altLang="zh-CN" dirty="0"/>
              <a:t>Data process</a:t>
            </a:r>
          </a:p>
          <a:p>
            <a:r>
              <a:rPr lang="en-US" altLang="zh-CN" dirty="0" err="1"/>
              <a:t>Streamlit</a:t>
            </a:r>
            <a:r>
              <a:rPr lang="en-US" altLang="zh-CN" dirty="0"/>
              <a:t> app</a:t>
            </a:r>
          </a:p>
          <a:p>
            <a:r>
              <a:rPr lang="en-US" altLang="zh-CN" dirty="0"/>
              <a:t>Write the README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75D273F-BACD-4517-92FB-D7A011E226AE}"/>
              </a:ext>
            </a:extLst>
          </p:cNvPr>
          <p:cNvSpPr txBox="1"/>
          <p:nvPr/>
        </p:nvSpPr>
        <p:spPr>
          <a:xfrm>
            <a:off x="4348524" y="3875993"/>
            <a:ext cx="373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Peiyuan</a:t>
            </a:r>
            <a:r>
              <a:rPr lang="en-US" altLang="zh-CN" dirty="0"/>
              <a:t> Wang:42054041</a:t>
            </a:r>
          </a:p>
          <a:p>
            <a:endParaRPr lang="en-US" altLang="zh-CN" dirty="0"/>
          </a:p>
          <a:p>
            <a:r>
              <a:rPr lang="en-US" altLang="zh-CN" dirty="0"/>
              <a:t>Data process</a:t>
            </a:r>
          </a:p>
          <a:p>
            <a:r>
              <a:rPr lang="en-US" altLang="zh-CN" dirty="0"/>
              <a:t>Design PPT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25CDA7-0F63-40B2-B47D-A0BF518CBF55}"/>
              </a:ext>
            </a:extLst>
          </p:cNvPr>
          <p:cNvSpPr txBox="1"/>
          <p:nvPr/>
        </p:nvSpPr>
        <p:spPr>
          <a:xfrm>
            <a:off x="4434640" y="1443944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Team 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2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 flipV="1">
            <a:off x="0" y="0"/>
            <a:ext cx="2077720" cy="80835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2" name="任意多边形: 形状 42"/>
          <p:cNvSpPr/>
          <p:nvPr/>
        </p:nvSpPr>
        <p:spPr>
          <a:xfrm rot="5400000" flipV="1">
            <a:off x="11362055" y="6099810"/>
            <a:ext cx="1137920" cy="52133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graphicFrame>
        <p:nvGraphicFramePr>
          <p:cNvPr id="17" name="图表 16"/>
          <p:cNvGraphicFramePr/>
          <p:nvPr/>
        </p:nvGraphicFramePr>
        <p:xfrm>
          <a:off x="948191" y="1809720"/>
          <a:ext cx="3734300" cy="360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6AB674-F8D3-4B02-A95C-E0640132530D}"/>
              </a:ext>
            </a:extLst>
          </p:cNvPr>
          <p:cNvSpPr txBox="1"/>
          <p:nvPr/>
        </p:nvSpPr>
        <p:spPr>
          <a:xfrm>
            <a:off x="557775" y="4189299"/>
            <a:ext cx="843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EAD9C5"/>
                </a:highlight>
              </a:rPr>
              <a:t>1.After simple data processing, we delete some unimportant data columns.</a:t>
            </a:r>
            <a:endParaRPr lang="zh-CN" altLang="en-US" dirty="0">
              <a:highlight>
                <a:srgbClr val="EAD9C5"/>
              </a:highligh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E2F633-83B9-4AA0-AC88-6F03AE626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8" y="601132"/>
            <a:ext cx="5651464" cy="32900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F8F8A7-3F39-4E35-A739-60CA68ACD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92" y="634066"/>
            <a:ext cx="5983886" cy="3518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EC909C-EBB2-41A7-9D0A-3E98BDE47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92" y="4856710"/>
            <a:ext cx="7696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 flipV="1">
            <a:off x="0" y="0"/>
            <a:ext cx="2077720" cy="80835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2" name="任意多边形: 形状 42"/>
          <p:cNvSpPr/>
          <p:nvPr/>
        </p:nvSpPr>
        <p:spPr>
          <a:xfrm rot="5400000" flipV="1">
            <a:off x="11362055" y="6099810"/>
            <a:ext cx="1137920" cy="52133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6AB674-F8D3-4B02-A95C-E0640132530D}"/>
              </a:ext>
            </a:extLst>
          </p:cNvPr>
          <p:cNvSpPr txBox="1"/>
          <p:nvPr/>
        </p:nvSpPr>
        <p:spPr>
          <a:xfrm>
            <a:off x="402558" y="2723615"/>
            <a:ext cx="349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EAD9C5"/>
                </a:highlight>
              </a:rPr>
              <a:t>2.We used seaborn to analyze</a:t>
            </a:r>
          </a:p>
          <a:p>
            <a:r>
              <a:rPr lang="en-US" altLang="zh-CN" dirty="0">
                <a:highlight>
                  <a:srgbClr val="EAD9C5"/>
                </a:highlight>
              </a:rPr>
              <a:t> the relationship between </a:t>
            </a:r>
          </a:p>
          <a:p>
            <a:r>
              <a:rPr lang="en-US" altLang="zh-CN" dirty="0">
                <a:highlight>
                  <a:srgbClr val="EAD9C5"/>
                </a:highlight>
              </a:rPr>
              <a:t>variables.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2AEAF-7D94-4770-998E-B4366FF0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02" y="0"/>
            <a:ext cx="7774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67021D-F0E4-40C5-A58F-0C9822762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960"/>
            <a:ext cx="7472218" cy="3629869"/>
          </a:xfrm>
          <a:prstGeom prst="rect">
            <a:avLst/>
          </a:prstGeom>
        </p:spPr>
      </p:pic>
      <p:sp>
        <p:nvSpPr>
          <p:cNvPr id="43" name="任意多边形: 形状 42"/>
          <p:cNvSpPr/>
          <p:nvPr/>
        </p:nvSpPr>
        <p:spPr>
          <a:xfrm flipV="1">
            <a:off x="0" y="0"/>
            <a:ext cx="2077720" cy="80835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2" name="任意多边形: 形状 42"/>
          <p:cNvSpPr/>
          <p:nvPr/>
        </p:nvSpPr>
        <p:spPr>
          <a:xfrm rot="5400000" flipV="1">
            <a:off x="11362055" y="6099810"/>
            <a:ext cx="1137920" cy="52133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818769508"/>
              </p:ext>
            </p:extLst>
          </p:nvPr>
        </p:nvGraphicFramePr>
        <p:xfrm>
          <a:off x="948191" y="1809720"/>
          <a:ext cx="3734300" cy="360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6AB674-F8D3-4B02-A95C-E0640132530D}"/>
              </a:ext>
            </a:extLst>
          </p:cNvPr>
          <p:cNvSpPr txBox="1"/>
          <p:nvPr/>
        </p:nvSpPr>
        <p:spPr>
          <a:xfrm>
            <a:off x="717412" y="1130480"/>
            <a:ext cx="10757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EAD9C5"/>
                </a:highlight>
              </a:rPr>
              <a:t>3. Through iteration, we found the ranking of the most popular coffee types among consumers,</a:t>
            </a:r>
          </a:p>
          <a:p>
            <a:r>
              <a:rPr lang="en-US" altLang="zh-CN" dirty="0">
                <a:highlight>
                  <a:srgbClr val="EAD9C5"/>
                </a:highlight>
              </a:rPr>
              <a:t> among which the top three--Medium roast /Dark Roast /Arabica.</a:t>
            </a:r>
          </a:p>
          <a:p>
            <a:endParaRPr lang="zh-CN" altLang="en-US" dirty="0">
              <a:highlight>
                <a:srgbClr val="EAD9C5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163903-EBED-4BA5-9D0A-38849790F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26" y="2277960"/>
            <a:ext cx="5744957" cy="36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 flipV="1">
            <a:off x="0" y="0"/>
            <a:ext cx="2077720" cy="80835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2" name="任意多边形: 形状 42"/>
          <p:cNvSpPr/>
          <p:nvPr/>
        </p:nvSpPr>
        <p:spPr>
          <a:xfrm rot="5400000" flipV="1">
            <a:off x="11362055" y="6099810"/>
            <a:ext cx="1137920" cy="52133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graphicFrame>
        <p:nvGraphicFramePr>
          <p:cNvPr id="17" name="图表 16"/>
          <p:cNvGraphicFramePr/>
          <p:nvPr/>
        </p:nvGraphicFramePr>
        <p:xfrm>
          <a:off x="948191" y="1809720"/>
          <a:ext cx="3734300" cy="360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6AB674-F8D3-4B02-A95C-E0640132530D}"/>
              </a:ext>
            </a:extLst>
          </p:cNvPr>
          <p:cNvSpPr txBox="1"/>
          <p:nvPr/>
        </p:nvSpPr>
        <p:spPr>
          <a:xfrm>
            <a:off x="659499" y="1515528"/>
            <a:ext cx="5538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EAD9C5"/>
                </a:highlight>
              </a:rPr>
              <a:t>4. We find that </a:t>
            </a:r>
          </a:p>
          <a:p>
            <a:r>
              <a:rPr lang="en-US" altLang="zh-CN" dirty="0">
                <a:highlight>
                  <a:srgbClr val="EAD9C5"/>
                </a:highlight>
              </a:rPr>
              <a:t>community coffee </a:t>
            </a:r>
            <a:r>
              <a:rPr lang="en-US" altLang="zh-CN" dirty="0" err="1">
                <a:highlight>
                  <a:srgbClr val="EAD9C5"/>
                </a:highlight>
              </a:rPr>
              <a:t>caf</a:t>
            </a:r>
            <a:r>
              <a:rPr lang="en-US" altLang="zh-CN" dirty="0">
                <a:highlight>
                  <a:srgbClr val="EAD9C5"/>
                </a:highlight>
              </a:rPr>
              <a:t> special decaf medium-dark roast coffee single-serve cups</a:t>
            </a:r>
          </a:p>
          <a:p>
            <a:r>
              <a:rPr lang="en-US" altLang="zh-CN" dirty="0">
                <a:highlight>
                  <a:srgbClr val="EAD9C5"/>
                </a:highlight>
              </a:rPr>
              <a:t> 36 </a:t>
            </a:r>
            <a:r>
              <a:rPr lang="en-US" altLang="zh-CN" dirty="0" err="1">
                <a:highlight>
                  <a:srgbClr val="EAD9C5"/>
                </a:highlight>
              </a:rPr>
              <a:t>ct</a:t>
            </a:r>
            <a:r>
              <a:rPr lang="en-US" altLang="zh-CN" dirty="0">
                <a:highlight>
                  <a:srgbClr val="EAD9C5"/>
                </a:highlight>
              </a:rPr>
              <a:t> box compatible with </a:t>
            </a:r>
            <a:r>
              <a:rPr lang="en-US" altLang="zh-CN" dirty="0" err="1">
                <a:highlight>
                  <a:srgbClr val="EAD9C5"/>
                </a:highlight>
              </a:rPr>
              <a:t>keurig</a:t>
            </a:r>
            <a:r>
              <a:rPr lang="en-US" altLang="zh-CN" dirty="0">
                <a:highlight>
                  <a:srgbClr val="EAD9C5"/>
                </a:highlight>
              </a:rPr>
              <a:t> 2.0 k-cup brewers / rating of 5 and 108 reviews.</a:t>
            </a:r>
          </a:p>
          <a:p>
            <a:endParaRPr lang="en-US" altLang="zh-CN" dirty="0">
              <a:highlight>
                <a:srgbClr val="EAD9C5"/>
              </a:highlight>
            </a:endParaRPr>
          </a:p>
          <a:p>
            <a:endParaRPr lang="en-US" altLang="zh-CN" dirty="0">
              <a:highlight>
                <a:srgbClr val="EAD9C5"/>
              </a:highlight>
            </a:endParaRPr>
          </a:p>
          <a:p>
            <a:endParaRPr lang="en-US" altLang="zh-CN" dirty="0">
              <a:highlight>
                <a:srgbClr val="EAD9C5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D5BE3-4310-4ABF-96F0-5CF354E9F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28" y="350538"/>
            <a:ext cx="6217687" cy="34398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F56F61-495C-4C71-9762-B2C0CEAF2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5" y="3529659"/>
            <a:ext cx="6698114" cy="29874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D5FE7F-436E-4069-B4CE-0D9A17F8857F}"/>
              </a:ext>
            </a:extLst>
          </p:cNvPr>
          <p:cNvSpPr/>
          <p:nvPr/>
        </p:nvSpPr>
        <p:spPr>
          <a:xfrm>
            <a:off x="5973997" y="4397409"/>
            <a:ext cx="6217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EAD9C5"/>
                </a:highlight>
              </a:rPr>
              <a:t>"Folgers classic roast ground coffee" has 15k+ reviews which is the maximum value from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7300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 flipV="1">
            <a:off x="0" y="0"/>
            <a:ext cx="2077720" cy="80835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2" name="任意多边形: 形状 42"/>
          <p:cNvSpPr/>
          <p:nvPr/>
        </p:nvSpPr>
        <p:spPr>
          <a:xfrm rot="5400000" flipV="1">
            <a:off x="11362055" y="6099810"/>
            <a:ext cx="1137920" cy="52133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22A76D-8AC3-4369-9F9F-D7F808B1EA0B}"/>
              </a:ext>
            </a:extLst>
          </p:cNvPr>
          <p:cNvSpPr/>
          <p:nvPr/>
        </p:nvSpPr>
        <p:spPr>
          <a:xfrm>
            <a:off x="3421078" y="972188"/>
            <a:ext cx="509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EAD9C5"/>
                </a:highlight>
              </a:rPr>
              <a:t>Walmart is the most popular seller of coffee.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1A3EBF-5504-435A-89F4-50CF3317F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0" y="1341520"/>
            <a:ext cx="7786446" cy="49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 flipV="1">
            <a:off x="0" y="0"/>
            <a:ext cx="2077720" cy="80835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2" name="任意多边形: 形状 42"/>
          <p:cNvSpPr/>
          <p:nvPr/>
        </p:nvSpPr>
        <p:spPr>
          <a:xfrm rot="5400000" flipV="1">
            <a:off x="11362055" y="6099810"/>
            <a:ext cx="1137920" cy="521335"/>
          </a:xfrm>
          <a:custGeom>
            <a:avLst/>
            <a:gdLst>
              <a:gd name="connsiteX0" fmla="*/ 950582 w 1904596"/>
              <a:gd name="connsiteY0" fmla="*/ 988918 h 1940426"/>
              <a:gd name="connsiteX1" fmla="*/ 1417551 w 1904596"/>
              <a:gd name="connsiteY1" fmla="*/ 1940426 h 1940426"/>
              <a:gd name="connsiteX2" fmla="*/ 1368846 w 1904596"/>
              <a:gd name="connsiteY2" fmla="*/ 1940426 h 1940426"/>
              <a:gd name="connsiteX3" fmla="*/ 950410 w 1904596"/>
              <a:gd name="connsiteY3" fmla="*/ 1087810 h 1940426"/>
              <a:gd name="connsiteX4" fmla="*/ 531974 w 1904596"/>
              <a:gd name="connsiteY4" fmla="*/ 1940426 h 1940426"/>
              <a:gd name="connsiteX5" fmla="*/ 483613 w 1904596"/>
              <a:gd name="connsiteY5" fmla="*/ 1940426 h 1940426"/>
              <a:gd name="connsiteX6" fmla="*/ 950924 w 1904596"/>
              <a:gd name="connsiteY6" fmla="*/ 791134 h 1940426"/>
              <a:gd name="connsiteX7" fmla="*/ 1514959 w 1904596"/>
              <a:gd name="connsiteY7" fmla="*/ 1940426 h 1940426"/>
              <a:gd name="connsiteX8" fmla="*/ 1466255 w 1904596"/>
              <a:gd name="connsiteY8" fmla="*/ 1940426 h 1940426"/>
              <a:gd name="connsiteX9" fmla="*/ 950753 w 1904596"/>
              <a:gd name="connsiteY9" fmla="*/ 890026 h 1940426"/>
              <a:gd name="connsiteX10" fmla="*/ 435251 w 1904596"/>
              <a:gd name="connsiteY10" fmla="*/ 1940426 h 1940426"/>
              <a:gd name="connsiteX11" fmla="*/ 386890 w 1904596"/>
              <a:gd name="connsiteY11" fmla="*/ 1940426 h 1940426"/>
              <a:gd name="connsiteX12" fmla="*/ 951268 w 1904596"/>
              <a:gd name="connsiteY12" fmla="*/ 593351 h 1940426"/>
              <a:gd name="connsiteX13" fmla="*/ 1612369 w 1904596"/>
              <a:gd name="connsiteY13" fmla="*/ 1940426 h 1940426"/>
              <a:gd name="connsiteX14" fmla="*/ 1563664 w 1904596"/>
              <a:gd name="connsiteY14" fmla="*/ 1940426 h 1940426"/>
              <a:gd name="connsiteX15" fmla="*/ 951096 w 1904596"/>
              <a:gd name="connsiteY15" fmla="*/ 692243 h 1940426"/>
              <a:gd name="connsiteX16" fmla="*/ 338529 w 1904596"/>
              <a:gd name="connsiteY16" fmla="*/ 1940426 h 1940426"/>
              <a:gd name="connsiteX17" fmla="*/ 290168 w 1904596"/>
              <a:gd name="connsiteY17" fmla="*/ 1940426 h 1940426"/>
              <a:gd name="connsiteX18" fmla="*/ 951611 w 1904596"/>
              <a:gd name="connsiteY18" fmla="*/ 395567 h 1940426"/>
              <a:gd name="connsiteX19" fmla="*/ 1709778 w 1904596"/>
              <a:gd name="connsiteY19" fmla="*/ 1940426 h 1940426"/>
              <a:gd name="connsiteX20" fmla="*/ 1661073 w 1904596"/>
              <a:gd name="connsiteY20" fmla="*/ 1940426 h 1940426"/>
              <a:gd name="connsiteX21" fmla="*/ 951439 w 1904596"/>
              <a:gd name="connsiteY21" fmla="*/ 494459 h 1940426"/>
              <a:gd name="connsiteX22" fmla="*/ 241806 w 1904596"/>
              <a:gd name="connsiteY22" fmla="*/ 1940426 h 1940426"/>
              <a:gd name="connsiteX23" fmla="*/ 193445 w 1904596"/>
              <a:gd name="connsiteY23" fmla="*/ 1940426 h 1940426"/>
              <a:gd name="connsiteX24" fmla="*/ 951955 w 1904596"/>
              <a:gd name="connsiteY24" fmla="*/ 197784 h 1940426"/>
              <a:gd name="connsiteX25" fmla="*/ 1807187 w 1904596"/>
              <a:gd name="connsiteY25" fmla="*/ 1940426 h 1940426"/>
              <a:gd name="connsiteX26" fmla="*/ 1758483 w 1904596"/>
              <a:gd name="connsiteY26" fmla="*/ 1940426 h 1940426"/>
              <a:gd name="connsiteX27" fmla="*/ 951783 w 1904596"/>
              <a:gd name="connsiteY27" fmla="*/ 296675 h 1940426"/>
              <a:gd name="connsiteX28" fmla="*/ 145084 w 1904596"/>
              <a:gd name="connsiteY28" fmla="*/ 1940426 h 1940426"/>
              <a:gd name="connsiteX29" fmla="*/ 96723 w 1904596"/>
              <a:gd name="connsiteY29" fmla="*/ 1940426 h 1940426"/>
              <a:gd name="connsiteX30" fmla="*/ 952298 w 1904596"/>
              <a:gd name="connsiteY30" fmla="*/ 0 h 1940426"/>
              <a:gd name="connsiteX31" fmla="*/ 1904596 w 1904596"/>
              <a:gd name="connsiteY31" fmla="*/ 1940426 h 1940426"/>
              <a:gd name="connsiteX32" fmla="*/ 1855891 w 1904596"/>
              <a:gd name="connsiteY32" fmla="*/ 1940426 h 1940426"/>
              <a:gd name="connsiteX33" fmla="*/ 952126 w 1904596"/>
              <a:gd name="connsiteY33" fmla="*/ 98892 h 1940426"/>
              <a:gd name="connsiteX34" fmla="*/ 48361 w 1904596"/>
              <a:gd name="connsiteY34" fmla="*/ 1940426 h 1940426"/>
              <a:gd name="connsiteX35" fmla="*/ 0 w 1904596"/>
              <a:gd name="connsiteY35" fmla="*/ 1940426 h 19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4596" h="1940426">
                <a:moveTo>
                  <a:pt x="950582" y="988918"/>
                </a:moveTo>
                <a:lnTo>
                  <a:pt x="1417551" y="1940426"/>
                </a:lnTo>
                <a:lnTo>
                  <a:pt x="1368846" y="1940426"/>
                </a:lnTo>
                <a:lnTo>
                  <a:pt x="950410" y="1087810"/>
                </a:lnTo>
                <a:lnTo>
                  <a:pt x="531974" y="1940426"/>
                </a:lnTo>
                <a:lnTo>
                  <a:pt x="483613" y="1940426"/>
                </a:lnTo>
                <a:close/>
                <a:moveTo>
                  <a:pt x="950924" y="791134"/>
                </a:moveTo>
                <a:lnTo>
                  <a:pt x="1514959" y="1940426"/>
                </a:lnTo>
                <a:lnTo>
                  <a:pt x="1466255" y="1940426"/>
                </a:lnTo>
                <a:lnTo>
                  <a:pt x="950753" y="890026"/>
                </a:lnTo>
                <a:lnTo>
                  <a:pt x="435251" y="1940426"/>
                </a:lnTo>
                <a:lnTo>
                  <a:pt x="386890" y="1940426"/>
                </a:lnTo>
                <a:close/>
                <a:moveTo>
                  <a:pt x="951268" y="593351"/>
                </a:moveTo>
                <a:lnTo>
                  <a:pt x="1612369" y="1940426"/>
                </a:lnTo>
                <a:lnTo>
                  <a:pt x="1563664" y="1940426"/>
                </a:lnTo>
                <a:lnTo>
                  <a:pt x="951096" y="692243"/>
                </a:lnTo>
                <a:lnTo>
                  <a:pt x="338529" y="1940426"/>
                </a:lnTo>
                <a:lnTo>
                  <a:pt x="290168" y="1940426"/>
                </a:lnTo>
                <a:close/>
                <a:moveTo>
                  <a:pt x="951611" y="395567"/>
                </a:moveTo>
                <a:lnTo>
                  <a:pt x="1709778" y="1940426"/>
                </a:lnTo>
                <a:lnTo>
                  <a:pt x="1661073" y="1940426"/>
                </a:lnTo>
                <a:lnTo>
                  <a:pt x="951439" y="494459"/>
                </a:lnTo>
                <a:lnTo>
                  <a:pt x="241806" y="1940426"/>
                </a:lnTo>
                <a:lnTo>
                  <a:pt x="193445" y="1940426"/>
                </a:lnTo>
                <a:close/>
                <a:moveTo>
                  <a:pt x="951955" y="197784"/>
                </a:moveTo>
                <a:lnTo>
                  <a:pt x="1807187" y="1940426"/>
                </a:lnTo>
                <a:lnTo>
                  <a:pt x="1758483" y="1940426"/>
                </a:lnTo>
                <a:lnTo>
                  <a:pt x="951783" y="296675"/>
                </a:lnTo>
                <a:lnTo>
                  <a:pt x="145084" y="1940426"/>
                </a:lnTo>
                <a:lnTo>
                  <a:pt x="96723" y="1940426"/>
                </a:lnTo>
                <a:close/>
                <a:moveTo>
                  <a:pt x="952298" y="0"/>
                </a:moveTo>
                <a:lnTo>
                  <a:pt x="1904596" y="1940426"/>
                </a:lnTo>
                <a:lnTo>
                  <a:pt x="1855891" y="1940426"/>
                </a:lnTo>
                <a:lnTo>
                  <a:pt x="952126" y="98892"/>
                </a:lnTo>
                <a:lnTo>
                  <a:pt x="48361" y="1940426"/>
                </a:lnTo>
                <a:lnTo>
                  <a:pt x="0" y="1940426"/>
                </a:lnTo>
                <a:close/>
              </a:path>
            </a:pathLst>
          </a:custGeom>
          <a:noFill/>
          <a:ln w="3175">
            <a:solidFill>
              <a:srgbClr val="D5B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  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22A76D-8AC3-4369-9F9F-D7F808B1EA0B}"/>
              </a:ext>
            </a:extLst>
          </p:cNvPr>
          <p:cNvSpPr/>
          <p:nvPr/>
        </p:nvSpPr>
        <p:spPr>
          <a:xfrm>
            <a:off x="890408" y="743927"/>
            <a:ext cx="520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EAD9C5"/>
                </a:highlight>
              </a:rPr>
              <a:t>~300-500 grams is the most frequent weight.</a:t>
            </a:r>
          </a:p>
          <a:p>
            <a:endParaRPr lang="en-US" altLang="zh-CN" dirty="0">
              <a:highlight>
                <a:srgbClr val="EAD9C5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61F9C8-CDEC-494B-B48C-53813DC39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8" y="2075844"/>
            <a:ext cx="4655127" cy="4569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EE35DF-F87E-41AF-9CE9-3E97B867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3" y="1115565"/>
            <a:ext cx="5415927" cy="96144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0BD434-7FA6-4F8A-96D2-00E18A0018DB}"/>
              </a:ext>
            </a:extLst>
          </p:cNvPr>
          <p:cNvSpPr/>
          <p:nvPr/>
        </p:nvSpPr>
        <p:spPr>
          <a:xfrm>
            <a:off x="6096000" y="717459"/>
            <a:ext cx="53487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dirty="0">
                <a:highlight>
                  <a:srgbClr val="EAD9C5"/>
                </a:highlight>
              </a:rPr>
              <a:t>More weight (grams) doesn't equal a higher price.</a:t>
            </a:r>
          </a:p>
          <a:p>
            <a:pPr fontAlgn="base"/>
            <a:r>
              <a:rPr lang="en-US" altLang="zh-CN" dirty="0">
                <a:highlight>
                  <a:srgbClr val="EAD9C5"/>
                </a:highlight>
              </a:rPr>
              <a:t>A lower gram coffee may cost more than a higher gram coffee.</a:t>
            </a:r>
          </a:p>
          <a:p>
            <a:endParaRPr lang="en-US" altLang="zh-CN" dirty="0">
              <a:highlight>
                <a:srgbClr val="EAD9C5"/>
              </a:highligh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A3A5F9-5A2B-41E0-AFFE-95D59C64A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9643"/>
            <a:ext cx="4017818" cy="37261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5A8517-2E5B-4768-A1DE-3D7DEABE3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7372"/>
            <a:ext cx="5539764" cy="11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3sao50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223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宋体</vt:lpstr>
      <vt:lpstr>微软雅黑</vt:lpstr>
      <vt:lpstr>思源宋体</vt:lpstr>
      <vt:lpstr>方正正黑简体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黑金商务汇报</dc:title>
  <dc:creator>第一PPT</dc:creator>
  <cp:keywords>www.1ppt.com</cp:keywords>
  <dc:description>www.1ppt.com</dc:description>
  <cp:lastModifiedBy>Administrator</cp:lastModifiedBy>
  <cp:revision>86</cp:revision>
  <dcterms:created xsi:type="dcterms:W3CDTF">2020-02-16T11:38:00Z</dcterms:created>
  <dcterms:modified xsi:type="dcterms:W3CDTF">2022-10-31T11:08:54Z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