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9" r:id="rId1"/>
  </p:sldMasterIdLst>
  <p:notesMasterIdLst>
    <p:notesMasterId r:id="rId15"/>
  </p:notesMasterIdLst>
  <p:handoutMasterIdLst>
    <p:handoutMasterId r:id="rId16"/>
  </p:handoutMasterIdLst>
  <p:sldIdLst>
    <p:sldId id="268" r:id="rId2"/>
    <p:sldId id="269" r:id="rId3"/>
    <p:sldId id="266" r:id="rId4"/>
    <p:sldId id="270" r:id="rId5"/>
    <p:sldId id="273" r:id="rId6"/>
    <p:sldId id="274" r:id="rId7"/>
    <p:sldId id="277" r:id="rId8"/>
    <p:sldId id="280" r:id="rId9"/>
    <p:sldId id="281" r:id="rId10"/>
    <p:sldId id="275" r:id="rId11"/>
    <p:sldId id="276" r:id="rId12"/>
    <p:sldId id="279" r:id="rId13"/>
    <p:sldId id="278" r:id="rId14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2F91DE-245B-40A4-8729-5576BEB9181D}" v="2" dt="2025-04-06T14:17:53.3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15" autoAdjust="0"/>
    <p:restoredTop sz="94643" autoAdjust="0"/>
  </p:normalViewPr>
  <p:slideViewPr>
    <p:cSldViewPr>
      <p:cViewPr varScale="1">
        <p:scale>
          <a:sx n="78" d="100"/>
          <a:sy n="78" d="100"/>
        </p:scale>
        <p:origin x="192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lorusso" userId="b3dd4102d78fdf22" providerId="LiveId" clId="{A32F91DE-245B-40A4-8729-5576BEB9181D}"/>
    <pc:docChg chg="undo redo custSel addSld modSld sldOrd">
      <pc:chgData name="marco lorusso" userId="b3dd4102d78fdf22" providerId="LiveId" clId="{A32F91DE-245B-40A4-8729-5576BEB9181D}" dt="2025-04-06T21:13:01.784" v="205" actId="20577"/>
      <pc:docMkLst>
        <pc:docMk/>
      </pc:docMkLst>
      <pc:sldChg chg="addSp delSp modSp mod">
        <pc:chgData name="marco lorusso" userId="b3dd4102d78fdf22" providerId="LiveId" clId="{A32F91DE-245B-40A4-8729-5576BEB9181D}" dt="2025-04-06T21:12:47.504" v="200" actId="20577"/>
        <pc:sldMkLst>
          <pc:docMk/>
          <pc:sldMk cId="1110957549" sldId="268"/>
        </pc:sldMkLst>
        <pc:spChg chg="del">
          <ac:chgData name="marco lorusso" userId="b3dd4102d78fdf22" providerId="LiveId" clId="{A32F91DE-245B-40A4-8729-5576BEB9181D}" dt="2025-04-06T21:12:11.699" v="179" actId="478"/>
          <ac:spMkLst>
            <pc:docMk/>
            <pc:sldMk cId="1110957549" sldId="268"/>
            <ac:spMk id="9" creationId="{00000000-0000-0000-0000-000000000000}"/>
          </ac:spMkLst>
        </pc:spChg>
        <pc:spChg chg="del mod">
          <ac:chgData name="marco lorusso" userId="b3dd4102d78fdf22" providerId="LiveId" clId="{A32F91DE-245B-40A4-8729-5576BEB9181D}" dt="2025-04-06T21:12:18.953" v="182" actId="478"/>
          <ac:spMkLst>
            <pc:docMk/>
            <pc:sldMk cId="1110957549" sldId="268"/>
            <ac:spMk id="10" creationId="{00000000-0000-0000-0000-000000000000}"/>
          </ac:spMkLst>
        </pc:spChg>
        <pc:spChg chg="del">
          <ac:chgData name="marco lorusso" userId="b3dd4102d78fdf22" providerId="LiveId" clId="{A32F91DE-245B-40A4-8729-5576BEB9181D}" dt="2025-04-06T21:12:31.484" v="188" actId="478"/>
          <ac:spMkLst>
            <pc:docMk/>
            <pc:sldMk cId="1110957549" sldId="268"/>
            <ac:spMk id="11" creationId="{00000000-0000-0000-0000-000000000000}"/>
          </ac:spMkLst>
        </pc:spChg>
        <pc:spChg chg="del">
          <ac:chgData name="marco lorusso" userId="b3dd4102d78fdf22" providerId="LiveId" clId="{A32F91DE-245B-40A4-8729-5576BEB9181D}" dt="2025-04-06T21:12:29.109" v="186" actId="478"/>
          <ac:spMkLst>
            <pc:docMk/>
            <pc:sldMk cId="1110957549" sldId="268"/>
            <ac:spMk id="12" creationId="{00000000-0000-0000-0000-000000000000}"/>
          </ac:spMkLst>
        </pc:spChg>
        <pc:spChg chg="del">
          <ac:chgData name="marco lorusso" userId="b3dd4102d78fdf22" providerId="LiveId" clId="{A32F91DE-245B-40A4-8729-5576BEB9181D}" dt="2025-04-06T21:12:23.081" v="184" actId="478"/>
          <ac:spMkLst>
            <pc:docMk/>
            <pc:sldMk cId="1110957549" sldId="268"/>
            <ac:spMk id="15" creationId="{00000000-0000-0000-0000-000000000000}"/>
          </ac:spMkLst>
        </pc:spChg>
        <pc:spChg chg="del">
          <ac:chgData name="marco lorusso" userId="b3dd4102d78fdf22" providerId="LiveId" clId="{A32F91DE-245B-40A4-8729-5576BEB9181D}" dt="2025-04-06T21:12:21.507" v="183" actId="478"/>
          <ac:spMkLst>
            <pc:docMk/>
            <pc:sldMk cId="1110957549" sldId="268"/>
            <ac:spMk id="16" creationId="{00000000-0000-0000-0000-000000000000}"/>
          </ac:spMkLst>
        </pc:spChg>
        <pc:spChg chg="mod">
          <ac:chgData name="marco lorusso" userId="b3dd4102d78fdf22" providerId="LiveId" clId="{A32F91DE-245B-40A4-8729-5576BEB9181D}" dt="2025-04-06T21:12:47.504" v="200" actId="20577"/>
          <ac:spMkLst>
            <pc:docMk/>
            <pc:sldMk cId="1110957549" sldId="268"/>
            <ac:spMk id="17" creationId="{00000000-0000-0000-0000-000000000000}"/>
          </ac:spMkLst>
        </pc:spChg>
        <pc:spChg chg="mod">
          <ac:chgData name="marco lorusso" userId="b3dd4102d78fdf22" providerId="LiveId" clId="{A32F91DE-245B-40A4-8729-5576BEB9181D}" dt="2025-04-06T21:12:37.005" v="189" actId="1076"/>
          <ac:spMkLst>
            <pc:docMk/>
            <pc:sldMk cId="1110957549" sldId="268"/>
            <ac:spMk id="18" creationId="{00000000-0000-0000-0000-000000000000}"/>
          </ac:spMkLst>
        </pc:spChg>
        <pc:spChg chg="add del mod">
          <ac:chgData name="marco lorusso" userId="b3dd4102d78fdf22" providerId="LiveId" clId="{A32F91DE-245B-40A4-8729-5576BEB9181D}" dt="2025-04-06T21:12:14.650" v="180" actId="478"/>
          <ac:spMkLst>
            <pc:docMk/>
            <pc:sldMk cId="1110957549" sldId="268"/>
            <ac:spMk id="20" creationId="{784F0834-C3BA-4E71-BE44-952DF58356D0}"/>
          </ac:spMkLst>
        </pc:spChg>
        <pc:spChg chg="add del mod">
          <ac:chgData name="marco lorusso" userId="b3dd4102d78fdf22" providerId="LiveId" clId="{A32F91DE-245B-40A4-8729-5576BEB9181D}" dt="2025-04-06T21:12:26.468" v="185" actId="478"/>
          <ac:spMkLst>
            <pc:docMk/>
            <pc:sldMk cId="1110957549" sldId="268"/>
            <ac:spMk id="22" creationId="{B092BFBA-23C0-CFAE-D947-176274462B67}"/>
          </ac:spMkLst>
        </pc:spChg>
        <pc:spChg chg="add del mod">
          <ac:chgData name="marco lorusso" userId="b3dd4102d78fdf22" providerId="LiveId" clId="{A32F91DE-245B-40A4-8729-5576BEB9181D}" dt="2025-04-06T21:12:30.117" v="187" actId="478"/>
          <ac:spMkLst>
            <pc:docMk/>
            <pc:sldMk cId="1110957549" sldId="268"/>
            <ac:spMk id="24" creationId="{C77A99F1-7BC6-EBA0-16AE-90FE3128A944}"/>
          </ac:spMkLst>
        </pc:spChg>
      </pc:sldChg>
      <pc:sldChg chg="modSp mod">
        <pc:chgData name="marco lorusso" userId="b3dd4102d78fdf22" providerId="LiveId" clId="{A32F91DE-245B-40A4-8729-5576BEB9181D}" dt="2025-04-06T21:13:01.784" v="205" actId="20577"/>
        <pc:sldMkLst>
          <pc:docMk/>
          <pc:sldMk cId="3650524206" sldId="269"/>
        </pc:sldMkLst>
        <pc:spChg chg="mod">
          <ac:chgData name="marco lorusso" userId="b3dd4102d78fdf22" providerId="LiveId" clId="{A32F91DE-245B-40A4-8729-5576BEB9181D}" dt="2025-04-06T21:13:01.784" v="205" actId="20577"/>
          <ac:spMkLst>
            <pc:docMk/>
            <pc:sldMk cId="3650524206" sldId="269"/>
            <ac:spMk id="2" creationId="{4B80D644-0371-B550-A200-E6022B9E9DE1}"/>
          </ac:spMkLst>
        </pc:spChg>
      </pc:sldChg>
      <pc:sldChg chg="modSp mod">
        <pc:chgData name="marco lorusso" userId="b3dd4102d78fdf22" providerId="LiveId" clId="{A32F91DE-245B-40A4-8729-5576BEB9181D}" dt="2025-04-06T14:16:17.936" v="81" actId="12"/>
        <pc:sldMkLst>
          <pc:docMk/>
          <pc:sldMk cId="1543661866" sldId="274"/>
        </pc:sldMkLst>
        <pc:spChg chg="mod">
          <ac:chgData name="marco lorusso" userId="b3dd4102d78fdf22" providerId="LiveId" clId="{A32F91DE-245B-40A4-8729-5576BEB9181D}" dt="2025-04-06T14:16:17.936" v="81" actId="12"/>
          <ac:spMkLst>
            <pc:docMk/>
            <pc:sldMk cId="1543661866" sldId="274"/>
            <ac:spMk id="2" creationId="{2EC87580-5297-58C3-A34E-6955DA3669CA}"/>
          </ac:spMkLst>
        </pc:spChg>
      </pc:sldChg>
      <pc:sldChg chg="modSp mod">
        <pc:chgData name="marco lorusso" userId="b3dd4102d78fdf22" providerId="LiveId" clId="{A32F91DE-245B-40A4-8729-5576BEB9181D}" dt="2025-04-06T14:19:50.233" v="148" actId="20577"/>
        <pc:sldMkLst>
          <pc:docMk/>
          <pc:sldMk cId="3779662260" sldId="275"/>
        </pc:sldMkLst>
        <pc:spChg chg="mod">
          <ac:chgData name="marco lorusso" userId="b3dd4102d78fdf22" providerId="LiveId" clId="{A32F91DE-245B-40A4-8729-5576BEB9181D}" dt="2025-04-06T14:19:50.233" v="148" actId="20577"/>
          <ac:spMkLst>
            <pc:docMk/>
            <pc:sldMk cId="3779662260" sldId="275"/>
            <ac:spMk id="2" creationId="{5C40422B-A9EA-7971-40DB-D8788C527F34}"/>
          </ac:spMkLst>
        </pc:spChg>
      </pc:sldChg>
      <pc:sldChg chg="modSp mod">
        <pc:chgData name="marco lorusso" userId="b3dd4102d78fdf22" providerId="LiveId" clId="{A32F91DE-245B-40A4-8729-5576BEB9181D}" dt="2025-04-06T14:21:11.650" v="178" actId="14100"/>
        <pc:sldMkLst>
          <pc:docMk/>
          <pc:sldMk cId="3821886011" sldId="276"/>
        </pc:sldMkLst>
        <pc:spChg chg="mod">
          <ac:chgData name="marco lorusso" userId="b3dd4102d78fdf22" providerId="LiveId" clId="{A32F91DE-245B-40A4-8729-5576BEB9181D}" dt="2025-04-06T14:21:11.650" v="178" actId="14100"/>
          <ac:spMkLst>
            <pc:docMk/>
            <pc:sldMk cId="3821886011" sldId="276"/>
            <ac:spMk id="7" creationId="{BD490694-9417-062A-DA7E-8BE286C7AFAB}"/>
          </ac:spMkLst>
        </pc:spChg>
      </pc:sldChg>
      <pc:sldChg chg="ord">
        <pc:chgData name="marco lorusso" userId="b3dd4102d78fdf22" providerId="LiveId" clId="{A32F91DE-245B-40A4-8729-5576BEB9181D}" dt="2025-04-05T14:02:04.663" v="67"/>
        <pc:sldMkLst>
          <pc:docMk/>
          <pc:sldMk cId="1487821933" sldId="279"/>
        </pc:sldMkLst>
      </pc:sldChg>
      <pc:sldChg chg="addSp delSp modSp new mod">
        <pc:chgData name="marco lorusso" userId="b3dd4102d78fdf22" providerId="LiveId" clId="{A32F91DE-245B-40A4-8729-5576BEB9181D}" dt="2025-04-06T14:17:20.111" v="83" actId="1076"/>
        <pc:sldMkLst>
          <pc:docMk/>
          <pc:sldMk cId="1944232588" sldId="280"/>
        </pc:sldMkLst>
        <pc:spChg chg="del">
          <ac:chgData name="marco lorusso" userId="b3dd4102d78fdf22" providerId="LiveId" clId="{A32F91DE-245B-40A4-8729-5576BEB9181D}" dt="2025-04-05T13:47:16.802" v="2" actId="478"/>
          <ac:spMkLst>
            <pc:docMk/>
            <pc:sldMk cId="1944232588" sldId="280"/>
            <ac:spMk id="2" creationId="{0C38D474-3FB8-901B-7474-CB752F92FD81}"/>
          </ac:spMkLst>
        </pc:spChg>
        <pc:spChg chg="del">
          <ac:chgData name="marco lorusso" userId="b3dd4102d78fdf22" providerId="LiveId" clId="{A32F91DE-245B-40A4-8729-5576BEB9181D}" dt="2025-04-05T13:47:15.602" v="1" actId="478"/>
          <ac:spMkLst>
            <pc:docMk/>
            <pc:sldMk cId="1944232588" sldId="280"/>
            <ac:spMk id="3" creationId="{1E3BFD88-F742-E0AA-EA3C-CA7C7041E6F7}"/>
          </ac:spMkLst>
        </pc:spChg>
        <pc:spChg chg="add mod">
          <ac:chgData name="marco lorusso" userId="b3dd4102d78fdf22" providerId="LiveId" clId="{A32F91DE-245B-40A4-8729-5576BEB9181D}" dt="2025-04-05T13:58:15.089" v="56" actId="404"/>
          <ac:spMkLst>
            <pc:docMk/>
            <pc:sldMk cId="1944232588" sldId="280"/>
            <ac:spMk id="6" creationId="{32BE1857-02D7-D0A7-C773-2152CBE6CDFD}"/>
          </ac:spMkLst>
        </pc:spChg>
        <pc:picChg chg="add mod">
          <ac:chgData name="marco lorusso" userId="b3dd4102d78fdf22" providerId="LiveId" clId="{A32F91DE-245B-40A4-8729-5576BEB9181D}" dt="2025-04-06T14:17:20.111" v="83" actId="1076"/>
          <ac:picMkLst>
            <pc:docMk/>
            <pc:sldMk cId="1944232588" sldId="280"/>
            <ac:picMk id="5" creationId="{B1F99AC6-6ED1-51B2-F3BF-EC1EE93D21E0}"/>
          </ac:picMkLst>
        </pc:picChg>
      </pc:sldChg>
      <pc:sldChg chg="addSp delSp modSp new mod">
        <pc:chgData name="marco lorusso" userId="b3dd4102d78fdf22" providerId="LiveId" clId="{A32F91DE-245B-40A4-8729-5576BEB9181D}" dt="2025-04-06T14:18:12.351" v="103" actId="1076"/>
        <pc:sldMkLst>
          <pc:docMk/>
          <pc:sldMk cId="2860692586" sldId="281"/>
        </pc:sldMkLst>
        <pc:spChg chg="mod">
          <ac:chgData name="marco lorusso" userId="b3dd4102d78fdf22" providerId="LiveId" clId="{A32F91DE-245B-40A4-8729-5576BEB9181D}" dt="2025-04-05T13:58:29.480" v="59" actId="14100"/>
          <ac:spMkLst>
            <pc:docMk/>
            <pc:sldMk cId="2860692586" sldId="281"/>
            <ac:spMk id="2" creationId="{18699D7D-20A9-38C8-38E8-53E56F3781A1}"/>
          </ac:spMkLst>
        </pc:spChg>
        <pc:spChg chg="del">
          <ac:chgData name="marco lorusso" userId="b3dd4102d78fdf22" providerId="LiveId" clId="{A32F91DE-245B-40A4-8729-5576BEB9181D}" dt="2025-04-05T13:54:20.886" v="23" actId="478"/>
          <ac:spMkLst>
            <pc:docMk/>
            <pc:sldMk cId="2860692586" sldId="281"/>
            <ac:spMk id="3" creationId="{8327F664-FBF9-DC71-56FB-0A3597B6491E}"/>
          </ac:spMkLst>
        </pc:spChg>
        <pc:spChg chg="add mod">
          <ac:chgData name="marco lorusso" userId="b3dd4102d78fdf22" providerId="LiveId" clId="{A32F91DE-245B-40A4-8729-5576BEB9181D}" dt="2025-04-06T14:18:12.351" v="103" actId="1076"/>
          <ac:spMkLst>
            <pc:docMk/>
            <pc:sldMk cId="2860692586" sldId="281"/>
            <ac:spMk id="3" creationId="{B701E842-91CC-6646-044A-76F088A6957C}"/>
          </ac:spMkLst>
        </pc:spChg>
        <pc:picChg chg="add mod">
          <ac:chgData name="marco lorusso" userId="b3dd4102d78fdf22" providerId="LiveId" clId="{A32F91DE-245B-40A4-8729-5576BEB9181D}" dt="2025-04-06T14:17:49.864" v="85" actId="1076"/>
          <ac:picMkLst>
            <pc:docMk/>
            <pc:sldMk cId="2860692586" sldId="281"/>
            <ac:picMk id="5" creationId="{EEA3DC36-C4A9-B338-4350-00F9D779CE3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9388A7-5429-7442-BD81-798B3F4B5BE0}" type="datetime1">
              <a:rPr lang="it-IT"/>
              <a:pPr/>
              <a:t>06/04/2025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144663-F296-154C-879B-F265E0A1929F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623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Click to edit Master text styles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425F76-5FCB-3E42-9F4B-C72054CFC5AB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7598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3850" y="1700808"/>
            <a:ext cx="7848550" cy="1944216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defRPr sz="42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fr-CH" dirty="0"/>
              <a:t>Inserisci titolo</a:t>
            </a:r>
            <a:endParaRPr lang="it-IT" dirty="0"/>
          </a:p>
        </p:txBody>
      </p:sp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nome studente</a:t>
            </a:r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323528" y="4012535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2"/>
          <p:cNvSpPr>
            <a:spLocks noGrp="1"/>
          </p:cNvSpPr>
          <p:nvPr>
            <p:ph type="body" sz="quarter" idx="17" hasCustomPrompt="1"/>
          </p:nvPr>
        </p:nvSpPr>
        <p:spPr>
          <a:xfrm>
            <a:off x="323528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Studente/i</a:t>
            </a:r>
          </a:p>
        </p:txBody>
      </p:sp>
      <p:sp>
        <p:nvSpPr>
          <p:cNvPr id="24" name="Segnaposto testo 12"/>
          <p:cNvSpPr>
            <a:spLocks noGrp="1"/>
          </p:cNvSpPr>
          <p:nvPr>
            <p:ph type="body" sz="quarter" idx="24" hasCustomPrompt="1"/>
          </p:nvPr>
        </p:nvSpPr>
        <p:spPr>
          <a:xfrm>
            <a:off x="323528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corso di laurea</a:t>
            </a:r>
          </a:p>
        </p:txBody>
      </p:sp>
      <p:cxnSp>
        <p:nvCxnSpPr>
          <p:cNvPr id="25" name="Connettore 1 24"/>
          <p:cNvCxnSpPr/>
          <p:nvPr userDrawn="1"/>
        </p:nvCxnSpPr>
        <p:spPr>
          <a:xfrm>
            <a:off x="323528" y="5066218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egnaposto testo 12"/>
          <p:cNvSpPr>
            <a:spLocks noGrp="1"/>
          </p:cNvSpPr>
          <p:nvPr>
            <p:ph type="body" sz="quarter" idx="25" hasCustomPrompt="1"/>
          </p:nvPr>
        </p:nvSpPr>
        <p:spPr>
          <a:xfrm>
            <a:off x="323528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Corso di laurea</a:t>
            </a:r>
          </a:p>
        </p:txBody>
      </p:sp>
      <p:sp>
        <p:nvSpPr>
          <p:cNvPr id="27" name="Segnaposto testo 12"/>
          <p:cNvSpPr>
            <a:spLocks noGrp="1"/>
          </p:cNvSpPr>
          <p:nvPr>
            <p:ph type="body" sz="quarter" idx="26" hasCustomPrompt="1"/>
          </p:nvPr>
        </p:nvSpPr>
        <p:spPr>
          <a:xfrm>
            <a:off x="2987824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endParaRPr lang="fr-CH" dirty="0"/>
          </a:p>
        </p:txBody>
      </p:sp>
      <p:sp>
        <p:nvSpPr>
          <p:cNvPr id="30" name="Segnaposto testo 12"/>
          <p:cNvSpPr>
            <a:spLocks noGrp="1"/>
          </p:cNvSpPr>
          <p:nvPr>
            <p:ph type="body" sz="quarter" idx="29" hasCustomPrompt="1"/>
          </p:nvPr>
        </p:nvSpPr>
        <p:spPr>
          <a:xfrm>
            <a:off x="2987824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 err="1"/>
              <a:t>Inserire</a:t>
            </a:r>
            <a:r>
              <a:rPr lang="fr-CH" dirty="0"/>
              <a:t> 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r>
              <a:rPr lang="fr-CH" dirty="0"/>
              <a:t> se </a:t>
            </a:r>
            <a:r>
              <a:rPr lang="fr-CH" dirty="0" err="1"/>
              <a:t>disponibile</a:t>
            </a:r>
            <a:endParaRPr lang="fr-CH" dirty="0"/>
          </a:p>
        </p:txBody>
      </p:sp>
      <p:sp>
        <p:nvSpPr>
          <p:cNvPr id="41" name="Segnaposto testo 12"/>
          <p:cNvSpPr>
            <a:spLocks noGrp="1"/>
          </p:cNvSpPr>
          <p:nvPr>
            <p:ph type="body" sz="quarter" idx="33" hasCustomPrompt="1"/>
          </p:nvPr>
        </p:nvSpPr>
        <p:spPr>
          <a:xfrm>
            <a:off x="2987824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Relatore</a:t>
            </a:r>
          </a:p>
        </p:txBody>
      </p:sp>
      <p:sp>
        <p:nvSpPr>
          <p:cNvPr id="42" name="Segnaposto testo 12"/>
          <p:cNvSpPr>
            <a:spLocks noGrp="1"/>
          </p:cNvSpPr>
          <p:nvPr>
            <p:ph type="body" sz="quarter" idx="34" hasCustomPrompt="1"/>
          </p:nvPr>
        </p:nvSpPr>
        <p:spPr>
          <a:xfrm>
            <a:off x="2987824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relatore</a:t>
            </a:r>
          </a:p>
        </p:txBody>
      </p:sp>
      <p:sp>
        <p:nvSpPr>
          <p:cNvPr id="44" name="Segnaposto testo 12"/>
          <p:cNvSpPr>
            <a:spLocks noGrp="1"/>
          </p:cNvSpPr>
          <p:nvPr>
            <p:ph type="body" sz="quarter" idx="36" hasCustomPrompt="1"/>
          </p:nvPr>
        </p:nvSpPr>
        <p:spPr>
          <a:xfrm>
            <a:off x="323528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committente</a:t>
            </a:r>
          </a:p>
        </p:txBody>
      </p:sp>
      <p:cxnSp>
        <p:nvCxnSpPr>
          <p:cNvPr id="45" name="Connettore 1 44"/>
          <p:cNvCxnSpPr/>
          <p:nvPr userDrawn="1"/>
        </p:nvCxnSpPr>
        <p:spPr>
          <a:xfrm>
            <a:off x="323528" y="6115709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Segnaposto testo 12"/>
          <p:cNvSpPr>
            <a:spLocks noGrp="1"/>
          </p:cNvSpPr>
          <p:nvPr>
            <p:ph type="body" sz="quarter" idx="37" hasCustomPrompt="1"/>
          </p:nvPr>
        </p:nvSpPr>
        <p:spPr>
          <a:xfrm>
            <a:off x="323528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Committente</a:t>
            </a:r>
          </a:p>
        </p:txBody>
      </p:sp>
      <p:sp>
        <p:nvSpPr>
          <p:cNvPr id="49" name="Segnaposto testo 12"/>
          <p:cNvSpPr>
            <a:spLocks noGrp="1"/>
          </p:cNvSpPr>
          <p:nvPr>
            <p:ph type="body" sz="quarter" idx="40" hasCustomPrompt="1"/>
          </p:nvPr>
        </p:nvSpPr>
        <p:spPr>
          <a:xfrm>
            <a:off x="5652120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Anno</a:t>
            </a:r>
          </a:p>
        </p:txBody>
      </p:sp>
      <p:sp>
        <p:nvSpPr>
          <p:cNvPr id="50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5652120" y="5331837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anno</a:t>
            </a:r>
          </a:p>
        </p:txBody>
      </p:sp>
      <p:sp>
        <p:nvSpPr>
          <p:cNvPr id="22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5652120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Correlatore</a:t>
            </a:r>
          </a:p>
        </p:txBody>
      </p:sp>
      <p:sp>
        <p:nvSpPr>
          <p:cNvPr id="23" name="Segnaposto testo 12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correlatore</a:t>
            </a:r>
          </a:p>
        </p:txBody>
      </p:sp>
      <p:pic>
        <p:nvPicPr>
          <p:cNvPr id="28" name="Immagine 9" descr="Modulo_SUPSI_DTI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41313" y="179388"/>
            <a:ext cx="4075112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Segnaposto testo 12"/>
          <p:cNvSpPr>
            <a:spLocks noGrp="1"/>
          </p:cNvSpPr>
          <p:nvPr>
            <p:ph type="body" sz="quarter" idx="44" hasCustomPrompt="1"/>
          </p:nvPr>
        </p:nvSpPr>
        <p:spPr>
          <a:xfrm>
            <a:off x="2987824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data</a:t>
            </a:r>
          </a:p>
        </p:txBody>
      </p:sp>
      <p:sp>
        <p:nvSpPr>
          <p:cNvPr id="31" name="Segnaposto testo 12"/>
          <p:cNvSpPr>
            <a:spLocks noGrp="1"/>
          </p:cNvSpPr>
          <p:nvPr>
            <p:ph type="body" sz="quarter" idx="45" hasCustomPrompt="1"/>
          </p:nvPr>
        </p:nvSpPr>
        <p:spPr>
          <a:xfrm>
            <a:off x="2987824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0646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; 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2314972"/>
            <a:ext cx="3816424" cy="42484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u="none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323528" y="1203808"/>
            <a:ext cx="7848872" cy="929048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fr-CH" dirty="0"/>
              <a:t>Inserisci titolo</a:t>
            </a:r>
          </a:p>
        </p:txBody>
      </p:sp>
    </p:spTree>
    <p:extLst>
      <p:ext uri="{BB962C8B-B14F-4D97-AF65-F5344CB8AC3E}">
        <p14:creationId xmlns:p14="http://schemas.microsoft.com/office/powerpoint/2010/main" val="41559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8" y="1247552"/>
            <a:ext cx="3816424" cy="532859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  <a:p>
            <a:pPr lv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065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testo; 2/3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1247592"/>
            <a:ext cx="2520280" cy="532859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aseline="0"/>
            </a:lvl1pPr>
          </a:lstStyle>
          <a:p>
            <a:pPr lvl="0"/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59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008288"/>
            <a:ext cx="271836" cy="2548961"/>
          </a:xfrm>
          <a:prstGeom prst="rect">
            <a:avLst/>
          </a:prstGeom>
        </p:spPr>
      </p:pic>
      <p:pic>
        <p:nvPicPr>
          <p:cNvPr id="3" name="Immagine 6" descr="logo_SUPSI_acr.gi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6075" y="188640"/>
            <a:ext cx="469900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80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28" charset="-128"/>
          <a:cs typeface="ＭＳ Ｐゴシック" pitchFamily="-128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28" charset="-128"/>
          <a:cs typeface="ＭＳ Ｐゴシック" pitchFamily="-128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Client HTTP – Progetto pratico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Nicola Franceschini</a:t>
            </a:r>
          </a:p>
          <a:p>
            <a:r>
              <a:rPr lang="it-IT" dirty="0"/>
              <a:t>Marco Lorusso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dirty="0"/>
              <a:t>Studente/i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it-IT" dirty="0"/>
              <a:t>Ingegneria Informatica TP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it-IT" dirty="0"/>
              <a:t>Corso di laurea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it-IT" dirty="0"/>
              <a:t>Modulo / Codice Progetto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it-IT" dirty="0"/>
              <a:t>C-I6012 - Applicazioni Web 2</a:t>
            </a:r>
          </a:p>
          <a:p>
            <a:endParaRPr lang="it-IT" dirty="0"/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it-IT" dirty="0"/>
              <a:t>Anno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it-IT" dirty="0"/>
              <a:t>2025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44"/>
          </p:nvPr>
        </p:nvSpPr>
        <p:spPr>
          <a:xfrm>
            <a:off x="323528" y="6361451"/>
            <a:ext cx="2520280" cy="216024"/>
          </a:xfrm>
        </p:spPr>
        <p:txBody>
          <a:bodyPr/>
          <a:lstStyle/>
          <a:p>
            <a:r>
              <a:rPr lang="it-IT" dirty="0"/>
              <a:t>06.04.2025</a:t>
            </a:r>
          </a:p>
        </p:txBody>
      </p:sp>
      <p:sp>
        <p:nvSpPr>
          <p:cNvPr id="18" name="Segnaposto testo 17"/>
          <p:cNvSpPr>
            <a:spLocks noGrp="1"/>
          </p:cNvSpPr>
          <p:nvPr>
            <p:ph type="body" sz="quarter" idx="45"/>
          </p:nvPr>
        </p:nvSpPr>
        <p:spPr>
          <a:xfrm>
            <a:off x="323528" y="6187746"/>
            <a:ext cx="2520280" cy="144016"/>
          </a:xfrm>
        </p:spPr>
        <p:txBody>
          <a:bodyPr/>
          <a:lstStyle/>
          <a:p>
            <a:r>
              <a:rPr lang="it-IT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10957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C40422B-A9EA-7971-40DB-D8788C527F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528" y="1916832"/>
            <a:ext cx="7848872" cy="4248472"/>
          </a:xfrm>
        </p:spPr>
        <p:txBody>
          <a:bodyPr/>
          <a:lstStyle/>
          <a:p>
            <a:pPr>
              <a:spcBef>
                <a:spcPts val="1350"/>
              </a:spcBef>
              <a:spcAft>
                <a:spcPts val="600"/>
              </a:spcAft>
            </a:pPr>
            <a:r>
              <a:rPr lang="it-IT" sz="1600" b="1" dirty="0" err="1">
                <a:effectLst/>
              </a:rPr>
              <a:t>Sidebar</a:t>
            </a:r>
            <a:r>
              <a:rPr lang="it-IT" sz="1600" b="1" dirty="0">
                <a:effectLst/>
              </a:rPr>
              <a:t> Component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it-IT" sz="1600" b="1" dirty="0">
                <a:effectLst/>
              </a:rPr>
              <a:t>Funzionalità Principali:</a:t>
            </a:r>
          </a:p>
          <a:p>
            <a:pPr marL="285750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</a:rPr>
              <a:t>Organizzazione delle collezioni di richieste</a:t>
            </a:r>
          </a:p>
          <a:p>
            <a:pPr marL="285750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</a:rPr>
              <a:t>Riceve i dati delle collezioni tramite @Input.</a:t>
            </a:r>
          </a:p>
          <a:p>
            <a:pPr marL="285750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</a:rPr>
              <a:t>Comunica con </a:t>
            </a:r>
            <a:r>
              <a:rPr lang="it-IT" sz="1600" dirty="0" err="1">
                <a:effectLst/>
              </a:rPr>
              <a:t>HttpClientComponent</a:t>
            </a:r>
            <a:r>
              <a:rPr lang="it-IT" sz="1600" dirty="0">
                <a:effectLst/>
              </a:rPr>
              <a:t> tramite @Output per eventi come </a:t>
            </a:r>
            <a:r>
              <a:rPr lang="it-IT" sz="1600" dirty="0" err="1">
                <a:effectLst/>
              </a:rPr>
              <a:t>requestSelected</a:t>
            </a:r>
            <a:r>
              <a:rPr lang="it-IT" sz="1600" dirty="0">
                <a:effectLst/>
              </a:rPr>
              <a:t>.</a:t>
            </a:r>
          </a:p>
          <a:p>
            <a:pPr marL="285750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</a:rPr>
              <a:t>Ricerca delle richieste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it-IT" sz="1600" b="1" dirty="0">
                <a:effectLst/>
              </a:rPr>
              <a:t>Interfaccia Utente:</a:t>
            </a:r>
          </a:p>
          <a:p>
            <a:pPr marL="285750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</a:rPr>
              <a:t>Animazioni fluide per transizioni</a:t>
            </a:r>
            <a:endParaRPr lang="it-CH" sz="16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DC35073-CFCD-8F65-D233-837C2CA56B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528" y="987784"/>
            <a:ext cx="7848872" cy="929048"/>
          </a:xfrm>
        </p:spPr>
        <p:txBody>
          <a:bodyPr/>
          <a:lstStyle/>
          <a:p>
            <a:r>
              <a:rPr lang="it-IT" dirty="0"/>
              <a:t>Componenti sviluppati (</a:t>
            </a:r>
            <a:r>
              <a:rPr lang="it-IT" dirty="0" err="1"/>
              <a:t>Sidebar</a:t>
            </a:r>
            <a:r>
              <a:rPr lang="it-IT" dirty="0"/>
              <a:t>)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779662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8EEB8649-C9E6-AE4C-641C-3B00280D1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43319"/>
            <a:ext cx="5516217" cy="151216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BD490694-9417-062A-DA7E-8BE286C7AFAB}"/>
              </a:ext>
            </a:extLst>
          </p:cNvPr>
          <p:cNvSpPr txBox="1"/>
          <p:nvPr/>
        </p:nvSpPr>
        <p:spPr>
          <a:xfrm>
            <a:off x="107504" y="3330046"/>
            <a:ext cx="8496944" cy="322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it-IT" sz="1600" b="1" dirty="0">
                <a:effectLst/>
              </a:rPr>
              <a:t>Visualizzazione Condizionale</a:t>
            </a:r>
            <a:r>
              <a:rPr lang="it-IT" sz="1600" dirty="0">
                <a:effectLst/>
              </a:rPr>
              <a:t>: Il componente </a:t>
            </a:r>
            <a:r>
              <a:rPr lang="it-IT" sz="1600" dirty="0">
                <a:effectLst/>
                <a:latin typeface="Consolas" panose="020B0609020204030204" pitchFamily="49" charset="0"/>
              </a:rPr>
              <a:t>app-</a:t>
            </a:r>
            <a:r>
              <a:rPr lang="it-IT" sz="1600" dirty="0" err="1">
                <a:effectLst/>
                <a:latin typeface="Consolas" panose="020B0609020204030204" pitchFamily="49" charset="0"/>
              </a:rPr>
              <a:t>sidebar</a:t>
            </a:r>
            <a:r>
              <a:rPr lang="it-IT" sz="1600" dirty="0">
                <a:effectLst/>
                <a:latin typeface="Consolas" panose="020B0609020204030204" pitchFamily="49" charset="0"/>
              </a:rPr>
              <a:t> </a:t>
            </a:r>
            <a:r>
              <a:rPr lang="it-IT" sz="1600" dirty="0">
                <a:effectLst/>
              </a:rPr>
              <a:t>appare solo quando ci sono collezioni da visualizzare.</a:t>
            </a:r>
          </a:p>
          <a:p>
            <a:pPr marL="285750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it-IT" sz="1600" b="1" dirty="0">
                <a:effectLst/>
              </a:rPr>
              <a:t>Passaggio delle Collezioni</a:t>
            </a:r>
            <a:r>
              <a:rPr lang="it-IT" sz="1600" dirty="0">
                <a:effectLst/>
              </a:rPr>
              <a:t>: La lista delle collezioni (</a:t>
            </a:r>
            <a:r>
              <a:rPr lang="it-IT" sz="1600" dirty="0" err="1">
                <a:effectLst/>
                <a:latin typeface="Consolas" panose="020B0609020204030204" pitchFamily="49" charset="0"/>
              </a:rPr>
              <a:t>collectionsList</a:t>
            </a:r>
            <a:r>
              <a:rPr lang="it-IT" sz="1600" dirty="0">
                <a:effectLst/>
              </a:rPr>
              <a:t>) viene inviata al componente </a:t>
            </a:r>
            <a:r>
              <a:rPr lang="it-IT" sz="1600" dirty="0" err="1">
                <a:effectLst/>
              </a:rPr>
              <a:t>sidebar</a:t>
            </a:r>
            <a:r>
              <a:rPr lang="it-IT" sz="1600" dirty="0">
                <a:effectLst/>
              </a:rPr>
              <a:t>. Questo permette alla </a:t>
            </a:r>
            <a:r>
              <a:rPr lang="it-IT" sz="1600" dirty="0" err="1">
                <a:effectLst/>
              </a:rPr>
              <a:t>sidebar</a:t>
            </a:r>
            <a:r>
              <a:rPr lang="it-IT" sz="1600" dirty="0">
                <a:effectLst/>
              </a:rPr>
              <a:t> di mostrare tutte le collezioni di richieste che abbiamo.</a:t>
            </a:r>
          </a:p>
          <a:p>
            <a:pPr marL="285750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it-IT" sz="1600" b="1" dirty="0">
                <a:effectLst/>
              </a:rPr>
              <a:t>Gestione della Selezione</a:t>
            </a:r>
            <a:r>
              <a:rPr lang="it-IT" sz="1600" dirty="0">
                <a:effectLst/>
              </a:rPr>
              <a:t>: Quando selezioni una richiesta nella </a:t>
            </a:r>
            <a:r>
              <a:rPr lang="it-IT" sz="1600" dirty="0" err="1">
                <a:effectLst/>
              </a:rPr>
              <a:t>sidebar</a:t>
            </a:r>
            <a:r>
              <a:rPr lang="it-IT" sz="1600" dirty="0">
                <a:effectLst/>
              </a:rPr>
              <a:t>, viene attivato un evento chiamato </a:t>
            </a:r>
            <a:r>
              <a:rPr lang="it-IT" sz="1600" dirty="0">
                <a:effectLst/>
                <a:latin typeface="Consolas" panose="020B0609020204030204" pitchFamily="49" charset="0"/>
              </a:rPr>
              <a:t>(</a:t>
            </a:r>
            <a:r>
              <a:rPr lang="it-IT" sz="1600" dirty="0" err="1">
                <a:effectLst/>
                <a:latin typeface="Consolas" panose="020B0609020204030204" pitchFamily="49" charset="0"/>
              </a:rPr>
              <a:t>requestSelected</a:t>
            </a:r>
            <a:r>
              <a:rPr lang="it-IT" sz="1600" dirty="0">
                <a:effectLst/>
                <a:latin typeface="Consolas" panose="020B0609020204030204" pitchFamily="49" charset="0"/>
              </a:rPr>
              <a:t>)</a:t>
            </a:r>
            <a:r>
              <a:rPr lang="it-IT" sz="1600" dirty="0">
                <a:effectLst/>
              </a:rPr>
              <a:t>. Questo evento chiama una funzione nel componente principale</a:t>
            </a:r>
            <a:r>
              <a:rPr lang="it-IT" sz="1600" dirty="0"/>
              <a:t> </a:t>
            </a:r>
            <a:r>
              <a:rPr lang="it-IT" sz="1600" dirty="0">
                <a:effectLst/>
              </a:rPr>
              <a:t>per gestire cosa succede quando una richiesta viene selezionata.</a:t>
            </a:r>
          </a:p>
          <a:p>
            <a:pPr marL="285750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it-IT" sz="1600" b="1" dirty="0">
                <a:effectLst/>
              </a:rPr>
              <a:t>Opzione di Ricerca</a:t>
            </a:r>
            <a:r>
              <a:rPr lang="it-IT" sz="1600" dirty="0">
                <a:effectLst/>
              </a:rPr>
              <a:t>: La </a:t>
            </a:r>
            <a:r>
              <a:rPr lang="it-IT" sz="1600" dirty="0" err="1">
                <a:effectLst/>
              </a:rPr>
              <a:t>sidebar</a:t>
            </a:r>
            <a:r>
              <a:rPr lang="it-IT" sz="1600" dirty="0">
                <a:effectLst/>
              </a:rPr>
              <a:t> può mostrare una barra di ricerca se la variabile </a:t>
            </a:r>
            <a:r>
              <a:rPr lang="it-IT" sz="1600" dirty="0" err="1">
                <a:effectLst/>
                <a:latin typeface="Consolas" panose="020B0609020204030204" pitchFamily="49" charset="0"/>
              </a:rPr>
              <a:t>search</a:t>
            </a:r>
            <a:r>
              <a:rPr lang="it-IT" sz="1600" dirty="0">
                <a:effectLst/>
              </a:rPr>
              <a:t> è vera. Questo ti permette di cercare tra le richieste nella </a:t>
            </a:r>
            <a:r>
              <a:rPr lang="it-IT" sz="1600" dirty="0" err="1">
                <a:effectLst/>
              </a:rPr>
              <a:t>sidebar</a:t>
            </a:r>
            <a:r>
              <a:rPr lang="it-IT" sz="1600" dirty="0">
                <a:effectLst/>
              </a:rPr>
              <a:t>.</a:t>
            </a:r>
          </a:p>
          <a:p>
            <a:endParaRPr lang="it-CH" sz="16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D827CE7-EB53-779D-BE46-B3437DBFE7EB}"/>
              </a:ext>
            </a:extLst>
          </p:cNvPr>
          <p:cNvSpPr txBox="1"/>
          <p:nvPr/>
        </p:nvSpPr>
        <p:spPr>
          <a:xfrm>
            <a:off x="251520" y="760929"/>
            <a:ext cx="63367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700" dirty="0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 pitchFamily="-128" charset="-128"/>
              </a:rPr>
              <a:t>Utilizzo componente </a:t>
            </a:r>
            <a:r>
              <a:rPr lang="it-IT" sz="2700" dirty="0" err="1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 pitchFamily="-128" charset="-128"/>
              </a:rPr>
              <a:t>sidebar</a:t>
            </a:r>
            <a:endParaRPr lang="it-CH" sz="2700" dirty="0">
              <a:solidFill>
                <a:schemeClr val="accent6">
                  <a:lumMod val="75000"/>
                </a:schemeClr>
              </a:solidFill>
              <a:latin typeface="+mn-lt"/>
              <a:ea typeface="ＭＳ Ｐゴシック" pitchFamily="-1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1886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B3D59D25-3B2D-6863-A8D8-A17DE85AAB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528" y="1981784"/>
            <a:ext cx="7848872" cy="39674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Autenticazione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Drag &amp; Drop</a:t>
            </a:r>
            <a:r>
              <a:rPr lang="it-CH" sz="1600" dirty="0"/>
              <a:t> delle </a:t>
            </a:r>
            <a:r>
              <a:rPr lang="it-CH" sz="1600" dirty="0" err="1"/>
              <a:t>collections</a:t>
            </a:r>
            <a:endParaRPr lang="it-CH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Aggiungere supporto per ulteriori metodi HTTP come PATCH e OPTIONS.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Implementare un tema scuro per migliorare l'accessibilità.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Aggiungere animazioni più fluide per una migliore esperienza utente.</a:t>
            </a:r>
          </a:p>
          <a:p>
            <a:endParaRPr lang="it-IT" sz="1600" dirty="0"/>
          </a:p>
          <a:p>
            <a:r>
              <a:rPr lang="it-IT" sz="1600" b="1" dirty="0"/>
              <a:t>Risultati Raggiunti: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Creazione di un'applicazione robusta per la gestione delle richieste HTTP.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Interfaccia utente moderna e reattiva che migliora l'esperienza dell'utente.</a:t>
            </a:r>
          </a:p>
          <a:p>
            <a:r>
              <a:rPr lang="it-IT" sz="1600" b="1" dirty="0"/>
              <a:t>Lezioni Apprese: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Importanza della modularità e della riusabilità del codice.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Benefici dell'adozione di pattern di progettazione come l'iniezione delle dipendenze.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Utilizzo del Framework </a:t>
            </a:r>
            <a:r>
              <a:rPr lang="it-IT" sz="1600" dirty="0" err="1"/>
              <a:t>Angular</a:t>
            </a:r>
            <a:endParaRPr lang="it-IT" sz="16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7A9AABE-6426-8052-3A3F-B00936D8B9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528" y="1052736"/>
            <a:ext cx="7848872" cy="929048"/>
          </a:xfrm>
        </p:spPr>
        <p:txBody>
          <a:bodyPr/>
          <a:lstStyle/>
          <a:p>
            <a:r>
              <a:rPr lang="it-IT" dirty="0"/>
              <a:t>Sviluppi futuri e conclusioni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487821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21DCD87-6147-FBD4-6A3D-7BEE3FE052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528" y="2964476"/>
            <a:ext cx="7848872" cy="929048"/>
          </a:xfrm>
        </p:spPr>
        <p:txBody>
          <a:bodyPr/>
          <a:lstStyle/>
          <a:p>
            <a:pPr algn="ctr"/>
            <a:r>
              <a:rPr lang="it-IT" sz="3600" dirty="0"/>
              <a:t>Demo</a:t>
            </a:r>
            <a:endParaRPr lang="it-CH" sz="3600" dirty="0"/>
          </a:p>
        </p:txBody>
      </p:sp>
    </p:spTree>
    <p:extLst>
      <p:ext uri="{BB962C8B-B14F-4D97-AF65-F5344CB8AC3E}">
        <p14:creationId xmlns:p14="http://schemas.microsoft.com/office/powerpoint/2010/main" val="128397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83D7-DCCB-0FE8-8250-6647C693EC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H" dirty="0"/>
              <a:t>Sommario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80D644-0371-B550-A200-E6022B9E9DE1}"/>
              </a:ext>
            </a:extLst>
          </p:cNvPr>
          <p:cNvSpPr txBox="1"/>
          <p:nvPr/>
        </p:nvSpPr>
        <p:spPr>
          <a:xfrm>
            <a:off x="323528" y="1988840"/>
            <a:ext cx="54726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H" dirty="0"/>
              <a:t>Progetto assegnato</a:t>
            </a:r>
          </a:p>
          <a:p>
            <a:pPr marL="342900" indent="-342900">
              <a:buFont typeface="+mj-lt"/>
              <a:buAutoNum type="arabicPeriod"/>
            </a:pPr>
            <a:r>
              <a:rPr lang="en-CH" dirty="0"/>
              <a:t>Framework – Angular Overview</a:t>
            </a:r>
          </a:p>
          <a:p>
            <a:pPr marL="342900" indent="-342900">
              <a:buFont typeface="+mj-lt"/>
              <a:buAutoNum type="arabicPeriod"/>
            </a:pPr>
            <a:r>
              <a:rPr lang="en-CH" dirty="0"/>
              <a:t>Framework – Angular Vantaggi tecnici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Componenti sviluppati (http-client)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Utilizzo componente http-client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Http Service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Componenti sviluppati (</a:t>
            </a:r>
            <a:r>
              <a:rPr lang="it-IT" dirty="0" err="1"/>
              <a:t>Sidebar</a:t>
            </a:r>
            <a:r>
              <a:rPr lang="it-IT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Utilizzo componente </a:t>
            </a:r>
            <a:r>
              <a:rPr lang="it-IT" dirty="0" err="1"/>
              <a:t>sidebar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Sviluppi futuri e conclusioni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Demo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5052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1664714"/>
            <a:ext cx="8208912" cy="4646612"/>
          </a:xfrm>
        </p:spPr>
        <p:txBody>
          <a:bodyPr/>
          <a:lstStyle/>
          <a:p>
            <a:r>
              <a:rPr lang="it-IT" sz="1600" dirty="0"/>
              <a:t>Il progetto consiste nello sviluppo di un client HTTP (es. Postman), utilizzando uno dei framework proposti (</a:t>
            </a:r>
            <a:r>
              <a:rPr lang="en-GB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React, Vue, </a:t>
            </a:r>
            <a:r>
              <a:rPr lang="en-GB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Angular</a:t>
            </a:r>
            <a:r>
              <a:rPr lang="en-GB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 Svelte</a:t>
            </a:r>
            <a:r>
              <a:rPr lang="it-IT" sz="1600" dirty="0"/>
              <a:t>).</a:t>
            </a:r>
          </a:p>
          <a:p>
            <a:endParaRPr lang="it-IT" sz="1600" dirty="0"/>
          </a:p>
          <a:p>
            <a:r>
              <a:rPr lang="it-IT" sz="1600" b="1" dirty="0"/>
              <a:t>Funzionalità chiave: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Permettere di visualizzare una lista di richieste (Collections).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Effettuare una richiesta HTTP, inserendo i campi necessari.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Visualizzare la risposta, mostrando preview in base al tipo di dato.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Creare/Modificare richieste all’interno di una Collection.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Filtro lato client per la ricerca di Collection o singole richieste.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Esportare/Importare Collection sotto forma di file.</a:t>
            </a:r>
          </a:p>
          <a:p>
            <a:endParaRPr lang="it-IT" sz="1600" dirty="0"/>
          </a:p>
          <a:p>
            <a:r>
              <a:rPr lang="it-IT" sz="1600" dirty="0"/>
              <a:t>Le funzionalità richieste devono essere fornite sotto forma di componente configurabile e riutilizzabile che deve essere sviluppato utilizzando il framework assegnato e astenendosi dall’uso di librerie esterne.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>
          <a:xfrm>
            <a:off x="323528" y="768232"/>
            <a:ext cx="7848872" cy="929048"/>
          </a:xfrm>
        </p:spPr>
        <p:txBody>
          <a:bodyPr/>
          <a:lstStyle/>
          <a:p>
            <a:r>
              <a:rPr lang="it-IT" sz="2800" dirty="0"/>
              <a:t>Progetto assegnato</a:t>
            </a:r>
          </a:p>
        </p:txBody>
      </p:sp>
      <p:pic>
        <p:nvPicPr>
          <p:cNvPr id="10" name="Picture 9" descr="A logo of a person in a helmet&#10;&#10;AI-generated content may be incorrect.">
            <a:extLst>
              <a:ext uri="{FF2B5EF4-FFF2-40B4-BE49-F238E27FC236}">
                <a16:creationId xmlns:a16="http://schemas.microsoft.com/office/drawing/2014/main" id="{55C659AC-55EA-93E9-9758-BF4DEE25D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188640"/>
            <a:ext cx="2304256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DC517-FB8D-E7D6-390A-514FE17C8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4F32DE71-C98D-77CD-ACA8-786F81C47C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528" y="1458094"/>
            <a:ext cx="8064896" cy="4704703"/>
          </a:xfrm>
        </p:spPr>
        <p:txBody>
          <a:bodyPr/>
          <a:lstStyle/>
          <a:p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Cos'è Angular?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Framework open-source per la creazione di applicazioni web moderne e dinamiche, sviluppato da Google.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È costruito su </a:t>
            </a:r>
            <a:r>
              <a:rPr lang="it-IT" sz="1600" b="1" dirty="0"/>
              <a:t>TypeScript</a:t>
            </a:r>
            <a:r>
              <a:rPr lang="it-IT" sz="1600" dirty="0"/>
              <a:t>, un superset di JavaScript che aggiunge il supporto per i tipi statici e migliora la qualità del codice.</a:t>
            </a:r>
            <a:endParaRPr lang="it-IT" sz="1600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Componenti: </a:t>
            </a:r>
            <a:r>
              <a:rPr lang="it-IT" sz="1600" dirty="0"/>
              <a:t>Ogni componente contiene la logica(TS), la vista (HTML) e lo stile (CSS) della sua porzione di UI.</a:t>
            </a:r>
          </a:p>
          <a:p>
            <a:pPr marL="457200" lvl="1" indent="0">
              <a:buNone/>
            </a:pPr>
            <a:endParaRPr lang="it-IT" sz="1600" dirty="0"/>
          </a:p>
          <a:p>
            <a:pPr lvl="1"/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Modularità: </a:t>
            </a:r>
            <a:r>
              <a:rPr lang="it-IT" sz="1600" dirty="0"/>
              <a:t>Un'app Angular è organizzata in moduli, che raggruppano componenti, servizi e altre risorse.</a:t>
            </a:r>
          </a:p>
          <a:p>
            <a:pPr marL="457200" lvl="1" indent="0">
              <a:buNone/>
            </a:pPr>
            <a:endParaRPr lang="it-IT" sz="1600" dirty="0"/>
          </a:p>
          <a:p>
            <a:pPr lvl="1"/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Data Binding: </a:t>
            </a:r>
            <a:r>
              <a:rPr lang="it-IT" sz="1600" dirty="0"/>
              <a:t>Two-way data Binding, sincronizza automaticamente il modello e la vista senza scrivere codice aggiuntivo. Cambiamenti subito visibili</a:t>
            </a:r>
          </a:p>
          <a:p>
            <a:pPr marL="457200" lvl="1" indent="0">
              <a:buNone/>
            </a:pPr>
            <a:endParaRPr lang="it-IT" sz="1600" dirty="0"/>
          </a:p>
          <a:p>
            <a:pPr lvl="1"/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Routing: </a:t>
            </a:r>
            <a:r>
              <a:rPr lang="it-IT" sz="1600" dirty="0"/>
              <a:t>fornisce un sistema di Routing integrato per la navigazione tra le pagine, permettendo la creazione di Single Page Applications (SPA).</a:t>
            </a:r>
          </a:p>
          <a:p>
            <a:pPr marL="457200" lvl="1" indent="0">
              <a:buNone/>
            </a:pPr>
            <a:endParaRPr lang="it-IT" sz="1600" dirty="0"/>
          </a:p>
          <a:p>
            <a:pPr lvl="1"/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Dependency Injection (DI): </a:t>
            </a:r>
            <a:r>
              <a:rPr lang="it-IT" sz="1600" dirty="0"/>
              <a:t>Un sistema che semplifica la gestione delle dipendenze tra le classi e migliora la testabilità del codice.</a:t>
            </a:r>
          </a:p>
          <a:p>
            <a:endParaRPr lang="it-IT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9A0D907-9B91-8D0B-5CD4-19A3B2B314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528" y="702536"/>
            <a:ext cx="7848872" cy="929048"/>
          </a:xfrm>
        </p:spPr>
        <p:txBody>
          <a:bodyPr/>
          <a:lstStyle/>
          <a:p>
            <a:r>
              <a:rPr lang="it-IT" sz="2800" dirty="0"/>
              <a:t>Framework - Angular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94F11D-B81C-E37C-E010-5110AFA1E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411203"/>
            <a:ext cx="3653552" cy="113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3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29CAC-EE31-92D9-38E6-22C5B021A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D0B54AC-28E3-5847-B8E0-1D51459216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528" y="1550252"/>
            <a:ext cx="7992888" cy="4704703"/>
          </a:xfrm>
        </p:spPr>
        <p:txBody>
          <a:bodyPr/>
          <a:lstStyle/>
          <a:p>
            <a:r>
              <a:rPr lang="it-IT" sz="1800" dirty="0">
                <a:solidFill>
                  <a:schemeClr val="accent6">
                    <a:lumMod val="75000"/>
                  </a:schemeClr>
                </a:solidFill>
              </a:rPr>
              <a:t>Vantaggi tecnici</a:t>
            </a:r>
          </a:p>
          <a:p>
            <a:endParaRPr lang="it-IT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Architettura Modulare: </a:t>
            </a:r>
            <a:r>
              <a:rPr lang="it-IT" sz="1600" dirty="0"/>
              <a:t>Angular utilizza un pattern simile  a </a:t>
            </a:r>
            <a:r>
              <a:rPr lang="it-IT" sz="1600" b="1" dirty="0"/>
              <a:t>Model-</a:t>
            </a:r>
            <a:r>
              <a:rPr lang="it-IT" sz="1600" b="1" dirty="0" err="1"/>
              <a:t>View</a:t>
            </a:r>
            <a:r>
              <a:rPr lang="it-IT" sz="1600" b="1" dirty="0"/>
              <a:t>-Controller</a:t>
            </a:r>
            <a:r>
              <a:rPr lang="it-IT" sz="1600" dirty="0"/>
              <a:t>, separando i dati, la logica di visualizzazione e il comportamento dell’app.</a:t>
            </a:r>
          </a:p>
          <a:p>
            <a:pPr marL="457200" lvl="1" indent="0">
              <a:buNone/>
            </a:pPr>
            <a:endParaRPr lang="it-IT" sz="1600" dirty="0"/>
          </a:p>
          <a:p>
            <a:pPr lvl="1"/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Iniezione delle Dipendenze: </a:t>
            </a:r>
            <a:r>
              <a:rPr lang="it-IT" sz="1600" dirty="0"/>
              <a:t>Gestione delle dipendenze e miglior testabilità del codice.</a:t>
            </a:r>
          </a:p>
          <a:p>
            <a:pPr marL="457200" lvl="1" indent="0">
              <a:buNone/>
            </a:pPr>
            <a:endParaRPr lang="it-IT" sz="1600" dirty="0"/>
          </a:p>
          <a:p>
            <a:pPr lvl="1"/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Programmazione Reattiva con 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</a:rPr>
              <a:t>RxJS</a:t>
            </a:r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it-IT" sz="1600" dirty="0"/>
              <a:t>Gestione di flussi di dati asincroni tramite </a:t>
            </a:r>
            <a:r>
              <a:rPr lang="it-IT" sz="1600" b="1" dirty="0"/>
              <a:t>osservabili.</a:t>
            </a:r>
          </a:p>
          <a:p>
            <a:pPr marL="457200" lvl="1" indent="0">
              <a:buNone/>
            </a:pPr>
            <a:endParaRPr lang="it-IT" sz="1600" dirty="0"/>
          </a:p>
          <a:p>
            <a:pPr lvl="1"/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Angular CLI: </a:t>
            </a:r>
            <a:r>
              <a:rPr lang="it-IT" sz="1600" dirty="0"/>
              <a:t>Strumento per generare risorse e gestire il ciclo di vita dell’app.</a:t>
            </a:r>
          </a:p>
          <a:p>
            <a:pPr marL="457200" lvl="1" indent="0">
              <a:buNone/>
            </a:pPr>
            <a:endParaRPr lang="it-IT" sz="1600" dirty="0"/>
          </a:p>
          <a:p>
            <a:pPr lvl="1"/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Performance: </a:t>
            </a:r>
            <a:r>
              <a:rPr lang="it-IT" sz="1600" b="1" dirty="0" err="1"/>
              <a:t>Change</a:t>
            </a:r>
            <a:r>
              <a:rPr lang="it-IT" sz="1600" b="1" dirty="0"/>
              <a:t> </a:t>
            </a:r>
            <a:r>
              <a:rPr lang="it-IT" sz="1600" b="1" dirty="0" err="1"/>
              <a:t>Detection</a:t>
            </a:r>
            <a:r>
              <a:rPr lang="it-IT" sz="1600" dirty="0"/>
              <a:t>, </a:t>
            </a:r>
            <a:r>
              <a:rPr lang="it-IT" sz="1600" b="1" dirty="0" err="1"/>
              <a:t>Lazy</a:t>
            </a:r>
            <a:r>
              <a:rPr lang="it-IT" sz="1600" b="1" dirty="0"/>
              <a:t> Loading</a:t>
            </a:r>
            <a:r>
              <a:rPr lang="it-IT" sz="1600" dirty="0"/>
              <a:t> e </a:t>
            </a:r>
            <a:r>
              <a:rPr lang="it-IT" sz="1600" b="1" dirty="0"/>
              <a:t>Tree-</a:t>
            </a:r>
            <a:r>
              <a:rPr lang="it-IT" sz="1600" b="1" dirty="0" err="1"/>
              <a:t>shaking</a:t>
            </a:r>
            <a:r>
              <a:rPr lang="it-IT" sz="1600" dirty="0"/>
              <a:t> per ridurre i tempi di caricamento.</a:t>
            </a:r>
          </a:p>
          <a:p>
            <a:pPr lvl="1"/>
            <a:endParaRPr lang="it-IT" sz="1600" dirty="0">
              <a:latin typeface="-webkit-standard"/>
            </a:endParaRPr>
          </a:p>
          <a:p>
            <a:pPr lvl="1"/>
            <a:r>
              <a:rPr lang="it-IT" sz="1600" dirty="0">
                <a:solidFill>
                  <a:schemeClr val="accent6">
                    <a:lumMod val="75000"/>
                  </a:schemeClr>
                </a:solidFill>
              </a:rPr>
              <a:t>Testabilità Integrata: </a:t>
            </a:r>
            <a:r>
              <a:rPr lang="it-IT" sz="1600" dirty="0"/>
              <a:t>Facile scrittura di </a:t>
            </a:r>
            <a:r>
              <a:rPr lang="it-IT" sz="1600" b="1" dirty="0" err="1"/>
              <a:t>unit</a:t>
            </a:r>
            <a:r>
              <a:rPr lang="it-IT" sz="1600" b="1" dirty="0"/>
              <a:t> test </a:t>
            </a:r>
            <a:r>
              <a:rPr lang="it-IT" sz="1600" dirty="0"/>
              <a:t>e </a:t>
            </a:r>
            <a:r>
              <a:rPr lang="it-IT" sz="1600" b="1" dirty="0"/>
              <a:t>end-to-end test</a:t>
            </a:r>
            <a:r>
              <a:rPr lang="it-IT" sz="1600" dirty="0"/>
              <a:t>.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it-IT" sz="1400" dirty="0"/>
          </a:p>
          <a:p>
            <a:endParaRPr lang="it-IT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441EB1-BA79-F0B1-DB6E-4F48C6900F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528" y="980728"/>
            <a:ext cx="7848872" cy="929048"/>
          </a:xfrm>
        </p:spPr>
        <p:txBody>
          <a:bodyPr/>
          <a:lstStyle/>
          <a:p>
            <a:r>
              <a:rPr lang="it-IT" sz="2800" dirty="0"/>
              <a:t>Framework - Angular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840B50-E96B-EC5E-72A5-F8B4EFC4C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411203"/>
            <a:ext cx="3653552" cy="113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9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2EC87580-5297-58C3-A34E-6955DA3669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528" y="1988840"/>
            <a:ext cx="7848872" cy="4248472"/>
          </a:xfrm>
        </p:spPr>
        <p:txBody>
          <a:bodyPr/>
          <a:lstStyle/>
          <a:p>
            <a:pPr>
              <a:spcBef>
                <a:spcPts val="1350"/>
              </a:spcBef>
              <a:spcAft>
                <a:spcPts val="600"/>
              </a:spcAft>
            </a:pPr>
            <a:r>
              <a:rPr lang="it-IT" sz="1600" b="1" dirty="0">
                <a:effectLst/>
              </a:rPr>
              <a:t>HTTP Client Component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it-IT" sz="1600" b="1" dirty="0">
                <a:effectLst/>
              </a:rPr>
              <a:t>Funzionalità Principali:</a:t>
            </a:r>
          </a:p>
          <a:p>
            <a:pPr marL="285750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</a:rPr>
              <a:t>Gestisce la UI principale per la creazione e l'invio delle richieste HTTP.</a:t>
            </a:r>
            <a:endParaRPr lang="it-IT" sz="1600" b="1" dirty="0">
              <a:effectLst/>
            </a:endParaRPr>
          </a:p>
          <a:p>
            <a:pPr marL="285750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</a:rPr>
              <a:t>Interfaccia intuitiva per la configurazione delle richieste</a:t>
            </a:r>
          </a:p>
          <a:p>
            <a:pPr marL="285750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</a:rPr>
              <a:t>Supporto per </a:t>
            </a:r>
            <a:r>
              <a:rPr lang="it-IT" sz="1600" dirty="0" err="1">
                <a:effectLst/>
              </a:rPr>
              <a:t>headers</a:t>
            </a:r>
            <a:r>
              <a:rPr lang="it-IT" sz="1600" dirty="0">
                <a:effectLst/>
              </a:rPr>
              <a:t> personalizzati</a:t>
            </a:r>
          </a:p>
          <a:p>
            <a:pPr marL="285750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</a:rPr>
              <a:t>Visualizzazione dettagliata delle risposte</a:t>
            </a:r>
          </a:p>
          <a:p>
            <a:pPr marL="285750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</a:rPr>
              <a:t>Integrazione con il sistema di collezioni</a:t>
            </a:r>
          </a:p>
          <a:p>
            <a:pPr marL="285750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</a:rPr>
              <a:t>Include il </a:t>
            </a:r>
            <a:r>
              <a:rPr lang="it-IT" sz="1600" dirty="0" err="1">
                <a:effectLst/>
              </a:rPr>
              <a:t>SidebarComponent</a:t>
            </a:r>
            <a:r>
              <a:rPr lang="it-IT" sz="1600" dirty="0">
                <a:effectLst/>
              </a:rPr>
              <a:t> al suo interno.</a:t>
            </a:r>
          </a:p>
          <a:p>
            <a:pPr marL="285750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it-IT" sz="1600" dirty="0">
                <a:effectLst/>
              </a:rPr>
              <a:t>Comunica con </a:t>
            </a:r>
            <a:r>
              <a:rPr lang="it-IT" sz="1600" dirty="0" err="1">
                <a:effectLst/>
              </a:rPr>
              <a:t>AppComponent</a:t>
            </a:r>
            <a:r>
              <a:rPr lang="it-IT" sz="1600" dirty="0">
                <a:effectLst/>
              </a:rPr>
              <a:t> tramite @Output per eventi come </a:t>
            </a:r>
            <a:r>
              <a:rPr lang="it-IT" sz="1600" dirty="0" err="1">
                <a:effectLst/>
              </a:rPr>
              <a:t>onResponseMessageClick</a:t>
            </a:r>
            <a:r>
              <a:rPr lang="it-IT" sz="1600" dirty="0">
                <a:effectLst/>
              </a:rPr>
              <a:t>.</a:t>
            </a:r>
          </a:p>
          <a:p>
            <a:br>
              <a:rPr lang="it-IT" sz="1600" dirty="0"/>
            </a:br>
            <a:endParaRPr lang="it-CH" sz="16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717BA0-64EE-1CE1-654F-E387409370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0592" y="1059792"/>
            <a:ext cx="7848872" cy="929048"/>
          </a:xfrm>
        </p:spPr>
        <p:txBody>
          <a:bodyPr/>
          <a:lstStyle/>
          <a:p>
            <a:r>
              <a:rPr lang="it-IT" dirty="0"/>
              <a:t>Componenti sviluppati (http-client)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54366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77A43C1-0F0C-4D70-985D-7F882FA089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528" y="872657"/>
            <a:ext cx="7848872" cy="929048"/>
          </a:xfrm>
        </p:spPr>
        <p:txBody>
          <a:bodyPr/>
          <a:lstStyle/>
          <a:p>
            <a:r>
              <a:rPr lang="it-IT" dirty="0"/>
              <a:t>Utilizzo componente http-client</a:t>
            </a:r>
            <a:endParaRPr lang="it-CH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0A4248E-338C-BAA0-347E-F97825F44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57" y="1700808"/>
            <a:ext cx="6896377" cy="136815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B5E276F-476C-AEB5-A571-CA58171766E4}"/>
              </a:ext>
            </a:extLst>
          </p:cNvPr>
          <p:cNvSpPr txBox="1"/>
          <p:nvPr/>
        </p:nvSpPr>
        <p:spPr>
          <a:xfrm>
            <a:off x="107504" y="3573016"/>
            <a:ext cx="8280920" cy="2682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it-IT" sz="1600" b="1" dirty="0">
                <a:effectLst/>
              </a:rPr>
              <a:t>Abilitazione della Ricerca</a:t>
            </a:r>
            <a:r>
              <a:rPr lang="it-IT" sz="1600" dirty="0">
                <a:effectLst/>
              </a:rPr>
              <a:t>: Il componente </a:t>
            </a:r>
            <a:r>
              <a:rPr lang="it-IT" sz="1600" dirty="0">
                <a:effectLst/>
                <a:latin typeface="Consolas" panose="020B0609020204030204" pitchFamily="49" charset="0"/>
              </a:rPr>
              <a:t>app-http-client</a:t>
            </a:r>
            <a:r>
              <a:rPr lang="it-IT" sz="1600" dirty="0">
                <a:latin typeface="Consolas" panose="020B0609020204030204" pitchFamily="49" charset="0"/>
              </a:rPr>
              <a:t> </a:t>
            </a:r>
            <a:r>
              <a:rPr lang="it-IT" sz="1600" dirty="0">
                <a:effectLst/>
              </a:rPr>
              <a:t>ha la funzionalità di ricerca attivata perché la variabile </a:t>
            </a:r>
            <a:r>
              <a:rPr lang="it-IT" sz="1600" dirty="0" err="1">
                <a:effectLst/>
                <a:latin typeface="Consolas" panose="020B0609020204030204" pitchFamily="49" charset="0"/>
              </a:rPr>
              <a:t>search</a:t>
            </a:r>
            <a:r>
              <a:rPr lang="it-IT" sz="1600" dirty="0">
                <a:effectLst/>
              </a:rPr>
              <a:t> è impostata su </a:t>
            </a:r>
            <a:r>
              <a:rPr lang="it-IT" sz="1600" dirty="0" err="1">
                <a:effectLst/>
                <a:latin typeface="Consolas" panose="020B0609020204030204" pitchFamily="49" charset="0"/>
              </a:rPr>
              <a:t>true</a:t>
            </a:r>
            <a:r>
              <a:rPr lang="it-IT" sz="1600" dirty="0">
                <a:effectLst/>
              </a:rPr>
              <a:t>.</a:t>
            </a:r>
          </a:p>
          <a:p>
            <a:pPr marL="285750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it-IT" sz="1600" b="1" dirty="0">
                <a:effectLst/>
              </a:rPr>
              <a:t>Abilitazione delle Collezioni</a:t>
            </a:r>
            <a:r>
              <a:rPr lang="it-IT" sz="1600" dirty="0">
                <a:effectLst/>
              </a:rPr>
              <a:t>: La variabile </a:t>
            </a:r>
            <a:r>
              <a:rPr lang="it-IT" sz="1600" dirty="0" err="1">
                <a:effectLst/>
                <a:latin typeface="Consolas" panose="020B0609020204030204" pitchFamily="49" charset="0"/>
              </a:rPr>
              <a:t>collections</a:t>
            </a:r>
            <a:r>
              <a:rPr lang="it-IT" sz="1600" dirty="0">
                <a:effectLst/>
              </a:rPr>
              <a:t> è impostata su </a:t>
            </a:r>
            <a:r>
              <a:rPr lang="it-IT" sz="1600" dirty="0" err="1">
                <a:effectLst/>
                <a:latin typeface="Consolas" panose="020B0609020204030204" pitchFamily="49" charset="0"/>
              </a:rPr>
              <a:t>true</a:t>
            </a:r>
            <a:r>
              <a:rPr lang="it-IT" sz="1600" dirty="0">
                <a:effectLst/>
              </a:rPr>
              <a:t>, il che significa che il componente mostrerà e gestirà le collezioni di richieste.</a:t>
            </a:r>
          </a:p>
          <a:p>
            <a:pPr marL="285750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it-IT" sz="1600" b="1" dirty="0">
                <a:effectLst/>
              </a:rPr>
              <a:t>Gestione dei Messaggi di Risposta</a:t>
            </a:r>
            <a:r>
              <a:rPr lang="it-IT" sz="1600" dirty="0">
                <a:effectLst/>
              </a:rPr>
              <a:t>: Quando c'è un clic su un messaggio di risposta, viene attivato un evento chiamato </a:t>
            </a:r>
            <a:r>
              <a:rPr lang="it-IT" sz="1600" dirty="0">
                <a:effectLst/>
                <a:latin typeface="Consolas" panose="020B0609020204030204" pitchFamily="49" charset="0"/>
              </a:rPr>
              <a:t>(</a:t>
            </a:r>
            <a:r>
              <a:rPr lang="it-IT" sz="1600" dirty="0" err="1">
                <a:effectLst/>
                <a:latin typeface="Consolas" panose="020B0609020204030204" pitchFamily="49" charset="0"/>
              </a:rPr>
              <a:t>onResponseMessageClick</a:t>
            </a:r>
            <a:r>
              <a:rPr lang="it-IT" sz="1600" dirty="0">
                <a:effectLst/>
                <a:latin typeface="Consolas" panose="020B0609020204030204" pitchFamily="49" charset="0"/>
              </a:rPr>
              <a:t>)</a:t>
            </a:r>
            <a:r>
              <a:rPr lang="it-IT" sz="1600" dirty="0">
                <a:effectLst/>
              </a:rPr>
              <a:t>. Questo evento chiama una funzione nel componente principale, </a:t>
            </a:r>
            <a:r>
              <a:rPr lang="it-IT" sz="1600" dirty="0" err="1">
                <a:effectLst/>
                <a:latin typeface="Consolas" panose="020B0609020204030204" pitchFamily="49" charset="0"/>
              </a:rPr>
              <a:t>handleResponseMessageClick</a:t>
            </a:r>
            <a:r>
              <a:rPr lang="it-IT" sz="1600" dirty="0">
                <a:effectLst/>
                <a:latin typeface="Consolas" panose="020B0609020204030204" pitchFamily="49" charset="0"/>
              </a:rPr>
              <a:t>($event)</a:t>
            </a:r>
            <a:r>
              <a:rPr lang="it-IT" sz="1600" dirty="0">
                <a:effectLst/>
              </a:rPr>
              <a:t>, per gestire cosa succede quando un messaggio di risposta viene cliccato(</a:t>
            </a:r>
            <a:r>
              <a:rPr lang="it-IT" sz="1600" dirty="0" err="1"/>
              <a:t>d</a:t>
            </a:r>
            <a:r>
              <a:rPr lang="it-IT" sz="1600" dirty="0" err="1">
                <a:effectLst/>
              </a:rPr>
              <a:t>ialog</a:t>
            </a:r>
            <a:r>
              <a:rPr lang="it-IT" sz="1600" dirty="0">
                <a:effectLst/>
              </a:rPr>
              <a:t> con dettagli).</a:t>
            </a:r>
          </a:p>
          <a:p>
            <a:endParaRPr lang="it-CH" sz="1600" dirty="0"/>
          </a:p>
        </p:txBody>
      </p:sp>
    </p:spTree>
    <p:extLst>
      <p:ext uri="{BB962C8B-B14F-4D97-AF65-F5344CB8AC3E}">
        <p14:creationId xmlns:p14="http://schemas.microsoft.com/office/powerpoint/2010/main" val="27282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1F99AC6-6ED1-51B2-F3BF-EC1EE93D2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92696"/>
            <a:ext cx="8337198" cy="331236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2BE1857-02D7-D0A7-C773-2152CBE6CDFD}"/>
              </a:ext>
            </a:extLst>
          </p:cNvPr>
          <p:cNvSpPr txBox="1"/>
          <p:nvPr/>
        </p:nvSpPr>
        <p:spPr>
          <a:xfrm>
            <a:off x="458417" y="4221088"/>
            <a:ext cx="76328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effectLst/>
              </a:rPr>
              <a:t>Selezione del tipo di richiesta HTTP</a:t>
            </a:r>
            <a:r>
              <a:rPr lang="it-IT" sz="1600" dirty="0"/>
              <a:t>: lo switch determina quale tipo di chiamata HTTP eseguire in base al metodo selezionato.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effectLst/>
              </a:rPr>
              <a:t>Gestione errori</a:t>
            </a:r>
            <a:r>
              <a:rPr lang="it-IT" sz="1600" dirty="0"/>
              <a:t>: se il metodo non è supportato, registra un errore in console e interrompe l'esecuzione.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effectLst/>
              </a:rPr>
              <a:t>Flusso dati</a:t>
            </a:r>
            <a:r>
              <a:rPr lang="it-IT" sz="1600" dirty="0"/>
              <a:t>: in tutti i casi, il risultato viene memorizzato in </a:t>
            </a:r>
            <a:r>
              <a:rPr lang="it-IT" sz="1600" dirty="0" err="1"/>
              <a:t>requestObservable</a:t>
            </a:r>
            <a:r>
              <a:rPr lang="it-IT" sz="1600" dirty="0"/>
              <a:t> per l'elaborazione successiva.</a:t>
            </a:r>
            <a:br>
              <a:rPr lang="it-IT" sz="1600" dirty="0"/>
            </a:br>
            <a:endParaRPr lang="it-CH" sz="1600" dirty="0"/>
          </a:p>
        </p:txBody>
      </p:sp>
    </p:spTree>
    <p:extLst>
      <p:ext uri="{BB962C8B-B14F-4D97-AF65-F5344CB8AC3E}">
        <p14:creationId xmlns:p14="http://schemas.microsoft.com/office/powerpoint/2010/main" val="1944232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18699D7D-20A9-38C8-38E8-53E56F3781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4" y="3573016"/>
            <a:ext cx="7780648" cy="32403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/>
              <a:t>C</a:t>
            </a:r>
            <a:r>
              <a:rPr lang="it-IT" sz="1600" b="1" dirty="0">
                <a:effectLst/>
              </a:rPr>
              <a:t>reazione di nuove richieste</a:t>
            </a:r>
            <a:r>
              <a:rPr lang="it-IT" sz="1600" dirty="0"/>
              <a:t>: la funzione </a:t>
            </a:r>
            <a:r>
              <a:rPr lang="it-IT" sz="1600" dirty="0" err="1"/>
              <a:t>createRequest</a:t>
            </a:r>
            <a:r>
              <a:rPr lang="it-IT" sz="1600" dirty="0"/>
              <a:t> aggiunge una nuova richiesta a una collezione esistente.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effectLst/>
              </a:rPr>
              <a:t>Pulizia dei dati</a:t>
            </a:r>
            <a:r>
              <a:rPr lang="it-IT" sz="1600" dirty="0"/>
              <a:t>: utilizza </a:t>
            </a:r>
            <a:r>
              <a:rPr lang="it-IT" sz="1600" dirty="0" err="1"/>
              <a:t>createCleanRequest</a:t>
            </a:r>
            <a:r>
              <a:rPr lang="it-IT" sz="1600" dirty="0"/>
              <a:t> per formattare i dati in ingresso secondo lo schema atteso dall'API.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effectLst/>
              </a:rPr>
              <a:t>Gestione </a:t>
            </a:r>
            <a:r>
              <a:rPr lang="it-IT" sz="1600" b="1" dirty="0" err="1">
                <a:effectLst/>
              </a:rPr>
              <a:t>collectionId</a:t>
            </a:r>
            <a:r>
              <a:rPr lang="it-IT" sz="1600" dirty="0"/>
              <a:t>: verifica se è presente l'ID della collezione e lo aggiunge se mancante.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effectLst/>
              </a:rPr>
              <a:t>Chiamata API</a:t>
            </a:r>
            <a:r>
              <a:rPr lang="it-IT" sz="1600" dirty="0"/>
              <a:t>: effettua una richiesta POST all'endpoint appropriato della collezione.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effectLst/>
              </a:rPr>
              <a:t>Parametri di autenticazione</a:t>
            </a:r>
            <a:r>
              <a:rPr lang="it-IT" sz="1600" dirty="0"/>
              <a:t>: include </a:t>
            </a:r>
            <a:r>
              <a:rPr lang="it-IT" sz="1600" dirty="0" err="1"/>
              <a:t>apiKey</a:t>
            </a:r>
            <a:r>
              <a:rPr lang="it-IT" sz="1600" dirty="0"/>
              <a:t> come parametro di query per l'autenticazione.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effectLst/>
              </a:rPr>
              <a:t>Intestazioni</a:t>
            </a:r>
            <a:r>
              <a:rPr lang="it-IT" sz="1600" dirty="0"/>
              <a:t>: imposta Content-</a:t>
            </a:r>
            <a:r>
              <a:rPr lang="it-IT" sz="1600" dirty="0" err="1"/>
              <a:t>Type</a:t>
            </a:r>
            <a:r>
              <a:rPr lang="it-IT" sz="1600" dirty="0"/>
              <a:t> a </a:t>
            </a:r>
            <a:r>
              <a:rPr lang="it-IT" sz="1600" dirty="0" err="1"/>
              <a:t>application</a:t>
            </a:r>
            <a:r>
              <a:rPr lang="it-IT" sz="1600" dirty="0"/>
              <a:t>/</a:t>
            </a:r>
            <a:r>
              <a:rPr lang="it-IT" sz="1600" dirty="0" err="1"/>
              <a:t>json</a:t>
            </a:r>
            <a:r>
              <a:rPr lang="it-IT" sz="1600" dirty="0"/>
              <a:t> per indicare il formato dei dati.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EA3DC36-C4A9-B338-4350-00F9D779C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96913"/>
            <a:ext cx="6840545" cy="211045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701E842-91CC-6646-044A-76F088A6957C}"/>
              </a:ext>
            </a:extLst>
          </p:cNvPr>
          <p:cNvSpPr txBox="1"/>
          <p:nvPr/>
        </p:nvSpPr>
        <p:spPr>
          <a:xfrm>
            <a:off x="817426" y="556260"/>
            <a:ext cx="38884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700" dirty="0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 pitchFamily="-128" charset="-128"/>
              </a:rPr>
              <a:t>HTTP Service</a:t>
            </a:r>
            <a:endParaRPr lang="it-CH" sz="2700" dirty="0">
              <a:solidFill>
                <a:schemeClr val="accent6">
                  <a:lumMod val="75000"/>
                </a:schemeClr>
              </a:solidFill>
              <a:latin typeface="+mn-lt"/>
              <a:ea typeface="ＭＳ Ｐゴシック" pitchFamily="-1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0692586"/>
      </p:ext>
    </p:extLst>
  </p:cSld>
  <p:clrMapOvr>
    <a:masterClrMapping/>
  </p:clrMapOvr>
</p:sld>
</file>

<file path=ppt/theme/theme1.xml><?xml version="1.0" encoding="utf-8"?>
<a:theme xmlns:a="http://schemas.openxmlformats.org/drawingml/2006/main" name="PPT_StudentKit_DTI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PPT_StudentKit_DTI</Template>
  <TotalTime>1599</TotalTime>
  <Words>1023</Words>
  <Application>Microsoft Office PowerPoint</Application>
  <PresentationFormat>Presentazione su schermo (4:3)</PresentationFormat>
  <Paragraphs>116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Consolas</vt:lpstr>
      <vt:lpstr>Times New Roman</vt:lpstr>
      <vt:lpstr>-webkit-standard</vt:lpstr>
      <vt:lpstr>PPT_StudentKit_DTI</vt:lpstr>
      <vt:lpstr>Client HTTP – Progetto pratico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SUPSI-DTI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giofre</dc:creator>
  <cp:lastModifiedBy>marco lorusso</cp:lastModifiedBy>
  <cp:revision>11</cp:revision>
  <cp:lastPrinted>2012-05-23T12:47:14Z</cp:lastPrinted>
  <dcterms:created xsi:type="dcterms:W3CDTF">2012-06-06T06:29:02Z</dcterms:created>
  <dcterms:modified xsi:type="dcterms:W3CDTF">2025-04-06T21:13:08Z</dcterms:modified>
</cp:coreProperties>
</file>