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93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900" b="0" i="0">
                <a:solidFill>
                  <a:srgbClr val="332C2C"/>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850" b="0" i="1">
                <a:solidFill>
                  <a:srgbClr val="332C2C"/>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850" b="0" i="1">
                <a:solidFill>
                  <a:srgbClr val="332C2C"/>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89" y="1078881"/>
            <a:ext cx="15883255" cy="1832610"/>
          </a:xfrm>
          <a:prstGeom prst="rect">
            <a:avLst/>
          </a:prstGeom>
        </p:spPr>
        <p:txBody>
          <a:bodyPr wrap="square" lIns="0" tIns="0" rIns="0" bIns="0">
            <a:spAutoFit/>
          </a:bodyPr>
          <a:lstStyle>
            <a:lvl1pPr>
              <a:defRPr sz="5900" b="0" i="0">
                <a:solidFill>
                  <a:srgbClr val="332C2C"/>
                </a:solidFill>
                <a:latin typeface="Cambria"/>
                <a:cs typeface="Cambria"/>
              </a:defRPr>
            </a:lvl1pPr>
          </a:lstStyle>
          <a:p>
            <a:endParaRPr/>
          </a:p>
        </p:txBody>
      </p:sp>
      <p:sp>
        <p:nvSpPr>
          <p:cNvPr id="3" name="Holder 3"/>
          <p:cNvSpPr>
            <a:spLocks noGrp="1"/>
          </p:cNvSpPr>
          <p:nvPr>
            <p:ph type="body" idx="1"/>
          </p:nvPr>
        </p:nvSpPr>
        <p:spPr>
          <a:xfrm>
            <a:off x="8405241" y="3403981"/>
            <a:ext cx="7393940" cy="3011170"/>
          </a:xfrm>
          <a:prstGeom prst="rect">
            <a:avLst/>
          </a:prstGeom>
        </p:spPr>
        <p:txBody>
          <a:bodyPr wrap="square" lIns="0" tIns="0" rIns="0" bIns="0">
            <a:spAutoFit/>
          </a:bodyPr>
          <a:lstStyle>
            <a:lvl1pPr>
              <a:defRPr sz="2850" b="0" i="1">
                <a:solidFill>
                  <a:srgbClr val="332C2C"/>
                </a:solidFill>
                <a:latin typeface="Calibri"/>
                <a:cs typeface="Calibri"/>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6434" y="2743695"/>
            <a:ext cx="13878560" cy="3898265"/>
          </a:xfrm>
          <a:prstGeom prst="rect">
            <a:avLst/>
          </a:prstGeom>
        </p:spPr>
        <p:txBody>
          <a:bodyPr vert="horz" wrap="square" lIns="0" tIns="13335" rIns="0" bIns="0" rtlCol="0">
            <a:spAutoFit/>
          </a:bodyPr>
          <a:lstStyle/>
          <a:p>
            <a:pPr marL="12700" marR="5080" algn="ctr">
              <a:lnSpc>
                <a:spcPct val="100200"/>
              </a:lnSpc>
              <a:spcBef>
                <a:spcPts val="105"/>
              </a:spcBef>
            </a:pPr>
            <a:r>
              <a:rPr sz="8450" spc="-325" dirty="0">
                <a:latin typeface="Georgia"/>
                <a:cs typeface="Georgia"/>
              </a:rPr>
              <a:t>Smart</a:t>
            </a:r>
            <a:r>
              <a:rPr sz="8450" spc="-420" dirty="0">
                <a:latin typeface="Georgia"/>
                <a:cs typeface="Georgia"/>
              </a:rPr>
              <a:t> </a:t>
            </a:r>
            <a:r>
              <a:rPr sz="8450" spc="-275" dirty="0">
                <a:latin typeface="Georgia"/>
                <a:cs typeface="Georgia"/>
              </a:rPr>
              <a:t>Greenhouse</a:t>
            </a:r>
            <a:r>
              <a:rPr sz="8450" spc="-420" dirty="0">
                <a:latin typeface="Georgia"/>
                <a:cs typeface="Georgia"/>
              </a:rPr>
              <a:t> </a:t>
            </a:r>
            <a:r>
              <a:rPr sz="8450" spc="-350" dirty="0">
                <a:latin typeface="Georgia"/>
                <a:cs typeface="Georgia"/>
              </a:rPr>
              <a:t>Technology: </a:t>
            </a:r>
            <a:r>
              <a:rPr sz="8450" spc="-280" dirty="0">
                <a:latin typeface="Georgia"/>
                <a:cs typeface="Georgia"/>
              </a:rPr>
              <a:t>Revolutionizing</a:t>
            </a:r>
            <a:r>
              <a:rPr sz="8450" spc="-355" dirty="0">
                <a:latin typeface="Georgia"/>
                <a:cs typeface="Georgia"/>
              </a:rPr>
              <a:t> </a:t>
            </a:r>
            <a:r>
              <a:rPr sz="8450" spc="-450" dirty="0">
                <a:latin typeface="Georgia"/>
                <a:cs typeface="Georgia"/>
              </a:rPr>
              <a:t>Remote </a:t>
            </a:r>
            <a:r>
              <a:rPr sz="8450" spc="-125" dirty="0">
                <a:latin typeface="Georgia"/>
                <a:cs typeface="Georgia"/>
              </a:rPr>
              <a:t>Accessibility</a:t>
            </a:r>
            <a:endParaRPr sz="8450">
              <a:latin typeface="Georgia"/>
              <a:cs typeface="Georgia"/>
            </a:endParaRPr>
          </a:p>
        </p:txBody>
      </p:sp>
      <p:sp>
        <p:nvSpPr>
          <p:cNvPr id="3" name="object 3"/>
          <p:cNvSpPr/>
          <p:nvPr/>
        </p:nvSpPr>
        <p:spPr>
          <a:xfrm>
            <a:off x="0" y="12"/>
            <a:ext cx="18288000" cy="2550795"/>
          </a:xfrm>
          <a:custGeom>
            <a:avLst/>
            <a:gdLst/>
            <a:ahLst/>
            <a:cxnLst/>
            <a:rect l="l" t="t" r="r" b="b"/>
            <a:pathLst>
              <a:path w="18288000" h="2550795">
                <a:moveTo>
                  <a:pt x="18287988" y="526821"/>
                </a:moveTo>
                <a:lnTo>
                  <a:pt x="3380956" y="526821"/>
                </a:lnTo>
                <a:lnTo>
                  <a:pt x="3399358" y="512914"/>
                </a:lnTo>
                <a:lnTo>
                  <a:pt x="3439884" y="483222"/>
                </a:lnTo>
                <a:lnTo>
                  <a:pt x="3480841" y="454215"/>
                </a:lnTo>
                <a:lnTo>
                  <a:pt x="3522243" y="425958"/>
                </a:lnTo>
                <a:lnTo>
                  <a:pt x="3564115" y="398475"/>
                </a:lnTo>
                <a:lnTo>
                  <a:pt x="3606482" y="371843"/>
                </a:lnTo>
                <a:lnTo>
                  <a:pt x="3649370" y="346113"/>
                </a:lnTo>
                <a:lnTo>
                  <a:pt x="3692779" y="321335"/>
                </a:lnTo>
                <a:lnTo>
                  <a:pt x="3733800" y="298945"/>
                </a:lnTo>
                <a:lnTo>
                  <a:pt x="3775430" y="277202"/>
                </a:lnTo>
                <a:lnTo>
                  <a:pt x="3817683" y="256120"/>
                </a:lnTo>
                <a:lnTo>
                  <a:pt x="3860584" y="235686"/>
                </a:lnTo>
                <a:lnTo>
                  <a:pt x="3904119" y="215900"/>
                </a:lnTo>
                <a:lnTo>
                  <a:pt x="3948328" y="196748"/>
                </a:lnTo>
                <a:lnTo>
                  <a:pt x="3993210" y="178231"/>
                </a:lnTo>
                <a:lnTo>
                  <a:pt x="4038790" y="160350"/>
                </a:lnTo>
                <a:lnTo>
                  <a:pt x="4085056" y="143078"/>
                </a:lnTo>
                <a:lnTo>
                  <a:pt x="4132046" y="126441"/>
                </a:lnTo>
                <a:lnTo>
                  <a:pt x="4179747" y="110413"/>
                </a:lnTo>
                <a:lnTo>
                  <a:pt x="4228198" y="94996"/>
                </a:lnTo>
                <a:lnTo>
                  <a:pt x="4277398" y="80187"/>
                </a:lnTo>
                <a:lnTo>
                  <a:pt x="4327360" y="65989"/>
                </a:lnTo>
                <a:lnTo>
                  <a:pt x="4378096" y="52387"/>
                </a:lnTo>
                <a:lnTo>
                  <a:pt x="4429620" y="39370"/>
                </a:lnTo>
                <a:lnTo>
                  <a:pt x="4481931" y="26949"/>
                </a:lnTo>
                <a:lnTo>
                  <a:pt x="4535068" y="15113"/>
                </a:lnTo>
                <a:lnTo>
                  <a:pt x="4589030" y="3860"/>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82"/>
                </a:lnTo>
                <a:lnTo>
                  <a:pt x="3926192" y="144741"/>
                </a:lnTo>
                <a:lnTo>
                  <a:pt x="3881170" y="164261"/>
                </a:lnTo>
                <a:lnTo>
                  <a:pt x="3836809" y="184429"/>
                </a:lnTo>
                <a:lnTo>
                  <a:pt x="3793096" y="205257"/>
                </a:lnTo>
                <a:lnTo>
                  <a:pt x="3750030" y="226745"/>
                </a:lnTo>
                <a:lnTo>
                  <a:pt x="3707574" y="248907"/>
                </a:lnTo>
                <a:lnTo>
                  <a:pt x="3665728" y="271741"/>
                </a:lnTo>
                <a:lnTo>
                  <a:pt x="3621519" y="297053"/>
                </a:lnTo>
                <a:lnTo>
                  <a:pt x="3577869" y="323291"/>
                </a:lnTo>
                <a:lnTo>
                  <a:pt x="3534778" y="350418"/>
                </a:lnTo>
                <a:lnTo>
                  <a:pt x="3492233" y="378345"/>
                </a:lnTo>
                <a:lnTo>
                  <a:pt x="3450183" y="407060"/>
                </a:lnTo>
                <a:lnTo>
                  <a:pt x="3408616" y="436486"/>
                </a:lnTo>
                <a:lnTo>
                  <a:pt x="3367519" y="466585"/>
                </a:lnTo>
                <a:lnTo>
                  <a:pt x="3326866" y="497293"/>
                </a:lnTo>
                <a:lnTo>
                  <a:pt x="3288868" y="526821"/>
                </a:lnTo>
                <a:lnTo>
                  <a:pt x="0" y="526821"/>
                </a:lnTo>
                <a:lnTo>
                  <a:pt x="0" y="574446"/>
                </a:lnTo>
                <a:lnTo>
                  <a:pt x="3229508" y="574446"/>
                </a:lnTo>
                <a:lnTo>
                  <a:pt x="3207308" y="592582"/>
                </a:lnTo>
                <a:lnTo>
                  <a:pt x="3168180" y="625233"/>
                </a:lnTo>
                <a:lnTo>
                  <a:pt x="3129381" y="658241"/>
                </a:lnTo>
                <a:lnTo>
                  <a:pt x="3090888" y="691553"/>
                </a:lnTo>
                <a:lnTo>
                  <a:pt x="3052673" y="725119"/>
                </a:lnTo>
                <a:lnTo>
                  <a:pt x="2976981" y="792784"/>
                </a:lnTo>
                <a:lnTo>
                  <a:pt x="2739758" y="1009802"/>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21"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96"/>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82"/>
                </a:lnTo>
                <a:lnTo>
                  <a:pt x="107251" y="2490000"/>
                </a:lnTo>
                <a:lnTo>
                  <a:pt x="59728" y="2493099"/>
                </a:lnTo>
                <a:lnTo>
                  <a:pt x="12458" y="2493441"/>
                </a:lnTo>
                <a:lnTo>
                  <a:pt x="0" y="2492819"/>
                </a:lnTo>
                <a:lnTo>
                  <a:pt x="0" y="2549702"/>
                </a:lnTo>
                <a:lnTo>
                  <a:pt x="13512" y="2550083"/>
                </a:lnTo>
                <a:lnTo>
                  <a:pt x="30060" y="2550249"/>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01" y="2162454"/>
                </a:lnTo>
                <a:lnTo>
                  <a:pt x="1325003" y="2137587"/>
                </a:lnTo>
                <a:lnTo>
                  <a:pt x="1371765" y="2112149"/>
                </a:lnTo>
                <a:lnTo>
                  <a:pt x="1417955" y="2086305"/>
                </a:lnTo>
                <a:lnTo>
                  <a:pt x="1463903" y="2059927"/>
                </a:lnTo>
                <a:lnTo>
                  <a:pt x="1509509" y="2033066"/>
                </a:lnTo>
                <a:lnTo>
                  <a:pt x="1554759" y="2005774"/>
                </a:lnTo>
                <a:lnTo>
                  <a:pt x="1599653" y="1978050"/>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51"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74" y="1051598"/>
                </a:lnTo>
                <a:lnTo>
                  <a:pt x="3013252" y="835710"/>
                </a:lnTo>
                <a:lnTo>
                  <a:pt x="3088195" y="768667"/>
                </a:lnTo>
                <a:lnTo>
                  <a:pt x="3126016" y="735418"/>
                </a:lnTo>
                <a:lnTo>
                  <a:pt x="3164103" y="702437"/>
                </a:lnTo>
                <a:lnTo>
                  <a:pt x="3202482" y="669759"/>
                </a:lnTo>
                <a:lnTo>
                  <a:pt x="3241167" y="637451"/>
                </a:lnTo>
                <a:lnTo>
                  <a:pt x="3280168" y="605548"/>
                </a:lnTo>
                <a:lnTo>
                  <a:pt x="3319119" y="574446"/>
                </a:lnTo>
                <a:lnTo>
                  <a:pt x="18287988" y="574446"/>
                </a:lnTo>
                <a:lnTo>
                  <a:pt x="18287988" y="526821"/>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18"/>
                </a:lnTo>
                <a:lnTo>
                  <a:pt x="18108041" y="27863"/>
                </a:lnTo>
                <a:lnTo>
                  <a:pt x="18061496" y="37909"/>
                </a:lnTo>
                <a:lnTo>
                  <a:pt x="18014912" y="48768"/>
                </a:lnTo>
                <a:lnTo>
                  <a:pt x="17968303" y="60413"/>
                </a:lnTo>
                <a:lnTo>
                  <a:pt x="17921669" y="72859"/>
                </a:lnTo>
                <a:lnTo>
                  <a:pt x="17875009" y="86106"/>
                </a:lnTo>
                <a:lnTo>
                  <a:pt x="17828337" y="100139"/>
                </a:lnTo>
                <a:lnTo>
                  <a:pt x="17781664" y="114960"/>
                </a:lnTo>
                <a:lnTo>
                  <a:pt x="17734966" y="130568"/>
                </a:lnTo>
                <a:lnTo>
                  <a:pt x="17688281" y="146964"/>
                </a:lnTo>
                <a:lnTo>
                  <a:pt x="17641596"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30" y="378637"/>
                </a:lnTo>
                <a:lnTo>
                  <a:pt x="17129405" y="404558"/>
                </a:lnTo>
                <a:lnTo>
                  <a:pt x="17082974"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3998" y="912647"/>
                </a:lnTo>
                <a:lnTo>
                  <a:pt x="16354349" y="945070"/>
                </a:lnTo>
                <a:lnTo>
                  <a:pt x="16315106" y="977620"/>
                </a:lnTo>
                <a:lnTo>
                  <a:pt x="16276257" y="1010259"/>
                </a:lnTo>
                <a:lnTo>
                  <a:pt x="16237827" y="1042987"/>
                </a:lnTo>
                <a:lnTo>
                  <a:pt x="16199790" y="1075766"/>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25" y="2042223"/>
                </a:lnTo>
                <a:lnTo>
                  <a:pt x="15061565" y="2070493"/>
                </a:lnTo>
                <a:lnTo>
                  <a:pt x="15018309" y="2097773"/>
                </a:lnTo>
                <a:lnTo>
                  <a:pt x="14974431" y="2123998"/>
                </a:lnTo>
                <a:lnTo>
                  <a:pt x="14932660" y="2147773"/>
                </a:lnTo>
                <a:lnTo>
                  <a:pt x="14890166"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82"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12"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74" y="1847710"/>
                </a:lnTo>
                <a:lnTo>
                  <a:pt x="15475611" y="1815071"/>
                </a:lnTo>
                <a:lnTo>
                  <a:pt x="15512504" y="1782114"/>
                </a:lnTo>
                <a:lnTo>
                  <a:pt x="15549106" y="1748878"/>
                </a:lnTo>
                <a:lnTo>
                  <a:pt x="15585428" y="1715439"/>
                </a:lnTo>
                <a:lnTo>
                  <a:pt x="15657373" y="1648104"/>
                </a:lnTo>
                <a:lnTo>
                  <a:pt x="15877286" y="1439024"/>
                </a:lnTo>
                <a:lnTo>
                  <a:pt x="15979610" y="1343406"/>
                </a:lnTo>
                <a:lnTo>
                  <a:pt x="16049867" y="1278902"/>
                </a:lnTo>
                <a:lnTo>
                  <a:pt x="16121749" y="1214005"/>
                </a:lnTo>
                <a:lnTo>
                  <a:pt x="16195243" y="1148930"/>
                </a:lnTo>
                <a:lnTo>
                  <a:pt x="16270364" y="1083856"/>
                </a:lnTo>
                <a:lnTo>
                  <a:pt x="16308515"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83" y="530961"/>
                </a:lnTo>
                <a:lnTo>
                  <a:pt x="17062908" y="503605"/>
                </a:lnTo>
                <a:lnTo>
                  <a:pt x="17108513" y="476770"/>
                </a:lnTo>
                <a:lnTo>
                  <a:pt x="17154500" y="450481"/>
                </a:lnTo>
                <a:lnTo>
                  <a:pt x="17200868" y="424764"/>
                </a:lnTo>
                <a:lnTo>
                  <a:pt x="17248670" y="399072"/>
                </a:lnTo>
                <a:lnTo>
                  <a:pt x="17296537" y="374218"/>
                </a:lnTo>
                <a:lnTo>
                  <a:pt x="17344454" y="350189"/>
                </a:lnTo>
                <a:lnTo>
                  <a:pt x="17392422"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14" y="156133"/>
                </a:lnTo>
                <a:lnTo>
                  <a:pt x="17873434" y="141363"/>
                </a:lnTo>
                <a:lnTo>
                  <a:pt x="17921529" y="127457"/>
                </a:lnTo>
                <a:lnTo>
                  <a:pt x="17969611" y="114388"/>
                </a:lnTo>
                <a:lnTo>
                  <a:pt x="18017655" y="102171"/>
                </a:lnTo>
                <a:lnTo>
                  <a:pt x="18065649" y="90805"/>
                </a:lnTo>
                <a:lnTo>
                  <a:pt x="18113617" y="80289"/>
                </a:lnTo>
                <a:lnTo>
                  <a:pt x="18161521" y="70637"/>
                </a:lnTo>
                <a:lnTo>
                  <a:pt x="18209375" y="61836"/>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898589" y="1190497"/>
            <a:ext cx="6203694" cy="392938"/>
          </a:xfrm>
          <a:prstGeom prst="rect">
            <a:avLst/>
          </a:prstGeom>
        </p:spPr>
      </p:pic>
      <p:sp>
        <p:nvSpPr>
          <p:cNvPr id="8" name="object 8"/>
          <p:cNvSpPr txBox="1">
            <a:spLocks noGrp="1"/>
          </p:cNvSpPr>
          <p:nvPr>
            <p:ph type="title"/>
          </p:nvPr>
        </p:nvSpPr>
        <p:spPr>
          <a:prstGeom prst="rect">
            <a:avLst/>
          </a:prstGeom>
        </p:spPr>
        <p:txBody>
          <a:bodyPr vert="horz" wrap="square" lIns="0" tIns="62229" rIns="0" bIns="0" rtlCol="0">
            <a:spAutoFit/>
          </a:bodyPr>
          <a:lstStyle/>
          <a:p>
            <a:pPr marL="12700" marR="5080" indent="6304915">
              <a:lnSpc>
                <a:spcPts val="3450"/>
              </a:lnSpc>
              <a:spcBef>
                <a:spcPts val="489"/>
              </a:spcBef>
            </a:pPr>
            <a:r>
              <a:rPr sz="3150" spc="200" dirty="0">
                <a:latin typeface="Calibri"/>
                <a:cs typeface="Calibri"/>
              </a:rPr>
              <a:t>is</a:t>
            </a:r>
            <a:r>
              <a:rPr sz="3150" spc="125" dirty="0">
                <a:latin typeface="Calibri"/>
                <a:cs typeface="Calibri"/>
              </a:rPr>
              <a:t> </a:t>
            </a:r>
            <a:r>
              <a:rPr sz="3150" spc="285" dirty="0">
                <a:latin typeface="Calibri"/>
                <a:cs typeface="Calibri"/>
              </a:rPr>
              <a:t>revolutionizing</a:t>
            </a:r>
            <a:r>
              <a:rPr sz="3150" spc="130" dirty="0">
                <a:latin typeface="Calibri"/>
                <a:cs typeface="Calibri"/>
              </a:rPr>
              <a:t> </a:t>
            </a:r>
            <a:r>
              <a:rPr sz="3150" spc="335" dirty="0">
                <a:latin typeface="Calibri"/>
                <a:cs typeface="Calibri"/>
              </a:rPr>
              <a:t>remote</a:t>
            </a:r>
            <a:r>
              <a:rPr sz="3150" spc="130" dirty="0">
                <a:latin typeface="Calibri"/>
                <a:cs typeface="Calibri"/>
              </a:rPr>
              <a:t> </a:t>
            </a:r>
            <a:r>
              <a:rPr sz="3150" spc="260" dirty="0">
                <a:latin typeface="Calibri"/>
                <a:cs typeface="Calibri"/>
              </a:rPr>
              <a:t>accessibility</a:t>
            </a:r>
            <a:r>
              <a:rPr sz="3150" spc="130" dirty="0">
                <a:latin typeface="Calibri"/>
                <a:cs typeface="Calibri"/>
              </a:rPr>
              <a:t> </a:t>
            </a:r>
            <a:r>
              <a:rPr sz="3150" spc="265" dirty="0">
                <a:latin typeface="Calibri"/>
                <a:cs typeface="Calibri"/>
              </a:rPr>
              <a:t>in agriculture,</a:t>
            </a:r>
            <a:r>
              <a:rPr sz="3150" spc="120" dirty="0">
                <a:latin typeface="Calibri"/>
                <a:cs typeface="Calibri"/>
              </a:rPr>
              <a:t> </a:t>
            </a:r>
            <a:r>
              <a:rPr sz="3150" spc="320" dirty="0">
                <a:latin typeface="Calibri"/>
                <a:cs typeface="Calibri"/>
              </a:rPr>
              <a:t>allowing</a:t>
            </a:r>
            <a:r>
              <a:rPr sz="3150" spc="125" dirty="0">
                <a:latin typeface="Calibri"/>
                <a:cs typeface="Calibri"/>
              </a:rPr>
              <a:t> </a:t>
            </a:r>
            <a:r>
              <a:rPr sz="3150" spc="170" dirty="0">
                <a:latin typeface="Calibri"/>
                <a:cs typeface="Calibri"/>
              </a:rPr>
              <a:t>for</a:t>
            </a:r>
            <a:r>
              <a:rPr sz="3150" spc="120" dirty="0">
                <a:latin typeface="Calibri"/>
                <a:cs typeface="Calibri"/>
              </a:rPr>
              <a:t> </a:t>
            </a:r>
            <a:r>
              <a:rPr sz="3150" spc="290" dirty="0">
                <a:latin typeface="Calibri"/>
                <a:cs typeface="Calibri"/>
              </a:rPr>
              <a:t>precise</a:t>
            </a:r>
            <a:r>
              <a:rPr sz="3150" spc="125" dirty="0">
                <a:latin typeface="Calibri"/>
                <a:cs typeface="Calibri"/>
              </a:rPr>
              <a:t> </a:t>
            </a:r>
            <a:r>
              <a:rPr sz="3150" spc="270" dirty="0">
                <a:latin typeface="Calibri"/>
                <a:cs typeface="Calibri"/>
              </a:rPr>
              <a:t>control</a:t>
            </a:r>
            <a:r>
              <a:rPr sz="3150" spc="120" dirty="0">
                <a:latin typeface="Calibri"/>
                <a:cs typeface="Calibri"/>
              </a:rPr>
              <a:t> </a:t>
            </a:r>
            <a:r>
              <a:rPr sz="3150" spc="425" dirty="0">
                <a:latin typeface="Calibri"/>
                <a:cs typeface="Calibri"/>
              </a:rPr>
              <a:t>and</a:t>
            </a:r>
            <a:r>
              <a:rPr sz="3150" spc="125" dirty="0">
                <a:latin typeface="Calibri"/>
                <a:cs typeface="Calibri"/>
              </a:rPr>
              <a:t> </a:t>
            </a:r>
            <a:r>
              <a:rPr sz="3150" spc="350" dirty="0">
                <a:latin typeface="Calibri"/>
                <a:cs typeface="Calibri"/>
              </a:rPr>
              <a:t>monitoring</a:t>
            </a:r>
            <a:r>
              <a:rPr sz="3150" spc="125" dirty="0">
                <a:latin typeface="Calibri"/>
                <a:cs typeface="Calibri"/>
              </a:rPr>
              <a:t> </a:t>
            </a:r>
            <a:r>
              <a:rPr sz="3150" spc="195" dirty="0">
                <a:latin typeface="Calibri"/>
                <a:cs typeface="Calibri"/>
              </a:rPr>
              <a:t>of</a:t>
            </a:r>
            <a:r>
              <a:rPr sz="3150" spc="120" dirty="0">
                <a:latin typeface="Calibri"/>
                <a:cs typeface="Calibri"/>
              </a:rPr>
              <a:t> </a:t>
            </a:r>
            <a:r>
              <a:rPr sz="3150" spc="395" dirty="0">
                <a:latin typeface="Calibri"/>
                <a:cs typeface="Calibri"/>
              </a:rPr>
              <a:t>growing</a:t>
            </a:r>
            <a:r>
              <a:rPr sz="3150" spc="125" dirty="0">
                <a:latin typeface="Calibri"/>
                <a:cs typeface="Calibri"/>
              </a:rPr>
              <a:t> </a:t>
            </a:r>
            <a:r>
              <a:rPr sz="3150" spc="300" dirty="0">
                <a:latin typeface="Calibri"/>
                <a:cs typeface="Calibri"/>
              </a:rPr>
              <a:t>conditions </a:t>
            </a:r>
            <a:r>
              <a:rPr sz="3150" spc="330" dirty="0">
                <a:latin typeface="Calibri"/>
                <a:cs typeface="Calibri"/>
              </a:rPr>
              <a:t>from</a:t>
            </a:r>
            <a:r>
              <a:rPr sz="3150" spc="125" dirty="0">
                <a:latin typeface="Calibri"/>
                <a:cs typeface="Calibri"/>
              </a:rPr>
              <a:t> </a:t>
            </a:r>
            <a:r>
              <a:rPr sz="3150" spc="290" dirty="0">
                <a:latin typeface="Calibri"/>
                <a:cs typeface="Calibri"/>
              </a:rPr>
              <a:t>anywhere.</a:t>
            </a:r>
            <a:r>
              <a:rPr sz="3150" spc="125" dirty="0">
                <a:latin typeface="Calibri"/>
                <a:cs typeface="Calibri"/>
              </a:rPr>
              <a:t> </a:t>
            </a:r>
            <a:r>
              <a:rPr sz="3250" i="1" spc="280" dirty="0">
                <a:latin typeface="Calibri"/>
                <a:cs typeface="Calibri"/>
              </a:rPr>
              <a:t>Explore</a:t>
            </a:r>
            <a:r>
              <a:rPr sz="3250" i="1" spc="105" dirty="0">
                <a:latin typeface="Calibri"/>
                <a:cs typeface="Calibri"/>
              </a:rPr>
              <a:t> </a:t>
            </a:r>
            <a:r>
              <a:rPr sz="3250" i="1" spc="320" dirty="0">
                <a:latin typeface="Calibri"/>
                <a:cs typeface="Calibri"/>
              </a:rPr>
              <a:t>the</a:t>
            </a:r>
            <a:r>
              <a:rPr sz="3250" i="1" spc="110" dirty="0">
                <a:latin typeface="Calibri"/>
                <a:cs typeface="Calibri"/>
              </a:rPr>
              <a:t> </a:t>
            </a:r>
            <a:r>
              <a:rPr sz="3250" i="1" spc="280" dirty="0">
                <a:latin typeface="Calibri"/>
                <a:cs typeface="Calibri"/>
              </a:rPr>
              <a:t>advantages</a:t>
            </a:r>
            <a:r>
              <a:rPr sz="3250" i="1" spc="105" dirty="0">
                <a:latin typeface="Calibri"/>
                <a:cs typeface="Calibri"/>
              </a:rPr>
              <a:t> </a:t>
            </a:r>
            <a:r>
              <a:rPr sz="3250" i="1" spc="185" dirty="0">
                <a:latin typeface="Calibri"/>
                <a:cs typeface="Calibri"/>
              </a:rPr>
              <a:t>of</a:t>
            </a:r>
            <a:r>
              <a:rPr sz="3250" i="1" spc="105" dirty="0">
                <a:latin typeface="Calibri"/>
                <a:cs typeface="Calibri"/>
              </a:rPr>
              <a:t> </a:t>
            </a:r>
            <a:r>
              <a:rPr sz="3250" i="1" spc="240" dirty="0">
                <a:latin typeface="Calibri"/>
                <a:cs typeface="Calibri"/>
              </a:rPr>
              <a:t>this</a:t>
            </a:r>
            <a:r>
              <a:rPr sz="3250" i="1" spc="110" dirty="0">
                <a:latin typeface="Calibri"/>
                <a:cs typeface="Calibri"/>
              </a:rPr>
              <a:t> </a:t>
            </a:r>
            <a:r>
              <a:rPr sz="3250" i="1" spc="235" dirty="0">
                <a:latin typeface="Calibri"/>
                <a:cs typeface="Calibri"/>
              </a:rPr>
              <a:t>innovative</a:t>
            </a:r>
            <a:r>
              <a:rPr sz="3250" i="1" spc="105" dirty="0">
                <a:latin typeface="Calibri"/>
                <a:cs typeface="Calibri"/>
              </a:rPr>
              <a:t> </a:t>
            </a:r>
            <a:r>
              <a:rPr sz="3250" i="1" spc="240" dirty="0">
                <a:latin typeface="Calibri"/>
                <a:cs typeface="Calibri"/>
              </a:rPr>
              <a:t>approach.</a:t>
            </a:r>
            <a:endParaRPr sz="32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74295" rIns="0" bIns="0" rtlCol="0">
            <a:spAutoFit/>
          </a:bodyPr>
          <a:lstStyle/>
          <a:p>
            <a:pPr marL="12065" marR="5080">
              <a:lnSpc>
                <a:spcPts val="3450"/>
              </a:lnSpc>
              <a:spcBef>
                <a:spcPts val="585"/>
              </a:spcBef>
            </a:pPr>
            <a:r>
              <a:rPr sz="3150" spc="405" dirty="0">
                <a:latin typeface="Calibri"/>
                <a:cs typeface="Calibri"/>
              </a:rPr>
              <a:t>Smart</a:t>
            </a:r>
            <a:r>
              <a:rPr sz="3150" spc="125" dirty="0">
                <a:latin typeface="Calibri"/>
                <a:cs typeface="Calibri"/>
              </a:rPr>
              <a:t> </a:t>
            </a:r>
            <a:r>
              <a:rPr sz="3150" spc="370" dirty="0">
                <a:latin typeface="Calibri"/>
                <a:cs typeface="Calibri"/>
              </a:rPr>
              <a:t>greenhouse</a:t>
            </a:r>
            <a:r>
              <a:rPr sz="3150" spc="130" dirty="0">
                <a:latin typeface="Calibri"/>
                <a:cs typeface="Calibri"/>
              </a:rPr>
              <a:t> </a:t>
            </a:r>
            <a:r>
              <a:rPr sz="3150" spc="345" dirty="0">
                <a:latin typeface="Calibri"/>
                <a:cs typeface="Calibri"/>
              </a:rPr>
              <a:t>technology</a:t>
            </a:r>
            <a:r>
              <a:rPr sz="3150" spc="130" dirty="0">
                <a:latin typeface="Calibri"/>
                <a:cs typeface="Calibri"/>
              </a:rPr>
              <a:t> </a:t>
            </a:r>
            <a:r>
              <a:rPr sz="3150" spc="330" dirty="0">
                <a:latin typeface="Calibri"/>
                <a:cs typeface="Calibri"/>
              </a:rPr>
              <a:t>enables</a:t>
            </a:r>
            <a:r>
              <a:rPr sz="3150" spc="130" dirty="0">
                <a:latin typeface="Calibri"/>
                <a:cs typeface="Calibri"/>
              </a:rPr>
              <a:t> </a:t>
            </a:r>
            <a:r>
              <a:rPr sz="3250" i="1" spc="275" dirty="0">
                <a:latin typeface="Calibri"/>
                <a:cs typeface="Calibri"/>
              </a:rPr>
              <a:t>precise</a:t>
            </a:r>
            <a:r>
              <a:rPr sz="3250" i="1" spc="110" dirty="0">
                <a:latin typeface="Calibri"/>
                <a:cs typeface="Calibri"/>
              </a:rPr>
              <a:t> </a:t>
            </a:r>
            <a:r>
              <a:rPr sz="3250" i="1" spc="254" dirty="0">
                <a:latin typeface="Calibri"/>
                <a:cs typeface="Calibri"/>
              </a:rPr>
              <a:t>control</a:t>
            </a:r>
            <a:r>
              <a:rPr sz="3250" i="1" spc="110" dirty="0">
                <a:latin typeface="Calibri"/>
                <a:cs typeface="Calibri"/>
              </a:rPr>
              <a:t> </a:t>
            </a:r>
            <a:r>
              <a:rPr sz="3250" i="1" spc="229" dirty="0">
                <a:latin typeface="Calibri"/>
                <a:cs typeface="Calibri"/>
              </a:rPr>
              <a:t>over</a:t>
            </a:r>
            <a:r>
              <a:rPr sz="3250" i="1" spc="110" dirty="0">
                <a:latin typeface="Calibri"/>
                <a:cs typeface="Calibri"/>
              </a:rPr>
              <a:t> </a:t>
            </a:r>
            <a:r>
              <a:rPr sz="3250" i="1" spc="240" dirty="0">
                <a:latin typeface="Calibri"/>
                <a:cs typeface="Calibri"/>
              </a:rPr>
              <a:t>temperature, </a:t>
            </a:r>
            <a:r>
              <a:rPr sz="3250" i="1" spc="260" dirty="0">
                <a:latin typeface="Calibri"/>
                <a:cs typeface="Calibri"/>
              </a:rPr>
              <a:t>humidity,</a:t>
            </a:r>
            <a:r>
              <a:rPr sz="3250" i="1" spc="105" dirty="0">
                <a:latin typeface="Calibri"/>
                <a:cs typeface="Calibri"/>
              </a:rPr>
              <a:t> </a:t>
            </a:r>
            <a:r>
              <a:rPr sz="3250" i="1" spc="170" dirty="0">
                <a:latin typeface="Calibri"/>
                <a:cs typeface="Calibri"/>
              </a:rPr>
              <a:t>irrigation,</a:t>
            </a:r>
            <a:r>
              <a:rPr sz="3250" i="1" spc="110" dirty="0">
                <a:latin typeface="Calibri"/>
                <a:cs typeface="Calibri"/>
              </a:rPr>
              <a:t> </a:t>
            </a:r>
            <a:r>
              <a:rPr sz="3250" i="1" spc="350" dirty="0">
                <a:latin typeface="Calibri"/>
                <a:cs typeface="Calibri"/>
              </a:rPr>
              <a:t>and</a:t>
            </a:r>
            <a:r>
              <a:rPr sz="3250" i="1" spc="105" dirty="0">
                <a:latin typeface="Calibri"/>
                <a:cs typeface="Calibri"/>
              </a:rPr>
              <a:t> </a:t>
            </a:r>
            <a:r>
              <a:rPr sz="3250" i="1" spc="280" dirty="0">
                <a:latin typeface="Calibri"/>
                <a:cs typeface="Calibri"/>
              </a:rPr>
              <a:t>lighting</a:t>
            </a:r>
            <a:r>
              <a:rPr sz="3250" i="1" spc="110" dirty="0">
                <a:latin typeface="Calibri"/>
                <a:cs typeface="Calibri"/>
              </a:rPr>
              <a:t> </a:t>
            </a:r>
            <a:r>
              <a:rPr sz="3150" spc="225" dirty="0">
                <a:latin typeface="Calibri"/>
                <a:cs typeface="Calibri"/>
              </a:rPr>
              <a:t>to</a:t>
            </a:r>
            <a:r>
              <a:rPr sz="3150" spc="130" dirty="0">
                <a:latin typeface="Calibri"/>
                <a:cs typeface="Calibri"/>
              </a:rPr>
              <a:t> </a:t>
            </a:r>
            <a:r>
              <a:rPr sz="3150" spc="270" dirty="0">
                <a:latin typeface="Calibri"/>
                <a:cs typeface="Calibri"/>
              </a:rPr>
              <a:t>create</a:t>
            </a:r>
            <a:r>
              <a:rPr sz="3150" spc="130" dirty="0">
                <a:latin typeface="Calibri"/>
                <a:cs typeface="Calibri"/>
              </a:rPr>
              <a:t> </a:t>
            </a:r>
            <a:r>
              <a:rPr sz="3150" spc="335" dirty="0">
                <a:latin typeface="Calibri"/>
                <a:cs typeface="Calibri"/>
              </a:rPr>
              <a:t>the</a:t>
            </a:r>
            <a:r>
              <a:rPr sz="3150" spc="130" dirty="0">
                <a:latin typeface="Calibri"/>
                <a:cs typeface="Calibri"/>
              </a:rPr>
              <a:t> </a:t>
            </a:r>
            <a:r>
              <a:rPr sz="3150" spc="335" dirty="0">
                <a:latin typeface="Calibri"/>
                <a:cs typeface="Calibri"/>
              </a:rPr>
              <a:t>optimal</a:t>
            </a:r>
            <a:r>
              <a:rPr sz="3150" spc="130" dirty="0">
                <a:latin typeface="Calibri"/>
                <a:cs typeface="Calibri"/>
              </a:rPr>
              <a:t> </a:t>
            </a:r>
            <a:r>
              <a:rPr sz="3150" spc="395" dirty="0">
                <a:latin typeface="Calibri"/>
                <a:cs typeface="Calibri"/>
              </a:rPr>
              <a:t>growing</a:t>
            </a:r>
            <a:r>
              <a:rPr sz="3150" spc="130" dirty="0">
                <a:latin typeface="Calibri"/>
                <a:cs typeface="Calibri"/>
              </a:rPr>
              <a:t> </a:t>
            </a:r>
            <a:r>
              <a:rPr sz="3150" spc="310" dirty="0">
                <a:latin typeface="Calibri"/>
                <a:cs typeface="Calibri"/>
              </a:rPr>
              <a:t>conditions</a:t>
            </a:r>
            <a:r>
              <a:rPr sz="3150" spc="130" dirty="0">
                <a:latin typeface="Calibri"/>
                <a:cs typeface="Calibri"/>
              </a:rPr>
              <a:t> </a:t>
            </a:r>
            <a:r>
              <a:rPr sz="3150" spc="145" dirty="0">
                <a:latin typeface="Calibri"/>
                <a:cs typeface="Calibri"/>
              </a:rPr>
              <a:t>for </a:t>
            </a:r>
            <a:r>
              <a:rPr sz="3150" spc="250" dirty="0">
                <a:latin typeface="Calibri"/>
                <a:cs typeface="Calibri"/>
              </a:rPr>
              <a:t>plants.</a:t>
            </a:r>
            <a:r>
              <a:rPr sz="3150" spc="120" dirty="0">
                <a:latin typeface="Calibri"/>
                <a:cs typeface="Calibri"/>
              </a:rPr>
              <a:t> </a:t>
            </a:r>
            <a:r>
              <a:rPr sz="3150" spc="280" dirty="0">
                <a:latin typeface="Calibri"/>
                <a:cs typeface="Calibri"/>
              </a:rPr>
              <a:t>This</a:t>
            </a:r>
            <a:r>
              <a:rPr sz="3150" spc="125" dirty="0">
                <a:latin typeface="Calibri"/>
                <a:cs typeface="Calibri"/>
              </a:rPr>
              <a:t> </a:t>
            </a:r>
            <a:r>
              <a:rPr sz="3150" spc="210" dirty="0">
                <a:latin typeface="Calibri"/>
                <a:cs typeface="Calibri"/>
              </a:rPr>
              <a:t>level</a:t>
            </a:r>
            <a:r>
              <a:rPr sz="3150" spc="125" dirty="0">
                <a:latin typeface="Calibri"/>
                <a:cs typeface="Calibri"/>
              </a:rPr>
              <a:t> </a:t>
            </a:r>
            <a:r>
              <a:rPr sz="3150" spc="195" dirty="0">
                <a:latin typeface="Calibri"/>
                <a:cs typeface="Calibri"/>
              </a:rPr>
              <a:t>of</a:t>
            </a:r>
            <a:r>
              <a:rPr sz="3150" spc="125" dirty="0">
                <a:latin typeface="Calibri"/>
                <a:cs typeface="Calibri"/>
              </a:rPr>
              <a:t> </a:t>
            </a:r>
            <a:r>
              <a:rPr sz="3150" spc="345" dirty="0">
                <a:latin typeface="Calibri"/>
                <a:cs typeface="Calibri"/>
              </a:rPr>
              <a:t>automation</a:t>
            </a:r>
            <a:r>
              <a:rPr sz="3150" spc="125" dirty="0">
                <a:latin typeface="Calibri"/>
                <a:cs typeface="Calibri"/>
              </a:rPr>
              <a:t> </a:t>
            </a:r>
            <a:r>
              <a:rPr sz="3150" spc="425" dirty="0">
                <a:latin typeface="Calibri"/>
                <a:cs typeface="Calibri"/>
              </a:rPr>
              <a:t>and</a:t>
            </a:r>
            <a:r>
              <a:rPr sz="3150" spc="125" dirty="0">
                <a:latin typeface="Calibri"/>
                <a:cs typeface="Calibri"/>
              </a:rPr>
              <a:t> </a:t>
            </a:r>
            <a:r>
              <a:rPr sz="3150" spc="285" dirty="0">
                <a:latin typeface="Calibri"/>
                <a:cs typeface="Calibri"/>
              </a:rPr>
              <a:t>precision</a:t>
            </a:r>
            <a:r>
              <a:rPr sz="3150" spc="125" dirty="0">
                <a:latin typeface="Calibri"/>
                <a:cs typeface="Calibri"/>
              </a:rPr>
              <a:t> </a:t>
            </a:r>
            <a:r>
              <a:rPr sz="3150" spc="295" dirty="0">
                <a:latin typeface="Calibri"/>
                <a:cs typeface="Calibri"/>
              </a:rPr>
              <a:t>leads</a:t>
            </a:r>
            <a:r>
              <a:rPr sz="3150" spc="125" dirty="0">
                <a:latin typeface="Calibri"/>
                <a:cs typeface="Calibri"/>
              </a:rPr>
              <a:t> </a:t>
            </a:r>
            <a:r>
              <a:rPr sz="3150" spc="225" dirty="0">
                <a:latin typeface="Calibri"/>
                <a:cs typeface="Calibri"/>
              </a:rPr>
              <a:t>to</a:t>
            </a:r>
            <a:r>
              <a:rPr sz="3150" spc="125" dirty="0">
                <a:latin typeface="Calibri"/>
                <a:cs typeface="Calibri"/>
              </a:rPr>
              <a:t> </a:t>
            </a:r>
            <a:r>
              <a:rPr sz="3250" i="1" spc="325" dirty="0">
                <a:latin typeface="Calibri"/>
                <a:cs typeface="Calibri"/>
              </a:rPr>
              <a:t>improved</a:t>
            </a:r>
            <a:r>
              <a:rPr sz="3250" i="1" spc="100" dirty="0">
                <a:latin typeface="Calibri"/>
                <a:cs typeface="Calibri"/>
              </a:rPr>
              <a:t> </a:t>
            </a:r>
            <a:r>
              <a:rPr sz="3250" i="1" spc="240" dirty="0">
                <a:latin typeface="Calibri"/>
                <a:cs typeface="Calibri"/>
              </a:rPr>
              <a:t>yields</a:t>
            </a:r>
            <a:r>
              <a:rPr sz="3250" i="1" spc="105" dirty="0">
                <a:latin typeface="Calibri"/>
                <a:cs typeface="Calibri"/>
              </a:rPr>
              <a:t> </a:t>
            </a:r>
            <a:r>
              <a:rPr sz="3250" i="1" spc="325" dirty="0">
                <a:latin typeface="Calibri"/>
                <a:cs typeface="Calibri"/>
              </a:rPr>
              <a:t>and </a:t>
            </a:r>
            <a:r>
              <a:rPr sz="3250" i="1" spc="355" dirty="0">
                <a:latin typeface="Calibri"/>
                <a:cs typeface="Calibri"/>
              </a:rPr>
              <a:t>reduced</a:t>
            </a:r>
            <a:r>
              <a:rPr sz="3250" i="1" spc="95" dirty="0">
                <a:latin typeface="Calibri"/>
                <a:cs typeface="Calibri"/>
              </a:rPr>
              <a:t> </a:t>
            </a:r>
            <a:r>
              <a:rPr sz="3250" i="1" spc="280" dirty="0">
                <a:latin typeface="Calibri"/>
                <a:cs typeface="Calibri"/>
              </a:rPr>
              <a:t>resource</a:t>
            </a:r>
            <a:r>
              <a:rPr sz="3250" i="1" spc="95" dirty="0">
                <a:latin typeface="Calibri"/>
                <a:cs typeface="Calibri"/>
              </a:rPr>
              <a:t> </a:t>
            </a:r>
            <a:r>
              <a:rPr sz="3250" i="1" spc="310" dirty="0">
                <a:latin typeface="Calibri"/>
                <a:cs typeface="Calibri"/>
              </a:rPr>
              <a:t>consumption.</a:t>
            </a:r>
            <a:endParaRPr sz="32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1971789" y="1190497"/>
            <a:ext cx="6074003" cy="392938"/>
          </a:xfrm>
          <a:prstGeom prst="rect">
            <a:avLst/>
          </a:prstGeom>
        </p:spPr>
      </p:pic>
      <p:sp>
        <p:nvSpPr>
          <p:cNvPr id="8" name="object 8"/>
          <p:cNvSpPr txBox="1"/>
          <p:nvPr/>
        </p:nvSpPr>
        <p:spPr>
          <a:xfrm>
            <a:off x="868794" y="1091190"/>
            <a:ext cx="1003300" cy="505459"/>
          </a:xfrm>
          <a:prstGeom prst="rect">
            <a:avLst/>
          </a:prstGeom>
        </p:spPr>
        <p:txBody>
          <a:bodyPr vert="horz" wrap="square" lIns="0" tIns="12700" rIns="0" bIns="0" rtlCol="0">
            <a:spAutoFit/>
          </a:bodyPr>
          <a:lstStyle/>
          <a:p>
            <a:pPr marL="12700">
              <a:lnSpc>
                <a:spcPct val="100000"/>
              </a:lnSpc>
              <a:spcBef>
                <a:spcPts val="100"/>
              </a:spcBef>
            </a:pPr>
            <a:r>
              <a:rPr sz="3150" spc="330" dirty="0">
                <a:solidFill>
                  <a:srgbClr val="332C2C"/>
                </a:solidFill>
                <a:latin typeface="Calibri"/>
                <a:cs typeface="Calibri"/>
              </a:rPr>
              <a:t>With</a:t>
            </a:r>
            <a:endParaRPr sz="3150">
              <a:latin typeface="Calibri"/>
              <a:cs typeface="Calibri"/>
            </a:endParaRPr>
          </a:p>
        </p:txBody>
      </p:sp>
      <p:sp>
        <p:nvSpPr>
          <p:cNvPr id="9" name="object 9"/>
          <p:cNvSpPr txBox="1">
            <a:spLocks noGrp="1"/>
          </p:cNvSpPr>
          <p:nvPr>
            <p:ph type="title"/>
          </p:nvPr>
        </p:nvSpPr>
        <p:spPr>
          <a:xfrm>
            <a:off x="8012404" y="1078881"/>
            <a:ext cx="8402320" cy="520700"/>
          </a:xfrm>
          <a:prstGeom prst="rect">
            <a:avLst/>
          </a:prstGeom>
        </p:spPr>
        <p:txBody>
          <a:bodyPr vert="horz" wrap="square" lIns="0" tIns="12065" rIns="0" bIns="0" rtlCol="0">
            <a:spAutoFit/>
          </a:bodyPr>
          <a:lstStyle/>
          <a:p>
            <a:pPr marL="12700">
              <a:lnSpc>
                <a:spcPct val="100000"/>
              </a:lnSpc>
              <a:spcBef>
                <a:spcPts val="95"/>
              </a:spcBef>
            </a:pPr>
            <a:r>
              <a:rPr sz="3150" dirty="0">
                <a:latin typeface="Calibri"/>
                <a:cs typeface="Calibri"/>
              </a:rPr>
              <a:t>,</a:t>
            </a:r>
            <a:r>
              <a:rPr sz="3150" spc="100" dirty="0">
                <a:latin typeface="Calibri"/>
                <a:cs typeface="Calibri"/>
              </a:rPr>
              <a:t> </a:t>
            </a:r>
            <a:r>
              <a:rPr sz="3150" spc="320" dirty="0">
                <a:latin typeface="Calibri"/>
                <a:cs typeface="Calibri"/>
              </a:rPr>
              <a:t>growers</a:t>
            </a:r>
            <a:r>
              <a:rPr sz="3150" spc="100" dirty="0">
                <a:latin typeface="Calibri"/>
                <a:cs typeface="Calibri"/>
              </a:rPr>
              <a:t> </a:t>
            </a:r>
            <a:r>
              <a:rPr sz="3150" spc="405" dirty="0">
                <a:latin typeface="Calibri"/>
                <a:cs typeface="Calibri"/>
              </a:rPr>
              <a:t>can</a:t>
            </a:r>
            <a:r>
              <a:rPr sz="3150" spc="105" dirty="0">
                <a:latin typeface="Calibri"/>
                <a:cs typeface="Calibri"/>
              </a:rPr>
              <a:t> </a:t>
            </a:r>
            <a:r>
              <a:rPr sz="3250" i="1" spc="300" dirty="0">
                <a:latin typeface="Calibri"/>
                <a:cs typeface="Calibri"/>
              </a:rPr>
              <a:t>monitor</a:t>
            </a:r>
            <a:r>
              <a:rPr sz="3250" i="1" spc="80" dirty="0">
                <a:latin typeface="Calibri"/>
                <a:cs typeface="Calibri"/>
              </a:rPr>
              <a:t> </a:t>
            </a:r>
            <a:r>
              <a:rPr sz="3250" i="1" spc="350" dirty="0">
                <a:latin typeface="Calibri"/>
                <a:cs typeface="Calibri"/>
              </a:rPr>
              <a:t>and</a:t>
            </a:r>
            <a:r>
              <a:rPr sz="3250" i="1" spc="80" dirty="0">
                <a:latin typeface="Calibri"/>
                <a:cs typeface="Calibri"/>
              </a:rPr>
              <a:t> </a:t>
            </a:r>
            <a:r>
              <a:rPr sz="3250" i="1" spc="260" dirty="0">
                <a:latin typeface="Calibri"/>
                <a:cs typeface="Calibri"/>
              </a:rPr>
              <a:t>adjust</a:t>
            </a:r>
            <a:r>
              <a:rPr sz="3250" i="1" spc="80" dirty="0">
                <a:latin typeface="Calibri"/>
                <a:cs typeface="Calibri"/>
              </a:rPr>
              <a:t> </a:t>
            </a:r>
            <a:r>
              <a:rPr sz="3250" i="1" spc="310" dirty="0">
                <a:latin typeface="Calibri"/>
                <a:cs typeface="Calibri"/>
              </a:rPr>
              <a:t>growing</a:t>
            </a:r>
            <a:endParaRPr sz="3250">
              <a:latin typeface="Calibri"/>
              <a:cs typeface="Calibri"/>
            </a:endParaRPr>
          </a:p>
        </p:txBody>
      </p:sp>
      <p:sp>
        <p:nvSpPr>
          <p:cNvPr id="10" name="object 10"/>
          <p:cNvSpPr txBox="1"/>
          <p:nvPr/>
        </p:nvSpPr>
        <p:spPr>
          <a:xfrm>
            <a:off x="868794" y="1517031"/>
            <a:ext cx="16545560" cy="1394460"/>
          </a:xfrm>
          <a:prstGeom prst="rect">
            <a:avLst/>
          </a:prstGeom>
        </p:spPr>
        <p:txBody>
          <a:bodyPr vert="horz" wrap="square" lIns="0" tIns="74295" rIns="0" bIns="0" rtlCol="0">
            <a:spAutoFit/>
          </a:bodyPr>
          <a:lstStyle/>
          <a:p>
            <a:pPr marL="12700" marR="5080">
              <a:lnSpc>
                <a:spcPts val="3450"/>
              </a:lnSpc>
              <a:spcBef>
                <a:spcPts val="585"/>
              </a:spcBef>
            </a:pPr>
            <a:r>
              <a:rPr sz="3250" i="1" spc="290" dirty="0">
                <a:solidFill>
                  <a:srgbClr val="332C2C"/>
                </a:solidFill>
                <a:latin typeface="Calibri"/>
                <a:cs typeface="Calibri"/>
              </a:rPr>
              <a:t>conditions</a:t>
            </a:r>
            <a:r>
              <a:rPr sz="3250" i="1" spc="110" dirty="0">
                <a:solidFill>
                  <a:srgbClr val="332C2C"/>
                </a:solidFill>
                <a:latin typeface="Calibri"/>
                <a:cs typeface="Calibri"/>
              </a:rPr>
              <a:t> </a:t>
            </a:r>
            <a:r>
              <a:rPr sz="3250" i="1" spc="280" dirty="0">
                <a:solidFill>
                  <a:srgbClr val="332C2C"/>
                </a:solidFill>
                <a:latin typeface="Calibri"/>
                <a:cs typeface="Calibri"/>
              </a:rPr>
              <a:t>remotely</a:t>
            </a:r>
            <a:r>
              <a:rPr sz="3250" i="1" spc="110" dirty="0">
                <a:solidFill>
                  <a:srgbClr val="332C2C"/>
                </a:solidFill>
                <a:latin typeface="Calibri"/>
                <a:cs typeface="Calibri"/>
              </a:rPr>
              <a:t> </a:t>
            </a:r>
            <a:r>
              <a:rPr sz="3150" spc="400" dirty="0">
                <a:solidFill>
                  <a:srgbClr val="332C2C"/>
                </a:solidFill>
                <a:latin typeface="Calibri"/>
                <a:cs typeface="Calibri"/>
              </a:rPr>
              <a:t>using</a:t>
            </a:r>
            <a:r>
              <a:rPr sz="3150" spc="130" dirty="0">
                <a:solidFill>
                  <a:srgbClr val="332C2C"/>
                </a:solidFill>
                <a:latin typeface="Calibri"/>
                <a:cs typeface="Calibri"/>
              </a:rPr>
              <a:t> </a:t>
            </a:r>
            <a:r>
              <a:rPr sz="3150" spc="355" dirty="0">
                <a:solidFill>
                  <a:srgbClr val="332C2C"/>
                </a:solidFill>
                <a:latin typeface="Calibri"/>
                <a:cs typeface="Calibri"/>
              </a:rPr>
              <a:t>mobile</a:t>
            </a:r>
            <a:r>
              <a:rPr sz="3150" spc="130" dirty="0">
                <a:solidFill>
                  <a:srgbClr val="332C2C"/>
                </a:solidFill>
                <a:latin typeface="Calibri"/>
                <a:cs typeface="Calibri"/>
              </a:rPr>
              <a:t> </a:t>
            </a:r>
            <a:r>
              <a:rPr sz="3150" spc="305" dirty="0">
                <a:solidFill>
                  <a:srgbClr val="332C2C"/>
                </a:solidFill>
                <a:latin typeface="Calibri"/>
                <a:cs typeface="Calibri"/>
              </a:rPr>
              <a:t>devices</a:t>
            </a:r>
            <a:r>
              <a:rPr sz="3150" spc="130" dirty="0">
                <a:solidFill>
                  <a:srgbClr val="332C2C"/>
                </a:solidFill>
                <a:latin typeface="Calibri"/>
                <a:cs typeface="Calibri"/>
              </a:rPr>
              <a:t> </a:t>
            </a:r>
            <a:r>
              <a:rPr sz="3150" spc="220" dirty="0">
                <a:solidFill>
                  <a:srgbClr val="332C2C"/>
                </a:solidFill>
                <a:latin typeface="Calibri"/>
                <a:cs typeface="Calibri"/>
              </a:rPr>
              <a:t>or</a:t>
            </a:r>
            <a:r>
              <a:rPr sz="3150" spc="130" dirty="0">
                <a:solidFill>
                  <a:srgbClr val="332C2C"/>
                </a:solidFill>
                <a:latin typeface="Calibri"/>
                <a:cs typeface="Calibri"/>
              </a:rPr>
              <a:t> </a:t>
            </a:r>
            <a:r>
              <a:rPr sz="3150" spc="380" dirty="0">
                <a:solidFill>
                  <a:srgbClr val="332C2C"/>
                </a:solidFill>
                <a:latin typeface="Calibri"/>
                <a:cs typeface="Calibri"/>
              </a:rPr>
              <a:t>web-</a:t>
            </a:r>
            <a:r>
              <a:rPr sz="3150" spc="375" dirty="0">
                <a:solidFill>
                  <a:srgbClr val="332C2C"/>
                </a:solidFill>
                <a:latin typeface="Calibri"/>
                <a:cs typeface="Calibri"/>
              </a:rPr>
              <a:t>based</a:t>
            </a:r>
            <a:r>
              <a:rPr sz="3150" spc="130" dirty="0">
                <a:solidFill>
                  <a:srgbClr val="332C2C"/>
                </a:solidFill>
                <a:latin typeface="Calibri"/>
                <a:cs typeface="Calibri"/>
              </a:rPr>
              <a:t> </a:t>
            </a:r>
            <a:r>
              <a:rPr sz="3150" spc="254" dirty="0">
                <a:solidFill>
                  <a:srgbClr val="332C2C"/>
                </a:solidFill>
                <a:latin typeface="Calibri"/>
                <a:cs typeface="Calibri"/>
              </a:rPr>
              <a:t>platforms.</a:t>
            </a:r>
            <a:r>
              <a:rPr sz="3150" spc="130" dirty="0">
                <a:solidFill>
                  <a:srgbClr val="332C2C"/>
                </a:solidFill>
                <a:latin typeface="Calibri"/>
                <a:cs typeface="Calibri"/>
              </a:rPr>
              <a:t> </a:t>
            </a:r>
            <a:r>
              <a:rPr sz="3150" spc="280" dirty="0">
                <a:solidFill>
                  <a:srgbClr val="332C2C"/>
                </a:solidFill>
                <a:latin typeface="Calibri"/>
                <a:cs typeface="Calibri"/>
              </a:rPr>
              <a:t>This</a:t>
            </a:r>
            <a:r>
              <a:rPr sz="3150" spc="130" dirty="0">
                <a:solidFill>
                  <a:srgbClr val="332C2C"/>
                </a:solidFill>
                <a:latin typeface="Calibri"/>
                <a:cs typeface="Calibri"/>
              </a:rPr>
              <a:t> </a:t>
            </a:r>
            <a:r>
              <a:rPr sz="3150" spc="265" dirty="0">
                <a:solidFill>
                  <a:srgbClr val="332C2C"/>
                </a:solidFill>
                <a:latin typeface="Calibri"/>
                <a:cs typeface="Calibri"/>
              </a:rPr>
              <a:t>allows</a:t>
            </a:r>
            <a:r>
              <a:rPr sz="3150" spc="130" dirty="0">
                <a:solidFill>
                  <a:srgbClr val="332C2C"/>
                </a:solidFill>
                <a:latin typeface="Calibri"/>
                <a:cs typeface="Calibri"/>
              </a:rPr>
              <a:t> </a:t>
            </a:r>
            <a:r>
              <a:rPr sz="3150" spc="145" dirty="0">
                <a:solidFill>
                  <a:srgbClr val="332C2C"/>
                </a:solidFill>
                <a:latin typeface="Calibri"/>
                <a:cs typeface="Calibri"/>
              </a:rPr>
              <a:t>for </a:t>
            </a:r>
            <a:r>
              <a:rPr sz="3250" i="1" spc="170" dirty="0">
                <a:solidFill>
                  <a:srgbClr val="332C2C"/>
                </a:solidFill>
                <a:latin typeface="Calibri"/>
                <a:cs typeface="Calibri"/>
              </a:rPr>
              <a:t>real-</a:t>
            </a:r>
            <a:r>
              <a:rPr sz="3250" i="1" spc="335" dirty="0">
                <a:solidFill>
                  <a:srgbClr val="332C2C"/>
                </a:solidFill>
                <a:latin typeface="Calibri"/>
                <a:cs typeface="Calibri"/>
              </a:rPr>
              <a:t>time</a:t>
            </a:r>
            <a:r>
              <a:rPr sz="3250" i="1" spc="105" dirty="0">
                <a:solidFill>
                  <a:srgbClr val="332C2C"/>
                </a:solidFill>
                <a:latin typeface="Calibri"/>
                <a:cs typeface="Calibri"/>
              </a:rPr>
              <a:t> </a:t>
            </a:r>
            <a:r>
              <a:rPr sz="3250" i="1" spc="280" dirty="0">
                <a:solidFill>
                  <a:srgbClr val="332C2C"/>
                </a:solidFill>
                <a:latin typeface="Calibri"/>
                <a:cs typeface="Calibri"/>
              </a:rPr>
              <a:t>decision-</a:t>
            </a:r>
            <a:r>
              <a:rPr sz="3250" i="1" spc="385" dirty="0">
                <a:solidFill>
                  <a:srgbClr val="332C2C"/>
                </a:solidFill>
                <a:latin typeface="Calibri"/>
                <a:cs typeface="Calibri"/>
              </a:rPr>
              <a:t>making</a:t>
            </a:r>
            <a:r>
              <a:rPr sz="3250" i="1" spc="105" dirty="0">
                <a:solidFill>
                  <a:srgbClr val="332C2C"/>
                </a:solidFill>
                <a:latin typeface="Calibri"/>
                <a:cs typeface="Calibri"/>
              </a:rPr>
              <a:t> </a:t>
            </a:r>
            <a:r>
              <a:rPr sz="3250" i="1" spc="350" dirty="0">
                <a:solidFill>
                  <a:srgbClr val="332C2C"/>
                </a:solidFill>
                <a:latin typeface="Calibri"/>
                <a:cs typeface="Calibri"/>
              </a:rPr>
              <a:t>and</a:t>
            </a:r>
            <a:r>
              <a:rPr sz="3250" i="1" spc="105" dirty="0">
                <a:solidFill>
                  <a:srgbClr val="332C2C"/>
                </a:solidFill>
                <a:latin typeface="Calibri"/>
                <a:cs typeface="Calibri"/>
              </a:rPr>
              <a:t> </a:t>
            </a:r>
            <a:r>
              <a:rPr sz="3250" i="1" spc="350" dirty="0">
                <a:solidFill>
                  <a:srgbClr val="332C2C"/>
                </a:solidFill>
                <a:latin typeface="Calibri"/>
                <a:cs typeface="Calibri"/>
              </a:rPr>
              <a:t>quick</a:t>
            </a:r>
            <a:r>
              <a:rPr sz="3250" i="1" spc="110" dirty="0">
                <a:solidFill>
                  <a:srgbClr val="332C2C"/>
                </a:solidFill>
                <a:latin typeface="Calibri"/>
                <a:cs typeface="Calibri"/>
              </a:rPr>
              <a:t> </a:t>
            </a:r>
            <a:r>
              <a:rPr sz="3250" i="1" spc="310" dirty="0">
                <a:solidFill>
                  <a:srgbClr val="332C2C"/>
                </a:solidFill>
                <a:latin typeface="Calibri"/>
                <a:cs typeface="Calibri"/>
              </a:rPr>
              <a:t>response</a:t>
            </a:r>
            <a:r>
              <a:rPr sz="3250" i="1" spc="105" dirty="0">
                <a:solidFill>
                  <a:srgbClr val="332C2C"/>
                </a:solidFill>
                <a:latin typeface="Calibri"/>
                <a:cs typeface="Calibri"/>
              </a:rPr>
              <a:t> </a:t>
            </a:r>
            <a:r>
              <a:rPr sz="3250" i="1" spc="210" dirty="0">
                <a:solidFill>
                  <a:srgbClr val="332C2C"/>
                </a:solidFill>
                <a:latin typeface="Calibri"/>
                <a:cs typeface="Calibri"/>
              </a:rPr>
              <a:t>to</a:t>
            </a:r>
            <a:r>
              <a:rPr sz="3250" i="1" spc="110" dirty="0">
                <a:solidFill>
                  <a:srgbClr val="332C2C"/>
                </a:solidFill>
                <a:latin typeface="Calibri"/>
                <a:cs typeface="Calibri"/>
              </a:rPr>
              <a:t> </a:t>
            </a:r>
            <a:r>
              <a:rPr sz="3250" i="1" spc="295" dirty="0">
                <a:solidFill>
                  <a:srgbClr val="332C2C"/>
                </a:solidFill>
                <a:latin typeface="Calibri"/>
                <a:cs typeface="Calibri"/>
              </a:rPr>
              <a:t>changes</a:t>
            </a:r>
            <a:r>
              <a:rPr sz="3150" spc="295" dirty="0">
                <a:solidFill>
                  <a:srgbClr val="332C2C"/>
                </a:solidFill>
                <a:latin typeface="Calibri"/>
                <a:cs typeface="Calibri"/>
              </a:rPr>
              <a:t>,</a:t>
            </a:r>
            <a:r>
              <a:rPr sz="3150" spc="125" dirty="0">
                <a:solidFill>
                  <a:srgbClr val="332C2C"/>
                </a:solidFill>
                <a:latin typeface="Calibri"/>
                <a:cs typeface="Calibri"/>
              </a:rPr>
              <a:t> </a:t>
            </a:r>
            <a:r>
              <a:rPr sz="3150" spc="409" dirty="0">
                <a:solidFill>
                  <a:srgbClr val="332C2C"/>
                </a:solidFill>
                <a:latin typeface="Calibri"/>
                <a:cs typeface="Calibri"/>
              </a:rPr>
              <a:t>enhancing</a:t>
            </a:r>
            <a:r>
              <a:rPr sz="3150" spc="130" dirty="0">
                <a:solidFill>
                  <a:srgbClr val="332C2C"/>
                </a:solidFill>
                <a:latin typeface="Calibri"/>
                <a:cs typeface="Calibri"/>
              </a:rPr>
              <a:t> </a:t>
            </a:r>
            <a:r>
              <a:rPr sz="3150" spc="270" dirty="0">
                <a:solidFill>
                  <a:srgbClr val="332C2C"/>
                </a:solidFill>
                <a:latin typeface="Calibri"/>
                <a:cs typeface="Calibri"/>
              </a:rPr>
              <a:t>productivity </a:t>
            </a:r>
            <a:r>
              <a:rPr sz="3150" spc="425" dirty="0">
                <a:solidFill>
                  <a:srgbClr val="332C2C"/>
                </a:solidFill>
                <a:latin typeface="Calibri"/>
                <a:cs typeface="Calibri"/>
              </a:rPr>
              <a:t>and</a:t>
            </a:r>
            <a:r>
              <a:rPr sz="3150" spc="110" dirty="0">
                <a:solidFill>
                  <a:srgbClr val="332C2C"/>
                </a:solidFill>
                <a:latin typeface="Calibri"/>
                <a:cs typeface="Calibri"/>
              </a:rPr>
              <a:t> </a:t>
            </a:r>
            <a:r>
              <a:rPr sz="3150" spc="225" dirty="0">
                <a:solidFill>
                  <a:srgbClr val="332C2C"/>
                </a:solidFill>
                <a:latin typeface="Calibri"/>
                <a:cs typeface="Calibri"/>
              </a:rPr>
              <a:t>efﬁciency.</a:t>
            </a:r>
            <a:endParaRPr sz="31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74295" rIns="0" bIns="0" rtlCol="0">
            <a:spAutoFit/>
          </a:bodyPr>
          <a:lstStyle/>
          <a:p>
            <a:pPr marL="12700" marR="5080">
              <a:lnSpc>
                <a:spcPts val="3450"/>
              </a:lnSpc>
              <a:spcBef>
                <a:spcPts val="585"/>
              </a:spcBef>
            </a:pPr>
            <a:r>
              <a:rPr sz="3150" spc="405" dirty="0">
                <a:latin typeface="Calibri"/>
                <a:cs typeface="Calibri"/>
              </a:rPr>
              <a:t>Smart</a:t>
            </a:r>
            <a:r>
              <a:rPr sz="3150" spc="130" dirty="0">
                <a:latin typeface="Calibri"/>
                <a:cs typeface="Calibri"/>
              </a:rPr>
              <a:t> </a:t>
            </a:r>
            <a:r>
              <a:rPr sz="3150" spc="370" dirty="0">
                <a:latin typeface="Calibri"/>
                <a:cs typeface="Calibri"/>
              </a:rPr>
              <a:t>greenhouse</a:t>
            </a:r>
            <a:r>
              <a:rPr sz="3150" spc="130" dirty="0">
                <a:latin typeface="Calibri"/>
                <a:cs typeface="Calibri"/>
              </a:rPr>
              <a:t> </a:t>
            </a:r>
            <a:r>
              <a:rPr sz="3150" spc="340" dirty="0">
                <a:latin typeface="Calibri"/>
                <a:cs typeface="Calibri"/>
              </a:rPr>
              <a:t>systems</a:t>
            </a:r>
            <a:r>
              <a:rPr sz="3150" spc="130" dirty="0">
                <a:latin typeface="Calibri"/>
                <a:cs typeface="Calibri"/>
              </a:rPr>
              <a:t> </a:t>
            </a:r>
            <a:r>
              <a:rPr sz="3150" spc="270" dirty="0">
                <a:latin typeface="Calibri"/>
                <a:cs typeface="Calibri"/>
              </a:rPr>
              <a:t>collect</a:t>
            </a:r>
            <a:r>
              <a:rPr sz="3150" spc="130" dirty="0">
                <a:latin typeface="Calibri"/>
                <a:cs typeface="Calibri"/>
              </a:rPr>
              <a:t> </a:t>
            </a:r>
            <a:r>
              <a:rPr sz="3250" i="1" spc="260" dirty="0">
                <a:latin typeface="Calibri"/>
                <a:cs typeface="Calibri"/>
              </a:rPr>
              <a:t>extensive</a:t>
            </a:r>
            <a:r>
              <a:rPr sz="3250" i="1" spc="114" dirty="0">
                <a:latin typeface="Calibri"/>
                <a:cs typeface="Calibri"/>
              </a:rPr>
              <a:t> </a:t>
            </a:r>
            <a:r>
              <a:rPr sz="3250" i="1" spc="235" dirty="0">
                <a:latin typeface="Calibri"/>
                <a:cs typeface="Calibri"/>
              </a:rPr>
              <a:t>data</a:t>
            </a:r>
            <a:r>
              <a:rPr sz="3250" i="1" spc="110" dirty="0">
                <a:latin typeface="Calibri"/>
                <a:cs typeface="Calibri"/>
              </a:rPr>
              <a:t> </a:t>
            </a:r>
            <a:r>
              <a:rPr sz="3250" i="1" spc="370" dirty="0">
                <a:latin typeface="Calibri"/>
                <a:cs typeface="Calibri"/>
              </a:rPr>
              <a:t>on</a:t>
            </a:r>
            <a:r>
              <a:rPr sz="3250" i="1" spc="110" dirty="0">
                <a:latin typeface="Calibri"/>
                <a:cs typeface="Calibri"/>
              </a:rPr>
              <a:t> </a:t>
            </a:r>
            <a:r>
              <a:rPr sz="3250" i="1" spc="295" dirty="0">
                <a:latin typeface="Calibri"/>
                <a:cs typeface="Calibri"/>
              </a:rPr>
              <a:t>environmental</a:t>
            </a:r>
            <a:r>
              <a:rPr sz="3250" i="1" spc="114" dirty="0">
                <a:latin typeface="Calibri"/>
                <a:cs typeface="Calibri"/>
              </a:rPr>
              <a:t> </a:t>
            </a:r>
            <a:r>
              <a:rPr sz="3250" i="1" spc="240" dirty="0">
                <a:latin typeface="Calibri"/>
                <a:cs typeface="Calibri"/>
              </a:rPr>
              <a:t>conditions, </a:t>
            </a:r>
            <a:r>
              <a:rPr sz="3250" i="1" spc="265" dirty="0">
                <a:latin typeface="Calibri"/>
                <a:cs typeface="Calibri"/>
              </a:rPr>
              <a:t>plant</a:t>
            </a:r>
            <a:r>
              <a:rPr sz="3250" i="1" spc="105" dirty="0">
                <a:latin typeface="Calibri"/>
                <a:cs typeface="Calibri"/>
              </a:rPr>
              <a:t> </a:t>
            </a:r>
            <a:r>
              <a:rPr sz="3250" i="1" spc="250" dirty="0">
                <a:latin typeface="Calibri"/>
                <a:cs typeface="Calibri"/>
              </a:rPr>
              <a:t>growth,</a:t>
            </a:r>
            <a:r>
              <a:rPr sz="3250" i="1" spc="105" dirty="0">
                <a:latin typeface="Calibri"/>
                <a:cs typeface="Calibri"/>
              </a:rPr>
              <a:t> </a:t>
            </a:r>
            <a:r>
              <a:rPr sz="3250" i="1" spc="350" dirty="0">
                <a:latin typeface="Calibri"/>
                <a:cs typeface="Calibri"/>
              </a:rPr>
              <a:t>and</a:t>
            </a:r>
            <a:r>
              <a:rPr sz="3250" i="1" spc="105" dirty="0">
                <a:latin typeface="Calibri"/>
                <a:cs typeface="Calibri"/>
              </a:rPr>
              <a:t> </a:t>
            </a:r>
            <a:r>
              <a:rPr sz="3250" i="1" spc="280" dirty="0">
                <a:latin typeface="Calibri"/>
                <a:cs typeface="Calibri"/>
              </a:rPr>
              <a:t>resource</a:t>
            </a:r>
            <a:r>
              <a:rPr sz="3250" i="1" spc="105" dirty="0">
                <a:latin typeface="Calibri"/>
                <a:cs typeface="Calibri"/>
              </a:rPr>
              <a:t> </a:t>
            </a:r>
            <a:r>
              <a:rPr sz="3250" i="1" spc="250" dirty="0">
                <a:latin typeface="Calibri"/>
                <a:cs typeface="Calibri"/>
              </a:rPr>
              <a:t>usage</a:t>
            </a:r>
            <a:r>
              <a:rPr sz="3150" spc="250" dirty="0">
                <a:latin typeface="Calibri"/>
                <a:cs typeface="Calibri"/>
              </a:rPr>
              <a:t>.</a:t>
            </a:r>
            <a:r>
              <a:rPr sz="3150" spc="125" dirty="0">
                <a:latin typeface="Calibri"/>
                <a:cs typeface="Calibri"/>
              </a:rPr>
              <a:t> </a:t>
            </a:r>
            <a:r>
              <a:rPr sz="3150" spc="280" dirty="0">
                <a:latin typeface="Calibri"/>
                <a:cs typeface="Calibri"/>
              </a:rPr>
              <a:t>This</a:t>
            </a:r>
            <a:r>
              <a:rPr sz="3150" spc="125" dirty="0">
                <a:latin typeface="Calibri"/>
                <a:cs typeface="Calibri"/>
              </a:rPr>
              <a:t> </a:t>
            </a:r>
            <a:r>
              <a:rPr sz="3150" spc="335" dirty="0">
                <a:latin typeface="Calibri"/>
                <a:cs typeface="Calibri"/>
              </a:rPr>
              <a:t>data</a:t>
            </a:r>
            <a:r>
              <a:rPr sz="3150" spc="125" dirty="0">
                <a:latin typeface="Calibri"/>
                <a:cs typeface="Calibri"/>
              </a:rPr>
              <a:t> </a:t>
            </a:r>
            <a:r>
              <a:rPr sz="3150" spc="405" dirty="0">
                <a:latin typeface="Calibri"/>
                <a:cs typeface="Calibri"/>
              </a:rPr>
              <a:t>can</a:t>
            </a:r>
            <a:r>
              <a:rPr sz="3150" spc="125" dirty="0">
                <a:latin typeface="Calibri"/>
                <a:cs typeface="Calibri"/>
              </a:rPr>
              <a:t> </a:t>
            </a:r>
            <a:r>
              <a:rPr sz="3150" spc="400" dirty="0">
                <a:latin typeface="Calibri"/>
                <a:cs typeface="Calibri"/>
              </a:rPr>
              <a:t>be</a:t>
            </a:r>
            <a:r>
              <a:rPr sz="3150" spc="125" dirty="0">
                <a:latin typeface="Calibri"/>
                <a:cs typeface="Calibri"/>
              </a:rPr>
              <a:t> </a:t>
            </a:r>
            <a:r>
              <a:rPr sz="3150" spc="320" dirty="0">
                <a:latin typeface="Calibri"/>
                <a:cs typeface="Calibri"/>
              </a:rPr>
              <a:t>analyzed</a:t>
            </a:r>
            <a:r>
              <a:rPr sz="3150" spc="125" dirty="0">
                <a:latin typeface="Calibri"/>
                <a:cs typeface="Calibri"/>
              </a:rPr>
              <a:t> </a:t>
            </a:r>
            <a:r>
              <a:rPr sz="3150" spc="225" dirty="0">
                <a:latin typeface="Calibri"/>
                <a:cs typeface="Calibri"/>
              </a:rPr>
              <a:t>to</a:t>
            </a:r>
            <a:r>
              <a:rPr sz="3150" spc="125" dirty="0">
                <a:latin typeface="Calibri"/>
                <a:cs typeface="Calibri"/>
              </a:rPr>
              <a:t> </a:t>
            </a:r>
            <a:r>
              <a:rPr sz="3250" i="1" spc="229" dirty="0">
                <a:latin typeface="Calibri"/>
                <a:cs typeface="Calibri"/>
              </a:rPr>
              <a:t>identify </a:t>
            </a:r>
            <a:r>
              <a:rPr sz="3250" i="1" spc="275" dirty="0">
                <a:latin typeface="Calibri"/>
                <a:cs typeface="Calibri"/>
              </a:rPr>
              <a:t>optimization</a:t>
            </a:r>
            <a:r>
              <a:rPr sz="3250" i="1" spc="105" dirty="0">
                <a:latin typeface="Calibri"/>
                <a:cs typeface="Calibri"/>
              </a:rPr>
              <a:t> </a:t>
            </a:r>
            <a:r>
              <a:rPr sz="3250" i="1" spc="250" dirty="0">
                <a:latin typeface="Calibri"/>
                <a:cs typeface="Calibri"/>
              </a:rPr>
              <a:t>opportunities,</a:t>
            </a:r>
            <a:r>
              <a:rPr sz="3250" i="1" spc="105" dirty="0">
                <a:latin typeface="Calibri"/>
                <a:cs typeface="Calibri"/>
              </a:rPr>
              <a:t> </a:t>
            </a:r>
            <a:r>
              <a:rPr sz="3250" i="1" spc="290" dirty="0">
                <a:latin typeface="Calibri"/>
                <a:cs typeface="Calibri"/>
              </a:rPr>
              <a:t>predict</a:t>
            </a:r>
            <a:r>
              <a:rPr sz="3250" i="1" spc="105" dirty="0">
                <a:latin typeface="Calibri"/>
                <a:cs typeface="Calibri"/>
              </a:rPr>
              <a:t> </a:t>
            </a:r>
            <a:r>
              <a:rPr sz="3250" i="1" spc="210" dirty="0">
                <a:latin typeface="Calibri"/>
                <a:cs typeface="Calibri"/>
              </a:rPr>
              <a:t>issues,</a:t>
            </a:r>
            <a:r>
              <a:rPr sz="3250" i="1" spc="105" dirty="0">
                <a:latin typeface="Calibri"/>
                <a:cs typeface="Calibri"/>
              </a:rPr>
              <a:t> </a:t>
            </a:r>
            <a:r>
              <a:rPr sz="3250" i="1" spc="350" dirty="0">
                <a:latin typeface="Calibri"/>
                <a:cs typeface="Calibri"/>
              </a:rPr>
              <a:t>and</a:t>
            </a:r>
            <a:r>
              <a:rPr sz="3250" i="1" spc="105" dirty="0">
                <a:latin typeface="Calibri"/>
                <a:cs typeface="Calibri"/>
              </a:rPr>
              <a:t> </a:t>
            </a:r>
            <a:r>
              <a:rPr sz="3250" i="1" spc="395" dirty="0">
                <a:latin typeface="Calibri"/>
                <a:cs typeface="Calibri"/>
              </a:rPr>
              <a:t>make</a:t>
            </a:r>
            <a:r>
              <a:rPr sz="3250" i="1" spc="105" dirty="0">
                <a:latin typeface="Calibri"/>
                <a:cs typeface="Calibri"/>
              </a:rPr>
              <a:t> </a:t>
            </a:r>
            <a:r>
              <a:rPr sz="3250" i="1" spc="315" dirty="0">
                <a:latin typeface="Calibri"/>
                <a:cs typeface="Calibri"/>
              </a:rPr>
              <a:t>informed</a:t>
            </a:r>
            <a:r>
              <a:rPr sz="3250" i="1" spc="100" dirty="0">
                <a:latin typeface="Calibri"/>
                <a:cs typeface="Calibri"/>
              </a:rPr>
              <a:t> </a:t>
            </a:r>
            <a:r>
              <a:rPr sz="3250" i="1" spc="285" dirty="0">
                <a:latin typeface="Calibri"/>
                <a:cs typeface="Calibri"/>
              </a:rPr>
              <a:t>decisions</a:t>
            </a:r>
            <a:r>
              <a:rPr sz="3250" i="1" spc="105" dirty="0">
                <a:latin typeface="Calibri"/>
                <a:cs typeface="Calibri"/>
              </a:rPr>
              <a:t> </a:t>
            </a:r>
            <a:r>
              <a:rPr sz="3150" spc="200" dirty="0">
                <a:latin typeface="Calibri"/>
                <a:cs typeface="Calibri"/>
              </a:rPr>
              <a:t>to </a:t>
            </a:r>
            <a:r>
              <a:rPr sz="3150" spc="330" dirty="0">
                <a:latin typeface="Calibri"/>
                <a:cs typeface="Calibri"/>
              </a:rPr>
              <a:t>improve</a:t>
            </a:r>
            <a:r>
              <a:rPr sz="3150" spc="130" dirty="0">
                <a:latin typeface="Calibri"/>
                <a:cs typeface="Calibri"/>
              </a:rPr>
              <a:t> </a:t>
            </a:r>
            <a:r>
              <a:rPr sz="3150" spc="190" dirty="0">
                <a:latin typeface="Calibri"/>
                <a:cs typeface="Calibri"/>
              </a:rPr>
              <a:t>overall</a:t>
            </a:r>
            <a:r>
              <a:rPr sz="3150" spc="130" dirty="0">
                <a:latin typeface="Calibri"/>
                <a:cs typeface="Calibri"/>
              </a:rPr>
              <a:t> </a:t>
            </a:r>
            <a:r>
              <a:rPr sz="3150" spc="370" dirty="0">
                <a:latin typeface="Calibri"/>
                <a:cs typeface="Calibri"/>
              </a:rPr>
              <a:t>greenhouse</a:t>
            </a:r>
            <a:r>
              <a:rPr sz="3150" spc="135" dirty="0">
                <a:latin typeface="Calibri"/>
                <a:cs typeface="Calibri"/>
              </a:rPr>
              <a:t> </a:t>
            </a:r>
            <a:r>
              <a:rPr sz="3150" spc="290" dirty="0">
                <a:latin typeface="Calibri"/>
                <a:cs typeface="Calibri"/>
              </a:rPr>
              <a:t>performance.</a:t>
            </a:r>
            <a:endParaRPr sz="315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19685" rIns="0" bIns="0" rtlCol="0">
            <a:spAutoFit/>
          </a:bodyPr>
          <a:lstStyle/>
          <a:p>
            <a:pPr marL="12700" marR="5080">
              <a:lnSpc>
                <a:spcPct val="98000"/>
              </a:lnSpc>
              <a:spcBef>
                <a:spcPts val="155"/>
              </a:spcBef>
            </a:pPr>
            <a:r>
              <a:rPr sz="2750" i="0" spc="400" dirty="0">
                <a:latin typeface="Calibri"/>
                <a:cs typeface="Calibri"/>
              </a:rPr>
              <a:t>By</a:t>
            </a:r>
            <a:r>
              <a:rPr sz="2750" i="0" spc="105" dirty="0">
                <a:latin typeface="Calibri"/>
                <a:cs typeface="Calibri"/>
              </a:rPr>
              <a:t> </a:t>
            </a:r>
            <a:r>
              <a:rPr sz="2750" i="0" spc="285" dirty="0">
                <a:latin typeface="Calibri"/>
                <a:cs typeface="Calibri"/>
              </a:rPr>
              <a:t>leveraging</a:t>
            </a:r>
            <a:r>
              <a:rPr sz="2750" i="0" spc="114" dirty="0">
                <a:latin typeface="Calibri"/>
                <a:cs typeface="Calibri"/>
              </a:rPr>
              <a:t> </a:t>
            </a:r>
            <a:r>
              <a:rPr i="1" spc="240" dirty="0"/>
              <a:t>precise</a:t>
            </a:r>
            <a:r>
              <a:rPr i="1" spc="90" dirty="0"/>
              <a:t> </a:t>
            </a:r>
            <a:r>
              <a:rPr i="1" spc="175" dirty="0"/>
              <a:t>control,</a:t>
            </a:r>
            <a:r>
              <a:rPr i="1" spc="85" dirty="0"/>
              <a:t> </a:t>
            </a:r>
            <a:r>
              <a:rPr i="1" spc="210" dirty="0"/>
              <a:t>automation,</a:t>
            </a:r>
            <a:r>
              <a:rPr spc="210" dirty="0"/>
              <a:t> </a:t>
            </a:r>
            <a:r>
              <a:rPr spc="310" dirty="0"/>
              <a:t>and</a:t>
            </a:r>
            <a:r>
              <a:rPr spc="90" dirty="0"/>
              <a:t> </a:t>
            </a:r>
            <a:r>
              <a:rPr spc="210" dirty="0"/>
              <a:t>data-</a:t>
            </a:r>
            <a:r>
              <a:rPr spc="235" dirty="0"/>
              <a:t>driven</a:t>
            </a:r>
            <a:r>
              <a:rPr spc="95" dirty="0"/>
              <a:t> </a:t>
            </a:r>
            <a:r>
              <a:rPr spc="204" dirty="0"/>
              <a:t>insights</a:t>
            </a:r>
            <a:r>
              <a:rPr sz="2750" i="0" spc="204" dirty="0">
                <a:latin typeface="Calibri"/>
                <a:cs typeface="Calibri"/>
              </a:rPr>
              <a:t>,</a:t>
            </a:r>
            <a:r>
              <a:rPr sz="2750" i="0" spc="120" dirty="0">
                <a:latin typeface="Calibri"/>
                <a:cs typeface="Calibri"/>
              </a:rPr>
              <a:t> </a:t>
            </a:r>
            <a:r>
              <a:rPr sz="2750" i="0" spc="300" dirty="0">
                <a:latin typeface="Calibri"/>
                <a:cs typeface="Calibri"/>
              </a:rPr>
              <a:t>smart </a:t>
            </a:r>
            <a:r>
              <a:rPr sz="2750" i="0" spc="325" dirty="0">
                <a:latin typeface="Calibri"/>
                <a:cs typeface="Calibri"/>
              </a:rPr>
              <a:t>greenhouse</a:t>
            </a:r>
            <a:r>
              <a:rPr sz="2750" i="0" spc="110" dirty="0">
                <a:latin typeface="Calibri"/>
                <a:cs typeface="Calibri"/>
              </a:rPr>
              <a:t> </a:t>
            </a:r>
            <a:r>
              <a:rPr sz="2750" i="0" spc="305" dirty="0">
                <a:latin typeface="Calibri"/>
                <a:cs typeface="Calibri"/>
              </a:rPr>
              <a:t>technology</a:t>
            </a:r>
            <a:r>
              <a:rPr sz="2750" i="0" spc="120" dirty="0">
                <a:latin typeface="Calibri"/>
                <a:cs typeface="Calibri"/>
              </a:rPr>
              <a:t> </a:t>
            </a:r>
            <a:r>
              <a:rPr i="1" spc="270" dirty="0"/>
              <a:t>promotes</a:t>
            </a:r>
            <a:r>
              <a:rPr spc="270" dirty="0"/>
              <a:t> </a:t>
            </a:r>
            <a:r>
              <a:rPr spc="229" dirty="0"/>
              <a:t>sustainable</a:t>
            </a:r>
            <a:r>
              <a:rPr spc="85" dirty="0"/>
              <a:t> </a:t>
            </a:r>
            <a:r>
              <a:rPr spc="220" dirty="0"/>
              <a:t>practices</a:t>
            </a:r>
            <a:r>
              <a:rPr spc="85" dirty="0"/>
              <a:t> </a:t>
            </a:r>
            <a:r>
              <a:rPr sz="2750" i="0" spc="350" dirty="0">
                <a:latin typeface="Calibri"/>
                <a:cs typeface="Calibri"/>
              </a:rPr>
              <a:t>such</a:t>
            </a:r>
            <a:r>
              <a:rPr sz="2750" i="0" spc="105" dirty="0">
                <a:latin typeface="Calibri"/>
                <a:cs typeface="Calibri"/>
              </a:rPr>
              <a:t> </a:t>
            </a:r>
            <a:r>
              <a:rPr sz="2750" i="0" spc="280" dirty="0">
                <a:latin typeface="Calibri"/>
                <a:cs typeface="Calibri"/>
              </a:rPr>
              <a:t>as</a:t>
            </a:r>
            <a:r>
              <a:rPr sz="2750" i="0" spc="114" dirty="0">
                <a:latin typeface="Calibri"/>
                <a:cs typeface="Calibri"/>
              </a:rPr>
              <a:t> </a:t>
            </a:r>
            <a:r>
              <a:rPr i="1" spc="295" dirty="0"/>
              <a:t>reduced</a:t>
            </a:r>
            <a:r>
              <a:rPr spc="295" dirty="0"/>
              <a:t> </a:t>
            </a:r>
            <a:r>
              <a:rPr spc="200" dirty="0"/>
              <a:t>water</a:t>
            </a:r>
            <a:r>
              <a:rPr spc="85" dirty="0"/>
              <a:t> </a:t>
            </a:r>
            <a:r>
              <a:rPr spc="310" dirty="0"/>
              <a:t>and</a:t>
            </a:r>
            <a:r>
              <a:rPr spc="90" dirty="0"/>
              <a:t> </a:t>
            </a:r>
            <a:r>
              <a:rPr spc="280" dirty="0"/>
              <a:t>energy</a:t>
            </a:r>
            <a:r>
              <a:rPr spc="85" dirty="0"/>
              <a:t> </a:t>
            </a:r>
            <a:r>
              <a:rPr spc="270" dirty="0"/>
              <a:t>consumption, </a:t>
            </a:r>
            <a:r>
              <a:rPr spc="320" dirty="0"/>
              <a:t>minimized</a:t>
            </a:r>
            <a:r>
              <a:rPr spc="85" dirty="0"/>
              <a:t> </a:t>
            </a:r>
            <a:r>
              <a:rPr spc="160" dirty="0"/>
              <a:t>waste,</a:t>
            </a:r>
            <a:r>
              <a:rPr spc="85" dirty="0"/>
              <a:t> </a:t>
            </a:r>
            <a:r>
              <a:rPr spc="310" dirty="0"/>
              <a:t>and</a:t>
            </a:r>
            <a:r>
              <a:rPr spc="85" dirty="0"/>
              <a:t> </a:t>
            </a:r>
            <a:r>
              <a:rPr spc="204" dirty="0"/>
              <a:t>lower</a:t>
            </a:r>
            <a:r>
              <a:rPr spc="85" dirty="0"/>
              <a:t> </a:t>
            </a:r>
            <a:r>
              <a:rPr spc="265" dirty="0"/>
              <a:t>carbon </a:t>
            </a:r>
            <a:r>
              <a:rPr spc="160" dirty="0"/>
              <a:t>footprint</a:t>
            </a:r>
            <a:r>
              <a:rPr sz="2750" i="0" spc="160" dirty="0">
                <a:latin typeface="Calibri"/>
                <a:cs typeface="Calibri"/>
              </a:rPr>
              <a:t>.</a:t>
            </a:r>
            <a:endParaRPr sz="2750">
              <a:latin typeface="Calibri"/>
              <a:cs typeface="Calibri"/>
            </a:endParaRPr>
          </a:p>
        </p:txBody>
      </p:sp>
      <p:sp>
        <p:nvSpPr>
          <p:cNvPr id="9" name="object 9"/>
          <p:cNvSpPr txBox="1">
            <a:spLocks noGrp="1"/>
          </p:cNvSpPr>
          <p:nvPr>
            <p:ph type="title"/>
          </p:nvPr>
        </p:nvSpPr>
        <p:spPr>
          <a:prstGeom prst="rect">
            <a:avLst/>
          </a:prstGeom>
        </p:spPr>
        <p:txBody>
          <a:bodyPr vert="horz" wrap="square" lIns="0" tIns="366492" rIns="0" bIns="0" rtlCol="0">
            <a:spAutoFit/>
          </a:bodyPr>
          <a:lstStyle/>
          <a:p>
            <a:pPr marL="7525384">
              <a:lnSpc>
                <a:spcPct val="100000"/>
              </a:lnSpc>
              <a:spcBef>
                <a:spcPts val="125"/>
              </a:spcBef>
            </a:pPr>
            <a:r>
              <a:rPr spc="-114" dirty="0"/>
              <a:t>Increased</a:t>
            </a:r>
            <a:r>
              <a:rPr spc="-170" dirty="0"/>
              <a:t> </a:t>
            </a:r>
            <a:r>
              <a:rPr spc="-10" dirty="0"/>
              <a:t>Sustainability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8"/>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7"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90"/>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8"/>
                </a:lnTo>
                <a:lnTo>
                  <a:pt x="2063419" y="3020578"/>
                </a:lnTo>
                <a:lnTo>
                  <a:pt x="2089470" y="3063387"/>
                </a:lnTo>
                <a:lnTo>
                  <a:pt x="2115628" y="3106005"/>
                </a:lnTo>
                <a:lnTo>
                  <a:pt x="2141900" y="3148420"/>
                </a:lnTo>
                <a:lnTo>
                  <a:pt x="2168292" y="3190625"/>
                </a:lnTo>
                <a:lnTo>
                  <a:pt x="2194808" y="3232607"/>
                </a:lnTo>
                <a:lnTo>
                  <a:pt x="2221455" y="3274358"/>
                </a:lnTo>
                <a:lnTo>
                  <a:pt x="2248237" y="3315866"/>
                </a:lnTo>
                <a:lnTo>
                  <a:pt x="2275162" y="3357123"/>
                </a:lnTo>
                <a:lnTo>
                  <a:pt x="2302235" y="3398118"/>
                </a:lnTo>
                <a:lnTo>
                  <a:pt x="2329460" y="3438840"/>
                </a:lnTo>
                <a:lnTo>
                  <a:pt x="2356845" y="3479280"/>
                </a:lnTo>
                <a:lnTo>
                  <a:pt x="2384394" y="3519428"/>
                </a:lnTo>
                <a:lnTo>
                  <a:pt x="2412114" y="3559274"/>
                </a:lnTo>
                <a:lnTo>
                  <a:pt x="2440010" y="3598807"/>
                </a:lnTo>
                <a:lnTo>
                  <a:pt x="2468087" y="3638017"/>
                </a:lnTo>
                <a:lnTo>
                  <a:pt x="2496351" y="3676895"/>
                </a:lnTo>
                <a:lnTo>
                  <a:pt x="2524809" y="3715430"/>
                </a:lnTo>
                <a:lnTo>
                  <a:pt x="2553465" y="3753612"/>
                </a:lnTo>
                <a:lnTo>
                  <a:pt x="2582326"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1"/>
                </a:lnTo>
                <a:lnTo>
                  <a:pt x="2928913" y="4195028"/>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43"/>
              <a:ext cx="18288000" cy="9251950"/>
            </a:xfrm>
            <a:custGeom>
              <a:avLst/>
              <a:gdLst/>
              <a:ahLst/>
              <a:cxnLst/>
              <a:rect l="l" t="t" r="r" b="b"/>
              <a:pathLst>
                <a:path w="18288000" h="9251950">
                  <a:moveTo>
                    <a:pt x="18287988" y="9203842"/>
                  </a:moveTo>
                  <a:lnTo>
                    <a:pt x="0" y="9203842"/>
                  </a:lnTo>
                  <a:lnTo>
                    <a:pt x="0" y="9251467"/>
                  </a:lnTo>
                  <a:lnTo>
                    <a:pt x="18287988" y="9251467"/>
                  </a:lnTo>
                  <a:lnTo>
                    <a:pt x="18287988" y="9203842"/>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37" y="3414852"/>
            <a:ext cx="7532370" cy="3429000"/>
          </a:xfrm>
          <a:prstGeom prst="rect">
            <a:avLst/>
          </a:prstGeom>
        </p:spPr>
        <p:txBody>
          <a:bodyPr vert="horz" wrap="square" lIns="0" tIns="20955" rIns="0" bIns="0" rtlCol="0">
            <a:spAutoFit/>
          </a:bodyPr>
          <a:lstStyle/>
          <a:p>
            <a:pPr marL="12700" marR="5080">
              <a:lnSpc>
                <a:spcPct val="98100"/>
              </a:lnSpc>
              <a:spcBef>
                <a:spcPts val="165"/>
              </a:spcBef>
            </a:pPr>
            <a:r>
              <a:rPr sz="2750" spc="355" dirty="0">
                <a:solidFill>
                  <a:srgbClr val="332C2C"/>
                </a:solidFill>
                <a:latin typeface="Calibri"/>
                <a:cs typeface="Calibri"/>
              </a:rPr>
              <a:t>Smart</a:t>
            </a:r>
            <a:r>
              <a:rPr sz="2750" spc="110" dirty="0">
                <a:solidFill>
                  <a:srgbClr val="332C2C"/>
                </a:solidFill>
                <a:latin typeface="Calibri"/>
                <a:cs typeface="Calibri"/>
              </a:rPr>
              <a:t> </a:t>
            </a:r>
            <a:r>
              <a:rPr sz="2750" spc="325" dirty="0">
                <a:solidFill>
                  <a:srgbClr val="332C2C"/>
                </a:solidFill>
                <a:latin typeface="Calibri"/>
                <a:cs typeface="Calibri"/>
              </a:rPr>
              <a:t>greenhouse</a:t>
            </a:r>
            <a:r>
              <a:rPr sz="2750" spc="110" dirty="0">
                <a:solidFill>
                  <a:srgbClr val="332C2C"/>
                </a:solidFill>
                <a:latin typeface="Calibri"/>
                <a:cs typeface="Calibri"/>
              </a:rPr>
              <a:t> </a:t>
            </a:r>
            <a:r>
              <a:rPr sz="2750" spc="305" dirty="0">
                <a:solidFill>
                  <a:srgbClr val="332C2C"/>
                </a:solidFill>
                <a:latin typeface="Calibri"/>
                <a:cs typeface="Calibri"/>
              </a:rPr>
              <a:t>technology</a:t>
            </a:r>
            <a:r>
              <a:rPr sz="2750" spc="110" dirty="0">
                <a:solidFill>
                  <a:srgbClr val="332C2C"/>
                </a:solidFill>
                <a:latin typeface="Calibri"/>
                <a:cs typeface="Calibri"/>
              </a:rPr>
              <a:t> </a:t>
            </a:r>
            <a:r>
              <a:rPr sz="2750" spc="160" dirty="0">
                <a:solidFill>
                  <a:srgbClr val="332C2C"/>
                </a:solidFill>
                <a:latin typeface="Calibri"/>
                <a:cs typeface="Calibri"/>
              </a:rPr>
              <a:t>is </a:t>
            </a:r>
            <a:r>
              <a:rPr sz="2850" i="1" spc="235" dirty="0">
                <a:solidFill>
                  <a:srgbClr val="332C2C"/>
                </a:solidFill>
                <a:latin typeface="Calibri"/>
                <a:cs typeface="Calibri"/>
              </a:rPr>
              <a:t>transforming</a:t>
            </a:r>
            <a:r>
              <a:rPr sz="2850" i="1" spc="90" dirty="0">
                <a:solidFill>
                  <a:srgbClr val="332C2C"/>
                </a:solidFill>
                <a:latin typeface="Calibri"/>
                <a:cs typeface="Calibri"/>
              </a:rPr>
              <a:t> </a:t>
            </a:r>
            <a:r>
              <a:rPr sz="2850" i="1" spc="280" dirty="0">
                <a:solidFill>
                  <a:srgbClr val="332C2C"/>
                </a:solidFill>
                <a:latin typeface="Calibri"/>
                <a:cs typeface="Calibri"/>
              </a:rPr>
              <a:t>the</a:t>
            </a:r>
            <a:r>
              <a:rPr sz="2850" i="1" spc="90" dirty="0">
                <a:solidFill>
                  <a:srgbClr val="332C2C"/>
                </a:solidFill>
                <a:latin typeface="Calibri"/>
                <a:cs typeface="Calibri"/>
              </a:rPr>
              <a:t> </a:t>
            </a:r>
            <a:r>
              <a:rPr sz="2850" i="1" spc="220" dirty="0">
                <a:solidFill>
                  <a:srgbClr val="332C2C"/>
                </a:solidFill>
                <a:latin typeface="Calibri"/>
                <a:cs typeface="Calibri"/>
              </a:rPr>
              <a:t>way</a:t>
            </a:r>
            <a:r>
              <a:rPr sz="2850" i="1" spc="95" dirty="0">
                <a:solidFill>
                  <a:srgbClr val="332C2C"/>
                </a:solidFill>
                <a:latin typeface="Calibri"/>
                <a:cs typeface="Calibri"/>
              </a:rPr>
              <a:t> </a:t>
            </a:r>
            <a:r>
              <a:rPr sz="2850" i="1" spc="310" dirty="0">
                <a:solidFill>
                  <a:srgbClr val="332C2C"/>
                </a:solidFill>
                <a:latin typeface="Calibri"/>
                <a:cs typeface="Calibri"/>
              </a:rPr>
              <a:t>we</a:t>
            </a:r>
            <a:r>
              <a:rPr sz="2850" i="1" spc="90" dirty="0">
                <a:solidFill>
                  <a:srgbClr val="332C2C"/>
                </a:solidFill>
                <a:latin typeface="Calibri"/>
                <a:cs typeface="Calibri"/>
              </a:rPr>
              <a:t> </a:t>
            </a:r>
            <a:r>
              <a:rPr sz="2850" i="1" spc="265" dirty="0">
                <a:solidFill>
                  <a:srgbClr val="332C2C"/>
                </a:solidFill>
                <a:latin typeface="Calibri"/>
                <a:cs typeface="Calibri"/>
              </a:rPr>
              <a:t>approach</a:t>
            </a:r>
            <a:r>
              <a:rPr sz="2850" i="1" spc="95" dirty="0">
                <a:solidFill>
                  <a:srgbClr val="332C2C"/>
                </a:solidFill>
                <a:latin typeface="Calibri"/>
                <a:cs typeface="Calibri"/>
              </a:rPr>
              <a:t> </a:t>
            </a:r>
            <a:r>
              <a:rPr sz="2850" i="1" spc="270" dirty="0">
                <a:solidFill>
                  <a:srgbClr val="332C2C"/>
                </a:solidFill>
                <a:latin typeface="Calibri"/>
                <a:cs typeface="Calibri"/>
              </a:rPr>
              <a:t>remote </a:t>
            </a:r>
            <a:r>
              <a:rPr sz="2850" i="1" spc="200" dirty="0">
                <a:solidFill>
                  <a:srgbClr val="332C2C"/>
                </a:solidFill>
                <a:latin typeface="Calibri"/>
                <a:cs typeface="Calibri"/>
              </a:rPr>
              <a:t>accessibility</a:t>
            </a:r>
            <a:r>
              <a:rPr sz="2850" i="1" spc="90" dirty="0">
                <a:solidFill>
                  <a:srgbClr val="332C2C"/>
                </a:solidFill>
                <a:latin typeface="Calibri"/>
                <a:cs typeface="Calibri"/>
              </a:rPr>
              <a:t> </a:t>
            </a:r>
            <a:r>
              <a:rPr sz="2850" i="1" spc="310" dirty="0">
                <a:solidFill>
                  <a:srgbClr val="332C2C"/>
                </a:solidFill>
                <a:latin typeface="Calibri"/>
                <a:cs typeface="Calibri"/>
              </a:rPr>
              <a:t>and</a:t>
            </a:r>
            <a:r>
              <a:rPr sz="2850" i="1" spc="90" dirty="0">
                <a:solidFill>
                  <a:srgbClr val="332C2C"/>
                </a:solidFill>
                <a:latin typeface="Calibri"/>
                <a:cs typeface="Calibri"/>
              </a:rPr>
              <a:t> </a:t>
            </a:r>
            <a:r>
              <a:rPr sz="2850" i="1" spc="220" dirty="0">
                <a:solidFill>
                  <a:srgbClr val="332C2C"/>
                </a:solidFill>
                <a:latin typeface="Calibri"/>
                <a:cs typeface="Calibri"/>
              </a:rPr>
              <a:t>control</a:t>
            </a:r>
            <a:r>
              <a:rPr sz="2850" i="1" spc="90" dirty="0">
                <a:solidFill>
                  <a:srgbClr val="332C2C"/>
                </a:solidFill>
                <a:latin typeface="Calibri"/>
                <a:cs typeface="Calibri"/>
              </a:rPr>
              <a:t> </a:t>
            </a:r>
            <a:r>
              <a:rPr sz="2850" i="1" spc="240" dirty="0">
                <a:solidFill>
                  <a:srgbClr val="332C2C"/>
                </a:solidFill>
                <a:latin typeface="Calibri"/>
                <a:cs typeface="Calibri"/>
              </a:rPr>
              <a:t>in</a:t>
            </a:r>
            <a:r>
              <a:rPr sz="2850" i="1" spc="90" dirty="0">
                <a:solidFill>
                  <a:srgbClr val="332C2C"/>
                </a:solidFill>
                <a:latin typeface="Calibri"/>
                <a:cs typeface="Calibri"/>
              </a:rPr>
              <a:t> </a:t>
            </a:r>
            <a:r>
              <a:rPr sz="2850" i="1" spc="185" dirty="0">
                <a:solidFill>
                  <a:srgbClr val="332C2C"/>
                </a:solidFill>
                <a:latin typeface="Calibri"/>
                <a:cs typeface="Calibri"/>
              </a:rPr>
              <a:t>agricultural </a:t>
            </a:r>
            <a:r>
              <a:rPr sz="2850" i="1" spc="195" dirty="0">
                <a:solidFill>
                  <a:srgbClr val="332C2C"/>
                </a:solidFill>
                <a:latin typeface="Calibri"/>
                <a:cs typeface="Calibri"/>
              </a:rPr>
              <a:t>settings</a:t>
            </a:r>
            <a:r>
              <a:rPr sz="2750" spc="195" dirty="0">
                <a:solidFill>
                  <a:srgbClr val="332C2C"/>
                </a:solidFill>
                <a:latin typeface="Calibri"/>
                <a:cs typeface="Calibri"/>
              </a:rPr>
              <a:t>.</a:t>
            </a:r>
            <a:r>
              <a:rPr sz="2750" spc="114" dirty="0">
                <a:solidFill>
                  <a:srgbClr val="332C2C"/>
                </a:solidFill>
                <a:latin typeface="Calibri"/>
                <a:cs typeface="Calibri"/>
              </a:rPr>
              <a:t> </a:t>
            </a:r>
            <a:r>
              <a:rPr sz="2750" spc="305" dirty="0">
                <a:solidFill>
                  <a:srgbClr val="332C2C"/>
                </a:solidFill>
                <a:latin typeface="Calibri"/>
                <a:cs typeface="Calibri"/>
              </a:rPr>
              <a:t>With</a:t>
            </a:r>
            <a:r>
              <a:rPr sz="2750" spc="114" dirty="0">
                <a:solidFill>
                  <a:srgbClr val="332C2C"/>
                </a:solidFill>
                <a:latin typeface="Calibri"/>
                <a:cs typeface="Calibri"/>
              </a:rPr>
              <a:t> </a:t>
            </a:r>
            <a:r>
              <a:rPr sz="2750" spc="185" dirty="0">
                <a:solidFill>
                  <a:srgbClr val="332C2C"/>
                </a:solidFill>
                <a:latin typeface="Calibri"/>
                <a:cs typeface="Calibri"/>
              </a:rPr>
              <a:t>its</a:t>
            </a:r>
            <a:r>
              <a:rPr sz="2750" spc="120" dirty="0">
                <a:solidFill>
                  <a:srgbClr val="332C2C"/>
                </a:solidFill>
                <a:latin typeface="Calibri"/>
                <a:cs typeface="Calibri"/>
              </a:rPr>
              <a:t> </a:t>
            </a:r>
            <a:r>
              <a:rPr sz="2850" i="1" spc="325" dirty="0">
                <a:solidFill>
                  <a:srgbClr val="332C2C"/>
                </a:solidFill>
                <a:latin typeface="Calibri"/>
                <a:cs typeface="Calibri"/>
              </a:rPr>
              <a:t>enhanced</a:t>
            </a:r>
            <a:r>
              <a:rPr sz="2850" i="1" spc="95" dirty="0">
                <a:solidFill>
                  <a:srgbClr val="332C2C"/>
                </a:solidFill>
                <a:latin typeface="Calibri"/>
                <a:cs typeface="Calibri"/>
              </a:rPr>
              <a:t> </a:t>
            </a:r>
            <a:r>
              <a:rPr sz="2850" i="1" spc="165" dirty="0">
                <a:solidFill>
                  <a:srgbClr val="332C2C"/>
                </a:solidFill>
                <a:latin typeface="Calibri"/>
                <a:cs typeface="Calibri"/>
              </a:rPr>
              <a:t>capabilities, </a:t>
            </a:r>
            <a:r>
              <a:rPr sz="2850" i="1" spc="210" dirty="0">
                <a:solidFill>
                  <a:srgbClr val="332C2C"/>
                </a:solidFill>
                <a:latin typeface="Calibri"/>
                <a:cs typeface="Calibri"/>
              </a:rPr>
              <a:t>data-</a:t>
            </a:r>
            <a:r>
              <a:rPr sz="2850" i="1" spc="235" dirty="0">
                <a:solidFill>
                  <a:srgbClr val="332C2C"/>
                </a:solidFill>
                <a:latin typeface="Calibri"/>
                <a:cs typeface="Calibri"/>
              </a:rPr>
              <a:t>driven</a:t>
            </a:r>
            <a:r>
              <a:rPr sz="2850" i="1" spc="95" dirty="0">
                <a:solidFill>
                  <a:srgbClr val="332C2C"/>
                </a:solidFill>
                <a:latin typeface="Calibri"/>
                <a:cs typeface="Calibri"/>
              </a:rPr>
              <a:t> </a:t>
            </a:r>
            <a:r>
              <a:rPr sz="2850" i="1" spc="200" dirty="0">
                <a:solidFill>
                  <a:srgbClr val="332C2C"/>
                </a:solidFill>
                <a:latin typeface="Calibri"/>
                <a:cs typeface="Calibri"/>
              </a:rPr>
              <a:t>insights,</a:t>
            </a:r>
            <a:r>
              <a:rPr sz="2850" i="1" spc="100" dirty="0">
                <a:solidFill>
                  <a:srgbClr val="332C2C"/>
                </a:solidFill>
                <a:latin typeface="Calibri"/>
                <a:cs typeface="Calibri"/>
              </a:rPr>
              <a:t> </a:t>
            </a:r>
            <a:r>
              <a:rPr sz="2850" i="1" spc="310" dirty="0">
                <a:solidFill>
                  <a:srgbClr val="332C2C"/>
                </a:solidFill>
                <a:latin typeface="Calibri"/>
                <a:cs typeface="Calibri"/>
              </a:rPr>
              <a:t>and</a:t>
            </a:r>
            <a:r>
              <a:rPr sz="2850" i="1" spc="100" dirty="0">
                <a:solidFill>
                  <a:srgbClr val="332C2C"/>
                </a:solidFill>
                <a:latin typeface="Calibri"/>
                <a:cs typeface="Calibri"/>
              </a:rPr>
              <a:t> </a:t>
            </a:r>
            <a:r>
              <a:rPr sz="2850" i="1" spc="220" dirty="0">
                <a:solidFill>
                  <a:srgbClr val="332C2C"/>
                </a:solidFill>
                <a:latin typeface="Calibri"/>
                <a:cs typeface="Calibri"/>
              </a:rPr>
              <a:t>sustainable </a:t>
            </a:r>
            <a:r>
              <a:rPr sz="2850" i="1" spc="185" dirty="0">
                <a:solidFill>
                  <a:srgbClr val="332C2C"/>
                </a:solidFill>
                <a:latin typeface="Calibri"/>
                <a:cs typeface="Calibri"/>
              </a:rPr>
              <a:t>practices</a:t>
            </a:r>
            <a:r>
              <a:rPr sz="2750" spc="185" dirty="0">
                <a:solidFill>
                  <a:srgbClr val="332C2C"/>
                </a:solidFill>
                <a:latin typeface="Calibri"/>
                <a:cs typeface="Calibri"/>
              </a:rPr>
              <a:t>,</a:t>
            </a:r>
            <a:r>
              <a:rPr sz="2750" spc="120" dirty="0">
                <a:solidFill>
                  <a:srgbClr val="332C2C"/>
                </a:solidFill>
                <a:latin typeface="Calibri"/>
                <a:cs typeface="Calibri"/>
              </a:rPr>
              <a:t> </a:t>
            </a:r>
            <a:r>
              <a:rPr sz="2750" spc="235" dirty="0">
                <a:solidFill>
                  <a:srgbClr val="332C2C"/>
                </a:solidFill>
                <a:latin typeface="Calibri"/>
                <a:cs typeface="Calibri"/>
              </a:rPr>
              <a:t>this</a:t>
            </a:r>
            <a:r>
              <a:rPr sz="2750" spc="114" dirty="0">
                <a:solidFill>
                  <a:srgbClr val="332C2C"/>
                </a:solidFill>
                <a:latin typeface="Calibri"/>
                <a:cs typeface="Calibri"/>
              </a:rPr>
              <a:t> </a:t>
            </a:r>
            <a:r>
              <a:rPr sz="2750" spc="240" dirty="0">
                <a:solidFill>
                  <a:srgbClr val="332C2C"/>
                </a:solidFill>
                <a:latin typeface="Calibri"/>
                <a:cs typeface="Calibri"/>
              </a:rPr>
              <a:t>innovative</a:t>
            </a:r>
            <a:r>
              <a:rPr sz="2750" spc="120" dirty="0">
                <a:solidFill>
                  <a:srgbClr val="332C2C"/>
                </a:solidFill>
                <a:latin typeface="Calibri"/>
                <a:cs typeface="Calibri"/>
              </a:rPr>
              <a:t> </a:t>
            </a:r>
            <a:r>
              <a:rPr sz="2750" spc="315" dirty="0">
                <a:solidFill>
                  <a:srgbClr val="332C2C"/>
                </a:solidFill>
                <a:latin typeface="Calibri"/>
                <a:cs typeface="Calibri"/>
              </a:rPr>
              <a:t>approach</a:t>
            </a:r>
            <a:r>
              <a:rPr sz="2750" spc="114" dirty="0">
                <a:solidFill>
                  <a:srgbClr val="332C2C"/>
                </a:solidFill>
                <a:latin typeface="Calibri"/>
                <a:cs typeface="Calibri"/>
              </a:rPr>
              <a:t> </a:t>
            </a:r>
            <a:r>
              <a:rPr sz="2750" spc="160" dirty="0">
                <a:solidFill>
                  <a:srgbClr val="332C2C"/>
                </a:solidFill>
                <a:latin typeface="Calibri"/>
                <a:cs typeface="Calibri"/>
              </a:rPr>
              <a:t>is </a:t>
            </a:r>
            <a:r>
              <a:rPr sz="2850" i="1" spc="270" dirty="0">
                <a:solidFill>
                  <a:srgbClr val="332C2C"/>
                </a:solidFill>
                <a:latin typeface="Calibri"/>
                <a:cs typeface="Calibri"/>
              </a:rPr>
              <a:t>paving</a:t>
            </a:r>
            <a:r>
              <a:rPr sz="2850" i="1" spc="85" dirty="0">
                <a:solidFill>
                  <a:srgbClr val="332C2C"/>
                </a:solidFill>
                <a:latin typeface="Calibri"/>
                <a:cs typeface="Calibri"/>
              </a:rPr>
              <a:t> </a:t>
            </a:r>
            <a:r>
              <a:rPr sz="2850" i="1" spc="280" dirty="0">
                <a:solidFill>
                  <a:srgbClr val="332C2C"/>
                </a:solidFill>
                <a:latin typeface="Calibri"/>
                <a:cs typeface="Calibri"/>
              </a:rPr>
              <a:t>the</a:t>
            </a:r>
            <a:r>
              <a:rPr sz="2850" i="1" spc="85" dirty="0">
                <a:solidFill>
                  <a:srgbClr val="332C2C"/>
                </a:solidFill>
                <a:latin typeface="Calibri"/>
                <a:cs typeface="Calibri"/>
              </a:rPr>
              <a:t> </a:t>
            </a:r>
            <a:r>
              <a:rPr sz="2850" i="1" spc="220" dirty="0">
                <a:solidFill>
                  <a:srgbClr val="332C2C"/>
                </a:solidFill>
                <a:latin typeface="Calibri"/>
                <a:cs typeface="Calibri"/>
              </a:rPr>
              <a:t>way</a:t>
            </a:r>
            <a:r>
              <a:rPr sz="2850" i="1" spc="85" dirty="0">
                <a:solidFill>
                  <a:srgbClr val="332C2C"/>
                </a:solidFill>
                <a:latin typeface="Calibri"/>
                <a:cs typeface="Calibri"/>
              </a:rPr>
              <a:t> </a:t>
            </a:r>
            <a:r>
              <a:rPr sz="2850" i="1" spc="135" dirty="0">
                <a:solidFill>
                  <a:srgbClr val="332C2C"/>
                </a:solidFill>
                <a:latin typeface="Calibri"/>
                <a:cs typeface="Calibri"/>
              </a:rPr>
              <a:t>for</a:t>
            </a:r>
            <a:r>
              <a:rPr sz="2850" i="1" spc="85" dirty="0">
                <a:solidFill>
                  <a:srgbClr val="332C2C"/>
                </a:solidFill>
                <a:latin typeface="Calibri"/>
                <a:cs typeface="Calibri"/>
              </a:rPr>
              <a:t> </a:t>
            </a:r>
            <a:r>
              <a:rPr sz="2850" i="1" spc="160" dirty="0">
                <a:solidFill>
                  <a:srgbClr val="332C2C"/>
                </a:solidFill>
                <a:latin typeface="Calibri"/>
                <a:cs typeface="Calibri"/>
              </a:rPr>
              <a:t>a</a:t>
            </a:r>
            <a:r>
              <a:rPr sz="2850" i="1" spc="85" dirty="0">
                <a:solidFill>
                  <a:srgbClr val="332C2C"/>
                </a:solidFill>
                <a:latin typeface="Calibri"/>
                <a:cs typeface="Calibri"/>
              </a:rPr>
              <a:t> </a:t>
            </a:r>
            <a:r>
              <a:rPr sz="2850" i="1" spc="320" dirty="0">
                <a:solidFill>
                  <a:srgbClr val="332C2C"/>
                </a:solidFill>
                <a:latin typeface="Calibri"/>
                <a:cs typeface="Calibri"/>
              </a:rPr>
              <a:t>more</a:t>
            </a:r>
            <a:r>
              <a:rPr sz="2850" i="1" spc="85" dirty="0">
                <a:solidFill>
                  <a:srgbClr val="332C2C"/>
                </a:solidFill>
                <a:latin typeface="Calibri"/>
                <a:cs typeface="Calibri"/>
              </a:rPr>
              <a:t> </a:t>
            </a:r>
            <a:r>
              <a:rPr sz="2850" i="1" spc="215" dirty="0">
                <a:solidFill>
                  <a:srgbClr val="332C2C"/>
                </a:solidFill>
                <a:latin typeface="Calibri"/>
                <a:cs typeface="Calibri"/>
              </a:rPr>
              <a:t>efﬁcient</a:t>
            </a:r>
            <a:r>
              <a:rPr sz="2850" i="1" spc="90" dirty="0">
                <a:solidFill>
                  <a:srgbClr val="332C2C"/>
                </a:solidFill>
                <a:latin typeface="Calibri"/>
                <a:cs typeface="Calibri"/>
              </a:rPr>
              <a:t> </a:t>
            </a:r>
            <a:r>
              <a:rPr sz="2850" i="1" spc="285" dirty="0">
                <a:solidFill>
                  <a:srgbClr val="332C2C"/>
                </a:solidFill>
                <a:latin typeface="Calibri"/>
                <a:cs typeface="Calibri"/>
              </a:rPr>
              <a:t>and </a:t>
            </a:r>
            <a:r>
              <a:rPr sz="2850" i="1" spc="240" dirty="0">
                <a:solidFill>
                  <a:srgbClr val="332C2C"/>
                </a:solidFill>
                <a:latin typeface="Calibri"/>
                <a:cs typeface="Calibri"/>
              </a:rPr>
              <a:t>responsive</a:t>
            </a:r>
            <a:r>
              <a:rPr sz="2850" i="1" spc="85" dirty="0">
                <a:solidFill>
                  <a:srgbClr val="332C2C"/>
                </a:solidFill>
                <a:latin typeface="Calibri"/>
                <a:cs typeface="Calibri"/>
              </a:rPr>
              <a:t> </a:t>
            </a:r>
            <a:r>
              <a:rPr sz="2850" i="1" spc="220" dirty="0">
                <a:solidFill>
                  <a:srgbClr val="332C2C"/>
                </a:solidFill>
                <a:latin typeface="Calibri"/>
                <a:cs typeface="Calibri"/>
              </a:rPr>
              <a:t>future</a:t>
            </a:r>
            <a:r>
              <a:rPr sz="2850" i="1" spc="90" dirty="0">
                <a:solidFill>
                  <a:srgbClr val="332C2C"/>
                </a:solidFill>
                <a:latin typeface="Calibri"/>
                <a:cs typeface="Calibri"/>
              </a:rPr>
              <a:t> </a:t>
            </a:r>
            <a:r>
              <a:rPr sz="2850" i="1" spc="240" dirty="0">
                <a:solidFill>
                  <a:srgbClr val="332C2C"/>
                </a:solidFill>
                <a:latin typeface="Calibri"/>
                <a:cs typeface="Calibri"/>
              </a:rPr>
              <a:t>in</a:t>
            </a:r>
            <a:r>
              <a:rPr sz="2850" i="1" spc="90" dirty="0">
                <a:solidFill>
                  <a:srgbClr val="332C2C"/>
                </a:solidFill>
                <a:latin typeface="Calibri"/>
                <a:cs typeface="Calibri"/>
              </a:rPr>
              <a:t> </a:t>
            </a:r>
            <a:r>
              <a:rPr sz="2850" i="1" spc="300" dirty="0">
                <a:solidFill>
                  <a:srgbClr val="332C2C"/>
                </a:solidFill>
                <a:latin typeface="Calibri"/>
                <a:cs typeface="Calibri"/>
              </a:rPr>
              <a:t>greenhouse</a:t>
            </a:r>
            <a:r>
              <a:rPr sz="2850" i="1" spc="90" dirty="0">
                <a:solidFill>
                  <a:srgbClr val="332C2C"/>
                </a:solidFill>
                <a:latin typeface="Calibri"/>
                <a:cs typeface="Calibri"/>
              </a:rPr>
              <a:t> </a:t>
            </a:r>
            <a:r>
              <a:rPr sz="2850" i="1" spc="195" dirty="0">
                <a:solidFill>
                  <a:srgbClr val="332C2C"/>
                </a:solidFill>
                <a:latin typeface="Calibri"/>
                <a:cs typeface="Calibri"/>
              </a:rPr>
              <a:t>farming.</a:t>
            </a:r>
            <a:endParaRPr sz="2850">
              <a:latin typeface="Calibri"/>
              <a:cs typeface="Calibri"/>
            </a:endParaRPr>
          </a:p>
        </p:txBody>
      </p:sp>
      <p:sp>
        <p:nvSpPr>
          <p:cNvPr id="7" name="object 7"/>
          <p:cNvSpPr txBox="1">
            <a:spLocks noGrp="1"/>
          </p:cNvSpPr>
          <p:nvPr>
            <p:ph type="title"/>
          </p:nvPr>
        </p:nvSpPr>
        <p:spPr>
          <a:xfrm>
            <a:off x="1589798" y="1515326"/>
            <a:ext cx="6906895" cy="905510"/>
          </a:xfrm>
          <a:prstGeom prst="rect">
            <a:avLst/>
          </a:prstGeom>
        </p:spPr>
        <p:txBody>
          <a:bodyPr vert="horz" wrap="square" lIns="0" tIns="92710" rIns="0" bIns="0" rtlCol="0">
            <a:spAutoFit/>
          </a:bodyPr>
          <a:lstStyle/>
          <a:p>
            <a:pPr marL="12700" marR="5080">
              <a:lnSpc>
                <a:spcPts val="3150"/>
              </a:lnSpc>
              <a:spcBef>
                <a:spcPts val="730"/>
              </a:spcBef>
            </a:pPr>
            <a:r>
              <a:rPr sz="3150" spc="-110" dirty="0">
                <a:latin typeface="Georgia"/>
                <a:cs typeface="Georgia"/>
              </a:rPr>
              <a:t>Revolutionizing</a:t>
            </a:r>
            <a:r>
              <a:rPr sz="3150" spc="-130" dirty="0">
                <a:latin typeface="Georgia"/>
                <a:cs typeface="Georgia"/>
              </a:rPr>
              <a:t> </a:t>
            </a:r>
            <a:r>
              <a:rPr sz="3150" spc="-100" dirty="0">
                <a:latin typeface="Georgia"/>
                <a:cs typeface="Georgia"/>
              </a:rPr>
              <a:t>the</a:t>
            </a:r>
            <a:r>
              <a:rPr sz="3150" spc="-125" dirty="0">
                <a:latin typeface="Georgia"/>
                <a:cs typeface="Georgia"/>
              </a:rPr>
              <a:t> </a:t>
            </a:r>
            <a:r>
              <a:rPr sz="3150" spc="-114" dirty="0">
                <a:latin typeface="Georgia"/>
                <a:cs typeface="Georgia"/>
              </a:rPr>
              <a:t>Future</a:t>
            </a:r>
            <a:r>
              <a:rPr sz="3150" spc="-125" dirty="0">
                <a:latin typeface="Georgia"/>
                <a:cs typeface="Georgia"/>
              </a:rPr>
              <a:t> </a:t>
            </a:r>
            <a:r>
              <a:rPr sz="3150" spc="-105" dirty="0">
                <a:latin typeface="Georgia"/>
                <a:cs typeface="Georgia"/>
              </a:rPr>
              <a:t>of</a:t>
            </a:r>
            <a:r>
              <a:rPr sz="3150" spc="-125" dirty="0">
                <a:latin typeface="Georgia"/>
                <a:cs typeface="Georgia"/>
              </a:rPr>
              <a:t> </a:t>
            </a:r>
            <a:r>
              <a:rPr sz="3150" spc="-95" dirty="0">
                <a:latin typeface="Georgia"/>
                <a:cs typeface="Georgia"/>
              </a:rPr>
              <a:t>Greenhouse </a:t>
            </a:r>
            <a:r>
              <a:rPr sz="3150" spc="-10" dirty="0"/>
              <a:t>Farming</a:t>
            </a:r>
            <a:endParaRPr sz="315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6"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4"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40"/>
                </a:lnTo>
                <a:lnTo>
                  <a:pt x="1944803" y="499776"/>
                </a:lnTo>
                <a:lnTo>
                  <a:pt x="1909673" y="528909"/>
                </a:lnTo>
                <a:lnTo>
                  <a:pt x="1874956" y="558519"/>
                </a:lnTo>
                <a:lnTo>
                  <a:pt x="1840634" y="588585"/>
                </a:lnTo>
                <a:lnTo>
                  <a:pt x="1806688" y="619087"/>
                </a:lnTo>
                <a:lnTo>
                  <a:pt x="1773102" y="650003"/>
                </a:lnTo>
                <a:lnTo>
                  <a:pt x="1739856" y="681312"/>
                </a:lnTo>
                <a:lnTo>
                  <a:pt x="1706933" y="712995"/>
                </a:lnTo>
                <a:lnTo>
                  <a:pt x="1674316" y="745029"/>
                </a:lnTo>
                <a:lnTo>
                  <a:pt x="1641985" y="777396"/>
                </a:lnTo>
                <a:lnTo>
                  <a:pt x="1609924" y="810073"/>
                </a:lnTo>
                <a:lnTo>
                  <a:pt x="1578113" y="843041"/>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19" y="1667417"/>
                </a:lnTo>
                <a:lnTo>
                  <a:pt x="811954" y="1700903"/>
                </a:lnTo>
                <a:lnTo>
                  <a:pt x="780373" y="1734140"/>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2"/>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7"/>
                  </a:lnTo>
                  <a:lnTo>
                    <a:pt x="2595995" y="78404"/>
                  </a:lnTo>
                  <a:lnTo>
                    <a:pt x="2556344" y="102315"/>
                  </a:lnTo>
                  <a:lnTo>
                    <a:pt x="2517266" y="126889"/>
                  </a:lnTo>
                  <a:lnTo>
                    <a:pt x="2478744" y="152106"/>
                  </a:lnTo>
                  <a:lnTo>
                    <a:pt x="2440761" y="177944"/>
                  </a:lnTo>
                  <a:lnTo>
                    <a:pt x="2403298" y="204384"/>
                  </a:lnTo>
                  <a:lnTo>
                    <a:pt x="2366337" y="231404"/>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6"/>
                  </a:lnTo>
                  <a:lnTo>
                    <a:pt x="1735665" y="827463"/>
                  </a:lnTo>
                  <a:lnTo>
                    <a:pt x="1704984" y="861735"/>
                  </a:lnTo>
                  <a:lnTo>
                    <a:pt x="1674428" y="896153"/>
                  </a:lnTo>
                  <a:lnTo>
                    <a:pt x="1643979" y="930695"/>
                  </a:lnTo>
                  <a:lnTo>
                    <a:pt x="1613621" y="965341"/>
                  </a:lnTo>
                  <a:lnTo>
                    <a:pt x="1583334" y="1000070"/>
                  </a:lnTo>
                  <a:lnTo>
                    <a:pt x="1553100" y="1034861"/>
                  </a:lnTo>
                  <a:lnTo>
                    <a:pt x="1522903" y="1069693"/>
                  </a:lnTo>
                  <a:lnTo>
                    <a:pt x="1492724" y="1104546"/>
                  </a:lnTo>
                  <a:lnTo>
                    <a:pt x="1462545" y="1139400"/>
                  </a:lnTo>
                  <a:lnTo>
                    <a:pt x="1432348" y="1174233"/>
                  </a:lnTo>
                  <a:lnTo>
                    <a:pt x="1402115" y="1209024"/>
                  </a:lnTo>
                  <a:lnTo>
                    <a:pt x="1371828" y="1243753"/>
                  </a:lnTo>
                  <a:lnTo>
                    <a:pt x="1341470" y="1278400"/>
                  </a:lnTo>
                  <a:lnTo>
                    <a:pt x="1311021" y="1312942"/>
                  </a:lnTo>
                  <a:lnTo>
                    <a:pt x="1280466" y="1347361"/>
                  </a:lnTo>
                  <a:lnTo>
                    <a:pt x="1249784" y="1381634"/>
                  </a:lnTo>
                  <a:lnTo>
                    <a:pt x="1218959" y="1415742"/>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3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6201727" y="3493684"/>
            <a:ext cx="5884545" cy="1525905"/>
          </a:xfrm>
          <a:prstGeom prst="rect">
            <a:avLst/>
          </a:prstGeom>
        </p:spPr>
        <p:txBody>
          <a:bodyPr vert="horz" wrap="square" lIns="0" tIns="11430" rIns="0" bIns="0" rtlCol="0">
            <a:spAutoFit/>
          </a:bodyPr>
          <a:lstStyle/>
          <a:p>
            <a:pPr marL="12700">
              <a:lnSpc>
                <a:spcPct val="100000"/>
              </a:lnSpc>
              <a:spcBef>
                <a:spcPts val="90"/>
              </a:spcBef>
            </a:pPr>
            <a:r>
              <a:rPr sz="9850" spc="-195" dirty="0"/>
              <a:t>Thank</a:t>
            </a:r>
            <a:r>
              <a:rPr sz="9850" spc="-315" dirty="0"/>
              <a:t> </a:t>
            </a:r>
            <a:r>
              <a:rPr sz="9850" spc="-145" dirty="0"/>
              <a:t>You!</a:t>
            </a:r>
            <a:endParaRPr sz="9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237</Words>
  <Application>Microsoft Office PowerPoint</Application>
  <PresentationFormat>Custom</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Cambria</vt:lpstr>
      <vt:lpstr>Georgia</vt:lpstr>
      <vt:lpstr>Office Theme</vt:lpstr>
      <vt:lpstr>Smart Greenhouse Technology: Revolutionizing Remote Accessibility</vt:lpstr>
      <vt:lpstr>is revolutionizing remote accessibility in agriculture, allowing for precise control and monitoring of growing conditions from anywhere. Explore the advantages of this innovative approach.</vt:lpstr>
      <vt:lpstr>Smart greenhouse technology enables precise control over temperature, humidity, irrigation, and lighting to create the optimal growing conditions for plants. This level of automation and precision leads to improved yields and reduced resource consumption.</vt:lpstr>
      <vt:lpstr>, growers can monitor and adjust growing</vt:lpstr>
      <vt:lpstr>Smart greenhouse systems collect extensive data on environmental conditions, plant growth, and resource usage. This data can be analyzed to identify optimization opportunities, predict issues, and make informed decisions to improve overall greenhouse performance.</vt:lpstr>
      <vt:lpstr>Increased Sustainability</vt:lpstr>
      <vt:lpstr>Revolutionizing the Future of Greenhouse Farming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Greenhouse Technology: Revolutionizing Remote Accessibility</dc:title>
  <cp:lastModifiedBy>loryen muthoni</cp:lastModifiedBy>
  <cp:revision>1</cp:revision>
  <dcterms:created xsi:type="dcterms:W3CDTF">2024-07-12T09:44:21Z</dcterms:created>
  <dcterms:modified xsi:type="dcterms:W3CDTF">2024-07-12T09:47:15Z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2024-07-12T00:00:00Z</vt:filetime>
  </property>
  <property fmtid="{D5CDD505-2E9C-101B-9397-08002B2CF9AE}" pid="3" name="Creator">
    <vt:lpwstr>Chromium</vt:lpwstr>
  </property>
  <property fmtid="{D5CDD505-2E9C-101B-9397-08002B2CF9AE}" pid="4" name="LastSaved">
    <vt:filetime>2024-07-12T00:00:00Z</vt:filetime>
  </property>
  <property fmtid="{D5CDD505-2E9C-101B-9397-08002B2CF9AE}" pid="5" name="Producer">
    <vt:lpwstr>GPL Ghostscript 10.02.0</vt:lpwstr>
  </property>
</Properties>
</file>