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layfair Displ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layfairDisplay-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layfairDisplay-italic.fntdata"/><Relationship Id="rId12" Type="http://schemas.openxmlformats.org/officeDocument/2006/relationships/slide" Target="slides/slide8.xml"/><Relationship Id="rId34" Type="http://schemas.openxmlformats.org/officeDocument/2006/relationships/font" Target="fonts/PlayfairDisplay-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PlayfairDisplay-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2" name="Shape 12"/>
          <p:cNvCxnSpPr/>
          <p:nvPr/>
        </p:nvCxnSpPr>
        <p:spPr>
          <a:xfrm>
            <a:off x="733219" y="2235351"/>
            <a:ext cx="385200" cy="0"/>
          </a:xfrm>
          <a:prstGeom prst="straightConnector1">
            <a:avLst/>
          </a:prstGeom>
          <a:noFill/>
          <a:ln cap="flat" cmpd="sng" w="28575">
            <a:solidFill>
              <a:schemeClr val="dk1"/>
            </a:solidFill>
            <a:prstDash val="solid"/>
            <a:round/>
            <a:headEnd len="med" w="med" type="none"/>
            <a:tailEnd len="med" w="med" type="none"/>
          </a:ln>
        </p:spPr>
      </p:cxnSp>
      <p:sp>
        <p:nvSpPr>
          <p:cNvPr id="13" name="Shape 13"/>
          <p:cNvSpPr txBox="1"/>
          <p:nvPr>
            <p:ph type="ctrTitle"/>
          </p:nvPr>
        </p:nvSpPr>
        <p:spPr>
          <a:xfrm>
            <a:off x="630600" y="136800"/>
            <a:ext cx="7893000" cy="1853700"/>
          </a:xfrm>
          <a:prstGeom prst="rect">
            <a:avLst/>
          </a:prstGeom>
        </p:spPr>
        <p:txBody>
          <a:bodyPr anchorCtr="0" anchor="b" bIns="91425" lIns="91425" spcFirstLastPara="1" rIns="91425" wrap="square" tIns="91425"/>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spcFirstLastPara="1"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6" name="Shape 56"/>
        <p:cNvGrpSpPr/>
        <p:nvPr/>
      </p:nvGrpSpPr>
      <p:grpSpPr>
        <a:xfrm>
          <a:off x="0" y="0"/>
          <a:ext cx="0" cy="0"/>
          <a:chOff x="0" y="0"/>
          <a:chExt cx="0" cy="0"/>
        </a:xfrm>
      </p:grpSpPr>
      <p:sp>
        <p:nvSpPr>
          <p:cNvPr id="57" name="Shape 57"/>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txBox="1"/>
          <p:nvPr>
            <p:ph type="title"/>
          </p:nvPr>
        </p:nvSpPr>
        <p:spPr>
          <a:xfrm>
            <a:off x="586725" y="1353788"/>
            <a:ext cx="79707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p:txBody>
      </p:sp>
      <p:sp>
        <p:nvSpPr>
          <p:cNvPr id="60" name="Shape 60"/>
          <p:cNvSpPr txBox="1"/>
          <p:nvPr>
            <p:ph idx="1" type="body"/>
          </p:nvPr>
        </p:nvSpPr>
        <p:spPr>
          <a:xfrm>
            <a:off x="586725" y="2968388"/>
            <a:ext cx="79707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sp>
        <p:nvSpPr>
          <p:cNvPr id="17" name="Shape 17"/>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3" name="Shape 23"/>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4" name="Shape 2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Shape 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cxnSp>
        <p:nvCxnSpPr>
          <p:cNvPr id="28" name="Shape 28"/>
          <p:cNvCxnSpPr/>
          <p:nvPr/>
        </p:nvCxnSpPr>
        <p:spPr>
          <a:xfrm>
            <a:off x="419425" y="1154195"/>
            <a:ext cx="385200" cy="0"/>
          </a:xfrm>
          <a:prstGeom prst="straightConnector1">
            <a:avLst/>
          </a:prstGeom>
          <a:noFill/>
          <a:ln cap="flat" cmpd="sng" w="28575">
            <a:solidFill>
              <a:schemeClr val="dk1"/>
            </a:solidFill>
            <a:prstDash val="solid"/>
            <a:round/>
            <a:headEnd len="med" w="med" type="none"/>
            <a:tailEnd len="med" w="med" type="none"/>
          </a:ln>
        </p:spPr>
      </p:cxnSp>
      <p:sp>
        <p:nvSpPr>
          <p:cNvPr id="29" name="Shape 29"/>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cxnSp>
        <p:nvCxnSpPr>
          <p:cNvPr id="37" name="Shape 37"/>
          <p:cNvCxnSpPr/>
          <p:nvPr/>
        </p:nvCxnSpPr>
        <p:spPr>
          <a:xfrm>
            <a:off x="411044" y="1417772"/>
            <a:ext cx="385200" cy="0"/>
          </a:xfrm>
          <a:prstGeom prst="straightConnector1">
            <a:avLst/>
          </a:prstGeom>
          <a:noFill/>
          <a:ln cap="flat" cmpd="sng" w="28575">
            <a:solidFill>
              <a:schemeClr val="dk1"/>
            </a:solidFill>
            <a:prstDash val="solid"/>
            <a:round/>
            <a:headEnd len="med" w="med" type="none"/>
            <a:tailEnd len="med" w="med" type="none"/>
          </a:ln>
        </p:spPr>
      </p:cxnSp>
      <p:sp>
        <p:nvSpPr>
          <p:cNvPr id="38" name="Shape 38"/>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9" name="Shape 49"/>
          <p:cNvSpPr txBox="1"/>
          <p:nvPr>
            <p:ph type="title"/>
          </p:nvPr>
        </p:nvSpPr>
        <p:spPr>
          <a:xfrm>
            <a:off x="265500" y="1084625"/>
            <a:ext cx="4045200" cy="170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rgbClr val="269CD5"/>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1"/>
                </a:solidFill>
                <a:latin typeface="Lato"/>
                <a:ea typeface="Lato"/>
                <a:cs typeface="Lato"/>
                <a:sym typeface="Lato"/>
              </a:rPr>
              <a:t>‹#›</a:t>
            </a:fld>
            <a:endParaRPr sz="1000">
              <a:solidFill>
                <a:schemeClr val="dk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hyperlink" Target="https://git-scm.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www.oracle.com/java/index.html" TargetMode="External"/><Relationship Id="rId5"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developer.android.com/studio/index.html" TargetMode="External"/><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salesforce.com/investor"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www.youtube.com/watch?v=P-NgeXl-PPA" TargetMode="External"/><Relationship Id="rId5"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www.youtube.com/watch?v=pQm1_ff5Pb0" TargetMode="External"/><Relationship Id="rId5"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hyperlink" Target="https://github.com/TahoeDreamin2018/hybrid-mobile-ap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fontawesome.io" TargetMode="External"/><Relationship Id="rId5" Type="http://schemas.openxmlformats.org/officeDocument/2006/relationships/image" Target="../media/image20.png"/><Relationship Id="rId6"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salesforce.com/investor"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trailhead.salesforce.com/trails/mobile_sdk_intro" TargetMode="External"/><Relationship Id="rId4" Type="http://schemas.openxmlformats.org/officeDocument/2006/relationships/image" Target="../media/image1.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hyperlink" Target="https://nodejs.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 name="Shape 67"/>
        <p:cNvGrpSpPr/>
        <p:nvPr/>
      </p:nvGrpSpPr>
      <p:grpSpPr>
        <a:xfrm>
          <a:off x="0" y="0"/>
          <a:ext cx="0" cy="0"/>
          <a:chOff x="0" y="0"/>
          <a:chExt cx="0" cy="0"/>
        </a:xfrm>
      </p:grpSpPr>
      <p:sp>
        <p:nvSpPr>
          <p:cNvPr id="68" name="Shape 68"/>
          <p:cNvSpPr txBox="1"/>
          <p:nvPr>
            <p:ph type="ctrTitle"/>
          </p:nvPr>
        </p:nvSpPr>
        <p:spPr>
          <a:xfrm>
            <a:off x="562700" y="1374675"/>
            <a:ext cx="7893000" cy="18537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sz="3600">
                <a:solidFill>
                  <a:srgbClr val="269CD5"/>
                </a:solidFill>
              </a:rPr>
              <a:t>Hybrid Mobile App Development with the Salesforce Mobile SDK</a:t>
            </a:r>
            <a:endParaRPr sz="3600">
              <a:solidFill>
                <a:srgbClr val="269CD5"/>
              </a:solidFill>
            </a:endParaRPr>
          </a:p>
        </p:txBody>
      </p:sp>
      <p:sp>
        <p:nvSpPr>
          <p:cNvPr id="69" name="Shape 69"/>
          <p:cNvSpPr txBox="1"/>
          <p:nvPr>
            <p:ph idx="1" type="subTitle"/>
          </p:nvPr>
        </p:nvSpPr>
        <p:spPr>
          <a:xfrm>
            <a:off x="1422825" y="3327150"/>
            <a:ext cx="6498900" cy="11205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solidFill>
                  <a:srgbClr val="666666"/>
                </a:solidFill>
              </a:rPr>
              <a:t>Fulfilling custom offline use cases, delivering unique user experiences, and quenching your thirst for writing code</a:t>
            </a:r>
            <a:endParaRPr>
              <a:solidFill>
                <a:srgbClr val="666666"/>
              </a:solidFill>
            </a:endParaRPr>
          </a:p>
        </p:txBody>
      </p:sp>
      <p:pic>
        <p:nvPicPr>
          <p:cNvPr id="70" name="Shape 70"/>
          <p:cNvPicPr preferRelativeResize="0"/>
          <p:nvPr/>
        </p:nvPicPr>
        <p:blipFill rotWithShape="1">
          <a:blip r:embed="rId3">
            <a:alphaModFix/>
          </a:blip>
          <a:srcRect b="0" l="0" r="0" t="42551"/>
          <a:stretch/>
        </p:blipFill>
        <p:spPr>
          <a:xfrm>
            <a:off x="668588" y="406162"/>
            <a:ext cx="7817028" cy="1571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144" name="Shape 144"/>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Install Common Components</a:t>
            </a:r>
            <a:endParaRPr sz="3600">
              <a:solidFill>
                <a:srgbClr val="269CD5"/>
              </a:solidFill>
            </a:endParaRPr>
          </a:p>
        </p:txBody>
      </p:sp>
      <p:pic>
        <p:nvPicPr>
          <p:cNvPr id="145" name="Shape 145"/>
          <p:cNvPicPr preferRelativeResize="0"/>
          <p:nvPr/>
        </p:nvPicPr>
        <p:blipFill>
          <a:blip r:embed="rId4">
            <a:alphaModFix/>
          </a:blip>
          <a:stretch>
            <a:fillRect/>
          </a:stretch>
        </p:blipFill>
        <p:spPr>
          <a:xfrm>
            <a:off x="650325" y="1275900"/>
            <a:ext cx="3533750" cy="3533750"/>
          </a:xfrm>
          <a:prstGeom prst="rect">
            <a:avLst/>
          </a:prstGeom>
          <a:noFill/>
          <a:ln>
            <a:noFill/>
          </a:ln>
        </p:spPr>
      </p:pic>
      <p:sp>
        <p:nvSpPr>
          <p:cNvPr id="146" name="Shape 146"/>
          <p:cNvSpPr txBox="1"/>
          <p:nvPr/>
        </p:nvSpPr>
        <p:spPr>
          <a:xfrm>
            <a:off x="4363700" y="2161350"/>
            <a:ext cx="2999100" cy="97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Get git</a:t>
            </a:r>
            <a:endParaRPr/>
          </a:p>
          <a:p>
            <a:pPr indent="-317500" lvl="0" marL="457200" rtl="0">
              <a:spcBef>
                <a:spcPts val="0"/>
              </a:spcBef>
              <a:spcAft>
                <a:spcPts val="0"/>
              </a:spcAft>
              <a:buSzPts val="1400"/>
              <a:buChar char="●"/>
            </a:pPr>
            <a:r>
              <a:rPr lang="en" u="sng">
                <a:solidFill>
                  <a:srgbClr val="0000FF"/>
                </a:solidFill>
                <a:hlinkClick r:id="rId5"/>
              </a:rPr>
              <a:t>https://git-scm.com</a:t>
            </a:r>
            <a:endParaRPr>
              <a:solidFill>
                <a:srgbClr val="0000FF"/>
              </a:solidFill>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152" name="Shape 152"/>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Setup Your Android Dev Environ</a:t>
            </a:r>
            <a:endParaRPr sz="3600">
              <a:solidFill>
                <a:srgbClr val="269CD5"/>
              </a:solidFill>
            </a:endParaRPr>
          </a:p>
        </p:txBody>
      </p:sp>
      <p:sp>
        <p:nvSpPr>
          <p:cNvPr id="153" name="Shape 153"/>
          <p:cNvSpPr txBox="1"/>
          <p:nvPr/>
        </p:nvSpPr>
        <p:spPr>
          <a:xfrm>
            <a:off x="4363700" y="2161350"/>
            <a:ext cx="3852300" cy="97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Install</a:t>
            </a:r>
            <a:r>
              <a:rPr lang="en"/>
              <a:t> JDK</a:t>
            </a:r>
            <a:endParaRPr/>
          </a:p>
          <a:p>
            <a:pPr indent="-317500" lvl="0" marL="457200" rtl="0">
              <a:spcBef>
                <a:spcPts val="0"/>
              </a:spcBef>
              <a:spcAft>
                <a:spcPts val="0"/>
              </a:spcAft>
              <a:buClr>
                <a:srgbClr val="0000FF"/>
              </a:buClr>
              <a:buSzPts val="1400"/>
              <a:buChar char="●"/>
            </a:pPr>
            <a:r>
              <a:rPr lang="en" u="sng">
                <a:solidFill>
                  <a:srgbClr val="0000FF"/>
                </a:solidFill>
                <a:hlinkClick r:id="rId4"/>
              </a:rPr>
              <a:t>https://www.oracle.com/java/index.html</a:t>
            </a:r>
            <a:endParaRPr>
              <a:solidFill>
                <a:srgbClr val="0000FF"/>
              </a:solidFill>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54" name="Shape 154"/>
          <p:cNvPicPr preferRelativeResize="0"/>
          <p:nvPr/>
        </p:nvPicPr>
        <p:blipFill>
          <a:blip r:embed="rId5">
            <a:alphaModFix/>
          </a:blip>
          <a:stretch>
            <a:fillRect/>
          </a:stretch>
        </p:blipFill>
        <p:spPr>
          <a:xfrm>
            <a:off x="152400" y="1383025"/>
            <a:ext cx="4058899" cy="23164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pic>
        <p:nvPicPr>
          <p:cNvPr id="159" name="Shape 159"/>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160" name="Shape 160"/>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Setup Your Android Dev Environ</a:t>
            </a:r>
            <a:endParaRPr sz="3600">
              <a:solidFill>
                <a:srgbClr val="269CD5"/>
              </a:solidFill>
            </a:endParaRPr>
          </a:p>
        </p:txBody>
      </p:sp>
      <p:sp>
        <p:nvSpPr>
          <p:cNvPr id="161" name="Shape 161"/>
          <p:cNvSpPr txBox="1"/>
          <p:nvPr/>
        </p:nvSpPr>
        <p:spPr>
          <a:xfrm>
            <a:off x="4363700" y="2161350"/>
            <a:ext cx="4463400" cy="97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Install Android Studio</a:t>
            </a:r>
            <a:endParaRPr/>
          </a:p>
          <a:p>
            <a:pPr indent="-317500" lvl="0" marL="457200" rtl="0">
              <a:spcBef>
                <a:spcPts val="0"/>
              </a:spcBef>
              <a:spcAft>
                <a:spcPts val="0"/>
              </a:spcAft>
              <a:buSzPts val="1400"/>
              <a:buChar char="●"/>
            </a:pPr>
            <a:r>
              <a:rPr lang="en" u="sng">
                <a:solidFill>
                  <a:srgbClr val="0000FF"/>
                </a:solidFill>
                <a:hlinkClick r:id="rId4"/>
              </a:rPr>
              <a:t>https://developer.android.com/studio/index.html</a:t>
            </a:r>
            <a:endParaRPr>
              <a:solidFill>
                <a:srgbClr val="0000FF"/>
              </a:solidFill>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62" name="Shape 162"/>
          <p:cNvPicPr preferRelativeResize="0"/>
          <p:nvPr/>
        </p:nvPicPr>
        <p:blipFill>
          <a:blip r:embed="rId5">
            <a:alphaModFix/>
          </a:blip>
          <a:stretch>
            <a:fillRect/>
          </a:stretch>
        </p:blipFill>
        <p:spPr>
          <a:xfrm>
            <a:off x="336300" y="1795875"/>
            <a:ext cx="3987425" cy="170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6"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168" name="Shape 168"/>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Setup Your Android Dev Environ</a:t>
            </a:r>
            <a:endParaRPr sz="3600">
              <a:solidFill>
                <a:srgbClr val="269CD5"/>
              </a:solidFill>
            </a:endParaRPr>
          </a:p>
        </p:txBody>
      </p:sp>
      <p:sp>
        <p:nvSpPr>
          <p:cNvPr id="169" name="Shape 169"/>
          <p:cNvSpPr txBox="1"/>
          <p:nvPr/>
        </p:nvSpPr>
        <p:spPr>
          <a:xfrm>
            <a:off x="4363700" y="2161350"/>
            <a:ext cx="4463400" cy="97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Install forcedroid</a:t>
            </a:r>
            <a:endParaRPr/>
          </a:p>
          <a:p>
            <a:pPr indent="-317500" lvl="0" marL="457200" rtl="0">
              <a:spcBef>
                <a:spcPts val="0"/>
              </a:spcBef>
              <a:spcAft>
                <a:spcPts val="0"/>
              </a:spcAft>
              <a:buSzPts val="1400"/>
              <a:buChar char="●"/>
            </a:pPr>
            <a:r>
              <a:rPr lang="en">
                <a:solidFill>
                  <a:srgbClr val="0000FF"/>
                </a:solidFill>
              </a:rPr>
              <a:t>https://www.npmjs.com/package/forcedroid</a:t>
            </a:r>
            <a:endParaRPr/>
          </a:p>
          <a:p>
            <a:pPr indent="0" lvl="0" marL="0" rtl="0">
              <a:spcBef>
                <a:spcPts val="0"/>
              </a:spcBef>
              <a:spcAft>
                <a:spcPts val="0"/>
              </a:spcAft>
              <a:buNone/>
            </a:pPr>
            <a:r>
              <a:t/>
            </a:r>
            <a:endParaRPr/>
          </a:p>
        </p:txBody>
      </p:sp>
      <p:pic>
        <p:nvPicPr>
          <p:cNvPr id="170" name="Shape 170"/>
          <p:cNvPicPr preferRelativeResize="0"/>
          <p:nvPr/>
        </p:nvPicPr>
        <p:blipFill>
          <a:blip r:embed="rId4">
            <a:alphaModFix/>
          </a:blip>
          <a:stretch>
            <a:fillRect/>
          </a:stretch>
        </p:blipFill>
        <p:spPr>
          <a:xfrm>
            <a:off x="254250" y="1552050"/>
            <a:ext cx="4058901" cy="2191807"/>
          </a:xfrm>
          <a:prstGeom prst="rect">
            <a:avLst/>
          </a:prstGeom>
          <a:noFill/>
          <a:ln>
            <a:noFill/>
          </a:ln>
        </p:spPr>
      </p:pic>
      <p:sp>
        <p:nvSpPr>
          <p:cNvPr id="171" name="Shape 171"/>
          <p:cNvSpPr txBox="1"/>
          <p:nvPr/>
        </p:nvSpPr>
        <p:spPr>
          <a:xfrm>
            <a:off x="3881675" y="2817900"/>
            <a:ext cx="4526700" cy="15165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00FF00"/>
              </a:solidFill>
            </a:endParaRPr>
          </a:p>
          <a:p>
            <a:pPr indent="0" lvl="0" marL="0">
              <a:spcBef>
                <a:spcPts val="0"/>
              </a:spcBef>
              <a:spcAft>
                <a:spcPts val="0"/>
              </a:spcAft>
              <a:buNone/>
            </a:pPr>
            <a:r>
              <a:rPr lang="en">
                <a:solidFill>
                  <a:srgbClr val="00FF00"/>
                </a:solidFill>
              </a:rPr>
              <a:t>&gt; npm install -g forcedroid</a:t>
            </a:r>
            <a:endParaRPr>
              <a:solidFill>
                <a:srgbClr val="00FF00"/>
              </a:solidFill>
            </a:endParaRPr>
          </a:p>
          <a:p>
            <a:pPr indent="0" lvl="0" marL="0">
              <a:spcBef>
                <a:spcPts val="0"/>
              </a:spcBef>
              <a:spcAft>
                <a:spcPts val="0"/>
              </a:spcAft>
              <a:buNone/>
            </a:pPr>
            <a:r>
              <a:rPr lang="en">
                <a:solidFill>
                  <a:srgbClr val="00FF00"/>
                </a:solidFill>
              </a:rPr>
              <a:t>Nope.</a:t>
            </a:r>
            <a:endParaRPr>
              <a:solidFill>
                <a:srgbClr val="00FF00"/>
              </a:solidFill>
            </a:endParaRPr>
          </a:p>
          <a:p>
            <a:pPr indent="0" lvl="0" marL="0">
              <a:spcBef>
                <a:spcPts val="0"/>
              </a:spcBef>
              <a:spcAft>
                <a:spcPts val="0"/>
              </a:spcAft>
              <a:buNone/>
            </a:pPr>
            <a:r>
              <a:rPr lang="en">
                <a:solidFill>
                  <a:srgbClr val="00FF00"/>
                </a:solidFill>
              </a:rPr>
              <a:t>&gt; sudo npm install -g forcedroid</a:t>
            </a:r>
            <a:endParaRPr>
              <a:solidFill>
                <a:srgbClr val="00FF00"/>
              </a:solidFill>
            </a:endParaRPr>
          </a:p>
          <a:p>
            <a:pPr indent="0" lvl="0" marL="0">
              <a:spcBef>
                <a:spcPts val="0"/>
              </a:spcBef>
              <a:spcAft>
                <a:spcPts val="0"/>
              </a:spcAft>
              <a:buNone/>
            </a:pPr>
            <a:r>
              <a:rPr lang="en">
                <a:solidFill>
                  <a:srgbClr val="00FF00"/>
                </a:solidFill>
              </a:rPr>
              <a:t>yes master</a:t>
            </a:r>
            <a:endParaRPr>
              <a:solidFill>
                <a:srgbClr val="00FF00"/>
              </a:solidFill>
            </a:endParaRPr>
          </a:p>
          <a:p>
            <a:pPr indent="0" lvl="0" marL="0">
              <a:spcBef>
                <a:spcPts val="0"/>
              </a:spcBef>
              <a:spcAft>
                <a:spcPts val="0"/>
              </a:spcAft>
              <a:buNone/>
            </a:pPr>
            <a:r>
              <a:rPr lang="en">
                <a:solidFill>
                  <a:srgbClr val="00FF00"/>
                </a:solidFill>
              </a:rPr>
              <a:t>&gt; |</a:t>
            </a:r>
            <a:endParaRPr>
              <a:solidFill>
                <a:srgbClr val="00FF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177" name="Shape 177"/>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Setup Your iOS Dev Environment</a:t>
            </a:r>
            <a:endParaRPr sz="3600">
              <a:solidFill>
                <a:srgbClr val="269CD5"/>
              </a:solidFill>
            </a:endParaRPr>
          </a:p>
        </p:txBody>
      </p:sp>
      <p:sp>
        <p:nvSpPr>
          <p:cNvPr id="178" name="Shape 178"/>
          <p:cNvSpPr txBox="1"/>
          <p:nvPr/>
        </p:nvSpPr>
        <p:spPr>
          <a:xfrm>
            <a:off x="4363700" y="2161350"/>
            <a:ext cx="3852300" cy="22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Install Xcode</a:t>
            </a:r>
            <a:endParaRPr/>
          </a:p>
          <a:p>
            <a:pPr indent="-317500" lvl="0" marL="457200" rtl="0">
              <a:spcBef>
                <a:spcPts val="0"/>
              </a:spcBef>
              <a:spcAft>
                <a:spcPts val="0"/>
              </a:spcAft>
              <a:buSzPts val="1400"/>
              <a:buChar char="●"/>
            </a:pPr>
            <a:r>
              <a:rPr lang="en"/>
              <a:t>From the App Store</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79" name="Shape 179"/>
          <p:cNvPicPr preferRelativeResize="0"/>
          <p:nvPr/>
        </p:nvPicPr>
        <p:blipFill>
          <a:blip r:embed="rId4">
            <a:alphaModFix/>
          </a:blip>
          <a:stretch>
            <a:fillRect/>
          </a:stretch>
        </p:blipFill>
        <p:spPr>
          <a:xfrm>
            <a:off x="933275" y="1391788"/>
            <a:ext cx="2359925" cy="2359925"/>
          </a:xfrm>
          <a:prstGeom prst="rect">
            <a:avLst/>
          </a:prstGeom>
          <a:noFill/>
          <a:ln>
            <a:noFill/>
          </a:ln>
        </p:spPr>
      </p:pic>
      <p:pic>
        <p:nvPicPr>
          <p:cNvPr id="180" name="Shape 180"/>
          <p:cNvPicPr preferRelativeResize="0"/>
          <p:nvPr/>
        </p:nvPicPr>
        <p:blipFill>
          <a:blip r:embed="rId5">
            <a:alphaModFix/>
          </a:blip>
          <a:stretch>
            <a:fillRect/>
          </a:stretch>
        </p:blipFill>
        <p:spPr>
          <a:xfrm>
            <a:off x="6433250" y="2161350"/>
            <a:ext cx="1704150" cy="170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186" name="Shape 186"/>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Setup Your iOS Dev Environment</a:t>
            </a:r>
            <a:endParaRPr sz="3600">
              <a:solidFill>
                <a:srgbClr val="269CD5"/>
              </a:solidFill>
            </a:endParaRPr>
          </a:p>
        </p:txBody>
      </p:sp>
      <p:sp>
        <p:nvSpPr>
          <p:cNvPr id="187" name="Shape 187"/>
          <p:cNvSpPr txBox="1"/>
          <p:nvPr/>
        </p:nvSpPr>
        <p:spPr>
          <a:xfrm>
            <a:off x="4363700" y="2161350"/>
            <a:ext cx="3852300" cy="97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Install extra Xcode stuff</a:t>
            </a:r>
            <a:endParaRPr/>
          </a:p>
          <a:p>
            <a:pPr indent="-317500" lvl="0" marL="457200" rtl="0">
              <a:spcBef>
                <a:spcPts val="0"/>
              </a:spcBef>
              <a:spcAft>
                <a:spcPts val="0"/>
              </a:spcAft>
              <a:buSzPts val="1400"/>
              <a:buChar char="●"/>
            </a:pPr>
            <a:r>
              <a:rPr lang="en"/>
              <a:t>This includes the iOS 10 SDK</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88" name="Shape 188"/>
          <p:cNvPicPr preferRelativeResize="0"/>
          <p:nvPr/>
        </p:nvPicPr>
        <p:blipFill>
          <a:blip r:embed="rId4">
            <a:alphaModFix/>
          </a:blip>
          <a:stretch>
            <a:fillRect/>
          </a:stretch>
        </p:blipFill>
        <p:spPr>
          <a:xfrm>
            <a:off x="1057725" y="1373388"/>
            <a:ext cx="2396725" cy="2396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2" name="Shape 192"/>
        <p:cNvGrpSpPr/>
        <p:nvPr/>
      </p:nvGrpSpPr>
      <p:grpSpPr>
        <a:xfrm>
          <a:off x="0" y="0"/>
          <a:ext cx="0" cy="0"/>
          <a:chOff x="0" y="0"/>
          <a:chExt cx="0" cy="0"/>
        </a:xfrm>
      </p:grpSpPr>
      <p:pic>
        <p:nvPicPr>
          <p:cNvPr id="193" name="Shape 193"/>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194" name="Shape 194"/>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Setup Your iOS Dev Environment</a:t>
            </a:r>
            <a:endParaRPr sz="3600">
              <a:solidFill>
                <a:srgbClr val="269CD5"/>
              </a:solidFill>
            </a:endParaRPr>
          </a:p>
        </p:txBody>
      </p:sp>
      <p:sp>
        <p:nvSpPr>
          <p:cNvPr id="195" name="Shape 195"/>
          <p:cNvSpPr txBox="1"/>
          <p:nvPr/>
        </p:nvSpPr>
        <p:spPr>
          <a:xfrm>
            <a:off x="4737150" y="1864100"/>
            <a:ext cx="3852300" cy="97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Install Cocoapods</a:t>
            </a:r>
            <a:endParaRPr/>
          </a:p>
        </p:txBody>
      </p:sp>
      <p:pic>
        <p:nvPicPr>
          <p:cNvPr id="196" name="Shape 196"/>
          <p:cNvPicPr preferRelativeResize="0"/>
          <p:nvPr/>
        </p:nvPicPr>
        <p:blipFill>
          <a:blip r:embed="rId4">
            <a:alphaModFix/>
          </a:blip>
          <a:stretch>
            <a:fillRect/>
          </a:stretch>
        </p:blipFill>
        <p:spPr>
          <a:xfrm>
            <a:off x="755625" y="1275900"/>
            <a:ext cx="3608074" cy="3608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0" name="Shape 200"/>
        <p:cNvGrpSpPr/>
        <p:nvPr/>
      </p:nvGrpSpPr>
      <p:grpSpPr>
        <a:xfrm>
          <a:off x="0" y="0"/>
          <a:ext cx="0" cy="0"/>
          <a:chOff x="0" y="0"/>
          <a:chExt cx="0" cy="0"/>
        </a:xfrm>
      </p:grpSpPr>
      <p:pic>
        <p:nvPicPr>
          <p:cNvPr id="201" name="Shape 201"/>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202" name="Shape 202"/>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Setup Your iOS Dev Environment</a:t>
            </a:r>
            <a:endParaRPr sz="3600">
              <a:solidFill>
                <a:srgbClr val="269CD5"/>
              </a:solidFill>
            </a:endParaRPr>
          </a:p>
        </p:txBody>
      </p:sp>
      <p:sp>
        <p:nvSpPr>
          <p:cNvPr id="203" name="Shape 203"/>
          <p:cNvSpPr txBox="1"/>
          <p:nvPr/>
        </p:nvSpPr>
        <p:spPr>
          <a:xfrm>
            <a:off x="4725825" y="1929850"/>
            <a:ext cx="3852300" cy="97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Install Cocoapods</a:t>
            </a:r>
            <a:endParaRPr/>
          </a:p>
          <a:p>
            <a:pPr indent="0" lvl="0" marL="0" rtl="0">
              <a:spcBef>
                <a:spcPts val="0"/>
              </a:spcBef>
              <a:spcAft>
                <a:spcPts val="0"/>
              </a:spcAft>
              <a:buNone/>
            </a:pPr>
            <a:r>
              <a:rPr lang="en"/>
              <a:t> (it’s a Ruby thing)</a:t>
            </a:r>
            <a:endParaRPr/>
          </a:p>
        </p:txBody>
      </p:sp>
      <p:pic>
        <p:nvPicPr>
          <p:cNvPr id="204" name="Shape 204"/>
          <p:cNvPicPr preferRelativeResize="0"/>
          <p:nvPr/>
        </p:nvPicPr>
        <p:blipFill>
          <a:blip r:embed="rId4">
            <a:alphaModFix/>
          </a:blip>
          <a:stretch>
            <a:fillRect/>
          </a:stretch>
        </p:blipFill>
        <p:spPr>
          <a:xfrm>
            <a:off x="84500" y="1856200"/>
            <a:ext cx="4505409" cy="1120500"/>
          </a:xfrm>
          <a:prstGeom prst="rect">
            <a:avLst/>
          </a:prstGeom>
          <a:noFill/>
          <a:ln>
            <a:noFill/>
          </a:ln>
        </p:spPr>
      </p:pic>
      <p:sp>
        <p:nvSpPr>
          <p:cNvPr id="205" name="Shape 205"/>
          <p:cNvSpPr txBox="1"/>
          <p:nvPr/>
        </p:nvSpPr>
        <p:spPr>
          <a:xfrm>
            <a:off x="554525" y="3146100"/>
            <a:ext cx="3802500" cy="1482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t>Dependency manager for Swift and Objective-C Cocoa projects.</a:t>
            </a:r>
            <a:endParaRPr b="1" sz="1800"/>
          </a:p>
        </p:txBody>
      </p:sp>
      <p:sp>
        <p:nvSpPr>
          <p:cNvPr id="206" name="Shape 206"/>
          <p:cNvSpPr txBox="1"/>
          <p:nvPr/>
        </p:nvSpPr>
        <p:spPr>
          <a:xfrm>
            <a:off x="4866250" y="2942375"/>
            <a:ext cx="3417600" cy="1414500"/>
          </a:xfrm>
          <a:prstGeom prst="rect">
            <a:avLst/>
          </a:prstGeom>
          <a:solidFill>
            <a:srgbClr val="000000"/>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00FF00"/>
                </a:solidFill>
              </a:rPr>
              <a:t>&gt; </a:t>
            </a:r>
            <a:r>
              <a:rPr lang="en">
                <a:solidFill>
                  <a:srgbClr val="00FF00"/>
                </a:solidFill>
              </a:rPr>
              <a:t>sudo gem install cocoapods</a:t>
            </a:r>
            <a:endParaRPr>
              <a:solidFill>
                <a:srgbClr val="00F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0"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212" name="Shape 212"/>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Setup Your iOS Dev Environment</a:t>
            </a:r>
            <a:endParaRPr sz="3600">
              <a:solidFill>
                <a:srgbClr val="269CD5"/>
              </a:solidFill>
            </a:endParaRPr>
          </a:p>
        </p:txBody>
      </p:sp>
      <p:sp>
        <p:nvSpPr>
          <p:cNvPr id="213" name="Shape 213"/>
          <p:cNvSpPr txBox="1"/>
          <p:nvPr/>
        </p:nvSpPr>
        <p:spPr>
          <a:xfrm>
            <a:off x="4725825" y="1929850"/>
            <a:ext cx="3852300" cy="97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Install forceios</a:t>
            </a:r>
            <a:endParaRPr/>
          </a:p>
        </p:txBody>
      </p:sp>
      <p:sp>
        <p:nvSpPr>
          <p:cNvPr id="214" name="Shape 214"/>
          <p:cNvSpPr txBox="1"/>
          <p:nvPr/>
        </p:nvSpPr>
        <p:spPr>
          <a:xfrm>
            <a:off x="4866250" y="2942375"/>
            <a:ext cx="3417600" cy="1414500"/>
          </a:xfrm>
          <a:prstGeom prst="rect">
            <a:avLst/>
          </a:prstGeom>
          <a:solidFill>
            <a:srgbClr val="000000"/>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FF00"/>
                </a:solidFill>
              </a:rPr>
              <a:t>&gt; sudo npm install -g forceios</a:t>
            </a:r>
            <a:endParaRPr>
              <a:solidFill>
                <a:srgbClr val="00FF00"/>
              </a:solidFill>
            </a:endParaRPr>
          </a:p>
        </p:txBody>
      </p:sp>
      <p:pic>
        <p:nvPicPr>
          <p:cNvPr id="215" name="Shape 215"/>
          <p:cNvPicPr preferRelativeResize="0"/>
          <p:nvPr/>
        </p:nvPicPr>
        <p:blipFill>
          <a:blip r:embed="rId4">
            <a:alphaModFix/>
          </a:blip>
          <a:stretch>
            <a:fillRect/>
          </a:stretch>
        </p:blipFill>
        <p:spPr>
          <a:xfrm>
            <a:off x="254250" y="1552050"/>
            <a:ext cx="4058901" cy="21918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9" name="Shape 219"/>
        <p:cNvGrpSpPr/>
        <p:nvPr/>
      </p:nvGrpSpPr>
      <p:grpSpPr>
        <a:xfrm>
          <a:off x="0" y="0"/>
          <a:ext cx="0" cy="0"/>
          <a:chOff x="0" y="0"/>
          <a:chExt cx="0" cy="0"/>
        </a:xfrm>
      </p:grpSpPr>
      <p:sp>
        <p:nvSpPr>
          <p:cNvPr id="220" name="Shape 220"/>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Start With The Most Recent</a:t>
            </a:r>
            <a:endParaRPr sz="3600">
              <a:solidFill>
                <a:srgbClr val="269CD5"/>
              </a:solidFill>
            </a:endParaRPr>
          </a:p>
        </p:txBody>
      </p:sp>
      <p:sp>
        <p:nvSpPr>
          <p:cNvPr id="221" name="Shape 221"/>
          <p:cNvSpPr txBox="1"/>
          <p:nvPr>
            <p:ph idx="1" type="subTitle"/>
          </p:nvPr>
        </p:nvSpPr>
        <p:spPr>
          <a:xfrm>
            <a:off x="184375" y="1618300"/>
            <a:ext cx="5462700" cy="23538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Get the most up-to-date versions of everything:</a:t>
            </a:r>
            <a:endParaRPr b="1" sz="1800">
              <a:solidFill>
                <a:srgbClr val="666666"/>
              </a:solidFill>
              <a:latin typeface="Arial"/>
              <a:ea typeface="Arial"/>
              <a:cs typeface="Arial"/>
              <a:sym typeface="Arial"/>
            </a:endParaRPr>
          </a:p>
          <a:p>
            <a:pPr indent="-342900" lvl="0" marL="457200" rtl="0">
              <a:lnSpc>
                <a:spcPct val="100000"/>
              </a:lnSpc>
              <a:spcBef>
                <a:spcPts val="1000"/>
              </a:spcBef>
              <a:spcAft>
                <a:spcPts val="0"/>
              </a:spcAft>
              <a:buClr>
                <a:srgbClr val="666666"/>
              </a:buClr>
              <a:buSzPts val="1800"/>
              <a:buFont typeface="Arial"/>
              <a:buChar char="●"/>
            </a:pPr>
            <a:r>
              <a:rPr b="1" lang="en" sz="1800">
                <a:solidFill>
                  <a:srgbClr val="666666"/>
                </a:solidFill>
                <a:latin typeface="Arial"/>
                <a:ea typeface="Arial"/>
                <a:cs typeface="Arial"/>
                <a:sym typeface="Arial"/>
              </a:rPr>
              <a:t>git</a:t>
            </a:r>
            <a:endParaRPr b="1" sz="1800">
              <a:solidFill>
                <a:srgbClr val="666666"/>
              </a:solidFill>
              <a:latin typeface="Arial"/>
              <a:ea typeface="Arial"/>
              <a:cs typeface="Arial"/>
              <a:sym typeface="Arial"/>
            </a:endParaRPr>
          </a:p>
          <a:p>
            <a:pPr indent="-342900" lvl="0" marL="457200" rtl="0">
              <a:lnSpc>
                <a:spcPct val="100000"/>
              </a:lnSpc>
              <a:spcBef>
                <a:spcPts val="0"/>
              </a:spcBef>
              <a:spcAft>
                <a:spcPts val="0"/>
              </a:spcAft>
              <a:buClr>
                <a:srgbClr val="666666"/>
              </a:buClr>
              <a:buSzPts val="1800"/>
              <a:buFont typeface="Arial"/>
              <a:buChar char="●"/>
            </a:pPr>
            <a:r>
              <a:rPr b="1" lang="en" sz="1800">
                <a:solidFill>
                  <a:srgbClr val="666666"/>
                </a:solidFill>
                <a:latin typeface="Arial"/>
                <a:ea typeface="Arial"/>
                <a:cs typeface="Arial"/>
                <a:sym typeface="Arial"/>
              </a:rPr>
              <a:t>node/npm</a:t>
            </a:r>
            <a:endParaRPr b="1" sz="1800">
              <a:solidFill>
                <a:srgbClr val="666666"/>
              </a:solidFill>
              <a:latin typeface="Arial"/>
              <a:ea typeface="Arial"/>
              <a:cs typeface="Arial"/>
              <a:sym typeface="Arial"/>
            </a:endParaRPr>
          </a:p>
          <a:p>
            <a:pPr indent="-342900" lvl="0" marL="457200" rtl="0">
              <a:lnSpc>
                <a:spcPct val="100000"/>
              </a:lnSpc>
              <a:spcBef>
                <a:spcPts val="0"/>
              </a:spcBef>
              <a:spcAft>
                <a:spcPts val="0"/>
              </a:spcAft>
              <a:buClr>
                <a:srgbClr val="666666"/>
              </a:buClr>
              <a:buSzPts val="1800"/>
              <a:buFont typeface="Arial"/>
              <a:buChar char="●"/>
            </a:pPr>
            <a:r>
              <a:rPr b="1" lang="en" sz="1800">
                <a:solidFill>
                  <a:srgbClr val="666666"/>
                </a:solidFill>
                <a:latin typeface="Arial"/>
                <a:ea typeface="Arial"/>
                <a:cs typeface="Arial"/>
                <a:sym typeface="Arial"/>
              </a:rPr>
              <a:t>n? (node version manager)</a:t>
            </a:r>
            <a:endParaRPr b="1" sz="1800">
              <a:solidFill>
                <a:srgbClr val="666666"/>
              </a:solidFill>
              <a:latin typeface="Arial"/>
              <a:ea typeface="Arial"/>
              <a:cs typeface="Arial"/>
              <a:sym typeface="Arial"/>
            </a:endParaRPr>
          </a:p>
          <a:p>
            <a:pPr indent="-342900" lvl="0" marL="457200" rtl="0">
              <a:lnSpc>
                <a:spcPct val="100000"/>
              </a:lnSpc>
              <a:spcBef>
                <a:spcPts val="0"/>
              </a:spcBef>
              <a:spcAft>
                <a:spcPts val="0"/>
              </a:spcAft>
              <a:buClr>
                <a:srgbClr val="666666"/>
              </a:buClr>
              <a:buSzPts val="1800"/>
              <a:buFont typeface="Arial"/>
              <a:buChar char="●"/>
            </a:pPr>
            <a:r>
              <a:rPr b="1" lang="en" sz="1800">
                <a:solidFill>
                  <a:srgbClr val="666666"/>
                </a:solidFill>
                <a:latin typeface="Arial"/>
                <a:ea typeface="Arial"/>
                <a:cs typeface="Arial"/>
                <a:sym typeface="Arial"/>
              </a:rPr>
              <a:t>Cordova</a:t>
            </a:r>
            <a:endParaRPr b="1" sz="1800">
              <a:solidFill>
                <a:srgbClr val="666666"/>
              </a:solidFill>
              <a:latin typeface="Arial"/>
              <a:ea typeface="Arial"/>
              <a:cs typeface="Arial"/>
              <a:sym typeface="Arial"/>
            </a:endParaRPr>
          </a:p>
          <a:p>
            <a:pPr indent="-342900" lvl="0" marL="457200" rtl="0">
              <a:lnSpc>
                <a:spcPct val="100000"/>
              </a:lnSpc>
              <a:spcBef>
                <a:spcPts val="0"/>
              </a:spcBef>
              <a:spcAft>
                <a:spcPts val="0"/>
              </a:spcAft>
              <a:buClr>
                <a:srgbClr val="666666"/>
              </a:buClr>
              <a:buSzPts val="1800"/>
              <a:buFont typeface="Arial"/>
              <a:buChar char="●"/>
            </a:pPr>
            <a:r>
              <a:rPr b="1" lang="en" sz="1800">
                <a:solidFill>
                  <a:srgbClr val="666666"/>
                </a:solidFill>
                <a:latin typeface="Arial"/>
                <a:ea typeface="Arial"/>
                <a:cs typeface="Arial"/>
                <a:sym typeface="Arial"/>
              </a:rPr>
              <a:t>ALL THE THINGS!</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p:txBody>
      </p:sp>
      <p:pic>
        <p:nvPicPr>
          <p:cNvPr id="222" name="Shape 222"/>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223" name="Shape 223"/>
          <p:cNvPicPr preferRelativeResize="0"/>
          <p:nvPr/>
        </p:nvPicPr>
        <p:blipFill>
          <a:blip r:embed="rId4">
            <a:alphaModFix/>
          </a:blip>
          <a:stretch>
            <a:fillRect/>
          </a:stretch>
        </p:blipFill>
        <p:spPr>
          <a:xfrm>
            <a:off x="5561825" y="1618300"/>
            <a:ext cx="3203450" cy="24025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Effect filter="fade" transition="in">
                                      <p:cBhvr>
                                        <p:cTn dur="1000"/>
                                        <p:tgtEl>
                                          <p:spTgt spid="2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Effect filter="fade" transition="in">
                                      <p:cBhvr>
                                        <p:cTn dur="1000"/>
                                        <p:tgtEl>
                                          <p:spTgt spid="2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animEffect filter="fade" transition="in">
                                      <p:cBhvr>
                                        <p:cTn dur="1000"/>
                                        <p:tgtEl>
                                          <p:spTgt spid="22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sp>
        <p:nvSpPr>
          <p:cNvPr id="75" name="Shape 75"/>
          <p:cNvSpPr txBox="1"/>
          <p:nvPr>
            <p:ph type="ctrTitle"/>
          </p:nvPr>
        </p:nvSpPr>
        <p:spPr>
          <a:xfrm>
            <a:off x="336300" y="34065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Forward-Looking Statements</a:t>
            </a:r>
            <a:endParaRPr sz="3600">
              <a:solidFill>
                <a:srgbClr val="269CD5"/>
              </a:solidFill>
            </a:endParaRPr>
          </a:p>
        </p:txBody>
      </p:sp>
      <p:sp>
        <p:nvSpPr>
          <p:cNvPr id="76" name="Shape 76"/>
          <p:cNvSpPr txBox="1"/>
          <p:nvPr>
            <p:ph idx="1" type="subTitle"/>
          </p:nvPr>
        </p:nvSpPr>
        <p:spPr>
          <a:xfrm>
            <a:off x="458400" y="1471375"/>
            <a:ext cx="8227200" cy="33723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800">
                <a:solidFill>
                  <a:srgbClr val="666666"/>
                </a:solidFill>
                <a:latin typeface="Arial"/>
                <a:ea typeface="Arial"/>
                <a:cs typeface="Arial"/>
                <a:sym typeface="Arial"/>
              </a:rPr>
              <a:t>Statement under the Private Securities Litigation Reform Act of 1995:</a:t>
            </a:r>
            <a:endParaRPr b="1" sz="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lang="en" sz="800">
                <a:solidFill>
                  <a:srgbClr val="666666"/>
                </a:solidFill>
                <a:latin typeface="Arial"/>
                <a:ea typeface="Arial"/>
                <a:cs typeface="Arial"/>
                <a:sym typeface="Arial"/>
              </a:rPr>
              <a:t>This website and other items we publish, including through social media outlets, may contain forward-looking statements, the achievement or success of which involves risks, uncertainties, and assumptions. If any such risks or uncertainties materialize or if any of the assumptions proves incorrect, the results of salesforce.com, inc. could differ materially from the results expressed or implied by the forward-looking statements we make.</a:t>
            </a:r>
            <a:endParaRPr sz="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lang="en" sz="800">
                <a:solidFill>
                  <a:srgbClr val="666666"/>
                </a:solidFill>
                <a:latin typeface="Arial"/>
                <a:ea typeface="Arial"/>
                <a:cs typeface="Arial"/>
                <a:sym typeface="Arial"/>
              </a:rPr>
              <a:t>The risks and uncertainties referred to above include – but are not limited to – risks associated with possible fluctuations in our financial and operating results; our rate of growth and anticipated revenue run rate, including our ability to convert deferred revenue and unbilled deferred revenue into revenue and, as appropriate, cash flow, and our ability to grow deferred revenue and unbilled deferred revenue; errors, interruptions or delays in our service or Web hosting; breaches of our security measures; the financial impact of any previous and future acquisitions; the nature of our business model; our ability to continue to release, and gain customer acceptance of, new and improved versions of our service; successful customer deployment and utilization of our existing and future services; changes in our sales cycle; competition; various financial aspects of our subscription model; unexpected increases in attrition or decreases in new business; our ability to realize benefits from strategic partnerships; reliance on third-party computer hardware and software; the emerging markets in which we operate; unique aspects of entering or expanding in international markets; our ability to hire, retain and motivate employees and manage our growth; changes in our customer base; technological developments; regulatory developments; litigation related to intellectual property and other matters, and any related claims, negotiations and settlements; unanticipated changes in our effective tax rate; factors affecting our outstanding convertible notes and credit facility; fluctuations in the number of shares we have outstanding and the price of such shares; foreign currency exchange rates; collection of receivables; interest rates; factors affecting our deferred tax assets and ability to value and utilize them, including the timing of achieving profitability on a pre-tax basis; the potential negative impact of indirect tax exposure; the risks and expenses associated with our real estate and office facilities space; and general developments in the economy, financial markets, and credit markets.</a:t>
            </a:r>
            <a:endParaRPr sz="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lang="en" sz="800">
                <a:solidFill>
                  <a:srgbClr val="666666"/>
                </a:solidFill>
                <a:latin typeface="Arial"/>
                <a:ea typeface="Arial"/>
                <a:cs typeface="Arial"/>
                <a:sym typeface="Arial"/>
              </a:rPr>
              <a:t>Further information on these and other factors that could affect the financial results of salesforce.com, inc. is included in the reports on Forms 10-K, 10-Q and 8-K and in other filings we make with the Securities and Exchange Commission from time to time, including our most recent Form 10-K. These documents are available on the SEC Filings section of the Investor Information section of our website at </a:t>
            </a:r>
            <a:r>
              <a:rPr lang="en" sz="800" u="sng">
                <a:solidFill>
                  <a:srgbClr val="009DDC"/>
                </a:solidFill>
                <a:latin typeface="Arial"/>
                <a:ea typeface="Arial"/>
                <a:cs typeface="Arial"/>
                <a:sym typeface="Arial"/>
                <a:hlinkClick r:id="rId3"/>
              </a:rPr>
              <a:t>www.salesforce.com/investor</a:t>
            </a:r>
            <a:r>
              <a:rPr lang="en" sz="800">
                <a:solidFill>
                  <a:srgbClr val="666666"/>
                </a:solidFill>
                <a:latin typeface="Arial"/>
                <a:ea typeface="Arial"/>
                <a:cs typeface="Arial"/>
                <a:sym typeface="Arial"/>
              </a:rPr>
              <a:t>.</a:t>
            </a:r>
            <a:endParaRPr sz="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lang="en" sz="800">
                <a:solidFill>
                  <a:srgbClr val="666666"/>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their purchase decisions based upon features that are currently available.</a:t>
            </a:r>
            <a:endParaRPr sz="800">
              <a:solidFill>
                <a:srgbClr val="666666"/>
              </a:solidFill>
            </a:endParaRPr>
          </a:p>
        </p:txBody>
      </p:sp>
      <p:pic>
        <p:nvPicPr>
          <p:cNvPr id="77" name="Shape 77"/>
          <p:cNvPicPr preferRelativeResize="0"/>
          <p:nvPr/>
        </p:nvPicPr>
        <p:blipFill rotWithShape="1">
          <a:blip r:embed="rId4">
            <a:alphaModFix/>
          </a:blip>
          <a:srcRect b="7353" l="39368" r="40509" t="42550"/>
          <a:stretch/>
        </p:blipFill>
        <p:spPr>
          <a:xfrm>
            <a:off x="7586394" y="155400"/>
            <a:ext cx="1286005" cy="11204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7" name="Shape 227"/>
        <p:cNvGrpSpPr/>
        <p:nvPr/>
      </p:nvGrpSpPr>
      <p:grpSpPr>
        <a:xfrm>
          <a:off x="0" y="0"/>
          <a:ext cx="0" cy="0"/>
          <a:chOff x="0" y="0"/>
          <a:chExt cx="0" cy="0"/>
        </a:xfrm>
      </p:grpSpPr>
      <p:sp>
        <p:nvSpPr>
          <p:cNvPr id="228" name="Shape 228"/>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Then… DO NOT UPDATE!!!</a:t>
            </a:r>
            <a:endParaRPr sz="3600">
              <a:solidFill>
                <a:srgbClr val="269CD5"/>
              </a:solidFill>
            </a:endParaRPr>
          </a:p>
        </p:txBody>
      </p:sp>
      <p:sp>
        <p:nvSpPr>
          <p:cNvPr id="229" name="Shape 229"/>
          <p:cNvSpPr txBox="1"/>
          <p:nvPr>
            <p:ph idx="1" type="subTitle"/>
          </p:nvPr>
        </p:nvSpPr>
        <p:spPr>
          <a:xfrm>
            <a:off x="161725" y="1437250"/>
            <a:ext cx="5462700" cy="26886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You: “But what if it’s totally unrelated to mobile development?”</a:t>
            </a:r>
            <a:br>
              <a:rPr b="1" lang="en" sz="1800">
                <a:solidFill>
                  <a:srgbClr val="666666"/>
                </a:solidFill>
                <a:latin typeface="Arial"/>
                <a:ea typeface="Arial"/>
                <a:cs typeface="Arial"/>
                <a:sym typeface="Arial"/>
              </a:rPr>
            </a:br>
            <a:r>
              <a:rPr b="1" lang="en" sz="1800">
                <a:solidFill>
                  <a:srgbClr val="666666"/>
                </a:solidFill>
                <a:latin typeface="Arial"/>
                <a:ea typeface="Arial"/>
                <a:cs typeface="Arial"/>
                <a:sym typeface="Arial"/>
              </a:rPr>
              <a:t>Me: “No.”</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You: “But it’s a security patch for my OS…”</a:t>
            </a:r>
            <a:br>
              <a:rPr b="1" lang="en" sz="1800">
                <a:solidFill>
                  <a:srgbClr val="666666"/>
                </a:solidFill>
                <a:latin typeface="Arial"/>
                <a:ea typeface="Arial"/>
                <a:cs typeface="Arial"/>
                <a:sym typeface="Arial"/>
              </a:rPr>
            </a:br>
            <a:r>
              <a:rPr b="1" lang="en" sz="1800">
                <a:solidFill>
                  <a:srgbClr val="666666"/>
                </a:solidFill>
                <a:latin typeface="Arial"/>
                <a:ea typeface="Arial"/>
                <a:cs typeface="Arial"/>
                <a:sym typeface="Arial"/>
              </a:rPr>
              <a:t>Me: “Definitely no!”</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p:txBody>
      </p:sp>
      <p:pic>
        <p:nvPicPr>
          <p:cNvPr id="230" name="Shape 230"/>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231" name="Shape 231"/>
          <p:cNvPicPr preferRelativeResize="0"/>
          <p:nvPr/>
        </p:nvPicPr>
        <p:blipFill>
          <a:blip r:embed="rId4">
            <a:alphaModFix/>
          </a:blip>
          <a:stretch>
            <a:fillRect/>
          </a:stretch>
        </p:blipFill>
        <p:spPr>
          <a:xfrm>
            <a:off x="5484900" y="1437250"/>
            <a:ext cx="3130050" cy="313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5" name="Shape 235"/>
        <p:cNvGrpSpPr/>
        <p:nvPr/>
      </p:nvGrpSpPr>
      <p:grpSpPr>
        <a:xfrm>
          <a:off x="0" y="0"/>
          <a:ext cx="0" cy="0"/>
          <a:chOff x="0" y="0"/>
          <a:chExt cx="0" cy="0"/>
        </a:xfrm>
      </p:grpSpPr>
      <p:sp>
        <p:nvSpPr>
          <p:cNvPr id="236" name="Shape 236"/>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Then… DO NOT UPDATE!!!</a:t>
            </a:r>
            <a:endParaRPr sz="3600">
              <a:solidFill>
                <a:srgbClr val="269CD5"/>
              </a:solidFill>
            </a:endParaRPr>
          </a:p>
        </p:txBody>
      </p:sp>
      <p:sp>
        <p:nvSpPr>
          <p:cNvPr id="237" name="Shape 237"/>
          <p:cNvSpPr txBox="1"/>
          <p:nvPr>
            <p:ph idx="1" type="subTitle"/>
          </p:nvPr>
        </p:nvSpPr>
        <p:spPr>
          <a:xfrm>
            <a:off x="161725" y="1391950"/>
            <a:ext cx="5462700" cy="29799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You: “But what if it’s totally unrelated to mobile development?”</a:t>
            </a:r>
            <a:br>
              <a:rPr b="1" lang="en" sz="1800">
                <a:solidFill>
                  <a:srgbClr val="666666"/>
                </a:solidFill>
                <a:latin typeface="Arial"/>
                <a:ea typeface="Arial"/>
                <a:cs typeface="Arial"/>
                <a:sym typeface="Arial"/>
              </a:rPr>
            </a:br>
            <a:r>
              <a:rPr b="1" lang="en" sz="1800">
                <a:solidFill>
                  <a:srgbClr val="666666"/>
                </a:solidFill>
                <a:latin typeface="Arial"/>
                <a:ea typeface="Arial"/>
                <a:cs typeface="Arial"/>
                <a:sym typeface="Arial"/>
              </a:rPr>
              <a:t>Me: “No.”</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You: “But it’s a security patch for my OS…”</a:t>
            </a:r>
            <a:br>
              <a:rPr b="1" lang="en" sz="1800">
                <a:solidFill>
                  <a:srgbClr val="666666"/>
                </a:solidFill>
                <a:latin typeface="Arial"/>
                <a:ea typeface="Arial"/>
                <a:cs typeface="Arial"/>
                <a:sym typeface="Arial"/>
              </a:rPr>
            </a:br>
            <a:r>
              <a:rPr b="1" lang="en" sz="1800">
                <a:solidFill>
                  <a:srgbClr val="666666"/>
                </a:solidFill>
                <a:latin typeface="Arial"/>
                <a:ea typeface="Arial"/>
                <a:cs typeface="Arial"/>
                <a:sym typeface="Arial"/>
              </a:rPr>
              <a:t>Me: “Definitely no!”</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You: “Can I point at it?”</a:t>
            </a:r>
            <a:br>
              <a:rPr b="1" lang="en" sz="1800">
                <a:solidFill>
                  <a:srgbClr val="666666"/>
                </a:solidFill>
                <a:latin typeface="Arial"/>
                <a:ea typeface="Arial"/>
                <a:cs typeface="Arial"/>
                <a:sym typeface="Arial"/>
              </a:rPr>
            </a:br>
            <a:r>
              <a:rPr b="1" lang="en" sz="1800">
                <a:solidFill>
                  <a:srgbClr val="666666"/>
                </a:solidFill>
                <a:latin typeface="Arial"/>
                <a:ea typeface="Arial"/>
                <a:cs typeface="Arial"/>
                <a:sym typeface="Arial"/>
              </a:rPr>
              <a:t>Me: “Nope.”</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p:txBody>
      </p:sp>
      <p:pic>
        <p:nvPicPr>
          <p:cNvPr id="238" name="Shape 238"/>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descr="Nigel shows Marty one of his favorite guitars..." id="239" name="Shape 239" title="Spinal Tap - Don't Touch!!">
            <a:hlinkClick r:id="rId4"/>
          </p:cNvPr>
          <p:cNvSpPr/>
          <p:nvPr/>
        </p:nvSpPr>
        <p:spPr>
          <a:xfrm>
            <a:off x="5205750" y="2022875"/>
            <a:ext cx="3666650" cy="2750000"/>
          </a:xfrm>
          <a:prstGeom prst="rect">
            <a:avLst/>
          </a:prstGeom>
          <a:blipFill>
            <a:blip r:embed="rId5">
              <a:alphaModFix/>
            </a:blip>
            <a:stretch>
              <a:fillRect/>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3" name="Shape 243"/>
        <p:cNvGrpSpPr/>
        <p:nvPr/>
      </p:nvGrpSpPr>
      <p:grpSpPr>
        <a:xfrm>
          <a:off x="0" y="0"/>
          <a:ext cx="0" cy="0"/>
          <a:chOff x="0" y="0"/>
          <a:chExt cx="0" cy="0"/>
        </a:xfrm>
      </p:grpSpPr>
      <p:sp>
        <p:nvSpPr>
          <p:cNvPr id="244" name="Shape 244"/>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Then… DO NOT UPDATE!!!</a:t>
            </a:r>
            <a:endParaRPr sz="3600">
              <a:solidFill>
                <a:srgbClr val="269CD5"/>
              </a:solidFill>
            </a:endParaRPr>
          </a:p>
        </p:txBody>
      </p:sp>
      <p:sp>
        <p:nvSpPr>
          <p:cNvPr id="245" name="Shape 245"/>
          <p:cNvSpPr txBox="1"/>
          <p:nvPr>
            <p:ph idx="1" type="subTitle"/>
          </p:nvPr>
        </p:nvSpPr>
        <p:spPr>
          <a:xfrm>
            <a:off x="173025" y="1377750"/>
            <a:ext cx="5462700" cy="34581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You: “But what if it’s totally unrelated to mobile development?”</a:t>
            </a:r>
            <a:br>
              <a:rPr b="1" lang="en" sz="1800">
                <a:solidFill>
                  <a:srgbClr val="666666"/>
                </a:solidFill>
                <a:latin typeface="Arial"/>
                <a:ea typeface="Arial"/>
                <a:cs typeface="Arial"/>
                <a:sym typeface="Arial"/>
              </a:rPr>
            </a:br>
            <a:r>
              <a:rPr b="1" lang="en" sz="1800">
                <a:solidFill>
                  <a:srgbClr val="666666"/>
                </a:solidFill>
                <a:latin typeface="Arial"/>
                <a:ea typeface="Arial"/>
                <a:cs typeface="Arial"/>
                <a:sym typeface="Arial"/>
              </a:rPr>
              <a:t>Me: “No.”</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You: “But it’s a security patch for my OS…”</a:t>
            </a:r>
            <a:br>
              <a:rPr b="1" lang="en" sz="1800">
                <a:solidFill>
                  <a:srgbClr val="666666"/>
                </a:solidFill>
                <a:latin typeface="Arial"/>
                <a:ea typeface="Arial"/>
                <a:cs typeface="Arial"/>
                <a:sym typeface="Arial"/>
              </a:rPr>
            </a:br>
            <a:r>
              <a:rPr b="1" lang="en" sz="1800">
                <a:solidFill>
                  <a:srgbClr val="666666"/>
                </a:solidFill>
                <a:latin typeface="Arial"/>
                <a:ea typeface="Arial"/>
                <a:cs typeface="Arial"/>
                <a:sym typeface="Arial"/>
              </a:rPr>
              <a:t>Me: “Definitely no!”</a:t>
            </a:r>
            <a:endParaRPr b="1" sz="1800">
              <a:solidFill>
                <a:srgbClr val="666666"/>
              </a:solidFill>
              <a:latin typeface="Arial"/>
              <a:ea typeface="Arial"/>
              <a:cs typeface="Arial"/>
              <a:sym typeface="Arial"/>
            </a:endParaRPr>
          </a:p>
          <a:p>
            <a:pPr indent="0" lvl="0" marL="0" rtl="0">
              <a:spcBef>
                <a:spcPts val="1000"/>
              </a:spcBef>
              <a:spcAft>
                <a:spcPts val="0"/>
              </a:spcAft>
              <a:buNone/>
            </a:pPr>
            <a:r>
              <a:rPr b="1" lang="en">
                <a:solidFill>
                  <a:srgbClr val="666666"/>
                </a:solidFill>
                <a:latin typeface="Arial"/>
                <a:ea typeface="Arial"/>
                <a:cs typeface="Arial"/>
                <a:sym typeface="Arial"/>
              </a:rPr>
              <a:t>You: “But Ironhead, what’s with </a:t>
            </a:r>
            <a:br>
              <a:rPr b="1" lang="en">
                <a:solidFill>
                  <a:srgbClr val="666666"/>
                </a:solidFill>
                <a:latin typeface="Arial"/>
                <a:ea typeface="Arial"/>
                <a:cs typeface="Arial"/>
                <a:sym typeface="Arial"/>
              </a:rPr>
            </a:br>
            <a:r>
              <a:rPr b="1" lang="en">
                <a:solidFill>
                  <a:srgbClr val="666666"/>
                </a:solidFill>
                <a:latin typeface="Arial"/>
                <a:ea typeface="Arial"/>
                <a:cs typeface="Arial"/>
                <a:sym typeface="Arial"/>
              </a:rPr>
              <a:t>this thingy?”</a:t>
            </a:r>
            <a:br>
              <a:rPr b="1" lang="en">
                <a:solidFill>
                  <a:srgbClr val="666666"/>
                </a:solidFill>
                <a:latin typeface="Arial"/>
                <a:ea typeface="Arial"/>
                <a:cs typeface="Arial"/>
                <a:sym typeface="Arial"/>
              </a:rPr>
            </a:br>
            <a:r>
              <a:rPr b="1" lang="en">
                <a:solidFill>
                  <a:srgbClr val="666666"/>
                </a:solidFill>
                <a:latin typeface="Arial"/>
                <a:ea typeface="Arial"/>
                <a:cs typeface="Arial"/>
                <a:sym typeface="Arial"/>
              </a:rPr>
              <a:t>Me: “NOOOOOO!!!”</a:t>
            </a:r>
            <a:endParaRPr b="1">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p:txBody>
      </p:sp>
      <p:pic>
        <p:nvPicPr>
          <p:cNvPr id="246" name="Shape 246"/>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descr="With Craig &quot;Iron Head&quot; Heyward." id="247" name="Shape 247" title="Zest 1997 Commercial">
            <a:hlinkClick r:id="rId4"/>
          </p:cNvPr>
          <p:cNvSpPr/>
          <p:nvPr/>
        </p:nvSpPr>
        <p:spPr>
          <a:xfrm>
            <a:off x="5029900" y="1960175"/>
            <a:ext cx="3751950" cy="2813975"/>
          </a:xfrm>
          <a:prstGeom prst="rect">
            <a:avLst/>
          </a:prstGeom>
          <a:blipFill>
            <a:blip r:embed="rId5">
              <a:alphaModFix/>
            </a:blip>
            <a:stretch>
              <a:fillRect/>
            </a:stretch>
          </a:blip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1" name="Shape 251"/>
        <p:cNvGrpSpPr/>
        <p:nvPr/>
      </p:nvGrpSpPr>
      <p:grpSpPr>
        <a:xfrm>
          <a:off x="0" y="0"/>
          <a:ext cx="0" cy="0"/>
          <a:chOff x="0" y="0"/>
          <a:chExt cx="0" cy="0"/>
        </a:xfrm>
      </p:grpSpPr>
      <p:sp>
        <p:nvSpPr>
          <p:cNvPr id="252" name="Shape 252"/>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Let’s do it!!</a:t>
            </a:r>
            <a:endParaRPr sz="3600">
              <a:solidFill>
                <a:srgbClr val="269CD5"/>
              </a:solidFill>
            </a:endParaRPr>
          </a:p>
        </p:txBody>
      </p:sp>
      <p:sp>
        <p:nvSpPr>
          <p:cNvPr id="253" name="Shape 253"/>
          <p:cNvSpPr txBox="1"/>
          <p:nvPr>
            <p:ph idx="1" type="subTitle"/>
          </p:nvPr>
        </p:nvSpPr>
        <p:spPr>
          <a:xfrm>
            <a:off x="173025" y="1377750"/>
            <a:ext cx="5462700" cy="637200"/>
          </a:xfrm>
          <a:prstGeom prst="rect">
            <a:avLst/>
          </a:prstGeom>
        </p:spPr>
        <p:txBody>
          <a:bodyPr anchorCtr="0" anchor="t"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Getting started: force[ios|droid] create</a:t>
            </a:r>
            <a:endParaRPr b="1" sz="1800">
              <a:solidFill>
                <a:srgbClr val="666666"/>
              </a:solidFill>
              <a:latin typeface="Arial"/>
              <a:ea typeface="Arial"/>
              <a:cs typeface="Arial"/>
              <a:sym typeface="Arial"/>
            </a:endParaRPr>
          </a:p>
        </p:txBody>
      </p:sp>
      <p:pic>
        <p:nvPicPr>
          <p:cNvPr id="254" name="Shape 254"/>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255" name="Shape 255"/>
          <p:cNvPicPr preferRelativeResize="0"/>
          <p:nvPr/>
        </p:nvPicPr>
        <p:blipFill>
          <a:blip r:embed="rId4">
            <a:alphaModFix/>
          </a:blip>
          <a:stretch>
            <a:fillRect/>
          </a:stretch>
        </p:blipFill>
        <p:spPr>
          <a:xfrm>
            <a:off x="152400" y="1893375"/>
            <a:ext cx="8839202" cy="1069712"/>
          </a:xfrm>
          <a:prstGeom prst="rect">
            <a:avLst/>
          </a:prstGeom>
          <a:noFill/>
          <a:ln>
            <a:noFill/>
          </a:ln>
        </p:spPr>
      </p:pic>
      <p:sp>
        <p:nvSpPr>
          <p:cNvPr id="256" name="Shape 256"/>
          <p:cNvSpPr txBox="1"/>
          <p:nvPr/>
        </p:nvSpPr>
        <p:spPr>
          <a:xfrm>
            <a:off x="3652950" y="3305275"/>
            <a:ext cx="1838100" cy="44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Doing this...</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0" name="Shape 260"/>
        <p:cNvGrpSpPr/>
        <p:nvPr/>
      </p:nvGrpSpPr>
      <p:grpSpPr>
        <a:xfrm>
          <a:off x="0" y="0"/>
          <a:ext cx="0" cy="0"/>
          <a:chOff x="0" y="0"/>
          <a:chExt cx="0" cy="0"/>
        </a:xfrm>
      </p:grpSpPr>
      <p:sp>
        <p:nvSpPr>
          <p:cNvPr id="261" name="Shape 261"/>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Let’s do it!!</a:t>
            </a:r>
            <a:endParaRPr sz="3600">
              <a:solidFill>
                <a:srgbClr val="269CD5"/>
              </a:solidFill>
            </a:endParaRPr>
          </a:p>
        </p:txBody>
      </p:sp>
      <p:pic>
        <p:nvPicPr>
          <p:cNvPr id="262" name="Shape 262"/>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263" name="Shape 263"/>
          <p:cNvSpPr txBox="1"/>
          <p:nvPr/>
        </p:nvSpPr>
        <p:spPr>
          <a:xfrm>
            <a:off x="503700" y="2350800"/>
            <a:ext cx="2795700" cy="44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Gets you this...</a:t>
            </a:r>
            <a:endParaRPr sz="2400"/>
          </a:p>
        </p:txBody>
      </p:sp>
      <p:pic>
        <p:nvPicPr>
          <p:cNvPr id="264" name="Shape 264"/>
          <p:cNvPicPr preferRelativeResize="0"/>
          <p:nvPr/>
        </p:nvPicPr>
        <p:blipFill>
          <a:blip r:embed="rId4">
            <a:alphaModFix/>
          </a:blip>
          <a:stretch>
            <a:fillRect/>
          </a:stretch>
        </p:blipFill>
        <p:spPr>
          <a:xfrm>
            <a:off x="3113450" y="307800"/>
            <a:ext cx="4049309" cy="3562802"/>
          </a:xfrm>
          <a:prstGeom prst="rect">
            <a:avLst/>
          </a:prstGeom>
          <a:noFill/>
          <a:ln>
            <a:noFill/>
          </a:ln>
        </p:spPr>
      </p:pic>
      <p:pic>
        <p:nvPicPr>
          <p:cNvPr id="265" name="Shape 265"/>
          <p:cNvPicPr preferRelativeResize="0"/>
          <p:nvPr/>
        </p:nvPicPr>
        <p:blipFill>
          <a:blip r:embed="rId5">
            <a:alphaModFix/>
          </a:blip>
          <a:stretch>
            <a:fillRect/>
          </a:stretch>
        </p:blipFill>
        <p:spPr>
          <a:xfrm>
            <a:off x="3113450" y="3870600"/>
            <a:ext cx="4049299" cy="10217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9" name="Shape 269"/>
        <p:cNvGrpSpPr/>
        <p:nvPr/>
      </p:nvGrpSpPr>
      <p:grpSpPr>
        <a:xfrm>
          <a:off x="0" y="0"/>
          <a:ext cx="0" cy="0"/>
          <a:chOff x="0" y="0"/>
          <a:chExt cx="0" cy="0"/>
        </a:xfrm>
      </p:grpSpPr>
      <p:sp>
        <p:nvSpPr>
          <p:cNvPr id="270" name="Shape 270"/>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Let’s do it!!</a:t>
            </a:r>
            <a:endParaRPr sz="3600">
              <a:solidFill>
                <a:srgbClr val="269CD5"/>
              </a:solidFill>
            </a:endParaRPr>
          </a:p>
        </p:txBody>
      </p:sp>
      <p:pic>
        <p:nvPicPr>
          <p:cNvPr id="271" name="Shape 271"/>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272" name="Shape 272"/>
          <p:cNvSpPr txBox="1"/>
          <p:nvPr/>
        </p:nvSpPr>
        <p:spPr>
          <a:xfrm>
            <a:off x="503700" y="2350800"/>
            <a:ext cx="2094600" cy="12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Which results in this...</a:t>
            </a:r>
            <a:endParaRPr sz="2400"/>
          </a:p>
        </p:txBody>
      </p:sp>
      <p:pic>
        <p:nvPicPr>
          <p:cNvPr id="273" name="Shape 273"/>
          <p:cNvPicPr preferRelativeResize="0"/>
          <p:nvPr/>
        </p:nvPicPr>
        <p:blipFill>
          <a:blip r:embed="rId4">
            <a:alphaModFix/>
          </a:blip>
          <a:stretch>
            <a:fillRect/>
          </a:stretch>
        </p:blipFill>
        <p:spPr>
          <a:xfrm>
            <a:off x="2750700" y="1428300"/>
            <a:ext cx="6240898" cy="27803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7" name="Shape 277"/>
        <p:cNvGrpSpPr/>
        <p:nvPr/>
      </p:nvGrpSpPr>
      <p:grpSpPr>
        <a:xfrm>
          <a:off x="0" y="0"/>
          <a:ext cx="0" cy="0"/>
          <a:chOff x="0" y="0"/>
          <a:chExt cx="0" cy="0"/>
        </a:xfrm>
      </p:grpSpPr>
      <p:sp>
        <p:nvSpPr>
          <p:cNvPr id="278" name="Shape 278"/>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And now for some co(me)dy relief</a:t>
            </a:r>
            <a:endParaRPr sz="3600">
              <a:solidFill>
                <a:srgbClr val="269CD5"/>
              </a:solidFill>
            </a:endParaRPr>
          </a:p>
        </p:txBody>
      </p:sp>
      <p:pic>
        <p:nvPicPr>
          <p:cNvPr id="279" name="Shape 279"/>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280" name="Shape 280"/>
          <p:cNvPicPr preferRelativeResize="0"/>
          <p:nvPr/>
        </p:nvPicPr>
        <p:blipFill>
          <a:blip r:embed="rId4">
            <a:alphaModFix/>
          </a:blip>
          <a:stretch>
            <a:fillRect/>
          </a:stretch>
        </p:blipFill>
        <p:spPr>
          <a:xfrm>
            <a:off x="473050" y="2075150"/>
            <a:ext cx="1807475" cy="1807475"/>
          </a:xfrm>
          <a:prstGeom prst="rect">
            <a:avLst/>
          </a:prstGeom>
          <a:noFill/>
          <a:ln>
            <a:noFill/>
          </a:ln>
        </p:spPr>
      </p:pic>
      <p:pic>
        <p:nvPicPr>
          <p:cNvPr id="281" name="Shape 281"/>
          <p:cNvPicPr preferRelativeResize="0"/>
          <p:nvPr/>
        </p:nvPicPr>
        <p:blipFill>
          <a:blip r:embed="rId5">
            <a:alphaModFix/>
          </a:blip>
          <a:stretch>
            <a:fillRect/>
          </a:stretch>
        </p:blipFill>
        <p:spPr>
          <a:xfrm>
            <a:off x="3368975" y="2179350"/>
            <a:ext cx="1668550" cy="1668550"/>
          </a:xfrm>
          <a:prstGeom prst="rect">
            <a:avLst/>
          </a:prstGeom>
          <a:noFill/>
          <a:ln>
            <a:noFill/>
          </a:ln>
        </p:spPr>
      </p:pic>
      <p:pic>
        <p:nvPicPr>
          <p:cNvPr id="282" name="Shape 282"/>
          <p:cNvPicPr preferRelativeResize="0"/>
          <p:nvPr/>
        </p:nvPicPr>
        <p:blipFill>
          <a:blip r:embed="rId6">
            <a:alphaModFix/>
          </a:blip>
          <a:stretch>
            <a:fillRect/>
          </a:stretch>
        </p:blipFill>
        <p:spPr>
          <a:xfrm>
            <a:off x="6355457" y="2144634"/>
            <a:ext cx="1738019" cy="1738000"/>
          </a:xfrm>
          <a:prstGeom prst="rect">
            <a:avLst/>
          </a:prstGeom>
          <a:noFill/>
          <a:ln>
            <a:noFill/>
          </a:ln>
        </p:spPr>
      </p:pic>
      <p:sp>
        <p:nvSpPr>
          <p:cNvPr id="283" name="Shape 283"/>
          <p:cNvSpPr/>
          <p:nvPr/>
        </p:nvSpPr>
        <p:spPr>
          <a:xfrm>
            <a:off x="2302900" y="2347225"/>
            <a:ext cx="1043700" cy="1263300"/>
          </a:xfrm>
          <a:prstGeom prst="mathPlus">
            <a:avLst>
              <a:gd fmla="val 23520" name="adj1"/>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5174638" y="2381963"/>
            <a:ext cx="1043700" cy="1263300"/>
          </a:xfrm>
          <a:prstGeom prst="mathPlus">
            <a:avLst>
              <a:gd fmla="val 23520" name="adj1"/>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txBox="1"/>
          <p:nvPr/>
        </p:nvSpPr>
        <p:spPr>
          <a:xfrm>
            <a:off x="1531800" y="3929325"/>
            <a:ext cx="6080400" cy="982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u="sng">
                <a:solidFill>
                  <a:srgbClr val="0000FF"/>
                </a:solidFill>
                <a:hlinkClick r:id="rId7"/>
              </a:rPr>
              <a:t>https://github.com/TahoeDreamin2018/hybrid-mobile-app</a:t>
            </a:r>
            <a:endParaRPr sz="18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9" name="Shape 289"/>
        <p:cNvGrpSpPr/>
        <p:nvPr/>
      </p:nvGrpSpPr>
      <p:grpSpPr>
        <a:xfrm>
          <a:off x="0" y="0"/>
          <a:ext cx="0" cy="0"/>
          <a:chOff x="0" y="0"/>
          <a:chExt cx="0" cy="0"/>
        </a:xfrm>
      </p:grpSpPr>
      <p:sp>
        <p:nvSpPr>
          <p:cNvPr id="290" name="Shape 290"/>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SVG vs. Font Awesome</a:t>
            </a:r>
            <a:endParaRPr sz="3600">
              <a:solidFill>
                <a:srgbClr val="269CD5"/>
              </a:solidFill>
            </a:endParaRPr>
          </a:p>
        </p:txBody>
      </p:sp>
      <p:pic>
        <p:nvPicPr>
          <p:cNvPr id="291" name="Shape 291"/>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
        <p:nvSpPr>
          <p:cNvPr id="292" name="Shape 292"/>
          <p:cNvSpPr txBox="1"/>
          <p:nvPr/>
        </p:nvSpPr>
        <p:spPr>
          <a:xfrm>
            <a:off x="4983700" y="3562750"/>
            <a:ext cx="3141900" cy="982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u="sng">
                <a:solidFill>
                  <a:srgbClr val="0000FF"/>
                </a:solidFill>
                <a:hlinkClick r:id="rId4"/>
              </a:rPr>
              <a:t>http://fontawesome.io</a:t>
            </a:r>
            <a:endParaRPr sz="1800">
              <a:solidFill>
                <a:srgbClr val="0000FF"/>
              </a:solidFill>
            </a:endParaRPr>
          </a:p>
        </p:txBody>
      </p:sp>
      <p:pic>
        <p:nvPicPr>
          <p:cNvPr id="293" name="Shape 293"/>
          <p:cNvPicPr preferRelativeResize="0"/>
          <p:nvPr/>
        </p:nvPicPr>
        <p:blipFill>
          <a:blip r:embed="rId5">
            <a:alphaModFix/>
          </a:blip>
          <a:stretch>
            <a:fillRect/>
          </a:stretch>
        </p:blipFill>
        <p:spPr>
          <a:xfrm>
            <a:off x="4983700" y="1405038"/>
            <a:ext cx="2333425" cy="2333425"/>
          </a:xfrm>
          <a:prstGeom prst="rect">
            <a:avLst/>
          </a:prstGeom>
          <a:noFill/>
          <a:ln>
            <a:noFill/>
          </a:ln>
        </p:spPr>
      </p:pic>
      <p:pic>
        <p:nvPicPr>
          <p:cNvPr id="294" name="Shape 294"/>
          <p:cNvPicPr preferRelativeResize="0"/>
          <p:nvPr/>
        </p:nvPicPr>
        <p:blipFill>
          <a:blip r:embed="rId6">
            <a:alphaModFix/>
          </a:blip>
          <a:stretch>
            <a:fillRect/>
          </a:stretch>
        </p:blipFill>
        <p:spPr>
          <a:xfrm>
            <a:off x="1272500" y="1593213"/>
            <a:ext cx="2333425" cy="195706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8" name="Shape 298"/>
        <p:cNvGrpSpPr/>
        <p:nvPr/>
      </p:nvGrpSpPr>
      <p:grpSpPr>
        <a:xfrm>
          <a:off x="0" y="0"/>
          <a:ext cx="0" cy="0"/>
          <a:chOff x="0" y="0"/>
          <a:chExt cx="0" cy="0"/>
        </a:xfrm>
      </p:grpSpPr>
      <p:sp>
        <p:nvSpPr>
          <p:cNvPr id="299" name="Shape 299"/>
          <p:cNvSpPr txBox="1"/>
          <p:nvPr>
            <p:ph type="ctrTitle"/>
          </p:nvPr>
        </p:nvSpPr>
        <p:spPr>
          <a:xfrm>
            <a:off x="670900" y="1921650"/>
            <a:ext cx="7250100" cy="1275900"/>
          </a:xfrm>
          <a:prstGeom prst="rect">
            <a:avLst/>
          </a:prstGeom>
        </p:spPr>
        <p:txBody>
          <a:bodyPr anchorCtr="0" anchor="b" bIns="91425" lIns="91425" spcFirstLastPara="1" rIns="91425" wrap="square" tIns="91425">
            <a:noAutofit/>
          </a:bodyPr>
          <a:lstStyle/>
          <a:p>
            <a:pPr indent="0" lvl="0" marL="0" rtl="0" algn="ctr">
              <a:spcBef>
                <a:spcPts val="1000"/>
              </a:spcBef>
              <a:spcAft>
                <a:spcPts val="0"/>
              </a:spcAft>
              <a:buNone/>
            </a:pPr>
            <a:r>
              <a:rPr lang="en">
                <a:solidFill>
                  <a:srgbClr val="269CD5"/>
                </a:solidFill>
              </a:rPr>
              <a:t>Q&amp;A</a:t>
            </a:r>
            <a:endParaRPr>
              <a:solidFill>
                <a:srgbClr val="269CD5"/>
              </a:solidFill>
            </a:endParaRPr>
          </a:p>
        </p:txBody>
      </p:sp>
      <p:pic>
        <p:nvPicPr>
          <p:cNvPr id="300" name="Shape 300"/>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Shape 82"/>
          <p:cNvSpPr txBox="1"/>
          <p:nvPr>
            <p:ph type="ctrTitle"/>
          </p:nvPr>
        </p:nvSpPr>
        <p:spPr>
          <a:xfrm>
            <a:off x="336300" y="34065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Forward-Looking Statements</a:t>
            </a:r>
            <a:endParaRPr sz="3600">
              <a:solidFill>
                <a:srgbClr val="269CD5"/>
              </a:solidFill>
            </a:endParaRPr>
          </a:p>
        </p:txBody>
      </p:sp>
      <p:sp>
        <p:nvSpPr>
          <p:cNvPr id="83" name="Shape 83"/>
          <p:cNvSpPr txBox="1"/>
          <p:nvPr>
            <p:ph idx="1" type="subTitle"/>
          </p:nvPr>
        </p:nvSpPr>
        <p:spPr>
          <a:xfrm>
            <a:off x="458400" y="1471375"/>
            <a:ext cx="8227200" cy="33723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800">
                <a:solidFill>
                  <a:srgbClr val="666666"/>
                </a:solidFill>
                <a:latin typeface="Arial"/>
                <a:ea typeface="Arial"/>
                <a:cs typeface="Arial"/>
                <a:sym typeface="Arial"/>
              </a:rPr>
              <a:t>Statement under the Private Securities Litigation Reform Act of 1995:</a:t>
            </a:r>
            <a:endParaRPr b="1" sz="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lang="en" sz="800">
                <a:solidFill>
                  <a:srgbClr val="666666"/>
                </a:solidFill>
                <a:latin typeface="Arial"/>
                <a:ea typeface="Arial"/>
                <a:cs typeface="Arial"/>
                <a:sym typeface="Arial"/>
              </a:rPr>
              <a:t>This website and other items we publish, including through social media outlets, may contain forward-looking statements, the achievement or success of which involves risks, uncertainties, and assumptions. If any such risks or uncertainties materialize or if any of the assumptions proves incorrect, the results of salesforce.com, inc. could differ materially from the results expressed or implied by the forward-looking statements we make.</a:t>
            </a:r>
            <a:endParaRPr sz="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lang="en" sz="800">
                <a:solidFill>
                  <a:srgbClr val="666666"/>
                </a:solidFill>
                <a:latin typeface="Arial"/>
                <a:ea typeface="Arial"/>
                <a:cs typeface="Arial"/>
                <a:sym typeface="Arial"/>
              </a:rPr>
              <a:t>The risks and uncertainties referred to above include – but are not limited to – risks associated with possible fluctuations in our financial and operating results; our rate of growth and anticipated revenue run rate, including our ability to convert deferred revenue and unbilled deferred revenue into revenue and, as appropriate, cash flow, and our ability to grow deferred revenue and unbilled deferred revenue; errors, interruptions or delays in our service or Web hosting; breaches of our security measures; the financial impact of any previous and future acquisitions; the nature of our business model; our ability to continue to release, and gain customer acceptance of, new and improved versions of our service; successful customer deployment and utilization of our existing and future services; changes in our sales cycle; competition; various financial aspects of our subscription model; unexpected increases in attrition or decreases in new business; our ability to realize benefits from strategic partnerships; reliance on third-party computer hardware and software; the emerging markets in which we operate; unique aspects of entering or expanding in international markets; our ability to hire, retain and motivate employees and manage our growth; changes in our customer base; technological developments; regulatory developments; litigation related to intellectual property and other matters, and any related claims, negotiations and settlements; unanticipated changes in our effective tax rate; factors affecting our outstanding convertible notes and credit facility; fluctuations in the number of shares we have outstanding and the price of such shares; foreign currency exchange rates; collection of receivables; interest rates; factors affecting our deferred tax assets and ability to value and utilize them, including the timing of achieving profitability on a pre-tax basis; the potential negative impact of indirect tax exposure; the risks and expenses associated with our real estate and office facilities space; and general developments in the economy, financial markets, and credit markets.</a:t>
            </a:r>
            <a:endParaRPr sz="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lang="en" sz="800">
                <a:solidFill>
                  <a:srgbClr val="666666"/>
                </a:solidFill>
                <a:latin typeface="Arial"/>
                <a:ea typeface="Arial"/>
                <a:cs typeface="Arial"/>
                <a:sym typeface="Arial"/>
              </a:rPr>
              <a:t>Further information on these and other factors that could affect the financial results of salesforce.com, inc. is included in the reports on Forms 10-K, 10-Q and 8-K and in other filings we make with the Securities and Exchange Commission from time to time, including our most recent Form 10-K. These documents are available on the SEC Filings section of the Investor Information section of our website at </a:t>
            </a:r>
            <a:r>
              <a:rPr lang="en" sz="800" u="sng">
                <a:solidFill>
                  <a:srgbClr val="009DDC"/>
                </a:solidFill>
                <a:latin typeface="Arial"/>
                <a:ea typeface="Arial"/>
                <a:cs typeface="Arial"/>
                <a:sym typeface="Arial"/>
                <a:hlinkClick r:id="rId3"/>
              </a:rPr>
              <a:t>www.salesforce.com/investor</a:t>
            </a:r>
            <a:r>
              <a:rPr lang="en" sz="800">
                <a:solidFill>
                  <a:srgbClr val="666666"/>
                </a:solidFill>
                <a:latin typeface="Arial"/>
                <a:ea typeface="Arial"/>
                <a:cs typeface="Arial"/>
                <a:sym typeface="Arial"/>
              </a:rPr>
              <a:t>.</a:t>
            </a:r>
            <a:endParaRPr sz="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lang="en" sz="800">
                <a:solidFill>
                  <a:srgbClr val="666666"/>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their purchase decisions based upon features that are currently available.</a:t>
            </a:r>
            <a:endParaRPr sz="800">
              <a:solidFill>
                <a:srgbClr val="666666"/>
              </a:solidFill>
            </a:endParaRPr>
          </a:p>
        </p:txBody>
      </p:sp>
      <p:pic>
        <p:nvPicPr>
          <p:cNvPr id="84" name="Shape 84"/>
          <p:cNvPicPr preferRelativeResize="0"/>
          <p:nvPr/>
        </p:nvPicPr>
        <p:blipFill rotWithShape="1">
          <a:blip r:embed="rId4">
            <a:alphaModFix/>
          </a:blip>
          <a:srcRect b="7353" l="39368" r="40509" t="42550"/>
          <a:stretch/>
        </p:blipFill>
        <p:spPr>
          <a:xfrm>
            <a:off x="7586394" y="155400"/>
            <a:ext cx="1286005" cy="1120498"/>
          </a:xfrm>
          <a:prstGeom prst="rect">
            <a:avLst/>
          </a:prstGeom>
          <a:noFill/>
          <a:ln>
            <a:noFill/>
          </a:ln>
        </p:spPr>
      </p:pic>
      <p:sp>
        <p:nvSpPr>
          <p:cNvPr id="85" name="Shape 85"/>
          <p:cNvSpPr txBox="1"/>
          <p:nvPr/>
        </p:nvSpPr>
        <p:spPr>
          <a:xfrm>
            <a:off x="1443000" y="905350"/>
            <a:ext cx="6258000" cy="64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n" sz="2400">
                <a:latin typeface="Playfair Display"/>
                <a:ea typeface="Playfair Display"/>
                <a:cs typeface="Playfair Display"/>
                <a:sym typeface="Playfair Display"/>
              </a:rPr>
              <a:t>A.K.A. Sand Harbor I Statement</a:t>
            </a:r>
            <a:endParaRPr b="1" sz="24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9" name="Shape 89"/>
        <p:cNvGrpSpPr/>
        <p:nvPr/>
      </p:nvGrpSpPr>
      <p:grpSpPr>
        <a:xfrm>
          <a:off x="0" y="0"/>
          <a:ext cx="0" cy="0"/>
          <a:chOff x="0" y="0"/>
          <a:chExt cx="0" cy="0"/>
        </a:xfrm>
      </p:grpSpPr>
      <p:sp>
        <p:nvSpPr>
          <p:cNvPr id="90" name="Shape 90"/>
          <p:cNvSpPr txBox="1"/>
          <p:nvPr>
            <p:ph type="ctrTitle"/>
          </p:nvPr>
        </p:nvSpPr>
        <p:spPr>
          <a:xfrm>
            <a:off x="336300" y="34065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Self-Aggrandizement</a:t>
            </a:r>
            <a:endParaRPr sz="3600">
              <a:solidFill>
                <a:srgbClr val="269CD5"/>
              </a:solidFill>
            </a:endParaRPr>
          </a:p>
        </p:txBody>
      </p:sp>
      <p:pic>
        <p:nvPicPr>
          <p:cNvPr id="91" name="Shape 91"/>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92" name="Shape 92"/>
          <p:cNvPicPr preferRelativeResize="0"/>
          <p:nvPr/>
        </p:nvPicPr>
        <p:blipFill>
          <a:blip r:embed="rId4">
            <a:alphaModFix/>
          </a:blip>
          <a:stretch>
            <a:fillRect/>
          </a:stretch>
        </p:blipFill>
        <p:spPr>
          <a:xfrm>
            <a:off x="885925" y="1262250"/>
            <a:ext cx="1743025" cy="2618998"/>
          </a:xfrm>
          <a:prstGeom prst="rect">
            <a:avLst/>
          </a:prstGeom>
          <a:noFill/>
          <a:ln>
            <a:noFill/>
          </a:ln>
        </p:spPr>
      </p:pic>
      <p:sp>
        <p:nvSpPr>
          <p:cNvPr id="93" name="Shape 93"/>
          <p:cNvSpPr txBox="1"/>
          <p:nvPr/>
        </p:nvSpPr>
        <p:spPr>
          <a:xfrm>
            <a:off x="2757350" y="1262250"/>
            <a:ext cx="5779800" cy="292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Nathan Pepper</a:t>
            </a:r>
            <a:endParaRPr/>
          </a:p>
          <a:p>
            <a:pPr indent="-317500" lvl="0" marL="457200">
              <a:spcBef>
                <a:spcPts val="0"/>
              </a:spcBef>
              <a:spcAft>
                <a:spcPts val="0"/>
              </a:spcAft>
              <a:buSzPts val="1400"/>
              <a:buChar char="●"/>
            </a:pPr>
            <a:r>
              <a:rPr lang="en"/>
              <a:t>Lead Technical Consultant, Perficient</a:t>
            </a:r>
            <a:endParaRPr/>
          </a:p>
          <a:p>
            <a:pPr indent="-317500" lvl="0" marL="457200" rtl="0">
              <a:spcBef>
                <a:spcPts val="0"/>
              </a:spcBef>
              <a:spcAft>
                <a:spcPts val="0"/>
              </a:spcAft>
              <a:buSzPts val="1400"/>
              <a:buChar char="●"/>
            </a:pPr>
            <a:r>
              <a:rPr lang="en"/>
              <a:t>Founder/Organizer, Los Angeles Salesforce Developer Group</a:t>
            </a:r>
            <a:endParaRPr/>
          </a:p>
          <a:p>
            <a:pPr indent="0" lvl="0" marL="0" rtl="0">
              <a:spcBef>
                <a:spcPts val="0"/>
              </a:spcBef>
              <a:spcAft>
                <a:spcPts val="0"/>
              </a:spcAft>
              <a:buNone/>
            </a:pPr>
            <a:r>
              <a:t/>
            </a:r>
            <a:endParaRPr/>
          </a:p>
          <a:p>
            <a:pPr indent="0" lvl="0" marL="0" rtl="0">
              <a:spcBef>
                <a:spcPts val="0"/>
              </a:spcBef>
              <a:spcAft>
                <a:spcPts val="0"/>
              </a:spcAft>
              <a:buNone/>
            </a:pPr>
            <a:r>
              <a:rPr lang="en"/>
              <a:t>My Story</a:t>
            </a:r>
            <a:endParaRPr/>
          </a:p>
          <a:p>
            <a:pPr indent="-317500" lvl="0" marL="457200" rtl="0">
              <a:spcBef>
                <a:spcPts val="0"/>
              </a:spcBef>
              <a:spcAft>
                <a:spcPts val="0"/>
              </a:spcAft>
              <a:buSzPts val="1400"/>
              <a:buChar char="➢"/>
            </a:pPr>
            <a:r>
              <a:rPr lang="en"/>
              <a:t>UCLA, B.S. Cognitive Science 	-&gt; 2008</a:t>
            </a:r>
            <a:endParaRPr/>
          </a:p>
          <a:p>
            <a:pPr indent="-317500" lvl="0" marL="457200" rtl="0">
              <a:spcBef>
                <a:spcPts val="0"/>
              </a:spcBef>
              <a:spcAft>
                <a:spcPts val="0"/>
              </a:spcAft>
              <a:buSzPts val="1400"/>
              <a:buChar char="➢"/>
            </a:pPr>
            <a:r>
              <a:rPr lang="en"/>
              <a:t>Excel temp 				-&gt; 2008-2009</a:t>
            </a:r>
            <a:endParaRPr/>
          </a:p>
          <a:p>
            <a:pPr indent="-317500" lvl="0" marL="457200" rtl="0">
              <a:spcBef>
                <a:spcPts val="0"/>
              </a:spcBef>
              <a:spcAft>
                <a:spcPts val="0"/>
              </a:spcAft>
              <a:buSzPts val="1400"/>
              <a:buChar char="➢"/>
            </a:pPr>
            <a:r>
              <a:rPr lang="en"/>
              <a:t>VBA programmer (“Excel guy”)	-&gt; 2009-2010</a:t>
            </a:r>
            <a:endParaRPr/>
          </a:p>
          <a:p>
            <a:pPr indent="-317500" lvl="0" marL="457200" rtl="0">
              <a:spcBef>
                <a:spcPts val="0"/>
              </a:spcBef>
              <a:spcAft>
                <a:spcPts val="0"/>
              </a:spcAft>
              <a:buSzPts val="1400"/>
              <a:buChar char="➢"/>
            </a:pPr>
            <a:r>
              <a:rPr lang="en"/>
              <a:t>Data person (Salesforce analyst?)	-&gt; 2010-2011</a:t>
            </a:r>
            <a:endParaRPr/>
          </a:p>
          <a:p>
            <a:pPr indent="-317500" lvl="0" marL="457200" rtl="0">
              <a:spcBef>
                <a:spcPts val="0"/>
              </a:spcBef>
              <a:spcAft>
                <a:spcPts val="0"/>
              </a:spcAft>
              <a:buSzPts val="1400"/>
              <a:buChar char="➢"/>
            </a:pPr>
            <a:r>
              <a:rPr lang="en"/>
              <a:t>Salesforce admin 			-&gt; 2011-2012</a:t>
            </a:r>
            <a:endParaRPr/>
          </a:p>
          <a:p>
            <a:pPr indent="-317500" lvl="0" marL="457200">
              <a:spcBef>
                <a:spcPts val="0"/>
              </a:spcBef>
              <a:spcAft>
                <a:spcPts val="0"/>
              </a:spcAft>
              <a:buSzPts val="1400"/>
              <a:buChar char="➢"/>
            </a:pPr>
            <a:r>
              <a:rPr lang="en"/>
              <a:t>Salesforce developer 			-&gt; 2012-Present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1000"/>
                                        <p:tgtEl>
                                          <p:spTgt spid="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1000"/>
                                        <p:tgtEl>
                                          <p:spTgt spid="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9" st="9"/>
                                            </p:txEl>
                                          </p:spTgt>
                                        </p:tgtEl>
                                        <p:attrNameLst>
                                          <p:attrName>style.visibility</p:attrName>
                                        </p:attrNameLst>
                                      </p:cBhvr>
                                      <p:to>
                                        <p:strVal val="visible"/>
                                      </p:to>
                                    </p:set>
                                    <p:animEffect filter="fade" transition="in">
                                      <p:cBhvr>
                                        <p:cTn dur="1000"/>
                                        <p:tgtEl>
                                          <p:spTgt spid="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0" st="10"/>
                                            </p:txEl>
                                          </p:spTgt>
                                        </p:tgtEl>
                                        <p:attrNameLst>
                                          <p:attrName>style.visibility</p:attrName>
                                        </p:attrNameLst>
                                      </p:cBhvr>
                                      <p:to>
                                        <p:strVal val="visible"/>
                                      </p:to>
                                    </p:set>
                                    <p:animEffect filter="fade" transition="in">
                                      <p:cBhvr>
                                        <p:cTn dur="1000"/>
                                        <p:tgtEl>
                                          <p:spTgt spid="9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sp>
        <p:nvSpPr>
          <p:cNvPr id="98" name="Shape 98"/>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To Native or To Hybrid?</a:t>
            </a:r>
            <a:endParaRPr sz="3600">
              <a:solidFill>
                <a:srgbClr val="269CD5"/>
              </a:solidFill>
            </a:endParaRPr>
          </a:p>
        </p:txBody>
      </p:sp>
      <p:sp>
        <p:nvSpPr>
          <p:cNvPr id="99" name="Shape 99"/>
          <p:cNvSpPr txBox="1"/>
          <p:nvPr>
            <p:ph idx="1" type="subTitle"/>
          </p:nvPr>
        </p:nvSpPr>
        <p:spPr>
          <a:xfrm>
            <a:off x="173050" y="1380650"/>
            <a:ext cx="3315900" cy="29310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Native - Swift/ObjC, Java, C++... Direct3D?</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HTML5 - Web App (think Bookmark)</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Hybrid - HTML/CSS/JS packaged into a device app</a:t>
            </a:r>
            <a:endParaRPr b="1" sz="1800">
              <a:solidFill>
                <a:srgbClr val="666666"/>
              </a:solidFill>
              <a:latin typeface="Arial"/>
              <a:ea typeface="Arial"/>
              <a:cs typeface="Arial"/>
              <a:sym typeface="Arial"/>
            </a:endParaRPr>
          </a:p>
        </p:txBody>
      </p:sp>
      <p:pic>
        <p:nvPicPr>
          <p:cNvPr id="100" name="Shape 100"/>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101" name="Shape 101"/>
          <p:cNvPicPr preferRelativeResize="0"/>
          <p:nvPr/>
        </p:nvPicPr>
        <p:blipFill>
          <a:blip r:embed="rId4">
            <a:alphaModFix/>
          </a:blip>
          <a:stretch>
            <a:fillRect/>
          </a:stretch>
        </p:blipFill>
        <p:spPr>
          <a:xfrm>
            <a:off x="3488950" y="1380650"/>
            <a:ext cx="5331300"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 name="Shape 105"/>
        <p:cNvGrpSpPr/>
        <p:nvPr/>
      </p:nvGrpSpPr>
      <p:grpSpPr>
        <a:xfrm>
          <a:off x="0" y="0"/>
          <a:ext cx="0" cy="0"/>
          <a:chOff x="0" y="0"/>
          <a:chExt cx="0" cy="0"/>
        </a:xfrm>
      </p:grpSpPr>
      <p:sp>
        <p:nvSpPr>
          <p:cNvPr id="106" name="Shape 106"/>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To Native or To Hybrid?</a:t>
            </a:r>
            <a:endParaRPr sz="3600">
              <a:solidFill>
                <a:srgbClr val="269CD5"/>
              </a:solidFill>
            </a:endParaRPr>
          </a:p>
        </p:txBody>
      </p:sp>
      <p:sp>
        <p:nvSpPr>
          <p:cNvPr id="107" name="Shape 107"/>
          <p:cNvSpPr txBox="1"/>
          <p:nvPr>
            <p:ph idx="1" type="subTitle"/>
          </p:nvPr>
        </p:nvSpPr>
        <p:spPr>
          <a:xfrm>
            <a:off x="173050" y="1380650"/>
            <a:ext cx="3315900" cy="29310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Native - Swift/ObjC, Java, C++... Direct3D?</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HTML5 - Web App (think Bookmark)</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Hybrid - HTML/CSS/JS packaged into a device app</a:t>
            </a:r>
            <a:endParaRPr b="1" sz="1800">
              <a:solidFill>
                <a:srgbClr val="666666"/>
              </a:solidFill>
              <a:latin typeface="Arial"/>
              <a:ea typeface="Arial"/>
              <a:cs typeface="Arial"/>
              <a:sym typeface="Arial"/>
            </a:endParaRPr>
          </a:p>
        </p:txBody>
      </p:sp>
      <p:pic>
        <p:nvPicPr>
          <p:cNvPr id="108" name="Shape 108"/>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109" name="Shape 109"/>
          <p:cNvPicPr preferRelativeResize="0"/>
          <p:nvPr/>
        </p:nvPicPr>
        <p:blipFill>
          <a:blip r:embed="rId4">
            <a:alphaModFix/>
          </a:blip>
          <a:stretch>
            <a:fillRect/>
          </a:stretch>
        </p:blipFill>
        <p:spPr>
          <a:xfrm>
            <a:off x="3488950" y="1380650"/>
            <a:ext cx="5331300" cy="3530850"/>
          </a:xfrm>
          <a:prstGeom prst="rect">
            <a:avLst/>
          </a:prstGeom>
          <a:noFill/>
          <a:ln>
            <a:noFill/>
          </a:ln>
        </p:spPr>
      </p:pic>
      <p:sp>
        <p:nvSpPr>
          <p:cNvPr id="110" name="Shape 110"/>
          <p:cNvSpPr txBox="1"/>
          <p:nvPr/>
        </p:nvSpPr>
        <p:spPr>
          <a:xfrm>
            <a:off x="1754100" y="4175925"/>
            <a:ext cx="3802500" cy="55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What’s in the lower left?</a:t>
            </a:r>
            <a:endParaRPr b="1" sz="2400"/>
          </a:p>
        </p:txBody>
      </p:sp>
      <p:cxnSp>
        <p:nvCxnSpPr>
          <p:cNvPr id="111" name="Shape 111"/>
          <p:cNvCxnSpPr/>
          <p:nvPr/>
        </p:nvCxnSpPr>
        <p:spPr>
          <a:xfrm flipH="1" rot="10800000">
            <a:off x="3904300" y="3734500"/>
            <a:ext cx="645000" cy="498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5" name="Shape 115"/>
        <p:cNvGrpSpPr/>
        <p:nvPr/>
      </p:nvGrpSpPr>
      <p:grpSpPr>
        <a:xfrm>
          <a:off x="0" y="0"/>
          <a:ext cx="0" cy="0"/>
          <a:chOff x="0" y="0"/>
          <a:chExt cx="0" cy="0"/>
        </a:xfrm>
      </p:grpSpPr>
      <p:sp>
        <p:nvSpPr>
          <p:cNvPr id="116" name="Shape 116"/>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To Native or To Hybrid?</a:t>
            </a:r>
            <a:endParaRPr sz="3600">
              <a:solidFill>
                <a:srgbClr val="269CD5"/>
              </a:solidFill>
            </a:endParaRPr>
          </a:p>
        </p:txBody>
      </p:sp>
      <p:sp>
        <p:nvSpPr>
          <p:cNvPr id="117" name="Shape 117"/>
          <p:cNvSpPr txBox="1"/>
          <p:nvPr>
            <p:ph idx="1" type="subTitle"/>
          </p:nvPr>
        </p:nvSpPr>
        <p:spPr>
          <a:xfrm>
            <a:off x="173050" y="1380650"/>
            <a:ext cx="3315900" cy="29310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Native - Swift/ObjC, Java, C++... Direct3D?</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HTML5 - Web App (think Bookmark)</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Hybrid - HTML/CSS/JS packaged into a device app</a:t>
            </a:r>
            <a:endParaRPr b="1" sz="1800">
              <a:solidFill>
                <a:srgbClr val="666666"/>
              </a:solidFill>
              <a:latin typeface="Arial"/>
              <a:ea typeface="Arial"/>
              <a:cs typeface="Arial"/>
              <a:sym typeface="Arial"/>
            </a:endParaRPr>
          </a:p>
        </p:txBody>
      </p:sp>
      <p:pic>
        <p:nvPicPr>
          <p:cNvPr id="118" name="Shape 118"/>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119" name="Shape 119"/>
          <p:cNvPicPr preferRelativeResize="0"/>
          <p:nvPr/>
        </p:nvPicPr>
        <p:blipFill>
          <a:blip r:embed="rId4">
            <a:alphaModFix/>
          </a:blip>
          <a:stretch>
            <a:fillRect/>
          </a:stretch>
        </p:blipFill>
        <p:spPr>
          <a:xfrm>
            <a:off x="3488950" y="1380650"/>
            <a:ext cx="5331300" cy="3530850"/>
          </a:xfrm>
          <a:prstGeom prst="rect">
            <a:avLst/>
          </a:prstGeom>
          <a:noFill/>
          <a:ln>
            <a:noFill/>
          </a:ln>
        </p:spPr>
      </p:pic>
      <p:sp>
        <p:nvSpPr>
          <p:cNvPr id="120" name="Shape 120"/>
          <p:cNvSpPr txBox="1"/>
          <p:nvPr/>
        </p:nvSpPr>
        <p:spPr>
          <a:xfrm>
            <a:off x="1754100" y="4175925"/>
            <a:ext cx="3802500" cy="55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What’s in the lower left?</a:t>
            </a:r>
            <a:endParaRPr b="1" sz="2400"/>
          </a:p>
        </p:txBody>
      </p:sp>
      <p:cxnSp>
        <p:nvCxnSpPr>
          <p:cNvPr id="121" name="Shape 121"/>
          <p:cNvCxnSpPr/>
          <p:nvPr/>
        </p:nvCxnSpPr>
        <p:spPr>
          <a:xfrm flipH="1" rot="10800000">
            <a:off x="3904300" y="3734500"/>
            <a:ext cx="645000" cy="498000"/>
          </a:xfrm>
          <a:prstGeom prst="straightConnector1">
            <a:avLst/>
          </a:prstGeom>
          <a:noFill/>
          <a:ln cap="flat" cmpd="sng" w="9525">
            <a:solidFill>
              <a:schemeClr val="dk2"/>
            </a:solidFill>
            <a:prstDash val="solid"/>
            <a:round/>
            <a:headEnd len="lg" w="lg" type="none"/>
            <a:tailEnd len="lg" w="lg" type="triangle"/>
          </a:ln>
        </p:spPr>
      </p:cxnSp>
      <p:sp>
        <p:nvSpPr>
          <p:cNvPr id="122" name="Shape 122"/>
          <p:cNvSpPr txBox="1"/>
          <p:nvPr/>
        </p:nvSpPr>
        <p:spPr>
          <a:xfrm>
            <a:off x="2433125" y="4628575"/>
            <a:ext cx="2648100" cy="384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Nothing </a:t>
            </a:r>
            <a:r>
              <a:rPr lang="en" sz="1200"/>
              <a:t>¯\_(ツ)_/¯</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Shape 127"/>
          <p:cNvSpPr txBox="1"/>
          <p:nvPr>
            <p:ph type="ctrTitle"/>
          </p:nvPr>
        </p:nvSpPr>
        <p:spPr>
          <a:xfrm>
            <a:off x="336300" y="525900"/>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So, how do I start?</a:t>
            </a:r>
            <a:endParaRPr sz="3600">
              <a:solidFill>
                <a:srgbClr val="269CD5"/>
              </a:solidFill>
            </a:endParaRPr>
          </a:p>
        </p:txBody>
      </p:sp>
      <p:sp>
        <p:nvSpPr>
          <p:cNvPr id="128" name="Shape 128"/>
          <p:cNvSpPr txBox="1"/>
          <p:nvPr>
            <p:ph idx="1" type="subTitle"/>
          </p:nvPr>
        </p:nvSpPr>
        <p:spPr>
          <a:xfrm>
            <a:off x="211800" y="3199350"/>
            <a:ext cx="7777800" cy="1120500"/>
          </a:xfrm>
          <a:prstGeom prst="rect">
            <a:avLst/>
          </a:prstGeom>
        </p:spPr>
        <p:txBody>
          <a:bodyPr anchorCtr="0" anchor="b" bIns="91425" lIns="91425" spcFirstLastPara="1" rIns="91425" wrap="square" tIns="91425">
            <a:noAutofit/>
          </a:bodyPr>
          <a:lstStyle/>
          <a:p>
            <a:pPr indent="0" lvl="0" marL="0" rtl="0">
              <a:lnSpc>
                <a:spcPct val="100000"/>
              </a:lnSpc>
              <a:spcBef>
                <a:spcPts val="1000"/>
              </a:spcBef>
              <a:spcAft>
                <a:spcPts val="0"/>
              </a:spcAft>
              <a:buNone/>
            </a:pPr>
            <a:r>
              <a:rPr b="1" lang="en" sz="1800">
                <a:solidFill>
                  <a:srgbClr val="666666"/>
                </a:solidFill>
                <a:latin typeface="Arial"/>
                <a:ea typeface="Arial"/>
                <a:cs typeface="Arial"/>
                <a:sym typeface="Arial"/>
              </a:rPr>
              <a:t>pretty much</a:t>
            </a:r>
            <a:endParaRPr b="1" sz="1800">
              <a:solidFill>
                <a:srgbClr val="666666"/>
              </a:solidFill>
              <a:latin typeface="Arial"/>
              <a:ea typeface="Arial"/>
              <a:cs typeface="Arial"/>
              <a:sym typeface="Arial"/>
            </a:endParaRPr>
          </a:p>
          <a:p>
            <a:pPr indent="0" lvl="0" marL="0" rtl="0">
              <a:lnSpc>
                <a:spcPct val="100000"/>
              </a:lnSpc>
              <a:spcBef>
                <a:spcPts val="1000"/>
              </a:spcBef>
              <a:spcAft>
                <a:spcPts val="0"/>
              </a:spcAft>
              <a:buNone/>
            </a:pPr>
            <a:r>
              <a:rPr b="1" lang="en" sz="1800" u="sng">
                <a:solidFill>
                  <a:schemeClr val="hlink"/>
                </a:solidFill>
                <a:latin typeface="Arial"/>
                <a:ea typeface="Arial"/>
                <a:cs typeface="Arial"/>
                <a:sym typeface="Arial"/>
                <a:hlinkClick r:id="rId3"/>
              </a:rPr>
              <a:t>https://trailhead.salesforce.com/trails/mobile_sdk_intro</a:t>
            </a:r>
            <a:endParaRPr b="1" sz="1800">
              <a:solidFill>
                <a:srgbClr val="666666"/>
              </a:solidFill>
              <a:latin typeface="Arial"/>
              <a:ea typeface="Arial"/>
              <a:cs typeface="Arial"/>
              <a:sym typeface="Arial"/>
            </a:endParaRPr>
          </a:p>
        </p:txBody>
      </p:sp>
      <p:pic>
        <p:nvPicPr>
          <p:cNvPr id="129" name="Shape 129"/>
          <p:cNvPicPr preferRelativeResize="0"/>
          <p:nvPr/>
        </p:nvPicPr>
        <p:blipFill rotWithShape="1">
          <a:blip r:embed="rId4">
            <a:alphaModFix/>
          </a:blip>
          <a:srcRect b="7353" l="39368" r="40509" t="42550"/>
          <a:stretch/>
        </p:blipFill>
        <p:spPr>
          <a:xfrm>
            <a:off x="7586394" y="155400"/>
            <a:ext cx="1286005" cy="1120498"/>
          </a:xfrm>
          <a:prstGeom prst="rect">
            <a:avLst/>
          </a:prstGeom>
          <a:noFill/>
          <a:ln>
            <a:noFill/>
          </a:ln>
        </p:spPr>
      </p:pic>
      <p:pic>
        <p:nvPicPr>
          <p:cNvPr id="130" name="Shape 130"/>
          <p:cNvPicPr preferRelativeResize="0"/>
          <p:nvPr/>
        </p:nvPicPr>
        <p:blipFill>
          <a:blip r:embed="rId5">
            <a:alphaModFix/>
          </a:blip>
          <a:stretch>
            <a:fillRect/>
          </a:stretch>
        </p:blipFill>
        <p:spPr>
          <a:xfrm>
            <a:off x="0" y="1275905"/>
            <a:ext cx="9144000" cy="18182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7353" l="39368" r="40509" t="42550"/>
          <a:stretch/>
        </p:blipFill>
        <p:spPr>
          <a:xfrm>
            <a:off x="7586394" y="155400"/>
            <a:ext cx="1286005" cy="1120498"/>
          </a:xfrm>
          <a:prstGeom prst="rect">
            <a:avLst/>
          </a:prstGeom>
          <a:noFill/>
          <a:ln>
            <a:noFill/>
          </a:ln>
        </p:spPr>
      </p:pic>
      <p:pic>
        <p:nvPicPr>
          <p:cNvPr id="136" name="Shape 136"/>
          <p:cNvPicPr preferRelativeResize="0"/>
          <p:nvPr/>
        </p:nvPicPr>
        <p:blipFill>
          <a:blip r:embed="rId4">
            <a:alphaModFix/>
          </a:blip>
          <a:stretch>
            <a:fillRect/>
          </a:stretch>
        </p:blipFill>
        <p:spPr>
          <a:xfrm>
            <a:off x="1043425" y="1875525"/>
            <a:ext cx="2646294" cy="1618650"/>
          </a:xfrm>
          <a:prstGeom prst="rect">
            <a:avLst/>
          </a:prstGeom>
          <a:noFill/>
          <a:ln>
            <a:noFill/>
          </a:ln>
        </p:spPr>
      </p:pic>
      <p:sp>
        <p:nvSpPr>
          <p:cNvPr id="137" name="Shape 137"/>
          <p:cNvSpPr txBox="1"/>
          <p:nvPr/>
        </p:nvSpPr>
        <p:spPr>
          <a:xfrm>
            <a:off x="4282250" y="2124600"/>
            <a:ext cx="4085400" cy="112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Get node</a:t>
            </a:r>
            <a:endParaRPr/>
          </a:p>
          <a:p>
            <a:pPr indent="-317500" lvl="0" marL="457200" rtl="0">
              <a:spcBef>
                <a:spcPts val="0"/>
              </a:spcBef>
              <a:spcAft>
                <a:spcPts val="0"/>
              </a:spcAft>
              <a:buSzPts val="1400"/>
              <a:buChar char="●"/>
            </a:pPr>
            <a:r>
              <a:rPr lang="en" u="sng">
                <a:solidFill>
                  <a:srgbClr val="0000FF"/>
                </a:solidFill>
                <a:hlinkClick r:id="rId5"/>
              </a:rPr>
              <a:t>https://nodejs.org</a:t>
            </a:r>
            <a:endParaRPr>
              <a:solidFill>
                <a:srgbClr val="0000FF"/>
              </a:solidFill>
            </a:endParaRPr>
          </a:p>
          <a:p>
            <a:pPr indent="0" lvl="0" marL="0" rtl="0">
              <a:spcBef>
                <a:spcPts val="0"/>
              </a:spcBef>
              <a:spcAft>
                <a:spcPts val="0"/>
              </a:spcAft>
              <a:buNone/>
            </a:pPr>
            <a:r>
              <a:t/>
            </a:r>
            <a:endParaRPr/>
          </a:p>
          <a:p>
            <a:pPr indent="0" lvl="0" marL="0">
              <a:spcBef>
                <a:spcPts val="0"/>
              </a:spcBef>
              <a:spcAft>
                <a:spcPts val="0"/>
              </a:spcAft>
              <a:buNone/>
            </a:pPr>
            <a:r>
              <a:rPr lang="en"/>
              <a:t>This comes with npm (node package manager) </a:t>
            </a:r>
            <a:endParaRPr/>
          </a:p>
        </p:txBody>
      </p:sp>
      <p:sp>
        <p:nvSpPr>
          <p:cNvPr id="138" name="Shape 138"/>
          <p:cNvSpPr txBox="1"/>
          <p:nvPr>
            <p:ph type="ctrTitle"/>
          </p:nvPr>
        </p:nvSpPr>
        <p:spPr>
          <a:xfrm>
            <a:off x="336300" y="480625"/>
            <a:ext cx="7250100" cy="750000"/>
          </a:xfrm>
          <a:prstGeom prst="rect">
            <a:avLst/>
          </a:prstGeom>
        </p:spPr>
        <p:txBody>
          <a:bodyPr anchorCtr="0" anchor="b" bIns="91425" lIns="91425" spcFirstLastPara="1" rIns="91425" wrap="square" tIns="91425">
            <a:noAutofit/>
          </a:bodyPr>
          <a:lstStyle/>
          <a:p>
            <a:pPr indent="0" lvl="0" marL="0" rtl="0">
              <a:spcBef>
                <a:spcPts val="1000"/>
              </a:spcBef>
              <a:spcAft>
                <a:spcPts val="0"/>
              </a:spcAft>
              <a:buNone/>
            </a:pPr>
            <a:r>
              <a:rPr lang="en" sz="3600">
                <a:solidFill>
                  <a:srgbClr val="269CD5"/>
                </a:solidFill>
              </a:rPr>
              <a:t>Install Common Components</a:t>
            </a:r>
            <a:endParaRPr sz="3600">
              <a:solidFill>
                <a:srgbClr val="269CD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