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13"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D0506DE-4CF3-4C49-B8C4-05B2B2F1F164}" type="datetimeFigureOut">
              <a:rPr lang="id-ID" smtClean="0"/>
              <a:pPr/>
              <a:t>09/12/2016</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ECF13125-BF5D-4791-8475-73073022CFD2}"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0506DE-4CF3-4C49-B8C4-05B2B2F1F164}" type="datetimeFigureOut">
              <a:rPr lang="id-ID" smtClean="0"/>
              <a:pPr/>
              <a:t>09/12/2016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CF13125-BF5D-4791-8475-73073022CFD2}"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0506DE-4CF3-4C49-B8C4-05B2B2F1F164}" type="datetimeFigureOut">
              <a:rPr lang="id-ID" smtClean="0"/>
              <a:pPr/>
              <a:t>09/12/2016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CF13125-BF5D-4791-8475-73073022CFD2}"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0506DE-4CF3-4C49-B8C4-05B2B2F1F164}" type="datetimeFigureOut">
              <a:rPr lang="id-ID" smtClean="0"/>
              <a:pPr/>
              <a:t>09/12/2016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CF13125-BF5D-4791-8475-73073022CFD2}"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0506DE-4CF3-4C49-B8C4-05B2B2F1F164}" type="datetimeFigureOut">
              <a:rPr lang="id-ID" smtClean="0"/>
              <a:pPr/>
              <a:t>09/12/2016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CF13125-BF5D-4791-8475-73073022CFD2}"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0506DE-4CF3-4C49-B8C4-05B2B2F1F164}" type="datetimeFigureOut">
              <a:rPr lang="id-ID" smtClean="0"/>
              <a:pPr/>
              <a:t>09/12/2016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CF13125-BF5D-4791-8475-73073022CFD2}"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D0506DE-4CF3-4C49-B8C4-05B2B2F1F164}" type="datetimeFigureOut">
              <a:rPr lang="id-ID" smtClean="0"/>
              <a:pPr/>
              <a:t>09/12/2016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CF13125-BF5D-4791-8475-73073022CFD2}"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0506DE-4CF3-4C49-B8C4-05B2B2F1F164}" type="datetimeFigureOut">
              <a:rPr lang="id-ID" smtClean="0"/>
              <a:pPr/>
              <a:t>09/12/2016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CF13125-BF5D-4791-8475-73073022CFD2}"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506DE-4CF3-4C49-B8C4-05B2B2F1F164}" type="datetimeFigureOut">
              <a:rPr lang="id-ID" smtClean="0"/>
              <a:pPr/>
              <a:t>09/12/2016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CF13125-BF5D-4791-8475-73073022CFD2}"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0506DE-4CF3-4C49-B8C4-05B2B2F1F164}" type="datetimeFigureOut">
              <a:rPr lang="id-ID" smtClean="0"/>
              <a:pPr/>
              <a:t>09/12/2016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CF13125-BF5D-4791-8475-73073022CFD2}"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0506DE-4CF3-4C49-B8C4-05B2B2F1F164}" type="datetimeFigureOut">
              <a:rPr lang="id-ID" smtClean="0"/>
              <a:pPr/>
              <a:t>09/12/2016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ECF13125-BF5D-4791-8475-73073022CFD2}"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D0506DE-4CF3-4C49-B8C4-05B2B2F1F164}" type="datetimeFigureOut">
              <a:rPr lang="id-ID" smtClean="0"/>
              <a:pPr/>
              <a:t>09/12/2016</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F13125-BF5D-4791-8475-73073022CFD2}"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free+powerpoint+templates+and+backgrounds.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57422" y="2143116"/>
            <a:ext cx="6400800" cy="1752600"/>
          </a:xfrm>
        </p:spPr>
        <p:txBody>
          <a:bodyPr>
            <a:noAutofit/>
          </a:bodyPr>
          <a:lstStyle/>
          <a:p>
            <a:pPr algn="l"/>
            <a:r>
              <a:rPr lang="en-US" sz="2400" b="1" dirty="0" err="1" smtClean="0">
                <a:solidFill>
                  <a:schemeClr val="tx1">
                    <a:lumMod val="95000"/>
                    <a:lumOff val="5000"/>
                  </a:schemeClr>
                </a:solidFill>
              </a:rPr>
              <a:t>Nama</a:t>
            </a:r>
            <a:r>
              <a:rPr lang="en-US" sz="2400" b="1" dirty="0" smtClean="0">
                <a:solidFill>
                  <a:schemeClr val="tx1">
                    <a:lumMod val="95000"/>
                    <a:lumOff val="5000"/>
                  </a:schemeClr>
                </a:solidFill>
              </a:rPr>
              <a:t> : </a:t>
            </a:r>
            <a:r>
              <a:rPr lang="en-US" sz="2400" b="1" dirty="0" err="1" smtClean="0">
                <a:solidFill>
                  <a:schemeClr val="tx1">
                    <a:lumMod val="95000"/>
                    <a:lumOff val="5000"/>
                  </a:schemeClr>
                </a:solidFill>
              </a:rPr>
              <a:t>Syahrul</a:t>
            </a:r>
            <a:r>
              <a:rPr lang="en-US" sz="2400" b="1" dirty="0" smtClean="0">
                <a:solidFill>
                  <a:schemeClr val="tx1">
                    <a:lumMod val="95000"/>
                    <a:lumOff val="5000"/>
                  </a:schemeClr>
                </a:solidFill>
              </a:rPr>
              <a:t> </a:t>
            </a:r>
            <a:r>
              <a:rPr lang="en-US" sz="2400" b="1" dirty="0" err="1" smtClean="0">
                <a:solidFill>
                  <a:schemeClr val="tx1">
                    <a:lumMod val="95000"/>
                    <a:lumOff val="5000"/>
                  </a:schemeClr>
                </a:solidFill>
              </a:rPr>
              <a:t>Darmawan</a:t>
            </a:r>
            <a:r>
              <a:rPr lang="en-US" sz="2400" b="1" dirty="0" smtClean="0">
                <a:solidFill>
                  <a:schemeClr val="tx1">
                    <a:lumMod val="95000"/>
                    <a:lumOff val="5000"/>
                  </a:schemeClr>
                </a:solidFill>
              </a:rPr>
              <a:t/>
            </a:r>
            <a:br>
              <a:rPr lang="en-US" sz="2400" b="1" dirty="0" smtClean="0">
                <a:solidFill>
                  <a:schemeClr val="tx1">
                    <a:lumMod val="95000"/>
                    <a:lumOff val="5000"/>
                  </a:schemeClr>
                </a:solidFill>
              </a:rPr>
            </a:br>
            <a:r>
              <a:rPr lang="en-US" sz="2400" b="1" dirty="0" err="1" smtClean="0">
                <a:solidFill>
                  <a:schemeClr val="tx1">
                    <a:lumMod val="95000"/>
                    <a:lumOff val="5000"/>
                  </a:schemeClr>
                </a:solidFill>
              </a:rPr>
              <a:t>Kelas</a:t>
            </a:r>
            <a:r>
              <a:rPr lang="en-US" sz="2400" b="1" dirty="0" smtClean="0">
                <a:solidFill>
                  <a:schemeClr val="tx1">
                    <a:lumMod val="95000"/>
                    <a:lumOff val="5000"/>
                  </a:schemeClr>
                </a:solidFill>
              </a:rPr>
              <a:t> : XI – LISTRIK  2</a:t>
            </a:r>
            <a:br>
              <a:rPr lang="en-US" sz="2400" b="1" dirty="0" smtClean="0">
                <a:solidFill>
                  <a:schemeClr val="tx1">
                    <a:lumMod val="95000"/>
                    <a:lumOff val="5000"/>
                  </a:schemeClr>
                </a:solidFill>
              </a:rPr>
            </a:br>
            <a:endParaRPr lang="id-ID" sz="2400" b="1" dirty="0" smtClean="0">
              <a:solidFill>
                <a:schemeClr val="tx1">
                  <a:lumMod val="95000"/>
                  <a:lumOff val="5000"/>
                </a:schemeClr>
              </a:solidFill>
            </a:endParaRPr>
          </a:p>
          <a:p>
            <a:pPr algn="l"/>
            <a:endParaRPr lang="id-ID" sz="2400"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jpg"/>
          <p:cNvPicPr>
            <a:picLocks noGrp="1" noChangeAspect="1"/>
          </p:cNvPicPr>
          <p:nvPr>
            <p:ph idx="1"/>
          </p:nvPr>
        </p:nvPicPr>
        <p:blipFill>
          <a:blip r:embed="rId2"/>
          <a:stretch>
            <a:fillRect/>
          </a:stretch>
        </p:blipFill>
        <p:spPr>
          <a:xfrm>
            <a:off x="1571604" y="857232"/>
            <a:ext cx="5929354" cy="2714644"/>
          </a:xfrm>
        </p:spPr>
      </p:pic>
      <p:sp>
        <p:nvSpPr>
          <p:cNvPr id="5" name="Rectangle 4"/>
          <p:cNvSpPr/>
          <p:nvPr/>
        </p:nvSpPr>
        <p:spPr>
          <a:xfrm>
            <a:off x="2285984" y="3929066"/>
            <a:ext cx="5500710" cy="1569660"/>
          </a:xfrm>
          <a:prstGeom prst="rect">
            <a:avLst/>
          </a:prstGeom>
        </p:spPr>
        <p:txBody>
          <a:bodyPr wrap="square">
            <a:spAutoFit/>
          </a:bodyPr>
          <a:lstStyle/>
          <a:p>
            <a:r>
              <a:rPr lang="id-ID" sz="2400" dirty="0" smtClean="0">
                <a:solidFill>
                  <a:schemeClr val="bg1"/>
                </a:solidFill>
                <a:latin typeface="+mj-lt"/>
              </a:rPr>
              <a:t>Dalam suasana basa, asam karboksilat dapat membentuk garamnya. Dan dengan adanya asam, asam karboksilat dapat kembali menjadi bentuk asamnya</a:t>
            </a:r>
            <a:endParaRPr lang="id-ID"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3200" b="1" dirty="0" smtClean="0"/>
              <a:t>Pengaruh Subtituen Pada Keasaman Asam Karboksilat dan Kebasaan Garam Karboksilat</a:t>
            </a:r>
            <a:endParaRPr lang="id-ID" sz="3200" dirty="0"/>
          </a:p>
        </p:txBody>
      </p:sp>
      <p:sp>
        <p:nvSpPr>
          <p:cNvPr id="3" name="Content Placeholder 2"/>
          <p:cNvSpPr>
            <a:spLocks noGrp="1"/>
          </p:cNvSpPr>
          <p:nvPr>
            <p:ph idx="1"/>
          </p:nvPr>
        </p:nvSpPr>
        <p:spPr>
          <a:xfrm>
            <a:off x="457200" y="1935480"/>
            <a:ext cx="8229600" cy="3279470"/>
          </a:xfrm>
        </p:spPr>
        <p:txBody>
          <a:bodyPr>
            <a:normAutofit fontScale="92500" lnSpcReduction="10000"/>
          </a:bodyPr>
          <a:lstStyle/>
          <a:p>
            <a:r>
              <a:rPr lang="id-ID" dirty="0" smtClean="0">
                <a:solidFill>
                  <a:schemeClr val="bg1"/>
                </a:solidFill>
                <a:latin typeface="+mj-lt"/>
              </a:rPr>
              <a:t>Faktor-faktor yang dapat meningkatkan kestabilan anion berarti akan menaikkan keasaman, dan faktor-faktor yang mengurangi kestabilan anion akan menyebabkan penurunan keasaman suatu asam karboksilat. Menurut teori asam-basa Bronsted Lowry, bila suatu asam karboksilat bersifat asam kuat, maka basa konjugasinya bersifat basa lemah, sebaliknya bila suatu asam karboksilat bersifat asam lemah, maka basa konjugasinya bersifat basa kuat.</a:t>
            </a:r>
            <a:br>
              <a:rPr lang="id-ID" dirty="0" smtClean="0">
                <a:solidFill>
                  <a:schemeClr val="bg1"/>
                </a:solidFill>
                <a:latin typeface="+mj-lt"/>
              </a:rPr>
            </a:br>
            <a:endParaRPr lang="id-ID" dirty="0">
              <a:solidFill>
                <a:schemeClr val="bg1"/>
              </a:solidFill>
              <a:latin typeface="+mj-lt"/>
            </a:endParaRPr>
          </a:p>
        </p:txBody>
      </p:sp>
      <p:pic>
        <p:nvPicPr>
          <p:cNvPr id="3075" name="Picture 3" descr="C:\Users\cindiclaudia\Pictures\asam.jpg"/>
          <p:cNvPicPr>
            <a:picLocks noChangeAspect="1" noChangeArrowheads="1"/>
          </p:cNvPicPr>
          <p:nvPr/>
        </p:nvPicPr>
        <p:blipFill>
          <a:blip r:embed="rId2"/>
          <a:srcRect/>
          <a:stretch>
            <a:fillRect/>
          </a:stretch>
        </p:blipFill>
        <p:spPr bwMode="auto">
          <a:xfrm>
            <a:off x="3428992" y="4786322"/>
            <a:ext cx="3500462" cy="157163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000" b="1" dirty="0" smtClean="0"/>
              <a:t>Reaksi-reaksi pada asam Karboksilat</a:t>
            </a:r>
            <a:endParaRPr lang="id-ID" sz="4000" dirty="0"/>
          </a:p>
        </p:txBody>
      </p:sp>
      <p:sp>
        <p:nvSpPr>
          <p:cNvPr id="3" name="Content Placeholder 2"/>
          <p:cNvSpPr>
            <a:spLocks noGrp="1"/>
          </p:cNvSpPr>
          <p:nvPr>
            <p:ph idx="1"/>
          </p:nvPr>
        </p:nvSpPr>
        <p:spPr/>
        <p:txBody>
          <a:bodyPr>
            <a:normAutofit fontScale="85000" lnSpcReduction="20000"/>
          </a:bodyPr>
          <a:lstStyle/>
          <a:p>
            <a:r>
              <a:rPr lang="id-ID" dirty="0" smtClean="0">
                <a:solidFill>
                  <a:schemeClr val="bg1"/>
                </a:solidFill>
                <a:latin typeface="+mj-lt"/>
              </a:rPr>
              <a:t>Asam karboksilat dapat mengalami reaksi-reaksi kimia dalam beberapa cara sebagai berikut :</a:t>
            </a:r>
            <a:br>
              <a:rPr lang="id-ID" dirty="0" smtClean="0">
                <a:solidFill>
                  <a:schemeClr val="bg1"/>
                </a:solidFill>
                <a:latin typeface="+mj-lt"/>
              </a:rPr>
            </a:br>
            <a:r>
              <a:rPr lang="id-ID" dirty="0" smtClean="0">
                <a:solidFill>
                  <a:schemeClr val="bg1"/>
                </a:solidFill>
                <a:latin typeface="+mj-lt"/>
              </a:rPr>
              <a:t>a. Reaksi pada gugus alkil yang dapat mengalami reaksi substitusi dan juga dapat teroksidasi.</a:t>
            </a:r>
            <a:br>
              <a:rPr lang="id-ID" dirty="0" smtClean="0">
                <a:solidFill>
                  <a:schemeClr val="bg1"/>
                </a:solidFill>
                <a:latin typeface="+mj-lt"/>
              </a:rPr>
            </a:br>
            <a:r>
              <a:rPr lang="id-ID" dirty="0" smtClean="0">
                <a:solidFill>
                  <a:schemeClr val="bg1"/>
                </a:solidFill>
                <a:latin typeface="+mj-lt"/>
              </a:rPr>
              <a:t/>
            </a:r>
            <a:br>
              <a:rPr lang="id-ID" dirty="0" smtClean="0">
                <a:solidFill>
                  <a:schemeClr val="bg1"/>
                </a:solidFill>
                <a:latin typeface="+mj-lt"/>
              </a:rPr>
            </a:br>
            <a:r>
              <a:rPr lang="id-ID" dirty="0" smtClean="0">
                <a:solidFill>
                  <a:schemeClr val="bg1"/>
                </a:solidFill>
                <a:latin typeface="+mj-lt"/>
              </a:rPr>
              <a:t>b. Beraksi dengan melepaskan atom H+ , terutama bila direaksikan dengan logam alkali dan logam-logam yang sangat elektropositif.</a:t>
            </a:r>
            <a:br>
              <a:rPr lang="id-ID" dirty="0" smtClean="0">
                <a:solidFill>
                  <a:schemeClr val="bg1"/>
                </a:solidFill>
                <a:latin typeface="+mj-lt"/>
              </a:rPr>
            </a:br>
            <a:r>
              <a:rPr lang="id-ID" dirty="0" smtClean="0">
                <a:solidFill>
                  <a:schemeClr val="bg1"/>
                </a:solidFill>
                <a:latin typeface="+mj-lt"/>
              </a:rPr>
              <a:t/>
            </a:r>
            <a:br>
              <a:rPr lang="id-ID" dirty="0" smtClean="0">
                <a:solidFill>
                  <a:schemeClr val="bg1"/>
                </a:solidFill>
                <a:latin typeface="+mj-lt"/>
              </a:rPr>
            </a:br>
            <a:r>
              <a:rPr lang="id-ID" dirty="0" smtClean="0">
                <a:solidFill>
                  <a:schemeClr val="bg1"/>
                </a:solidFill>
                <a:latin typeface="+mj-lt"/>
              </a:rPr>
              <a:t>c. Gugus OH dari karboksilat dapat bereaksi dengan alcohol, fosforil halide, tionil klorida dan dapat mengalami reaksi dehidratasi dengan menghasilkan anhidrida asam.</a:t>
            </a:r>
            <a:br>
              <a:rPr lang="id-ID" dirty="0" smtClean="0">
                <a:solidFill>
                  <a:schemeClr val="bg1"/>
                </a:solidFill>
                <a:latin typeface="+mj-lt"/>
              </a:rPr>
            </a:br>
            <a:r>
              <a:rPr lang="id-ID" dirty="0" smtClean="0">
                <a:solidFill>
                  <a:schemeClr val="bg1"/>
                </a:solidFill>
                <a:latin typeface="+mj-lt"/>
              </a:rPr>
              <a:t/>
            </a:r>
            <a:br>
              <a:rPr lang="id-ID" dirty="0" smtClean="0">
                <a:solidFill>
                  <a:schemeClr val="bg1"/>
                </a:solidFill>
                <a:latin typeface="+mj-lt"/>
              </a:rPr>
            </a:br>
            <a:r>
              <a:rPr lang="id-ID" dirty="0" smtClean="0">
                <a:solidFill>
                  <a:schemeClr val="bg1"/>
                </a:solidFill>
                <a:latin typeface="+mj-lt"/>
              </a:rPr>
              <a:t>d. Gugus COOH dapat mengalami reaksi reduksi dan dekarboksilasi. Bentuk garam ammonium dan karboksilat dapat mengalami dehidratasi menghasilkan amida atau sianida.</a:t>
            </a:r>
            <a:endParaRPr lang="id-ID" dirty="0">
              <a:solidFill>
                <a:schemeClr val="bg1"/>
              </a:solidFill>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3600" dirty="0" smtClean="0"/>
              <a:t>Reaksi penetralan</a:t>
            </a:r>
            <a:br>
              <a:rPr lang="id-ID" sz="3600" dirty="0" smtClean="0"/>
            </a:br>
            <a:endParaRPr lang="id-ID" sz="3600" dirty="0"/>
          </a:p>
        </p:txBody>
      </p:sp>
      <p:pic>
        <p:nvPicPr>
          <p:cNvPr id="4" name="Content Placeholder 3" descr="27.JPG"/>
          <p:cNvPicPr>
            <a:picLocks noGrp="1" noChangeAspect="1"/>
          </p:cNvPicPr>
          <p:nvPr>
            <p:ph idx="1"/>
          </p:nvPr>
        </p:nvPicPr>
        <p:blipFill>
          <a:blip r:embed="rId2"/>
          <a:stretch>
            <a:fillRect/>
          </a:stretch>
        </p:blipFill>
        <p:spPr>
          <a:xfrm>
            <a:off x="827989" y="2414800"/>
            <a:ext cx="4557734" cy="991395"/>
          </a:xfrm>
        </p:spPr>
      </p:pic>
      <p:sp>
        <p:nvSpPr>
          <p:cNvPr id="5" name="Rectangle 4"/>
          <p:cNvSpPr/>
          <p:nvPr/>
        </p:nvSpPr>
        <p:spPr>
          <a:xfrm>
            <a:off x="571472" y="1428736"/>
            <a:ext cx="7358114" cy="830997"/>
          </a:xfrm>
          <a:prstGeom prst="rect">
            <a:avLst/>
          </a:prstGeom>
        </p:spPr>
        <p:txBody>
          <a:bodyPr wrap="square">
            <a:spAutoFit/>
          </a:bodyPr>
          <a:lstStyle/>
          <a:p>
            <a:r>
              <a:rPr lang="id-ID" sz="2400" dirty="0" smtClean="0">
                <a:solidFill>
                  <a:schemeClr val="bg1"/>
                </a:solidFill>
                <a:latin typeface="+mj-lt"/>
              </a:rPr>
              <a:t>Asam karboksilat bereaksi dengan basa membentuk garam dan air.</a:t>
            </a:r>
            <a:endParaRPr lang="id-ID" sz="2400" dirty="0">
              <a:solidFill>
                <a:schemeClr val="bg1"/>
              </a:solidFill>
              <a:latin typeface="+mj-lt"/>
            </a:endParaRPr>
          </a:p>
        </p:txBody>
      </p:sp>
      <p:sp>
        <p:nvSpPr>
          <p:cNvPr id="6" name="Rectangle 5"/>
          <p:cNvSpPr/>
          <p:nvPr/>
        </p:nvSpPr>
        <p:spPr>
          <a:xfrm>
            <a:off x="2285984" y="3357562"/>
            <a:ext cx="6500842" cy="3477875"/>
          </a:xfrm>
          <a:prstGeom prst="rect">
            <a:avLst/>
          </a:prstGeom>
        </p:spPr>
        <p:txBody>
          <a:bodyPr wrap="square">
            <a:spAutoFit/>
          </a:bodyPr>
          <a:lstStyle/>
          <a:p>
            <a:r>
              <a:rPr lang="id-ID" sz="2000" dirty="0" smtClean="0">
                <a:solidFill>
                  <a:schemeClr val="bg1"/>
                </a:solidFill>
                <a:latin typeface="+mj-lt"/>
              </a:rPr>
              <a:t>Garam natrium atau kalium dari asam karboksilat suku tinggi dikenal sebagai sabun. Sabun natrium disebut sabun keras, sedangkan sabun kalium disebut sabun lunak. Sebagai contoh, yaitu natrium stearat (NaC17H35COO) dan kalium stearat (KC17H35COO).</a:t>
            </a:r>
            <a:br>
              <a:rPr lang="id-ID" sz="2000" dirty="0" smtClean="0">
                <a:solidFill>
                  <a:schemeClr val="bg1"/>
                </a:solidFill>
                <a:latin typeface="+mj-lt"/>
              </a:rPr>
            </a:br>
            <a:r>
              <a:rPr lang="id-ID" sz="2000" dirty="0" smtClean="0">
                <a:solidFill>
                  <a:schemeClr val="bg1"/>
                </a:solidFill>
                <a:latin typeface="+mj-lt"/>
              </a:rPr>
              <a:t>Asam alkanoat tergolong asam lemah, semakin panjang rantai alkilnya, semakin lemah asamnya. Jadi, asam alkanoat yang paling kuat adalah asam format, HCOOH. Asam format mempunyai Ka=1,8x10-4. Oleh karena itu, larutan garam natrium dan kaliumnya mengalami hidrolisis parsial dan bersifat basa.</a:t>
            </a:r>
            <a:endParaRPr lang="id-ID" sz="2000" dirty="0">
              <a:solidFill>
                <a:schemeClr val="bg1"/>
              </a:solidFill>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Reaksi Pengesteran</a:t>
            </a:r>
            <a:endParaRPr lang="id-ID" dirty="0"/>
          </a:p>
        </p:txBody>
      </p:sp>
      <p:pic>
        <p:nvPicPr>
          <p:cNvPr id="4" name="Content Placeholder 3" descr="28.JPG"/>
          <p:cNvPicPr>
            <a:picLocks noGrp="1" noChangeAspect="1"/>
          </p:cNvPicPr>
          <p:nvPr>
            <p:ph idx="1"/>
          </p:nvPr>
        </p:nvPicPr>
        <p:blipFill>
          <a:blip r:embed="rId2"/>
          <a:stretch>
            <a:fillRect/>
          </a:stretch>
        </p:blipFill>
        <p:spPr>
          <a:xfrm>
            <a:off x="1500166" y="2500306"/>
            <a:ext cx="4214841" cy="1714511"/>
          </a:xfrm>
        </p:spPr>
      </p:pic>
      <p:sp>
        <p:nvSpPr>
          <p:cNvPr id="5" name="Rectangle 4"/>
          <p:cNvSpPr/>
          <p:nvPr/>
        </p:nvSpPr>
        <p:spPr>
          <a:xfrm>
            <a:off x="2714612" y="4572008"/>
            <a:ext cx="5000660" cy="1200329"/>
          </a:xfrm>
          <a:prstGeom prst="rect">
            <a:avLst/>
          </a:prstGeom>
        </p:spPr>
        <p:txBody>
          <a:bodyPr wrap="square">
            <a:spAutoFit/>
          </a:bodyPr>
          <a:lstStyle/>
          <a:p>
            <a:r>
              <a:rPr lang="id-ID" sz="2400" dirty="0" smtClean="0">
                <a:solidFill>
                  <a:schemeClr val="bg1"/>
                </a:solidFill>
                <a:latin typeface="+mj-lt"/>
              </a:rPr>
              <a:t>Asam karboksilat bereaksi dengan alkohol membentuk ester. Reaksi ini disebut esterifikasi (pengesteran).</a:t>
            </a:r>
            <a:endParaRPr lang="id-ID"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Kegunaan dan Manfaat</a:t>
            </a:r>
            <a:endParaRPr lang="id-ID" dirty="0"/>
          </a:p>
        </p:txBody>
      </p:sp>
      <p:sp>
        <p:nvSpPr>
          <p:cNvPr id="3" name="Content Placeholder 2"/>
          <p:cNvSpPr>
            <a:spLocks noGrp="1"/>
          </p:cNvSpPr>
          <p:nvPr>
            <p:ph idx="1"/>
          </p:nvPr>
        </p:nvSpPr>
        <p:spPr/>
        <p:txBody>
          <a:bodyPr>
            <a:normAutofit/>
          </a:bodyPr>
          <a:lstStyle/>
          <a:p>
            <a:r>
              <a:rPr lang="id-ID" sz="2400" dirty="0" smtClean="0">
                <a:solidFill>
                  <a:schemeClr val="bg1"/>
                </a:solidFill>
                <a:latin typeface="+mj-lt"/>
              </a:rPr>
              <a:t>a. Asam Format (asam semut)</a:t>
            </a:r>
            <a:br>
              <a:rPr lang="id-ID" sz="2400" dirty="0" smtClean="0">
                <a:solidFill>
                  <a:schemeClr val="bg1"/>
                </a:solidFill>
                <a:latin typeface="+mj-lt"/>
              </a:rPr>
            </a:br>
            <a:r>
              <a:rPr lang="id-ID" sz="2400" dirty="0" smtClean="0">
                <a:solidFill>
                  <a:schemeClr val="bg1"/>
                </a:solidFill>
                <a:latin typeface="+mj-lt"/>
              </a:rPr>
              <a:t>Asam format adalah cairan tak berwarna, berbau tajam, mudah larut dalam air, alcohol dan eter. Dalam jumlah kecil, asam format juga terdapat dalam keringat (penyebab keringat manusia bersifat asam dan mudah diuraikan oleh mikroorganisme sehingga timbullah bau badan)</a:t>
            </a:r>
            <a:br>
              <a:rPr lang="id-ID" sz="2400" dirty="0" smtClean="0">
                <a:solidFill>
                  <a:schemeClr val="bg1"/>
                </a:solidFill>
                <a:latin typeface="+mj-lt"/>
              </a:rPr>
            </a:br>
            <a:r>
              <a:rPr lang="id-ID" sz="2400" dirty="0" smtClean="0">
                <a:solidFill>
                  <a:schemeClr val="bg1"/>
                </a:solidFill>
                <a:latin typeface="+mj-lt"/>
              </a:rPr>
              <a:t>Dalam Industri, asam format dibuat dari CO dengan uap air yang dialirkan melalui katalis (oksida logam) pada suhu sekitar 200 derajat Celsius dan tekanan tinggi.</a:t>
            </a:r>
            <a:endParaRPr lang="id-ID"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descr="karbok.jpg"/>
          <p:cNvPicPr>
            <a:picLocks noGrp="1" noChangeAspect="1"/>
          </p:cNvPicPr>
          <p:nvPr>
            <p:ph idx="1"/>
          </p:nvPr>
        </p:nvPicPr>
        <p:blipFill>
          <a:blip r:embed="rId2"/>
          <a:stretch>
            <a:fillRect/>
          </a:stretch>
        </p:blipFill>
        <p:spPr>
          <a:xfrm>
            <a:off x="500034" y="571480"/>
            <a:ext cx="5214974" cy="1143007"/>
          </a:xfrm>
        </p:spPr>
      </p:pic>
      <p:sp>
        <p:nvSpPr>
          <p:cNvPr id="5" name="Rectangle 4"/>
          <p:cNvSpPr/>
          <p:nvPr/>
        </p:nvSpPr>
        <p:spPr>
          <a:xfrm>
            <a:off x="2000232" y="2000240"/>
            <a:ext cx="6500858" cy="4093428"/>
          </a:xfrm>
          <a:prstGeom prst="rect">
            <a:avLst/>
          </a:prstGeom>
        </p:spPr>
        <p:txBody>
          <a:bodyPr wrap="square">
            <a:spAutoFit/>
          </a:bodyPr>
          <a:lstStyle/>
          <a:p>
            <a:r>
              <a:rPr lang="id-ID" sz="2000" dirty="0" smtClean="0">
                <a:solidFill>
                  <a:schemeClr val="bg1"/>
                </a:solidFill>
                <a:latin typeface="+mj-lt"/>
              </a:rPr>
              <a:t>Berbeda dengan asam karboksilat yang lain, asam format mempunyai sifat mereduksi. Hal ini terjadi karena selain mengandung gugus asam, senyawa ini masih mempunyaii gugus aldehida. H(COOH) dan (HCO)OH.</a:t>
            </a:r>
          </a:p>
          <a:p>
            <a:endParaRPr lang="id-ID" sz="2000" dirty="0">
              <a:solidFill>
                <a:schemeClr val="bg1"/>
              </a:solidFill>
              <a:latin typeface="+mj-lt"/>
            </a:endParaRPr>
          </a:p>
          <a:p>
            <a:r>
              <a:rPr lang="sv-SE" sz="2000" dirty="0" smtClean="0">
                <a:solidFill>
                  <a:schemeClr val="bg1"/>
                </a:solidFill>
                <a:latin typeface="+mj-lt"/>
              </a:rPr>
              <a:t>Asam Format mereduksi perak nitrat dalam suasana netral, mereduksi KMNO4 dalam suasana basa, dan juga mereduksi H2SO4 yang pekat.</a:t>
            </a:r>
            <a:endParaRPr lang="id-ID" sz="2000" dirty="0" smtClean="0">
              <a:solidFill>
                <a:schemeClr val="bg1"/>
              </a:solidFill>
              <a:latin typeface="+mj-lt"/>
            </a:endParaRPr>
          </a:p>
          <a:p>
            <a:endParaRPr lang="id-ID" sz="2000" dirty="0">
              <a:solidFill>
                <a:schemeClr val="bg1"/>
              </a:solidFill>
              <a:latin typeface="+mj-lt"/>
            </a:endParaRPr>
          </a:p>
          <a:p>
            <a:r>
              <a:rPr lang="id-ID" sz="2000" dirty="0" smtClean="0">
                <a:solidFill>
                  <a:schemeClr val="bg1"/>
                </a:solidFill>
                <a:latin typeface="+mj-lt"/>
              </a:rPr>
              <a:t>Asam format banyak digunakan dalam industri tekstil, penyamakan kulit, dan perkebunan karet untuk menggumpalkan lateks (getah pohon karet).</a:t>
            </a:r>
            <a:br>
              <a:rPr lang="id-ID" sz="2000" dirty="0" smtClean="0">
                <a:solidFill>
                  <a:schemeClr val="bg1"/>
                </a:solidFill>
                <a:latin typeface="+mj-lt"/>
              </a:rPr>
            </a:br>
            <a:endParaRPr lang="id-ID" sz="2000" dirty="0">
              <a:solidFill>
                <a:schemeClr val="bg1"/>
              </a:solidFill>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t>Asam Asetat (asam cuka)</a:t>
            </a:r>
            <a:endParaRPr lang="id-ID" sz="4000" dirty="0"/>
          </a:p>
        </p:txBody>
      </p:sp>
      <p:sp>
        <p:nvSpPr>
          <p:cNvPr id="3" name="Content Placeholder 2"/>
          <p:cNvSpPr>
            <a:spLocks noGrp="1"/>
          </p:cNvSpPr>
          <p:nvPr>
            <p:ph idx="1"/>
          </p:nvPr>
        </p:nvSpPr>
        <p:spPr/>
        <p:txBody>
          <a:bodyPr>
            <a:normAutofit fontScale="92500" lnSpcReduction="20000"/>
          </a:bodyPr>
          <a:lstStyle/>
          <a:p>
            <a:r>
              <a:rPr lang="id-ID" dirty="0" smtClean="0">
                <a:solidFill>
                  <a:schemeClr val="bg1"/>
                </a:solidFill>
                <a:latin typeface="+mj-lt"/>
              </a:rPr>
              <a:t>Asam asetat adalah asam yang terdapat dalam cuka makan. Kadar asam asetat yang terdapat dalam cuka makan sekitar 20-25%. Asam asetat murni, yang disebut asam asetat glasial, merupakan cairan bening tak berwarna, berbau sangat tajam, membeku pada 16,6 derajat Celsius, membentuk Kristal yang menterupai es atau kaca.</a:t>
            </a:r>
            <a:br>
              <a:rPr lang="id-ID" dirty="0" smtClean="0">
                <a:solidFill>
                  <a:schemeClr val="bg1"/>
                </a:solidFill>
                <a:latin typeface="+mj-lt"/>
              </a:rPr>
            </a:br>
            <a:r>
              <a:rPr lang="id-ID" dirty="0" smtClean="0">
                <a:solidFill>
                  <a:schemeClr val="bg1"/>
                </a:solidFill>
                <a:latin typeface="+mj-lt"/>
              </a:rPr>
              <a:t>Asam asetat dapat dibuat dari oksidasi etanol karena pengaruh berbagai jenis bakteri seperti acetobacter. Cara ini masih dipakai hingga kini (penerapan bioteknologi konvensional) untuk membuat asam asetat encer untuk cuka makan. Bahan yang digunakan ialah anggur atau sari buah lain. Sebagian besar asam asetat dibuat dengan mengalirkan uap etanol yang telah dicampur dengan udara melalui katalis.</a:t>
            </a:r>
            <a:br>
              <a:rPr lang="id-ID" dirty="0" smtClean="0">
                <a:solidFill>
                  <a:schemeClr val="bg1"/>
                </a:solidFill>
                <a:latin typeface="+mj-lt"/>
              </a:rPr>
            </a:br>
            <a:endParaRPr lang="id-ID" dirty="0">
              <a:solidFill>
                <a:schemeClr val="bg1"/>
              </a:solidFill>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214686"/>
            <a:ext cx="8229600" cy="1143000"/>
          </a:xfrm>
        </p:spPr>
        <p:txBody>
          <a:bodyPr>
            <a:normAutofit fontScale="90000"/>
          </a:bodyPr>
          <a:lstStyle/>
          <a:p>
            <a:pPr algn="ctr"/>
            <a:r>
              <a:rPr lang="id-ID" dirty="0" smtClean="0"/>
              <a:t>Sekian </a:t>
            </a:r>
            <a:br>
              <a:rPr lang="id-ID" dirty="0" smtClean="0"/>
            </a:br>
            <a:r>
              <a:rPr lang="id-ID" dirty="0" smtClean="0"/>
              <a:t>Dan </a:t>
            </a:r>
            <a:br>
              <a:rPr lang="id-ID" dirty="0" smtClean="0"/>
            </a:br>
            <a:r>
              <a:rPr lang="id-ID" dirty="0" smtClean="0"/>
              <a:t>Terimakasih</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3500446"/>
            <a:ext cx="8229600" cy="1143000"/>
          </a:xfrm>
        </p:spPr>
        <p:txBody>
          <a:bodyPr>
            <a:noAutofit/>
          </a:bodyPr>
          <a:lstStyle/>
          <a:p>
            <a:pPr algn="ctr"/>
            <a:r>
              <a:rPr lang="fi-FI" sz="4400" b="1" dirty="0" smtClean="0">
                <a:solidFill>
                  <a:schemeClr val="bg1"/>
                </a:solidFill>
              </a:rPr>
              <a:t>Asam Karboksilat (Asam Alkanoat)</a:t>
            </a:r>
            <a:r>
              <a:rPr lang="id-ID" sz="4400" b="1" dirty="0" smtClean="0">
                <a:solidFill>
                  <a:schemeClr val="bg1"/>
                </a:solidFill>
              </a:rPr>
              <a:t/>
            </a:r>
            <a:br>
              <a:rPr lang="id-ID" sz="4400" b="1" dirty="0" smtClean="0">
                <a:solidFill>
                  <a:schemeClr val="bg1"/>
                </a:solidFill>
              </a:rPr>
            </a:br>
            <a:r>
              <a:rPr lang="fi-FI" sz="4400" b="1" dirty="0" smtClean="0">
                <a:solidFill>
                  <a:schemeClr val="bg1"/>
                </a:solidFill>
              </a:rPr>
              <a:t> </a:t>
            </a:r>
            <a:r>
              <a:rPr lang="id-ID" sz="4400" b="1" dirty="0" smtClean="0">
                <a:solidFill>
                  <a:schemeClr val="bg1"/>
                </a:solidFill>
              </a:rPr>
              <a:t>Dan</a:t>
            </a:r>
            <a:br>
              <a:rPr lang="id-ID" sz="4400" b="1" dirty="0" smtClean="0">
                <a:solidFill>
                  <a:schemeClr val="bg1"/>
                </a:solidFill>
              </a:rPr>
            </a:br>
            <a:r>
              <a:rPr lang="id-ID" sz="4400" b="1" dirty="0" smtClean="0">
                <a:solidFill>
                  <a:schemeClr val="bg1"/>
                </a:solidFill>
              </a:rPr>
              <a:t> Ester</a:t>
            </a:r>
            <a:r>
              <a:rPr lang="fi-FI" sz="4400" b="1" dirty="0" smtClean="0">
                <a:solidFill>
                  <a:schemeClr val="bg1"/>
                </a:solidFill>
              </a:rPr>
              <a:t/>
            </a:r>
            <a:br>
              <a:rPr lang="fi-FI" sz="4400" b="1" dirty="0" smtClean="0">
                <a:solidFill>
                  <a:schemeClr val="bg1"/>
                </a:solidFill>
              </a:rPr>
            </a:br>
            <a:endParaRPr lang="id-ID" sz="44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jpg"/>
          <p:cNvPicPr>
            <a:picLocks noGrp="1" noChangeAspect="1"/>
          </p:cNvPicPr>
          <p:nvPr>
            <p:ph idx="1"/>
          </p:nvPr>
        </p:nvPicPr>
        <p:blipFill>
          <a:blip r:embed="rId2"/>
          <a:stretch>
            <a:fillRect/>
          </a:stretch>
        </p:blipFill>
        <p:spPr>
          <a:xfrm>
            <a:off x="71406" y="285728"/>
            <a:ext cx="4643470" cy="2071702"/>
          </a:xfrm>
        </p:spPr>
      </p:pic>
      <p:sp>
        <p:nvSpPr>
          <p:cNvPr id="5" name="Rectangle 4"/>
          <p:cNvSpPr/>
          <p:nvPr/>
        </p:nvSpPr>
        <p:spPr>
          <a:xfrm>
            <a:off x="500034" y="2571744"/>
            <a:ext cx="4572000" cy="2677656"/>
          </a:xfrm>
          <a:prstGeom prst="rect">
            <a:avLst/>
          </a:prstGeom>
        </p:spPr>
        <p:txBody>
          <a:bodyPr>
            <a:spAutoFit/>
          </a:bodyPr>
          <a:lstStyle/>
          <a:p>
            <a:r>
              <a:rPr lang="id-ID" sz="2400" b="1" dirty="0" smtClean="0">
                <a:solidFill>
                  <a:schemeClr val="bg1"/>
                </a:solidFill>
                <a:latin typeface="+mj-lt"/>
              </a:rPr>
              <a:t>Nama Trivial (umum) = Asam Karboksilat</a:t>
            </a:r>
            <a:r>
              <a:rPr lang="id-ID" sz="2400" dirty="0" smtClean="0">
                <a:solidFill>
                  <a:schemeClr val="bg1"/>
                </a:solidFill>
                <a:latin typeface="+mj-lt"/>
              </a:rPr>
              <a:t/>
            </a:r>
            <a:br>
              <a:rPr lang="id-ID" sz="2400" dirty="0" smtClean="0">
                <a:solidFill>
                  <a:schemeClr val="bg1"/>
                </a:solidFill>
                <a:latin typeface="+mj-lt"/>
              </a:rPr>
            </a:br>
            <a:r>
              <a:rPr lang="id-ID" sz="2400" b="1" dirty="0" smtClean="0">
                <a:solidFill>
                  <a:schemeClr val="bg1"/>
                </a:solidFill>
                <a:latin typeface="+mj-lt"/>
              </a:rPr>
              <a:t>Rumus = R-COOH</a:t>
            </a:r>
            <a:r>
              <a:rPr lang="id-ID" sz="2400" dirty="0" smtClean="0">
                <a:solidFill>
                  <a:schemeClr val="bg1"/>
                </a:solidFill>
                <a:latin typeface="+mj-lt"/>
              </a:rPr>
              <a:t/>
            </a:r>
            <a:br>
              <a:rPr lang="id-ID" sz="2400" dirty="0" smtClean="0">
                <a:solidFill>
                  <a:schemeClr val="bg1"/>
                </a:solidFill>
                <a:latin typeface="+mj-lt"/>
              </a:rPr>
            </a:br>
            <a:r>
              <a:rPr lang="id-ID" sz="2400" b="1" dirty="0" smtClean="0">
                <a:solidFill>
                  <a:schemeClr val="bg1"/>
                </a:solidFill>
                <a:latin typeface="+mj-lt"/>
              </a:rPr>
              <a:t>Gugus Fungsi = -COOH</a:t>
            </a:r>
            <a:r>
              <a:rPr lang="id-ID" sz="2400" dirty="0" smtClean="0">
                <a:solidFill>
                  <a:schemeClr val="bg1"/>
                </a:solidFill>
                <a:latin typeface="+mj-lt"/>
              </a:rPr>
              <a:t/>
            </a:r>
            <a:br>
              <a:rPr lang="id-ID" sz="2400" dirty="0" smtClean="0">
                <a:solidFill>
                  <a:schemeClr val="bg1"/>
                </a:solidFill>
                <a:latin typeface="+mj-lt"/>
              </a:rPr>
            </a:br>
            <a:endParaRPr lang="id-ID" sz="2400" dirty="0" smtClean="0">
              <a:solidFill>
                <a:schemeClr val="bg1"/>
              </a:solidFill>
              <a:latin typeface="+mj-lt"/>
            </a:endParaRPr>
          </a:p>
          <a:p>
            <a:r>
              <a:rPr lang="id-ID" sz="2400" b="1" dirty="0" smtClean="0">
                <a:solidFill>
                  <a:schemeClr val="bg1"/>
                </a:solidFill>
                <a:latin typeface="+mj-lt"/>
              </a:rPr>
              <a:t/>
            </a:r>
            <a:br>
              <a:rPr lang="id-ID" sz="2400" b="1" dirty="0" smtClean="0">
                <a:solidFill>
                  <a:schemeClr val="bg1"/>
                </a:solidFill>
                <a:latin typeface="+mj-lt"/>
              </a:rPr>
            </a:br>
            <a:endParaRPr lang="id-ID" sz="2400" dirty="0">
              <a:solidFill>
                <a:schemeClr val="bg1"/>
              </a:solidFill>
              <a:latin typeface="+mj-lt"/>
            </a:endParaRPr>
          </a:p>
        </p:txBody>
      </p:sp>
      <p:sp>
        <p:nvSpPr>
          <p:cNvPr id="7" name="Rectangle 6"/>
          <p:cNvSpPr/>
          <p:nvPr/>
        </p:nvSpPr>
        <p:spPr>
          <a:xfrm>
            <a:off x="5643570" y="500042"/>
            <a:ext cx="2572820" cy="461665"/>
          </a:xfrm>
          <a:prstGeom prst="rect">
            <a:avLst/>
          </a:prstGeom>
        </p:spPr>
        <p:txBody>
          <a:bodyPr wrap="none">
            <a:spAutoFit/>
          </a:bodyPr>
          <a:lstStyle/>
          <a:p>
            <a:r>
              <a:rPr lang="id-ID" sz="2400" b="1" dirty="0" smtClean="0">
                <a:solidFill>
                  <a:schemeClr val="bg1"/>
                </a:solidFill>
                <a:latin typeface="+mj-lt"/>
              </a:rPr>
              <a:t>Gambaran umum :</a:t>
            </a:r>
            <a:endParaRPr lang="id-ID" sz="2400" dirty="0">
              <a:solidFill>
                <a:schemeClr val="bg1"/>
              </a:solidFill>
              <a:latin typeface="+mj-lt"/>
            </a:endParaRPr>
          </a:p>
        </p:txBody>
      </p:sp>
      <p:sp>
        <p:nvSpPr>
          <p:cNvPr id="8" name="Rectangle 7"/>
          <p:cNvSpPr/>
          <p:nvPr/>
        </p:nvSpPr>
        <p:spPr>
          <a:xfrm>
            <a:off x="4643438" y="928670"/>
            <a:ext cx="4572000" cy="5324535"/>
          </a:xfrm>
          <a:prstGeom prst="rect">
            <a:avLst/>
          </a:prstGeom>
        </p:spPr>
        <p:txBody>
          <a:bodyPr>
            <a:spAutoFit/>
          </a:bodyPr>
          <a:lstStyle/>
          <a:p>
            <a:r>
              <a:rPr lang="id-ID" sz="2000" b="1" dirty="0" smtClean="0">
                <a:solidFill>
                  <a:schemeClr val="bg1"/>
                </a:solidFill>
                <a:latin typeface="+mj-lt"/>
              </a:rPr>
              <a:t>a. Suku rendah berwujud zat cair encer, suku tengah berwujud zat cair kental, dan suku tinggi padat.</a:t>
            </a:r>
            <a:br>
              <a:rPr lang="id-ID" sz="2000" b="1" dirty="0" smtClean="0">
                <a:solidFill>
                  <a:schemeClr val="bg1"/>
                </a:solidFill>
                <a:latin typeface="+mj-lt"/>
              </a:rPr>
            </a:br>
            <a:r>
              <a:rPr lang="id-ID" sz="2000" b="1" dirty="0" smtClean="0">
                <a:solidFill>
                  <a:schemeClr val="bg1"/>
                </a:solidFill>
                <a:latin typeface="+mj-lt"/>
              </a:rPr>
              <a:t>b. Makin banyak atom C makin tinggi titik lelehnya.</a:t>
            </a:r>
            <a:br>
              <a:rPr lang="id-ID" sz="2000" b="1" dirty="0" smtClean="0">
                <a:solidFill>
                  <a:schemeClr val="bg1"/>
                </a:solidFill>
                <a:latin typeface="+mj-lt"/>
              </a:rPr>
            </a:br>
            <a:r>
              <a:rPr lang="id-ID" sz="2000" b="1" dirty="0" smtClean="0">
                <a:solidFill>
                  <a:schemeClr val="bg1"/>
                </a:solidFill>
                <a:latin typeface="+mj-lt"/>
              </a:rPr>
              <a:t>c. Semakin banyak atom C nya semakin lemah sifat keasamannya (asam alkanoat yang paling kuat keasamannya adalah asam format, HCOOH).</a:t>
            </a:r>
            <a:br>
              <a:rPr lang="id-ID" sz="2000" b="1" dirty="0" smtClean="0">
                <a:solidFill>
                  <a:schemeClr val="bg1"/>
                </a:solidFill>
                <a:latin typeface="+mj-lt"/>
              </a:rPr>
            </a:br>
            <a:r>
              <a:rPr lang="id-ID" sz="2000" b="1" dirty="0" smtClean="0">
                <a:solidFill>
                  <a:schemeClr val="bg1"/>
                </a:solidFill>
                <a:latin typeface="+mj-lt"/>
              </a:rPr>
              <a:t>d. Semua merupakan asam lemah.</a:t>
            </a:r>
            <a:br>
              <a:rPr lang="id-ID" sz="2000" b="1" dirty="0" smtClean="0">
                <a:solidFill>
                  <a:schemeClr val="bg1"/>
                </a:solidFill>
                <a:latin typeface="+mj-lt"/>
              </a:rPr>
            </a:br>
            <a:r>
              <a:rPr lang="id-ID" sz="2000" b="1" dirty="0" smtClean="0">
                <a:solidFill>
                  <a:schemeClr val="bg1"/>
                </a:solidFill>
                <a:latin typeface="+mj-lt"/>
              </a:rPr>
              <a:t>e. Bereaksi dengan alkanol membentuk alkil alkanoat (esterifikasi).</a:t>
            </a:r>
            <a:br>
              <a:rPr lang="id-ID" sz="2000" b="1" dirty="0" smtClean="0">
                <a:solidFill>
                  <a:schemeClr val="bg1"/>
                </a:solidFill>
                <a:latin typeface="+mj-lt"/>
              </a:rPr>
            </a:br>
            <a:r>
              <a:rPr lang="id-ID" sz="2000" b="1" dirty="0" smtClean="0">
                <a:solidFill>
                  <a:schemeClr val="bg1"/>
                </a:solidFill>
                <a:latin typeface="+mj-lt"/>
              </a:rPr>
              <a:t>f. Reaksi Substitusi OH dalam gugus COOH dengan halogen.</a:t>
            </a:r>
            <a:br>
              <a:rPr lang="id-ID" sz="2000" b="1" dirty="0" smtClean="0">
                <a:solidFill>
                  <a:schemeClr val="bg1"/>
                </a:solidFill>
                <a:latin typeface="+mj-lt"/>
              </a:rPr>
            </a:br>
            <a:r>
              <a:rPr lang="id-ID" sz="2000" b="1" dirty="0" smtClean="0">
                <a:solidFill>
                  <a:schemeClr val="bg1"/>
                </a:solidFill>
                <a:latin typeface="+mj-lt"/>
              </a:rPr>
              <a:t>g. Asam formiat dapat melepuhkan kulit.</a:t>
            </a:r>
            <a:br>
              <a:rPr lang="id-ID" sz="2000" b="1" dirty="0" smtClean="0">
                <a:solidFill>
                  <a:schemeClr val="bg1"/>
                </a:solidFill>
                <a:latin typeface="+mj-lt"/>
              </a:rPr>
            </a:br>
            <a:r>
              <a:rPr lang="id-ID" sz="2000" b="1" dirty="0" smtClean="0">
                <a:solidFill>
                  <a:schemeClr val="bg1"/>
                </a:solidFill>
                <a:latin typeface="+mj-lt"/>
              </a:rPr>
              <a:t>h. Bereaksi dengan basa membentuk garam.</a:t>
            </a:r>
            <a:endParaRPr lang="id-ID" sz="2000" b="1" dirty="0">
              <a:solidFill>
                <a:schemeClr val="bg1"/>
              </a:solidFill>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Struktur Asam Karboksilat</a:t>
            </a:r>
            <a:endParaRPr lang="id-ID" dirty="0"/>
          </a:p>
        </p:txBody>
      </p:sp>
      <p:sp>
        <p:nvSpPr>
          <p:cNvPr id="3" name="Content Placeholder 2"/>
          <p:cNvSpPr>
            <a:spLocks noGrp="1"/>
          </p:cNvSpPr>
          <p:nvPr>
            <p:ph idx="1"/>
          </p:nvPr>
        </p:nvSpPr>
        <p:spPr/>
        <p:txBody>
          <a:bodyPr/>
          <a:lstStyle/>
          <a:p>
            <a:r>
              <a:rPr lang="id-ID" dirty="0" smtClean="0">
                <a:solidFill>
                  <a:schemeClr val="bg1"/>
                </a:solidFill>
                <a:latin typeface="+mj-lt"/>
              </a:rPr>
              <a:t>Senyawa organik yang memperlihatkan sifat keasaman dan sangat penting dalam kehidupan adalah senyawa yang memiliki gugus fungsi karboksilat (karboksilat termasuk gugus fungsi pembentuk asam amino). Rumus umum molekul senyawa karboksilat adalah R-COOH (CnH2nO2), dimana R dapat berupa H, Alkil, alkenil, alkunil, aril. Yang harus diperhatikan dari rumus umum, meskipun terdapat OH yang merupakan penanda basa, asam karboksilat sesuai dengan namanya bersifat asam.</a:t>
            </a:r>
            <a:endParaRPr lang="id-ID" dirty="0">
              <a:solidFill>
                <a:schemeClr val="bg1"/>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Tatanama</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solidFill>
                  <a:schemeClr val="bg1"/>
                </a:solidFill>
                <a:latin typeface="+mj-lt"/>
              </a:rPr>
              <a:t>Karena banyak terdapat dialam, asam-asam karboksilat adalah golongan senyawa yang paling dulu dipelajari oleh kimiawan organik. Karena tidak mengherankan jika banyak senyawa-senyawa asam mempunyai nama-nama biasa. Nama-nama ini biasanya diturunkan dari bahasa Latin yang menunjukkan asalnya. Tabel 12.8 memuat nama-nama asam berantai lurus beserta nama IUPAC-nya. Banyak dari asam ini mula-mula dipisahkan dari lemak sehingga sering dinamakan sebagai asam-asam lemak (struktur lemak secara terinci dibahas dalam bab berikutnya). Untuk memperoleh nama IUPAC suatu asam karboksilat (Tabel 12.8 kolom terakhir) diperlukan awalan kata asam da akhiran at.</a:t>
            </a:r>
            <a:endParaRPr lang="id-ID" dirty="0">
              <a:solidFill>
                <a:schemeClr val="bg1"/>
              </a:solid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indiclaudia\Pictures\1.jpg"/>
          <p:cNvPicPr>
            <a:picLocks noChangeAspect="1" noChangeArrowheads="1"/>
          </p:cNvPicPr>
          <p:nvPr/>
        </p:nvPicPr>
        <p:blipFill>
          <a:blip r:embed="rId2"/>
          <a:srcRect/>
          <a:stretch>
            <a:fillRect/>
          </a:stretch>
        </p:blipFill>
        <p:spPr bwMode="auto">
          <a:xfrm>
            <a:off x="1357290" y="214290"/>
            <a:ext cx="6429420" cy="4786346"/>
          </a:xfrm>
          <a:prstGeom prst="rect">
            <a:avLst/>
          </a:prstGeom>
          <a:noFill/>
        </p:spPr>
      </p:pic>
      <p:sp>
        <p:nvSpPr>
          <p:cNvPr id="5" name="Rectangle 4"/>
          <p:cNvSpPr/>
          <p:nvPr/>
        </p:nvSpPr>
        <p:spPr>
          <a:xfrm>
            <a:off x="2285984" y="4919008"/>
            <a:ext cx="6215106" cy="1938992"/>
          </a:xfrm>
          <a:prstGeom prst="rect">
            <a:avLst/>
          </a:prstGeom>
        </p:spPr>
        <p:txBody>
          <a:bodyPr wrap="square">
            <a:spAutoFit/>
          </a:bodyPr>
          <a:lstStyle/>
          <a:p>
            <a:r>
              <a:rPr lang="id-ID" sz="2000" dirty="0">
                <a:solidFill>
                  <a:schemeClr val="bg1"/>
                </a:solidFill>
                <a:latin typeface="+mj-lt"/>
              </a:rPr>
              <a:t> Asam-asam bersubstitusi diberi nama menurut dua cara. Dalam sisitem IUPAC, nomor rantai dimulai dari asam karbon pembawa gugus karboksil dan substituen diberi nomor lokasi. Jika nama umum yang digunakan lokasi substituen dilambangkan dengan huruf latin, dimulai dengan atom karbon </a:t>
            </a:r>
            <a:r>
              <a:rPr lang="el-GR" sz="2000" dirty="0">
                <a:solidFill>
                  <a:schemeClr val="bg1"/>
                </a:solidFill>
                <a:latin typeface="+mj-lt"/>
              </a:rPr>
              <a:t>α.</a:t>
            </a:r>
            <a:endParaRPr lang="id-ID" sz="32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jpg"/>
          <p:cNvPicPr>
            <a:picLocks noGrp="1" noChangeAspect="1"/>
          </p:cNvPicPr>
          <p:nvPr>
            <p:ph idx="1"/>
          </p:nvPr>
        </p:nvPicPr>
        <p:blipFill>
          <a:blip r:embed="rId2"/>
          <a:stretch>
            <a:fillRect/>
          </a:stretch>
        </p:blipFill>
        <p:spPr>
          <a:xfrm>
            <a:off x="142844" y="71414"/>
            <a:ext cx="4714908" cy="1657354"/>
          </a:xfrm>
        </p:spPr>
      </p:pic>
      <p:sp>
        <p:nvSpPr>
          <p:cNvPr id="5" name="Rectangle 4"/>
          <p:cNvSpPr/>
          <p:nvPr/>
        </p:nvSpPr>
        <p:spPr>
          <a:xfrm>
            <a:off x="4857784" y="142852"/>
            <a:ext cx="4572000" cy="1631216"/>
          </a:xfrm>
          <a:prstGeom prst="rect">
            <a:avLst/>
          </a:prstGeom>
        </p:spPr>
        <p:txBody>
          <a:bodyPr>
            <a:spAutoFit/>
          </a:bodyPr>
          <a:lstStyle/>
          <a:p>
            <a:r>
              <a:rPr lang="id-ID" sz="2000" dirty="0">
                <a:solidFill>
                  <a:schemeClr val="bg1"/>
                </a:solidFill>
                <a:latin typeface="+mj-lt"/>
              </a:rPr>
              <a:t>I</a:t>
            </a:r>
            <a:r>
              <a:rPr lang="sv-SE" sz="2000" dirty="0" smtClean="0">
                <a:solidFill>
                  <a:schemeClr val="bg1"/>
                </a:solidFill>
                <a:latin typeface="+mj-lt"/>
              </a:rPr>
              <a:t>katan gugus karboksilat dihubungkan dengan cincin, akhiran karboksilat ditambahkan pada nama induk sikloalkana.</a:t>
            </a:r>
            <a:br>
              <a:rPr lang="sv-SE" sz="2000" dirty="0" smtClean="0">
                <a:solidFill>
                  <a:schemeClr val="bg1"/>
                </a:solidFill>
                <a:latin typeface="+mj-lt"/>
              </a:rPr>
            </a:br>
            <a:endParaRPr lang="id-ID" sz="2000" dirty="0">
              <a:solidFill>
                <a:schemeClr val="bg1"/>
              </a:solidFill>
              <a:latin typeface="+mj-lt"/>
            </a:endParaRPr>
          </a:p>
        </p:txBody>
      </p:sp>
      <p:pic>
        <p:nvPicPr>
          <p:cNvPr id="2050" name="Picture 2" descr="C:\Users\cindiclaudia\Pictures\3.jpg"/>
          <p:cNvPicPr>
            <a:picLocks noChangeAspect="1" noChangeArrowheads="1"/>
          </p:cNvPicPr>
          <p:nvPr/>
        </p:nvPicPr>
        <p:blipFill>
          <a:blip r:embed="rId3"/>
          <a:srcRect/>
          <a:stretch>
            <a:fillRect/>
          </a:stretch>
        </p:blipFill>
        <p:spPr bwMode="auto">
          <a:xfrm>
            <a:off x="1357290" y="2000240"/>
            <a:ext cx="6572296" cy="3571900"/>
          </a:xfrm>
          <a:prstGeom prst="rect">
            <a:avLst/>
          </a:prstGeom>
          <a:noFill/>
        </p:spPr>
      </p:pic>
      <p:sp>
        <p:nvSpPr>
          <p:cNvPr id="7" name="Rectangle 6"/>
          <p:cNvSpPr/>
          <p:nvPr/>
        </p:nvSpPr>
        <p:spPr>
          <a:xfrm>
            <a:off x="2571736" y="5534561"/>
            <a:ext cx="4572000" cy="1015663"/>
          </a:xfrm>
          <a:prstGeom prst="rect">
            <a:avLst/>
          </a:prstGeom>
        </p:spPr>
        <p:txBody>
          <a:bodyPr>
            <a:spAutoFit/>
          </a:bodyPr>
          <a:lstStyle/>
          <a:p>
            <a:r>
              <a:rPr lang="id-ID" sz="2000" dirty="0" smtClean="0">
                <a:solidFill>
                  <a:schemeClr val="bg1"/>
                </a:solidFill>
                <a:latin typeface="+mj-lt"/>
              </a:rPr>
              <a:t>Asam-asam aromatic juga diberi tambahan –at pada turunan hidrokarbon aromatiknya</a:t>
            </a:r>
            <a:endParaRPr lang="id-ID" sz="2000" dirty="0">
              <a:solidFill>
                <a:schemeClr val="bg1"/>
              </a:solidFill>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Pembuatan</a:t>
            </a:r>
            <a:endParaRPr lang="id-ID" dirty="0"/>
          </a:p>
        </p:txBody>
      </p:sp>
      <p:sp>
        <p:nvSpPr>
          <p:cNvPr id="3" name="Content Placeholder 2"/>
          <p:cNvSpPr>
            <a:spLocks noGrp="1"/>
          </p:cNvSpPr>
          <p:nvPr>
            <p:ph idx="1"/>
          </p:nvPr>
        </p:nvSpPr>
        <p:spPr/>
        <p:txBody>
          <a:bodyPr/>
          <a:lstStyle/>
          <a:p>
            <a:r>
              <a:rPr lang="id-ID" dirty="0" smtClean="0">
                <a:solidFill>
                  <a:schemeClr val="bg1"/>
                </a:solidFill>
                <a:latin typeface="+mj-lt"/>
              </a:rPr>
              <a:t>Pembuatan asam karboksilat dapat melalui :</a:t>
            </a:r>
            <a:br>
              <a:rPr lang="id-ID" dirty="0" smtClean="0">
                <a:solidFill>
                  <a:schemeClr val="bg1"/>
                </a:solidFill>
                <a:latin typeface="+mj-lt"/>
              </a:rPr>
            </a:br>
            <a:r>
              <a:rPr lang="id-ID" dirty="0" smtClean="0">
                <a:solidFill>
                  <a:schemeClr val="bg1"/>
                </a:solidFill>
                <a:latin typeface="+mj-lt"/>
              </a:rPr>
              <a:t/>
            </a:r>
            <a:br>
              <a:rPr lang="id-ID" dirty="0" smtClean="0">
                <a:solidFill>
                  <a:schemeClr val="bg1"/>
                </a:solidFill>
                <a:latin typeface="+mj-lt"/>
              </a:rPr>
            </a:br>
            <a:r>
              <a:rPr lang="id-ID" dirty="0" smtClean="0">
                <a:solidFill>
                  <a:schemeClr val="bg1"/>
                </a:solidFill>
                <a:latin typeface="+mj-lt"/>
              </a:rPr>
              <a:t>a. Hidrolisis Alkil Alkanoat (Ester) / reaksi penguraian ester dengan air</a:t>
            </a:r>
            <a:br>
              <a:rPr lang="id-ID" dirty="0" smtClean="0">
                <a:solidFill>
                  <a:schemeClr val="bg1"/>
                </a:solidFill>
                <a:latin typeface="+mj-lt"/>
              </a:rPr>
            </a:br>
            <a:r>
              <a:rPr lang="id-ID" dirty="0" smtClean="0">
                <a:solidFill>
                  <a:schemeClr val="bg1"/>
                </a:solidFill>
                <a:latin typeface="+mj-lt"/>
              </a:rPr>
              <a:t/>
            </a:r>
            <a:br>
              <a:rPr lang="id-ID" dirty="0" smtClean="0">
                <a:solidFill>
                  <a:schemeClr val="bg1"/>
                </a:solidFill>
                <a:latin typeface="+mj-lt"/>
              </a:rPr>
            </a:br>
            <a:r>
              <a:rPr lang="id-ID" dirty="0" smtClean="0">
                <a:solidFill>
                  <a:schemeClr val="bg1"/>
                </a:solidFill>
                <a:latin typeface="+mj-lt"/>
              </a:rPr>
              <a:t>b. Oksidasi Alkanol Primer</a:t>
            </a:r>
            <a:br>
              <a:rPr lang="id-ID" dirty="0" smtClean="0">
                <a:solidFill>
                  <a:schemeClr val="bg1"/>
                </a:solidFill>
                <a:latin typeface="+mj-lt"/>
              </a:rPr>
            </a:br>
            <a:endParaRPr lang="id-ID" dirty="0">
              <a:solidFill>
                <a:schemeClr val="bg1"/>
              </a:solidFill>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Pembuatan asam karboksilat dapat melalui :</a:t>
            </a:r>
            <a:br>
              <a:rPr lang="id-ID" dirty="0" smtClean="0"/>
            </a:br>
            <a:r>
              <a:rPr lang="id-ID" dirty="0" smtClean="0"/>
              <a:t/>
            </a:r>
            <a:br>
              <a:rPr lang="id-ID" dirty="0" smtClean="0"/>
            </a:br>
            <a:r>
              <a:rPr lang="id-ID" dirty="0" smtClean="0"/>
              <a:t>a. Hidrolisis Alkil Alkanoat (Ester) / reaksi penguraian ester dengan air</a:t>
            </a:r>
            <a:br>
              <a:rPr lang="id-ID" dirty="0" smtClean="0"/>
            </a:br>
            <a:r>
              <a:rPr lang="id-ID" dirty="0" smtClean="0"/>
              <a:t/>
            </a:r>
            <a:br>
              <a:rPr lang="id-ID" dirty="0" smtClean="0"/>
            </a:br>
            <a:r>
              <a:rPr lang="id-ID" dirty="0" smtClean="0"/>
              <a:t>Oksidasi Alkanol Primer</a:t>
            </a:r>
            <a:br>
              <a:rPr lang="id-ID" dirty="0" smtClean="0"/>
            </a:br>
            <a:endParaRPr lang="id-ID" dirty="0"/>
          </a:p>
        </p:txBody>
      </p:sp>
      <p:sp>
        <p:nvSpPr>
          <p:cNvPr id="3" name="Content Placeholder 2"/>
          <p:cNvSpPr>
            <a:spLocks noGrp="1"/>
          </p:cNvSpPr>
          <p:nvPr>
            <p:ph idx="1"/>
          </p:nvPr>
        </p:nvSpPr>
        <p:spPr/>
        <p:txBody>
          <a:bodyPr/>
          <a:lstStyle/>
          <a:p>
            <a:r>
              <a:rPr lang="id-ID" dirty="0" smtClean="0">
                <a:solidFill>
                  <a:schemeClr val="bg1"/>
                </a:solidFill>
                <a:latin typeface="+mj-lt"/>
              </a:rPr>
              <a:t>Jika dilihat dari strukturnya, senyawa asam karboksilat merupakan senyawa polar. Sama halnya dengan alcohol, maka asam karboksilat dapat membentuk ikatan hidrogen intermolekuler dengan sesama asam karboksilat dalam bentuk dimer, yang karakter ikatannya jauh lebih kuat dari pada alcohol yang bersesuaian. Sehingga titik didih asam karboksilat lebih tinggi dari pada titik didih alcohol.</a:t>
            </a:r>
            <a:endParaRPr lang="id-ID" dirty="0">
              <a:solidFill>
                <a:schemeClr val="bg1"/>
              </a:solidFill>
              <a:latin typeface="+mj-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TotalTime>
  <Words>692</Words>
  <Application>Microsoft Office PowerPoint</Application>
  <PresentationFormat>On-screen Show (4:3)</PresentationFormat>
  <Paragraphs>37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Slide 1</vt:lpstr>
      <vt:lpstr>Asam Karboksilat (Asam Alkanoat)  Dan  Ester </vt:lpstr>
      <vt:lpstr>Slide 3</vt:lpstr>
      <vt:lpstr>Struktur Asam Karboksilat</vt:lpstr>
      <vt:lpstr>Tatanama</vt:lpstr>
      <vt:lpstr>Slide 6</vt:lpstr>
      <vt:lpstr>Slide 7</vt:lpstr>
      <vt:lpstr>Pembuatan</vt:lpstr>
      <vt:lpstr>Pembuatan asam karboksilat dapat melalui :  a. Hidrolisis Alkil Alkanoat (Ester) / reaksi penguraian ester dengan air  Oksidasi Alkanol Primer </vt:lpstr>
      <vt:lpstr>Slide 10</vt:lpstr>
      <vt:lpstr>Pengaruh Subtituen Pada Keasaman Asam Karboksilat dan Kebasaan Garam Karboksilat</vt:lpstr>
      <vt:lpstr>Reaksi-reaksi pada asam Karboksilat</vt:lpstr>
      <vt:lpstr>Reaksi penetralan </vt:lpstr>
      <vt:lpstr>Reaksi Pengesteran</vt:lpstr>
      <vt:lpstr>Kegunaan dan Manfaat</vt:lpstr>
      <vt:lpstr>Slide 16</vt:lpstr>
      <vt:lpstr>Asam Asetat (asam cuka)</vt:lpstr>
      <vt:lpstr>Sekian  Dan  Terimakasih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3</dc:title>
  <dc:creator>cindiclaudia</dc:creator>
  <cp:lastModifiedBy>achmad afandi</cp:lastModifiedBy>
  <cp:revision>11</cp:revision>
  <dcterms:created xsi:type="dcterms:W3CDTF">2014-01-14T09:54:21Z</dcterms:created>
  <dcterms:modified xsi:type="dcterms:W3CDTF">2016-12-09T01:13:55Z</dcterms:modified>
</cp:coreProperties>
</file>