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4"/>
  </p:sldMasterIdLst>
  <p:notesMasterIdLst>
    <p:notesMasterId r:id="rId16"/>
  </p:notesMasterIdLst>
  <p:handoutMasterIdLst>
    <p:handoutMasterId r:id="rId17"/>
  </p:handoutMasterIdLst>
  <p:sldIdLst>
    <p:sldId id="257" r:id="rId5"/>
    <p:sldId id="261" r:id="rId6"/>
    <p:sldId id="274" r:id="rId7"/>
    <p:sldId id="275" r:id="rId8"/>
    <p:sldId id="272" r:id="rId9"/>
    <p:sldId id="277" r:id="rId10"/>
    <p:sldId id="278" r:id="rId11"/>
    <p:sldId id="279" r:id="rId12"/>
    <p:sldId id="280" r:id="rId13"/>
    <p:sldId id="281"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CFAB"/>
    <a:srgbClr val="6914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247282-9225-4026-909E-8B5B47900240}" v="2" dt="2023-07-31T22:16:49.6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1" autoAdjust="0"/>
    <p:restoredTop sz="94628"/>
  </p:normalViewPr>
  <p:slideViewPr>
    <p:cSldViewPr snapToGrid="0" snapToObjects="1">
      <p:cViewPr varScale="1">
        <p:scale>
          <a:sx n="111" d="100"/>
          <a:sy n="111" d="100"/>
        </p:scale>
        <p:origin x="306" y="96"/>
      </p:cViewPr>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delarosa" userId="5c06b4cd9ad9f6ec" providerId="LiveId" clId="{5B247282-9225-4026-909E-8B5B47900240}"/>
    <pc:docChg chg="undo custSel addSld delSld modSld">
      <pc:chgData name="carlos delarosa" userId="5c06b4cd9ad9f6ec" providerId="LiveId" clId="{5B247282-9225-4026-909E-8B5B47900240}" dt="2023-07-31T22:21:52.094" v="89" actId="2696"/>
      <pc:docMkLst>
        <pc:docMk/>
      </pc:docMkLst>
      <pc:sldChg chg="addSp modSp add del mod">
        <pc:chgData name="carlos delarosa" userId="5c06b4cd9ad9f6ec" providerId="LiveId" clId="{5B247282-9225-4026-909E-8B5B47900240}" dt="2023-07-31T22:21:52.094" v="89" actId="2696"/>
        <pc:sldMkLst>
          <pc:docMk/>
          <pc:sldMk cId="3404580602" sldId="282"/>
        </pc:sldMkLst>
        <pc:spChg chg="mod">
          <ac:chgData name="carlos delarosa" userId="5c06b4cd9ad9f6ec" providerId="LiveId" clId="{5B247282-9225-4026-909E-8B5B47900240}" dt="2023-07-31T22:16:58.765" v="12" actId="1076"/>
          <ac:spMkLst>
            <pc:docMk/>
            <pc:sldMk cId="3404580602" sldId="282"/>
            <ac:spMk id="2" creationId="{23F6D5E8-15CF-4755-910B-1B5A1E777357}"/>
          </ac:spMkLst>
        </pc:spChg>
        <pc:spChg chg="add mod">
          <ac:chgData name="carlos delarosa" userId="5c06b4cd9ad9f6ec" providerId="LiveId" clId="{5B247282-9225-4026-909E-8B5B47900240}" dt="2023-07-31T22:20:01.057" v="67" actId="14100"/>
          <ac:spMkLst>
            <pc:docMk/>
            <pc:sldMk cId="3404580602" sldId="282"/>
            <ac:spMk id="3" creationId="{BBE3BF8E-0555-C88A-0938-9561DBB17290}"/>
          </ac:spMkLst>
        </pc:spChg>
        <pc:spChg chg="add mod">
          <ac:chgData name="carlos delarosa" userId="5c06b4cd9ad9f6ec" providerId="LiveId" clId="{5B247282-9225-4026-909E-8B5B47900240}" dt="2023-07-31T22:21:12.769" v="85" actId="1076"/>
          <ac:spMkLst>
            <pc:docMk/>
            <pc:sldMk cId="3404580602" sldId="282"/>
            <ac:spMk id="4" creationId="{C936F4D7-F3B7-FFEB-44B5-CA1A3DEEDBDF}"/>
          </ac:spMkLst>
        </pc:spChg>
        <pc:spChg chg="mod">
          <ac:chgData name="carlos delarosa" userId="5c06b4cd9ad9f6ec" providerId="LiveId" clId="{5B247282-9225-4026-909E-8B5B47900240}" dt="2023-07-31T22:21:41.789" v="88" actId="20577"/>
          <ac:spMkLst>
            <pc:docMk/>
            <pc:sldMk cId="3404580602" sldId="282"/>
            <ac:spMk id="7" creationId="{886EC3BB-23D6-DC21-EB07-A00BAAADB096}"/>
          </ac:spMkLst>
        </pc:spChg>
        <pc:spChg chg="mod">
          <ac:chgData name="carlos delarosa" userId="5c06b4cd9ad9f6ec" providerId="LiveId" clId="{5B247282-9225-4026-909E-8B5B47900240}" dt="2023-07-31T22:19:42.530" v="63" actId="14100"/>
          <ac:spMkLst>
            <pc:docMk/>
            <pc:sldMk cId="3404580602" sldId="282"/>
            <ac:spMk id="12" creationId="{41EB9B03-8810-5F48-E51B-B07C8110822B}"/>
          </ac:spMkLst>
        </pc:spChg>
        <pc:spChg chg="mod">
          <ac:chgData name="carlos delarosa" userId="5c06b4cd9ad9f6ec" providerId="LiveId" clId="{5B247282-9225-4026-909E-8B5B47900240}" dt="2023-07-31T22:20:08.106" v="69" actId="14100"/>
          <ac:spMkLst>
            <pc:docMk/>
            <pc:sldMk cId="3404580602" sldId="282"/>
            <ac:spMk id="14" creationId="{733AF448-44B1-024A-6B28-1F63959ED8C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939FE9-0B2E-4997-BA24-44FF9669BA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0AE1028-7A43-40A3-A2EC-124FFB073D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B3D3C9-ED3E-4430-A8CA-03711A676035}" type="datetimeFigureOut">
              <a:rPr lang="en-US" smtClean="0"/>
              <a:t>7/31/2023</a:t>
            </a:fld>
            <a:endParaRPr lang="en-US" dirty="0"/>
          </a:p>
        </p:txBody>
      </p:sp>
      <p:sp>
        <p:nvSpPr>
          <p:cNvPr id="4" name="Footer Placeholder 3">
            <a:extLst>
              <a:ext uri="{FF2B5EF4-FFF2-40B4-BE49-F238E27FC236}">
                <a16:creationId xmlns:a16="http://schemas.microsoft.com/office/drawing/2014/main" id="{8ACACB66-3B0A-415A-9449-9278044DA5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9B7EC22-6F70-469D-B720-84BF796C51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4CC5C-2831-4FAC-8076-6410B257E0B7}" type="slidenum">
              <a:rPr lang="en-US" smtClean="0"/>
              <a:t>‹#›</a:t>
            </a:fld>
            <a:endParaRPr lang="en-US" dirty="0"/>
          </a:p>
        </p:txBody>
      </p:sp>
    </p:spTree>
    <p:extLst>
      <p:ext uri="{BB962C8B-B14F-4D97-AF65-F5344CB8AC3E}">
        <p14:creationId xmlns:p14="http://schemas.microsoft.com/office/powerpoint/2010/main" val="95098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67E2B-6215-4DB6-B113-75ACD1123374}" type="datetimeFigureOut">
              <a:rPr lang="en-US" smtClean="0"/>
              <a:t>7/31/2023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C8106-034A-47C1-ADA6-0A1F9E0E7474}" type="slidenum">
              <a:rPr lang="en-US" smtClean="0"/>
              <a:t>‹#›</a:t>
            </a:fld>
            <a:endParaRPr lang="en-US" dirty="0"/>
          </a:p>
        </p:txBody>
      </p:sp>
    </p:spTree>
    <p:extLst>
      <p:ext uri="{BB962C8B-B14F-4D97-AF65-F5344CB8AC3E}">
        <p14:creationId xmlns:p14="http://schemas.microsoft.com/office/powerpoint/2010/main" val="2880787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a:t>
            </a:fld>
            <a:endParaRPr lang="en-US" dirty="0"/>
          </a:p>
        </p:txBody>
      </p:sp>
    </p:spTree>
    <p:extLst>
      <p:ext uri="{BB962C8B-B14F-4D97-AF65-F5344CB8AC3E}">
        <p14:creationId xmlns:p14="http://schemas.microsoft.com/office/powerpoint/2010/main" val="3095859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2</a:t>
            </a:fld>
            <a:endParaRPr lang="en-US" dirty="0"/>
          </a:p>
        </p:txBody>
      </p:sp>
    </p:spTree>
    <p:extLst>
      <p:ext uri="{BB962C8B-B14F-4D97-AF65-F5344CB8AC3E}">
        <p14:creationId xmlns:p14="http://schemas.microsoft.com/office/powerpoint/2010/main" val="3329823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5</a:t>
            </a:fld>
            <a:endParaRPr lang="en-US" dirty="0"/>
          </a:p>
        </p:txBody>
      </p:sp>
    </p:spTree>
    <p:extLst>
      <p:ext uri="{BB962C8B-B14F-4D97-AF65-F5344CB8AC3E}">
        <p14:creationId xmlns:p14="http://schemas.microsoft.com/office/powerpoint/2010/main" val="3673068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6</a:t>
            </a:fld>
            <a:endParaRPr lang="en-US" dirty="0"/>
          </a:p>
        </p:txBody>
      </p:sp>
    </p:spTree>
    <p:extLst>
      <p:ext uri="{BB962C8B-B14F-4D97-AF65-F5344CB8AC3E}">
        <p14:creationId xmlns:p14="http://schemas.microsoft.com/office/powerpoint/2010/main" val="1847033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7</a:t>
            </a:fld>
            <a:endParaRPr lang="en-US" dirty="0"/>
          </a:p>
        </p:txBody>
      </p:sp>
    </p:spTree>
    <p:extLst>
      <p:ext uri="{BB962C8B-B14F-4D97-AF65-F5344CB8AC3E}">
        <p14:creationId xmlns:p14="http://schemas.microsoft.com/office/powerpoint/2010/main" val="1212964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8</a:t>
            </a:fld>
            <a:endParaRPr lang="en-US" dirty="0"/>
          </a:p>
        </p:txBody>
      </p:sp>
    </p:spTree>
    <p:extLst>
      <p:ext uri="{BB962C8B-B14F-4D97-AF65-F5344CB8AC3E}">
        <p14:creationId xmlns:p14="http://schemas.microsoft.com/office/powerpoint/2010/main" val="2365248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9</a:t>
            </a:fld>
            <a:endParaRPr lang="en-US" dirty="0"/>
          </a:p>
        </p:txBody>
      </p:sp>
    </p:spTree>
    <p:extLst>
      <p:ext uri="{BB962C8B-B14F-4D97-AF65-F5344CB8AC3E}">
        <p14:creationId xmlns:p14="http://schemas.microsoft.com/office/powerpoint/2010/main" val="1811915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11</a:t>
            </a:fld>
            <a:endParaRPr lang="en-US" dirty="0"/>
          </a:p>
        </p:txBody>
      </p:sp>
    </p:spTree>
    <p:extLst>
      <p:ext uri="{BB962C8B-B14F-4D97-AF65-F5344CB8AC3E}">
        <p14:creationId xmlns:p14="http://schemas.microsoft.com/office/powerpoint/2010/main" val="497408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7/31/2023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79624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5142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45499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5040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7/31/2023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659419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7/31/2023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3219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7/31/2023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6959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7/31/2023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9279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7/31/2023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0983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7/31/2023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451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7/31/2023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393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7/31/2023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1515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5" name="Picture 24" descr="person with bookbag staring out over the mountains">
            <a:extLst>
              <a:ext uri="{FF2B5EF4-FFF2-40B4-BE49-F238E27FC236}">
                <a16:creationId xmlns:a16="http://schemas.microsoft.com/office/drawing/2014/main" id="{0461DC49-1338-C24E-A3BB-5919AD12F596}"/>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10"/>
            <a:ext cx="12191999" cy="6859300"/>
          </a:xfrm>
          <a:prstGeom prst="rect">
            <a:avLst/>
          </a:prstGeom>
        </p:spPr>
      </p:pic>
      <p:sp>
        <p:nvSpPr>
          <p:cNvPr id="30" name="Rectangle 29">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txBody>
          <a:bodyPr/>
          <a:lstStyle/>
          <a:p>
            <a:endParaRPr lang="en-US"/>
          </a:p>
        </p:txBody>
      </p:sp>
      <p:sp>
        <p:nvSpPr>
          <p:cNvPr id="34"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txBody>
          <a:bodyPr/>
          <a:lstStyle/>
          <a:p>
            <a:endParaRPr lang="en-US"/>
          </a:p>
        </p:txBody>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915128" y="1788454"/>
            <a:ext cx="8361229" cy="2098226"/>
          </a:xfrm>
        </p:spPr>
        <p:txBody>
          <a:bodyPr>
            <a:normAutofit fontScale="90000"/>
          </a:bodyPr>
          <a:lstStyle/>
          <a:p>
            <a:r>
              <a:rPr lang="en-US" dirty="0">
                <a:solidFill>
                  <a:schemeClr val="bg2"/>
                </a:solidFill>
              </a:rPr>
              <a:t>Anthony Bourdain’s Travels</a:t>
            </a:r>
          </a:p>
        </p:txBody>
      </p:sp>
      <p:sp>
        <p:nvSpPr>
          <p:cNvPr id="4" name="Subtitle 3">
            <a:extLst>
              <a:ext uri="{FF2B5EF4-FFF2-40B4-BE49-F238E27FC236}">
                <a16:creationId xmlns:a16="http://schemas.microsoft.com/office/drawing/2014/main" id="{6E661E49-0788-40C2-A5B6-638ADED71159}"/>
              </a:ext>
            </a:extLst>
          </p:cNvPr>
          <p:cNvSpPr>
            <a:spLocks noGrp="1"/>
          </p:cNvSpPr>
          <p:nvPr>
            <p:ph type="subTitle" idx="1"/>
          </p:nvPr>
        </p:nvSpPr>
        <p:spPr>
          <a:xfrm>
            <a:off x="2679906" y="3956279"/>
            <a:ext cx="6831673" cy="1407458"/>
          </a:xfrm>
        </p:spPr>
        <p:txBody>
          <a:bodyPr>
            <a:normAutofit fontScale="77500" lnSpcReduction="20000"/>
          </a:bodyPr>
          <a:lstStyle/>
          <a:p>
            <a:r>
              <a:rPr lang="en-US" sz="2900" b="1" dirty="0">
                <a:solidFill>
                  <a:schemeClr val="bg2"/>
                </a:solidFill>
              </a:rPr>
              <a:t>Data Deviants</a:t>
            </a:r>
          </a:p>
          <a:p>
            <a:r>
              <a:rPr lang="en-US" sz="2000" i="1" u="sng" dirty="0">
                <a:solidFill>
                  <a:schemeClr val="bg2"/>
                </a:solidFill>
              </a:rPr>
              <a:t>Project 3, Group 2</a:t>
            </a:r>
          </a:p>
          <a:p>
            <a:r>
              <a:rPr lang="en-US" dirty="0">
                <a:solidFill>
                  <a:schemeClr val="bg2"/>
                </a:solidFill>
              </a:rPr>
              <a:t>Van Eisele</a:t>
            </a:r>
          </a:p>
          <a:p>
            <a:r>
              <a:rPr lang="en-US" dirty="0">
                <a:solidFill>
                  <a:schemeClr val="bg2"/>
                </a:solidFill>
              </a:rPr>
              <a:t>Carlos De La Rosa</a:t>
            </a:r>
          </a:p>
          <a:p>
            <a:r>
              <a:rPr lang="en-US" dirty="0">
                <a:solidFill>
                  <a:schemeClr val="bg2"/>
                </a:solidFill>
              </a:rPr>
              <a:t>Abagail Chambers</a:t>
            </a:r>
          </a:p>
          <a:p>
            <a:endParaRPr lang="en-US" dirty="0">
              <a:solidFill>
                <a:schemeClr val="bg2"/>
              </a:solidFill>
            </a:endParaRPr>
          </a:p>
        </p:txBody>
      </p:sp>
    </p:spTree>
    <p:extLst>
      <p:ext uri="{BB962C8B-B14F-4D97-AF65-F5344CB8AC3E}">
        <p14:creationId xmlns:p14="http://schemas.microsoft.com/office/powerpoint/2010/main" val="1546580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9F8412AC-695B-2DFA-5B62-49BAFBE04A97}"/>
              </a:ext>
            </a:extLst>
          </p:cNvPr>
          <p:cNvSpPr/>
          <p:nvPr/>
        </p:nvSpPr>
        <p:spPr>
          <a:xfrm>
            <a:off x="1137139" y="562597"/>
            <a:ext cx="10574215" cy="257907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A9302DF-BAF8-BC1B-26B8-1C4F01A5975B}"/>
              </a:ext>
            </a:extLst>
          </p:cNvPr>
          <p:cNvSpPr txBox="1"/>
          <p:nvPr/>
        </p:nvSpPr>
        <p:spPr>
          <a:xfrm>
            <a:off x="1222129" y="738332"/>
            <a:ext cx="10395439" cy="2123658"/>
          </a:xfrm>
          <a:prstGeom prst="rect">
            <a:avLst/>
          </a:prstGeom>
          <a:noFill/>
        </p:spPr>
        <p:txBody>
          <a:bodyPr wrap="square" rtlCol="0">
            <a:spAutoFit/>
          </a:bodyPr>
          <a:lstStyle/>
          <a:p>
            <a:pPr algn="just"/>
            <a:r>
              <a:rPr lang="en-US" sz="2400" b="1" dirty="0"/>
              <a:t>Conclusions:</a:t>
            </a:r>
          </a:p>
          <a:p>
            <a:pPr algn="ctr"/>
            <a:endParaRPr lang="en-US" dirty="0"/>
          </a:p>
          <a:p>
            <a:pPr algn="ctr"/>
            <a:r>
              <a:rPr lang="en-US" dirty="0"/>
              <a:t>“Travel is fatal to prejudice, bigotry, and narrow-mindedness.” – Mark Twain.</a:t>
            </a:r>
          </a:p>
          <a:p>
            <a:pPr algn="just"/>
            <a:endParaRPr lang="en-US" dirty="0"/>
          </a:p>
          <a:p>
            <a:pPr algn="just"/>
            <a:r>
              <a:rPr lang="en-US" dirty="0"/>
              <a:t>Anthony Bourdain spent over a decade of his life traveling the globe, eating, drinking and experiencing other regions, countries, and cultures, so that his viewers could be exposed to information they might not otherwise ever be privy to.</a:t>
            </a:r>
          </a:p>
        </p:txBody>
      </p:sp>
      <p:sp>
        <p:nvSpPr>
          <p:cNvPr id="7" name="Rectangle: Rounded Corners 6">
            <a:extLst>
              <a:ext uri="{FF2B5EF4-FFF2-40B4-BE49-F238E27FC236}">
                <a16:creationId xmlns:a16="http://schemas.microsoft.com/office/drawing/2014/main" id="{B8E2C49B-86DC-EAAF-67CD-2ADCFFBA996B}"/>
              </a:ext>
            </a:extLst>
          </p:cNvPr>
          <p:cNvSpPr/>
          <p:nvPr/>
        </p:nvSpPr>
        <p:spPr>
          <a:xfrm>
            <a:off x="1137138" y="3531660"/>
            <a:ext cx="5556739" cy="257907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6729E6A-9A72-8D0A-03AE-3C6D572E542A}"/>
              </a:ext>
            </a:extLst>
          </p:cNvPr>
          <p:cNvSpPr txBox="1"/>
          <p:nvPr/>
        </p:nvSpPr>
        <p:spPr>
          <a:xfrm>
            <a:off x="1222130" y="3716326"/>
            <a:ext cx="5366239" cy="2308324"/>
          </a:xfrm>
          <a:prstGeom prst="rect">
            <a:avLst/>
          </a:prstGeom>
          <a:noFill/>
        </p:spPr>
        <p:txBody>
          <a:bodyPr wrap="square" rtlCol="0">
            <a:spAutoFit/>
          </a:bodyPr>
          <a:lstStyle/>
          <a:p>
            <a:pPr algn="just"/>
            <a:r>
              <a:rPr lang="en-US" b="1" dirty="0"/>
              <a:t>Limitations &amp; Bias:</a:t>
            </a:r>
            <a:r>
              <a:rPr lang="en-US" dirty="0"/>
              <a:t>  </a:t>
            </a:r>
            <a:r>
              <a:rPr lang="en-US" sz="1400" dirty="0"/>
              <a:t>We would have really liked to have been able to use food data. Unfortunately, our dataset did not include any specific dish data. The only place our team was able to find such information would have required a great deal of web scraping, which would have taken more time than we had to complete this project. Also, in terms of the travel distances, our calculations represent a cumulative path between unique locations; whereas, in reality, he could have traveled back to his home city of New York between some, or all, of his trips, amassing a great number more overall miles traveled.</a:t>
            </a:r>
          </a:p>
        </p:txBody>
      </p:sp>
      <p:sp>
        <p:nvSpPr>
          <p:cNvPr id="8" name="Rectangle: Rounded Corners 7">
            <a:extLst>
              <a:ext uri="{FF2B5EF4-FFF2-40B4-BE49-F238E27FC236}">
                <a16:creationId xmlns:a16="http://schemas.microsoft.com/office/drawing/2014/main" id="{4826ED97-67BB-9444-538B-F78054F598C3}"/>
              </a:ext>
            </a:extLst>
          </p:cNvPr>
          <p:cNvSpPr/>
          <p:nvPr/>
        </p:nvSpPr>
        <p:spPr>
          <a:xfrm>
            <a:off x="6863862" y="3531659"/>
            <a:ext cx="4847492" cy="257907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C788349-EDF8-B327-4E07-CA4454DFCCE6}"/>
              </a:ext>
            </a:extLst>
          </p:cNvPr>
          <p:cNvSpPr txBox="1"/>
          <p:nvPr/>
        </p:nvSpPr>
        <p:spPr>
          <a:xfrm>
            <a:off x="6948854" y="3716326"/>
            <a:ext cx="4668715" cy="1231106"/>
          </a:xfrm>
          <a:prstGeom prst="rect">
            <a:avLst/>
          </a:prstGeom>
          <a:noFill/>
        </p:spPr>
        <p:txBody>
          <a:bodyPr wrap="square" rtlCol="0">
            <a:spAutoFit/>
          </a:bodyPr>
          <a:lstStyle/>
          <a:p>
            <a:pPr algn="just"/>
            <a:r>
              <a:rPr lang="en-US" b="1" dirty="0"/>
              <a:t>Future Work:</a:t>
            </a:r>
            <a:r>
              <a:rPr lang="en-US" dirty="0"/>
              <a:t>  </a:t>
            </a:r>
            <a:r>
              <a:rPr lang="en-US" sz="1400" dirty="0"/>
              <a:t>It would be really interesting to acquire food data for all his various travels, and to be able to include that data in our mapping. Perhaps we could also try to hunt down additional data about his actual travel paths to produce more accurate mileage calculations.</a:t>
            </a:r>
          </a:p>
        </p:txBody>
      </p:sp>
    </p:spTree>
    <p:extLst>
      <p:ext uri="{BB962C8B-B14F-4D97-AF65-F5344CB8AC3E}">
        <p14:creationId xmlns:p14="http://schemas.microsoft.com/office/powerpoint/2010/main" val="2321962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Woman carrying briefcase heading down road">
            <a:extLst>
              <a:ext uri="{FF2B5EF4-FFF2-40B4-BE49-F238E27FC236}">
                <a16:creationId xmlns:a16="http://schemas.microsoft.com/office/drawing/2014/main" id="{6BE62510-A175-9D47-9EDF-D9FB6C162CE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0" y="10"/>
            <a:ext cx="12191980" cy="6859300"/>
          </a:xfrm>
          <a:prstGeom prst="rect">
            <a:avLst/>
          </a:prstGeom>
        </p:spPr>
      </p:pic>
      <p:sp>
        <p:nvSpPr>
          <p:cNvPr id="11" name="Rectangle 10">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txBody>
          <a:bodyPr/>
          <a:lstStyle/>
          <a:p>
            <a:endParaRPr lang="en-US"/>
          </a:p>
        </p:txBody>
      </p:sp>
      <p:sp>
        <p:nvSpPr>
          <p:cNvPr id="15"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txBody>
          <a:bodyPr/>
          <a:lstStyle/>
          <a:p>
            <a:endParaRPr lang="en-US"/>
          </a:p>
        </p:txBody>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915128" y="1788454"/>
            <a:ext cx="8361229" cy="2098226"/>
          </a:xfrm>
        </p:spPr>
        <p:txBody>
          <a:bodyPr>
            <a:normAutofit/>
          </a:bodyPr>
          <a:lstStyle/>
          <a:p>
            <a:r>
              <a:rPr lang="en-US" dirty="0">
                <a:solidFill>
                  <a:schemeClr val="bg2"/>
                </a:solidFill>
              </a:rPr>
              <a:t>Thank you</a:t>
            </a:r>
          </a:p>
        </p:txBody>
      </p:sp>
    </p:spTree>
    <p:extLst>
      <p:ext uri="{BB962C8B-B14F-4D97-AF65-F5344CB8AC3E}">
        <p14:creationId xmlns:p14="http://schemas.microsoft.com/office/powerpoint/2010/main" val="1799120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0E807223-DF88-4D6D-970E-08919E5E0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2" name="Rectangle 91">
            <a:extLst>
              <a:ext uri="{FF2B5EF4-FFF2-40B4-BE49-F238E27FC236}">
                <a16:creationId xmlns:a16="http://schemas.microsoft.com/office/drawing/2014/main" id="{83B91B61-BFCA-4647-957E-A8269BE46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41EB9B03-8810-5F48-E51B-B07C8110822B}"/>
              </a:ext>
            </a:extLst>
          </p:cNvPr>
          <p:cNvSpPr/>
          <p:nvPr/>
        </p:nvSpPr>
        <p:spPr>
          <a:xfrm>
            <a:off x="5873262" y="1838101"/>
            <a:ext cx="4958861" cy="113927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5100824" y="685800"/>
            <a:ext cx="6176776" cy="1485900"/>
          </a:xfrm>
        </p:spPr>
        <p:txBody>
          <a:bodyPr vert="horz" lIns="91440" tIns="45720" rIns="91440" bIns="45720" rtlCol="0" anchor="t">
            <a:normAutofit/>
          </a:bodyPr>
          <a:lstStyle/>
          <a:p>
            <a:pPr algn="ctr"/>
            <a:r>
              <a:rPr lang="en-US" dirty="0"/>
              <a:t>Introduction</a:t>
            </a:r>
          </a:p>
        </p:txBody>
      </p:sp>
      <p:sp>
        <p:nvSpPr>
          <p:cNvPr id="94" name="Rectangle 93">
            <a:extLst>
              <a:ext uri="{FF2B5EF4-FFF2-40B4-BE49-F238E27FC236}">
                <a16:creationId xmlns:a16="http://schemas.microsoft.com/office/drawing/2014/main" id="{92D1D7C6-1C89-420C-8D35-483654167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Content Placeholder 4" descr="Anthony Bourdain taught me how to write.">
            <a:extLst>
              <a:ext uri="{FF2B5EF4-FFF2-40B4-BE49-F238E27FC236}">
                <a16:creationId xmlns:a16="http://schemas.microsoft.com/office/drawing/2014/main" id="{B735FA3D-C573-192C-5C59-F56BD19B89D1}"/>
              </a:ext>
            </a:extLst>
          </p:cNvPr>
          <p:cNvPicPr>
            <a:picLocks noGrp="1" noChangeAspect="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bwMode="auto">
          <a:xfrm>
            <a:off x="262195" y="3091876"/>
            <a:ext cx="3765748" cy="3765748"/>
          </a:xfrm>
          <a:prstGeom prst="rect">
            <a:avLst/>
          </a:prstGeom>
          <a:noFill/>
          <a:ln>
            <a:noFill/>
          </a:ln>
        </p:spPr>
      </p:pic>
      <p:sp>
        <p:nvSpPr>
          <p:cNvPr id="14" name="Rectangle: Rounded Corners 13">
            <a:extLst>
              <a:ext uri="{FF2B5EF4-FFF2-40B4-BE49-F238E27FC236}">
                <a16:creationId xmlns:a16="http://schemas.microsoft.com/office/drawing/2014/main" id="{733AF448-44B1-024A-6B28-1F63959ED8C4}"/>
              </a:ext>
            </a:extLst>
          </p:cNvPr>
          <p:cNvSpPr/>
          <p:nvPr/>
        </p:nvSpPr>
        <p:spPr>
          <a:xfrm>
            <a:off x="5873262" y="3091876"/>
            <a:ext cx="4958861" cy="1295391"/>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886EC3BB-23D6-DC21-EB07-A00BAAADB096}"/>
              </a:ext>
            </a:extLst>
          </p:cNvPr>
          <p:cNvSpPr>
            <a:spLocks noGrp="1"/>
          </p:cNvSpPr>
          <p:nvPr>
            <p:ph sz="half" idx="2"/>
          </p:nvPr>
        </p:nvSpPr>
        <p:spPr>
          <a:xfrm>
            <a:off x="6095998" y="1901282"/>
            <a:ext cx="4575717" cy="3055435"/>
          </a:xfrm>
        </p:spPr>
        <p:txBody>
          <a:bodyPr/>
          <a:lstStyle/>
          <a:p>
            <a:pPr marL="0" indent="0" algn="ctr">
              <a:buNone/>
            </a:pPr>
            <a:r>
              <a:rPr lang="en-US" dirty="0"/>
              <a:t>Inspiration</a:t>
            </a:r>
          </a:p>
          <a:p>
            <a:pPr marL="0" indent="0" algn="just">
              <a:buNone/>
            </a:pPr>
            <a:r>
              <a:rPr lang="en-US" sz="1400" dirty="0"/>
              <a:t>We all love food, and we all love Anthony Bourdain, so it was not a difficult decision to delve into his travels for app.</a:t>
            </a:r>
          </a:p>
          <a:p>
            <a:pPr marL="0" indent="0">
              <a:buNone/>
            </a:pPr>
            <a:endParaRPr lang="en-US" sz="1400" dirty="0"/>
          </a:p>
          <a:p>
            <a:pPr marL="0" indent="0" algn="ctr">
              <a:buNone/>
            </a:pPr>
            <a:r>
              <a:rPr lang="en-US" dirty="0"/>
              <a:t>Dataset</a:t>
            </a:r>
          </a:p>
          <a:p>
            <a:pPr marL="0" indent="0">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https://www.kaggle.com/datasets/michaelbryantds/anthony-bourdain-episode-locations?resource=download</a:t>
            </a:r>
          </a:p>
        </p:txBody>
      </p:sp>
    </p:spTree>
    <p:extLst>
      <p:ext uri="{BB962C8B-B14F-4D97-AF65-F5344CB8AC3E}">
        <p14:creationId xmlns:p14="http://schemas.microsoft.com/office/powerpoint/2010/main" val="107679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FA64-6E68-40D6-BA9A-8EEB05505112}"/>
              </a:ext>
            </a:extLst>
          </p:cNvPr>
          <p:cNvSpPr>
            <a:spLocks noGrp="1"/>
          </p:cNvSpPr>
          <p:nvPr>
            <p:ph type="title"/>
          </p:nvPr>
        </p:nvSpPr>
        <p:spPr/>
        <p:txBody>
          <a:bodyPr/>
          <a:lstStyle/>
          <a:p>
            <a:pPr algn="ctr"/>
            <a:r>
              <a:rPr lang="en-US" dirty="0"/>
              <a:t>Design Inspiration</a:t>
            </a:r>
          </a:p>
        </p:txBody>
      </p:sp>
      <p:sp>
        <p:nvSpPr>
          <p:cNvPr id="3" name="Content Placeholder 2">
            <a:extLst>
              <a:ext uri="{FF2B5EF4-FFF2-40B4-BE49-F238E27FC236}">
                <a16:creationId xmlns:a16="http://schemas.microsoft.com/office/drawing/2014/main" id="{FE683B77-91EA-E953-CBBB-5EA87085343A}"/>
              </a:ext>
            </a:extLst>
          </p:cNvPr>
          <p:cNvSpPr>
            <a:spLocks noGrp="1"/>
          </p:cNvSpPr>
          <p:nvPr>
            <p:ph sz="half" idx="1"/>
          </p:nvPr>
        </p:nvSpPr>
        <p:spPr/>
        <p:txBody>
          <a:bodyPr/>
          <a:lstStyle/>
          <a:p>
            <a:r>
              <a:rPr lang="en-US" dirty="0"/>
              <a:t>Color Scheme</a:t>
            </a:r>
          </a:p>
          <a:p>
            <a:pPr marL="0" indent="0">
              <a:buNone/>
            </a:pPr>
            <a:r>
              <a:rPr lang="en-US" sz="1400" dirty="0"/>
              <a:t>We went with a mostly earthy palette, with pops of red and blue for emphasis.</a:t>
            </a:r>
          </a:p>
          <a:p>
            <a:pPr marL="0" indent="0">
              <a:buNone/>
            </a:pPr>
            <a:r>
              <a:rPr lang="en-US" sz="1400" dirty="0"/>
              <a:t>Some examples of our colors:</a:t>
            </a:r>
          </a:p>
          <a:p>
            <a:pPr marL="0" indent="0">
              <a:buNone/>
            </a:pPr>
            <a:endParaRPr lang="en-US" sz="1400" dirty="0"/>
          </a:p>
        </p:txBody>
      </p:sp>
      <p:sp>
        <p:nvSpPr>
          <p:cNvPr id="4" name="Content Placeholder 3">
            <a:extLst>
              <a:ext uri="{FF2B5EF4-FFF2-40B4-BE49-F238E27FC236}">
                <a16:creationId xmlns:a16="http://schemas.microsoft.com/office/drawing/2014/main" id="{F3BFFF74-3269-D884-599F-B43AD5B636A5}"/>
              </a:ext>
            </a:extLst>
          </p:cNvPr>
          <p:cNvSpPr>
            <a:spLocks noGrp="1"/>
          </p:cNvSpPr>
          <p:nvPr>
            <p:ph sz="half" idx="2"/>
          </p:nvPr>
        </p:nvSpPr>
        <p:spPr/>
        <p:txBody>
          <a:bodyPr/>
          <a:lstStyle/>
          <a:p>
            <a:r>
              <a:rPr lang="en-US" dirty="0"/>
              <a:t>Image Inspiration</a:t>
            </a:r>
          </a:p>
          <a:p>
            <a:pPr marL="0" indent="0">
              <a:buNone/>
            </a:pPr>
            <a:endParaRPr lang="en-US" dirty="0"/>
          </a:p>
        </p:txBody>
      </p:sp>
      <p:pic>
        <p:nvPicPr>
          <p:cNvPr id="8" name="Picture 7">
            <a:extLst>
              <a:ext uri="{FF2B5EF4-FFF2-40B4-BE49-F238E27FC236}">
                <a16:creationId xmlns:a16="http://schemas.microsoft.com/office/drawing/2014/main" id="{88749A8E-1F70-3292-A584-F213A9083DC8}"/>
              </a:ext>
            </a:extLst>
          </p:cNvPr>
          <p:cNvPicPr>
            <a:picLocks noChangeAspect="1"/>
          </p:cNvPicPr>
          <p:nvPr/>
        </p:nvPicPr>
        <p:blipFill rotWithShape="1">
          <a:blip r:embed="rId2"/>
          <a:srcRect r="75481"/>
          <a:stretch/>
        </p:blipFill>
        <p:spPr>
          <a:xfrm>
            <a:off x="1462668" y="3537073"/>
            <a:ext cx="2061118" cy="1960477"/>
          </a:xfrm>
          <a:prstGeom prst="rect">
            <a:avLst/>
          </a:prstGeom>
        </p:spPr>
      </p:pic>
      <p:pic>
        <p:nvPicPr>
          <p:cNvPr id="9" name="Picture 8">
            <a:extLst>
              <a:ext uri="{FF2B5EF4-FFF2-40B4-BE49-F238E27FC236}">
                <a16:creationId xmlns:a16="http://schemas.microsoft.com/office/drawing/2014/main" id="{9F71BD4D-6016-B248-1787-64C4128508AA}"/>
              </a:ext>
            </a:extLst>
          </p:cNvPr>
          <p:cNvPicPr>
            <a:picLocks noChangeAspect="1"/>
          </p:cNvPicPr>
          <p:nvPr/>
        </p:nvPicPr>
        <p:blipFill>
          <a:blip r:embed="rId3"/>
          <a:stretch>
            <a:fillRect/>
          </a:stretch>
        </p:blipFill>
        <p:spPr>
          <a:xfrm>
            <a:off x="6372616" y="2717551"/>
            <a:ext cx="1515325" cy="3934017"/>
          </a:xfrm>
          <a:prstGeom prst="rect">
            <a:avLst/>
          </a:prstGeom>
        </p:spPr>
      </p:pic>
      <p:pic>
        <p:nvPicPr>
          <p:cNvPr id="10" name="Picture 9">
            <a:extLst>
              <a:ext uri="{FF2B5EF4-FFF2-40B4-BE49-F238E27FC236}">
                <a16:creationId xmlns:a16="http://schemas.microsoft.com/office/drawing/2014/main" id="{23681529-B04E-0CA1-D08D-102555D68898}"/>
              </a:ext>
            </a:extLst>
          </p:cNvPr>
          <p:cNvPicPr>
            <a:picLocks noChangeAspect="1"/>
          </p:cNvPicPr>
          <p:nvPr/>
        </p:nvPicPr>
        <p:blipFill rotWithShape="1">
          <a:blip r:embed="rId4"/>
          <a:srcRect l="7777" t="12845" r="8157" b="11707"/>
          <a:stretch/>
        </p:blipFill>
        <p:spPr>
          <a:xfrm>
            <a:off x="8040728" y="4273222"/>
            <a:ext cx="2297151" cy="2061660"/>
          </a:xfrm>
          <a:prstGeom prst="rect">
            <a:avLst/>
          </a:prstGeom>
        </p:spPr>
      </p:pic>
      <p:pic>
        <p:nvPicPr>
          <p:cNvPr id="11" name="Picture 10">
            <a:extLst>
              <a:ext uri="{FF2B5EF4-FFF2-40B4-BE49-F238E27FC236}">
                <a16:creationId xmlns:a16="http://schemas.microsoft.com/office/drawing/2014/main" id="{0EA5D194-6078-CA31-D8FE-0B1121029797}"/>
              </a:ext>
            </a:extLst>
          </p:cNvPr>
          <p:cNvPicPr>
            <a:picLocks noChangeAspect="1"/>
          </p:cNvPicPr>
          <p:nvPr/>
        </p:nvPicPr>
        <p:blipFill>
          <a:blip r:embed="rId5"/>
          <a:stretch>
            <a:fillRect/>
          </a:stretch>
        </p:blipFill>
        <p:spPr>
          <a:xfrm>
            <a:off x="8121348" y="2867848"/>
            <a:ext cx="1807495" cy="1203275"/>
          </a:xfrm>
          <a:prstGeom prst="rect">
            <a:avLst/>
          </a:prstGeom>
        </p:spPr>
      </p:pic>
    </p:spTree>
    <p:extLst>
      <p:ext uri="{BB962C8B-B14F-4D97-AF65-F5344CB8AC3E}">
        <p14:creationId xmlns:p14="http://schemas.microsoft.com/office/powerpoint/2010/main" val="3592630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B5B2F-1017-8DDA-0339-3C8A698BC9D3}"/>
              </a:ext>
            </a:extLst>
          </p:cNvPr>
          <p:cNvSpPr>
            <a:spLocks noGrp="1"/>
          </p:cNvSpPr>
          <p:nvPr>
            <p:ph type="title"/>
          </p:nvPr>
        </p:nvSpPr>
        <p:spPr/>
        <p:txBody>
          <a:bodyPr/>
          <a:lstStyle/>
          <a:p>
            <a:pPr algn="ctr"/>
            <a:r>
              <a:rPr lang="en-US" dirty="0"/>
              <a:t>Data Engineering</a:t>
            </a:r>
          </a:p>
        </p:txBody>
      </p:sp>
      <p:sp>
        <p:nvSpPr>
          <p:cNvPr id="5" name="Rectangle: Rounded Corners 4">
            <a:extLst>
              <a:ext uri="{FF2B5EF4-FFF2-40B4-BE49-F238E27FC236}">
                <a16:creationId xmlns:a16="http://schemas.microsoft.com/office/drawing/2014/main" id="{14DD8363-8D8B-822F-E312-C3604B30FCA0}"/>
              </a:ext>
            </a:extLst>
          </p:cNvPr>
          <p:cNvSpPr/>
          <p:nvPr/>
        </p:nvSpPr>
        <p:spPr>
          <a:xfrm>
            <a:off x="1371600" y="2285999"/>
            <a:ext cx="4447786" cy="250902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2A0FBAA-20CD-EA26-FAA6-2B2EC3361AE2}"/>
              </a:ext>
            </a:extLst>
          </p:cNvPr>
          <p:cNvSpPr>
            <a:spLocks noGrp="1"/>
          </p:cNvSpPr>
          <p:nvPr>
            <p:ph sz="half" idx="1"/>
          </p:nvPr>
        </p:nvSpPr>
        <p:spPr/>
        <p:txBody>
          <a:bodyPr/>
          <a:lstStyle/>
          <a:p>
            <a:r>
              <a:rPr lang="en-US" dirty="0"/>
              <a:t>Data Cleaning</a:t>
            </a:r>
          </a:p>
          <a:p>
            <a:pPr marL="0" indent="0" algn="just">
              <a:buNone/>
            </a:pPr>
            <a:r>
              <a:rPr lang="en-US" sz="1400" dirty="0"/>
              <a:t>Our open-source dataset download provided two CSV files, though our group realized early on that only one of those was useful for our purposes, the other being a truncated and reformatted version of the same data. Once we read in our primary CSV, we found the data itself to be relatively clean. We dropped a total of four columns as unnecessary, only needed to convert a single column’s data format, and renamed only a single column header.</a:t>
            </a:r>
          </a:p>
        </p:txBody>
      </p:sp>
      <p:sp>
        <p:nvSpPr>
          <p:cNvPr id="6" name="Rectangle: Rounded Corners 5">
            <a:extLst>
              <a:ext uri="{FF2B5EF4-FFF2-40B4-BE49-F238E27FC236}">
                <a16:creationId xmlns:a16="http://schemas.microsoft.com/office/drawing/2014/main" id="{FFEAECDF-BE01-F56C-CC51-F70A78226501}"/>
              </a:ext>
            </a:extLst>
          </p:cNvPr>
          <p:cNvSpPr/>
          <p:nvPr/>
        </p:nvSpPr>
        <p:spPr>
          <a:xfrm>
            <a:off x="6525403" y="2285999"/>
            <a:ext cx="4447397" cy="2754352"/>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DADB6881-8785-5D30-A798-2E8788AB1060}"/>
              </a:ext>
            </a:extLst>
          </p:cNvPr>
          <p:cNvSpPr>
            <a:spLocks noGrp="1"/>
          </p:cNvSpPr>
          <p:nvPr>
            <p:ph sz="half" idx="2"/>
          </p:nvPr>
        </p:nvSpPr>
        <p:spPr/>
        <p:txBody>
          <a:bodyPr/>
          <a:lstStyle/>
          <a:p>
            <a:r>
              <a:rPr lang="en-US" dirty="0"/>
              <a:t>Distance Calculation</a:t>
            </a:r>
          </a:p>
          <a:p>
            <a:pPr marL="0" indent="0">
              <a:buNone/>
            </a:pPr>
            <a:r>
              <a:rPr lang="en-US" sz="1400" dirty="0"/>
              <a:t>Great-Circle Distance vs. Euclidean Distance</a:t>
            </a:r>
          </a:p>
          <a:p>
            <a:pPr marL="0" indent="0" algn="just">
              <a:buNone/>
            </a:pPr>
            <a:r>
              <a:rPr lang="en-US" sz="1400" dirty="0"/>
              <a:t>In our mapping efforts, it came to our attention that our initial distance calculations were based on straight-line distances, otherwise known as the Euclidean space between two points. Correcting this required mathematical conversion to great-circle distance, which is still the distance between points, but measured along the surface of a sphere. Using this conversion was a slower method but produced more accurate results.</a:t>
            </a:r>
          </a:p>
        </p:txBody>
      </p:sp>
    </p:spTree>
    <p:extLst>
      <p:ext uri="{BB962C8B-B14F-4D97-AF65-F5344CB8AC3E}">
        <p14:creationId xmlns:p14="http://schemas.microsoft.com/office/powerpoint/2010/main" val="1890484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9DB74EB-2A7D-443D-B969-8BF48F993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8252340" y="639704"/>
            <a:ext cx="3299579" cy="5577840"/>
          </a:xfrm>
        </p:spPr>
        <p:txBody>
          <a:bodyPr anchor="ctr">
            <a:normAutofit/>
          </a:bodyPr>
          <a:lstStyle/>
          <a:p>
            <a:r>
              <a:rPr lang="en-US" dirty="0"/>
              <a:t>Research</a:t>
            </a:r>
            <a:br>
              <a:rPr lang="en-US" dirty="0"/>
            </a:br>
            <a:r>
              <a:rPr lang="en-US" dirty="0"/>
              <a:t>Questions</a:t>
            </a:r>
            <a:br>
              <a:rPr lang="en-US" dirty="0"/>
            </a:br>
            <a:r>
              <a:rPr lang="en-US" sz="2800" dirty="0"/>
              <a:t>and</a:t>
            </a:r>
            <a:br>
              <a:rPr lang="en-US" sz="2800" dirty="0"/>
            </a:br>
            <a:r>
              <a:rPr lang="en-US" dirty="0"/>
              <a:t>App</a:t>
            </a:r>
            <a:br>
              <a:rPr lang="en-US" dirty="0"/>
            </a:br>
            <a:r>
              <a:rPr lang="en-US" dirty="0"/>
              <a:t>Demo</a:t>
            </a:r>
          </a:p>
        </p:txBody>
      </p:sp>
      <p:sp>
        <p:nvSpPr>
          <p:cNvPr id="20" name="Rectangle 19">
            <a:extLst>
              <a:ext uri="{FF2B5EF4-FFF2-40B4-BE49-F238E27FC236}">
                <a16:creationId xmlns:a16="http://schemas.microsoft.com/office/drawing/2014/main" id="{19036E77-5F7B-494E-A117-FEA947B35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6" name="Graphic 5" descr="Teacher outline">
            <a:extLst>
              <a:ext uri="{FF2B5EF4-FFF2-40B4-BE49-F238E27FC236}">
                <a16:creationId xmlns:a16="http://schemas.microsoft.com/office/drawing/2014/main" id="{DBA221EA-AFE3-C1B0-EB07-ACB2171E3E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9116" y="3513731"/>
            <a:ext cx="1895143" cy="1895143"/>
          </a:xfrm>
          <a:prstGeom prst="rect">
            <a:avLst/>
          </a:prstGeom>
        </p:spPr>
      </p:pic>
      <p:pic>
        <p:nvPicPr>
          <p:cNvPr id="8" name="Graphic 7" descr="Badge Question Mark outline">
            <a:extLst>
              <a:ext uri="{FF2B5EF4-FFF2-40B4-BE49-F238E27FC236}">
                <a16:creationId xmlns:a16="http://schemas.microsoft.com/office/drawing/2014/main" id="{39C8B9C7-9130-61AB-55B7-A99DB6B81F1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44259" y="1037491"/>
            <a:ext cx="1895143" cy="1895143"/>
          </a:xfrm>
          <a:prstGeom prst="rect">
            <a:avLst/>
          </a:prstGeom>
        </p:spPr>
      </p:pic>
      <p:pic>
        <p:nvPicPr>
          <p:cNvPr id="10" name="Graphic 9" descr="Playbook outline">
            <a:extLst>
              <a:ext uri="{FF2B5EF4-FFF2-40B4-BE49-F238E27FC236}">
                <a16:creationId xmlns:a16="http://schemas.microsoft.com/office/drawing/2014/main" id="{E4E2CD7E-55E9-3727-3825-E4F4DB1238B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39402" y="3513731"/>
            <a:ext cx="1895143" cy="1895143"/>
          </a:xfrm>
          <a:prstGeom prst="rect">
            <a:avLst/>
          </a:prstGeom>
        </p:spPr>
      </p:pic>
    </p:spTree>
    <p:extLst>
      <p:ext uri="{BB962C8B-B14F-4D97-AF65-F5344CB8AC3E}">
        <p14:creationId xmlns:p14="http://schemas.microsoft.com/office/powerpoint/2010/main" val="374513655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9DB74EB-2A7D-443D-B969-8BF48F993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8252340" y="639704"/>
            <a:ext cx="3299579" cy="5577840"/>
          </a:xfrm>
        </p:spPr>
        <p:txBody>
          <a:bodyPr anchor="ctr">
            <a:normAutofit/>
          </a:bodyPr>
          <a:lstStyle/>
          <a:p>
            <a:pPr algn="ctr"/>
            <a:r>
              <a:rPr lang="en-US" sz="2400" b="1" dirty="0"/>
              <a:t>What was Anthony Bourdain’s top show?</a:t>
            </a:r>
            <a:br>
              <a:rPr lang="en-US" sz="2400" b="1" dirty="0"/>
            </a:br>
            <a:br>
              <a:rPr lang="en-US" sz="1400" dirty="0"/>
            </a:br>
            <a:r>
              <a:rPr lang="en-US" sz="1400" dirty="0">
                <a:solidFill>
                  <a:srgbClr val="EDCFAB"/>
                </a:solidFill>
                <a:effectLst>
                  <a:outerShdw blurRad="25400" dist="38100" dir="13500000" algn="br" rotWithShape="0">
                    <a:schemeClr val="tx1">
                      <a:alpha val="40000"/>
                    </a:schemeClr>
                  </a:outerShdw>
                </a:effectLst>
              </a:rPr>
              <a:t>‘No Reservations’ aired a total of 275 episodes over the course of 2,660 days, which is just over 7 years.</a:t>
            </a:r>
            <a:br>
              <a:rPr lang="en-US" sz="1400" dirty="0">
                <a:solidFill>
                  <a:srgbClr val="EDCFAB"/>
                </a:solidFill>
                <a:effectLst>
                  <a:outerShdw blurRad="25400" dist="38100" dir="13500000" algn="br" rotWithShape="0">
                    <a:schemeClr val="tx1">
                      <a:alpha val="40000"/>
                    </a:schemeClr>
                  </a:outerShdw>
                </a:effectLst>
              </a:rPr>
            </a:br>
            <a:br>
              <a:rPr lang="en-US" sz="1400" dirty="0"/>
            </a:br>
            <a:r>
              <a:rPr lang="en-US" sz="1400" dirty="0"/>
              <a:t>‘Parts Unknown’ aired 158 episodes over 1,897 days, or just over 5 years. </a:t>
            </a:r>
            <a:br>
              <a:rPr lang="en-US" sz="1400" dirty="0"/>
            </a:br>
            <a:br>
              <a:rPr lang="en-US" sz="1400" dirty="0"/>
            </a:br>
            <a:r>
              <a:rPr lang="en-US" sz="1400" dirty="0"/>
              <a:t>‘A Cook’s Tour’ aired 42 episodes over 454, or just over 1 year. </a:t>
            </a:r>
            <a:br>
              <a:rPr lang="en-US" sz="1400" dirty="0"/>
            </a:br>
            <a:br>
              <a:rPr lang="en-US" sz="1400" dirty="0"/>
            </a:br>
            <a:r>
              <a:rPr lang="en-US" sz="1400" dirty="0"/>
              <a:t>‘The Layover’ aired only 20 episodes over 441 days, also just over 1 year.</a:t>
            </a:r>
          </a:p>
        </p:txBody>
      </p:sp>
      <p:sp>
        <p:nvSpPr>
          <p:cNvPr id="20" name="Rectangle 19">
            <a:extLst>
              <a:ext uri="{FF2B5EF4-FFF2-40B4-BE49-F238E27FC236}">
                <a16:creationId xmlns:a16="http://schemas.microsoft.com/office/drawing/2014/main" id="{19036E77-5F7B-494E-A117-FEA947B35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26" name="Picture 2">
            <a:extLst>
              <a:ext uri="{FF2B5EF4-FFF2-40B4-BE49-F238E27FC236}">
                <a16:creationId xmlns:a16="http://schemas.microsoft.com/office/drawing/2014/main" id="{2103C665-E347-1685-49D2-431BA266CA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1" y="1435903"/>
            <a:ext cx="6097187" cy="3985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51334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9DB74EB-2A7D-443D-B969-8BF48F993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8252340" y="639704"/>
            <a:ext cx="3299579" cy="5577840"/>
          </a:xfrm>
        </p:spPr>
        <p:txBody>
          <a:bodyPr anchor="ctr">
            <a:normAutofit/>
          </a:bodyPr>
          <a:lstStyle/>
          <a:p>
            <a:pPr algn="ctr"/>
            <a:r>
              <a:rPr lang="en-US" sz="2400" b="1" dirty="0"/>
              <a:t>Do we see any trends in the areas or countries of his travels?</a:t>
            </a:r>
            <a:br>
              <a:rPr lang="en-US" sz="2400" b="1" dirty="0"/>
            </a:br>
            <a:br>
              <a:rPr lang="en-US" sz="1400" dirty="0"/>
            </a:br>
            <a:r>
              <a:rPr lang="en-US" sz="1400" dirty="0">
                <a:solidFill>
                  <a:srgbClr val="EDCFAB"/>
                </a:solidFill>
                <a:effectLst>
                  <a:outerShdw blurRad="25400" dist="38100" dir="13500000" algn="br" rotWithShape="0">
                    <a:schemeClr val="tx1">
                      <a:alpha val="40000"/>
                    </a:schemeClr>
                  </a:outerShdw>
                </a:effectLst>
              </a:rPr>
              <a:t>‘No Reservations’ aired a total of 275 episodes over the course of 2,660 days, which is just over 7 years.</a:t>
            </a:r>
            <a:br>
              <a:rPr lang="en-US" sz="1400" dirty="0">
                <a:solidFill>
                  <a:srgbClr val="EDCFAB"/>
                </a:solidFill>
                <a:effectLst>
                  <a:outerShdw blurRad="25400" dist="38100" dir="13500000" algn="br" rotWithShape="0">
                    <a:schemeClr val="tx1">
                      <a:alpha val="40000"/>
                    </a:schemeClr>
                  </a:outerShdw>
                </a:effectLst>
              </a:rPr>
            </a:br>
            <a:br>
              <a:rPr lang="en-US" sz="1400" dirty="0"/>
            </a:br>
            <a:r>
              <a:rPr lang="en-US" sz="1400" dirty="0"/>
              <a:t>‘Parts Unknown’ aired 158 episodes over 1,897 days, or just over 5 years. </a:t>
            </a:r>
            <a:br>
              <a:rPr lang="en-US" sz="1400" dirty="0"/>
            </a:br>
            <a:br>
              <a:rPr lang="en-US" sz="1400" dirty="0"/>
            </a:br>
            <a:r>
              <a:rPr lang="en-US" sz="1400" dirty="0"/>
              <a:t>‘A Cook’s Tour’ aired 42 episodes over 454, or just over 1 year. </a:t>
            </a:r>
            <a:br>
              <a:rPr lang="en-US" sz="1400" dirty="0"/>
            </a:br>
            <a:br>
              <a:rPr lang="en-US" sz="1400" dirty="0"/>
            </a:br>
            <a:r>
              <a:rPr lang="en-US" sz="1400" dirty="0"/>
              <a:t>‘The Layover’ aired only 20 episodes over 441 days, also just over 1 year.</a:t>
            </a:r>
          </a:p>
        </p:txBody>
      </p:sp>
      <p:sp>
        <p:nvSpPr>
          <p:cNvPr id="20" name="Rectangle 19">
            <a:extLst>
              <a:ext uri="{FF2B5EF4-FFF2-40B4-BE49-F238E27FC236}">
                <a16:creationId xmlns:a16="http://schemas.microsoft.com/office/drawing/2014/main" id="{19036E77-5F7B-494E-A117-FEA947B35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26" name="Picture 2">
            <a:extLst>
              <a:ext uri="{FF2B5EF4-FFF2-40B4-BE49-F238E27FC236}">
                <a16:creationId xmlns:a16="http://schemas.microsoft.com/office/drawing/2014/main" id="{2103C665-E347-1685-49D2-431BA266CA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1" y="1435903"/>
            <a:ext cx="6097187" cy="3985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11444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9DB74EB-2A7D-443D-B969-8BF48F993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8252340" y="639704"/>
            <a:ext cx="3299579" cy="5577840"/>
          </a:xfrm>
        </p:spPr>
        <p:txBody>
          <a:bodyPr anchor="ctr">
            <a:normAutofit/>
          </a:bodyPr>
          <a:lstStyle/>
          <a:p>
            <a:pPr algn="ctr"/>
            <a:r>
              <a:rPr lang="en-US" sz="2400" b="1" dirty="0"/>
              <a:t>Do we see any trends in the areas or countries of his travels?</a:t>
            </a:r>
            <a:br>
              <a:rPr lang="en-US" sz="2400" b="1" dirty="0"/>
            </a:br>
            <a:br>
              <a:rPr lang="en-US" sz="1400" dirty="0"/>
            </a:br>
            <a:r>
              <a:rPr lang="en-US" sz="1400" dirty="0">
                <a:solidFill>
                  <a:srgbClr val="EDCFAB"/>
                </a:solidFill>
                <a:effectLst>
                  <a:outerShdw blurRad="25400" dist="38100" dir="13500000" algn="br" rotWithShape="0">
                    <a:schemeClr val="tx1">
                      <a:alpha val="40000"/>
                    </a:schemeClr>
                  </a:outerShdw>
                </a:effectLst>
              </a:rPr>
              <a:t>‘No Reservations’ aired a total of 275 episodes over the course of 2,660 days, which is just over 7 years.</a:t>
            </a:r>
            <a:br>
              <a:rPr lang="en-US" sz="1400" dirty="0">
                <a:solidFill>
                  <a:srgbClr val="EDCFAB"/>
                </a:solidFill>
                <a:effectLst>
                  <a:outerShdw blurRad="25400" dist="38100" dir="13500000" algn="br" rotWithShape="0">
                    <a:schemeClr val="tx1">
                      <a:alpha val="40000"/>
                    </a:schemeClr>
                  </a:outerShdw>
                </a:effectLst>
              </a:rPr>
            </a:br>
            <a:br>
              <a:rPr lang="en-US" sz="1400" dirty="0"/>
            </a:br>
            <a:r>
              <a:rPr lang="en-US" sz="1400" dirty="0"/>
              <a:t>‘Parts Unknown’ aired 158 episodes over 1,897 days, or just over 5 years. </a:t>
            </a:r>
            <a:br>
              <a:rPr lang="en-US" sz="1400" dirty="0"/>
            </a:br>
            <a:br>
              <a:rPr lang="en-US" sz="1400" dirty="0"/>
            </a:br>
            <a:r>
              <a:rPr lang="en-US" sz="1400" dirty="0"/>
              <a:t>‘A Cook’s Tour’ aired 42 episodes over 454, or just over 1 year. </a:t>
            </a:r>
            <a:br>
              <a:rPr lang="en-US" sz="1400" dirty="0"/>
            </a:br>
            <a:br>
              <a:rPr lang="en-US" sz="1400" dirty="0"/>
            </a:br>
            <a:r>
              <a:rPr lang="en-US" sz="1400" dirty="0"/>
              <a:t>‘The Layover’ aired only 20 episodes over 441 days, also just over 1 year.</a:t>
            </a:r>
          </a:p>
        </p:txBody>
      </p:sp>
      <p:sp>
        <p:nvSpPr>
          <p:cNvPr id="20" name="Rectangle 19">
            <a:extLst>
              <a:ext uri="{FF2B5EF4-FFF2-40B4-BE49-F238E27FC236}">
                <a16:creationId xmlns:a16="http://schemas.microsoft.com/office/drawing/2014/main" id="{19036E77-5F7B-494E-A117-FEA947B35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26" name="Picture 2">
            <a:extLst>
              <a:ext uri="{FF2B5EF4-FFF2-40B4-BE49-F238E27FC236}">
                <a16:creationId xmlns:a16="http://schemas.microsoft.com/office/drawing/2014/main" id="{2103C665-E347-1685-49D2-431BA266CA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1" y="1435903"/>
            <a:ext cx="6097187" cy="3985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70297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9DB74EB-2A7D-443D-B969-8BF48F993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8252340" y="639704"/>
            <a:ext cx="3299579" cy="5577840"/>
          </a:xfrm>
        </p:spPr>
        <p:txBody>
          <a:bodyPr anchor="ctr">
            <a:normAutofit/>
          </a:bodyPr>
          <a:lstStyle/>
          <a:p>
            <a:pPr algn="ctr"/>
            <a:r>
              <a:rPr lang="en-US" sz="2400" b="1" dirty="0" err="1"/>
              <a:t>ydata_profiling</a:t>
            </a:r>
            <a:br>
              <a:rPr lang="en-US" sz="2400" b="1" dirty="0"/>
            </a:br>
            <a:br>
              <a:rPr lang="en-US" sz="1400" dirty="0"/>
            </a:br>
            <a:r>
              <a:rPr lang="en-US" sz="1400" dirty="0">
                <a:solidFill>
                  <a:srgbClr val="EDCFAB"/>
                </a:solidFill>
                <a:effectLst>
                  <a:outerShdw blurRad="25400" dist="38100" dir="13500000" algn="br" rotWithShape="0">
                    <a:schemeClr val="tx1">
                      <a:alpha val="40000"/>
                    </a:schemeClr>
                  </a:outerShdw>
                </a:effectLst>
              </a:rPr>
              <a:t>‘No Reservations’</a:t>
            </a:r>
            <a:br>
              <a:rPr lang="en-US" sz="1400" dirty="0">
                <a:solidFill>
                  <a:srgbClr val="EDCFAB"/>
                </a:solidFill>
                <a:effectLst>
                  <a:outerShdw blurRad="25400" dist="38100" dir="13500000" algn="br" rotWithShape="0">
                    <a:schemeClr val="tx1">
                      <a:alpha val="40000"/>
                    </a:schemeClr>
                  </a:outerShdw>
                </a:effectLst>
              </a:rPr>
            </a:br>
            <a:br>
              <a:rPr lang="en-US" sz="1400" dirty="0"/>
            </a:br>
            <a:r>
              <a:rPr lang="en-US" sz="1400" dirty="0"/>
              <a:t>‘Parts Unknown’</a:t>
            </a:r>
          </a:p>
        </p:txBody>
      </p:sp>
      <p:sp>
        <p:nvSpPr>
          <p:cNvPr id="20" name="Rectangle 19">
            <a:extLst>
              <a:ext uri="{FF2B5EF4-FFF2-40B4-BE49-F238E27FC236}">
                <a16:creationId xmlns:a16="http://schemas.microsoft.com/office/drawing/2014/main" id="{19036E77-5F7B-494E-A117-FEA947B35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26" name="Picture 2">
            <a:extLst>
              <a:ext uri="{FF2B5EF4-FFF2-40B4-BE49-F238E27FC236}">
                <a16:creationId xmlns:a16="http://schemas.microsoft.com/office/drawing/2014/main" id="{2103C665-E347-1685-49D2-431BA266CA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1" y="1435903"/>
            <a:ext cx="6097187" cy="3985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11245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F32B251-29F3-43CE-BD66-A3B48CC7BC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55A93C-578E-47D2-96A6-AF17136F6BC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9E48938-CE0A-4976-83E6-A8FD4583CC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Travel design</Template>
  <TotalTime>412</TotalTime>
  <Words>816</Words>
  <Application>Microsoft Office PowerPoint</Application>
  <PresentationFormat>Widescreen</PresentationFormat>
  <Paragraphs>44</Paragraphs>
  <Slides>11</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Franklin Gothic Book</vt:lpstr>
      <vt:lpstr>Crop</vt:lpstr>
      <vt:lpstr>Anthony Bourdain’s Travels</vt:lpstr>
      <vt:lpstr>Introduction</vt:lpstr>
      <vt:lpstr>Design Inspiration</vt:lpstr>
      <vt:lpstr>Data Engineering</vt:lpstr>
      <vt:lpstr>Research Questions and App Demo</vt:lpstr>
      <vt:lpstr>What was Anthony Bourdain’s top show?  ‘No Reservations’ aired a total of 275 episodes over the course of 2,660 days, which is just over 7 years.  ‘Parts Unknown’ aired 158 episodes over 1,897 days, or just over 5 years.   ‘A Cook’s Tour’ aired 42 episodes over 454, or just over 1 year.   ‘The Layover’ aired only 20 episodes over 441 days, also just over 1 year.</vt:lpstr>
      <vt:lpstr>Do we see any trends in the areas or countries of his travels?  ‘No Reservations’ aired a total of 275 episodes over the course of 2,660 days, which is just over 7 years.  ‘Parts Unknown’ aired 158 episodes over 1,897 days, or just over 5 years.   ‘A Cook’s Tour’ aired 42 episodes over 454, or just over 1 year.   ‘The Layover’ aired only 20 episodes over 441 days, also just over 1 year.</vt:lpstr>
      <vt:lpstr>Do we see any trends in the areas or countries of his travels?  ‘No Reservations’ aired a total of 275 episodes over the course of 2,660 days, which is just over 7 years.  ‘Parts Unknown’ aired 158 episodes over 1,897 days, or just over 5 years.   ‘A Cook’s Tour’ aired 42 episodes over 454, or just over 1 year.   ‘The Layover’ aired only 20 episodes over 441 days, also just over 1 year.</vt:lpstr>
      <vt:lpstr>ydata_profiling  ‘No Reservations’  ‘Parts Unknown’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Anthony Bourdain’s Travels</dc:title>
  <dc:creator>Abi Leonard</dc:creator>
  <cp:lastModifiedBy>carlos delarosa</cp:lastModifiedBy>
  <cp:revision>31</cp:revision>
  <dcterms:created xsi:type="dcterms:W3CDTF">2023-07-26T00:30:39Z</dcterms:created>
  <dcterms:modified xsi:type="dcterms:W3CDTF">2023-07-31T22:22:02Z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