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74" r:id="rId7"/>
    <p:sldId id="275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28"/>
  </p:normalViewPr>
  <p:slideViewPr>
    <p:cSldViewPr snapToGrid="0" snapToObjects="1">
      <p:cViewPr varScale="1">
        <p:scale>
          <a:sx n="86" d="100"/>
          <a:sy n="8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E-864C-8309-B65135E81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1023839"/>
        <c:axId val="1690329023"/>
      </c:barChart>
      <c:catAx>
        <c:axId val="169102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329023"/>
        <c:crosses val="autoZero"/>
        <c:auto val="1"/>
        <c:lblAlgn val="ctr"/>
        <c:lblOffset val="100"/>
        <c:noMultiLvlLbl val="0"/>
      </c:catAx>
      <c:valAx>
        <c:axId val="169032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023839"/>
        <c:crosses val="autoZero"/>
        <c:crossBetween val="between"/>
      </c:valAx>
      <c:spPr>
        <a:solidFill>
          <a:schemeClr val="tx2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Anthony Bourdain’s Travels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07458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>
                <a:solidFill>
                  <a:schemeClr val="bg2"/>
                </a:solidFill>
              </a:rPr>
              <a:t>Data Deviants</a:t>
            </a:r>
          </a:p>
          <a:p>
            <a:r>
              <a:rPr lang="en-US" sz="2000" u="sng" dirty="0">
                <a:solidFill>
                  <a:schemeClr val="bg2"/>
                </a:solidFill>
              </a:rPr>
              <a:t>Project 3, Group 2</a:t>
            </a:r>
          </a:p>
          <a:p>
            <a:r>
              <a:rPr lang="en-US" dirty="0">
                <a:solidFill>
                  <a:schemeClr val="bg2"/>
                </a:solidFill>
              </a:rPr>
              <a:t>Van Eisele</a:t>
            </a:r>
          </a:p>
          <a:p>
            <a:r>
              <a:rPr lang="en-US" dirty="0">
                <a:solidFill>
                  <a:schemeClr val="bg2"/>
                </a:solidFill>
              </a:rPr>
              <a:t>Carlos De La Rosa</a:t>
            </a:r>
          </a:p>
          <a:p>
            <a:r>
              <a:rPr lang="en-US" dirty="0">
                <a:solidFill>
                  <a:schemeClr val="bg2"/>
                </a:solidFill>
              </a:rPr>
              <a:t>Abagail Chambers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EB9B03-8810-5F48-E51B-B07C8110822B}"/>
              </a:ext>
            </a:extLst>
          </p:cNvPr>
          <p:cNvSpPr/>
          <p:nvPr/>
        </p:nvSpPr>
        <p:spPr>
          <a:xfrm>
            <a:off x="6172933" y="1959833"/>
            <a:ext cx="4421848" cy="10175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nthony Bourdain taught me how to write.">
            <a:extLst>
              <a:ext uri="{FF2B5EF4-FFF2-40B4-BE49-F238E27FC236}">
                <a16:creationId xmlns:a16="http://schemas.microsoft.com/office/drawing/2014/main" id="{B735FA3D-C573-192C-5C59-F56BD19B89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5" y="3091876"/>
            <a:ext cx="3765748" cy="37657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3AF448-44B1-024A-6B28-1F63959ED8C4}"/>
              </a:ext>
            </a:extLst>
          </p:cNvPr>
          <p:cNvSpPr/>
          <p:nvPr/>
        </p:nvSpPr>
        <p:spPr>
          <a:xfrm>
            <a:off x="6172933" y="3247990"/>
            <a:ext cx="4421848" cy="11392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6EC3BB-23D6-DC21-EB07-A00BAAAD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8" y="1901282"/>
            <a:ext cx="4575717" cy="30554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Inspiration</a:t>
            </a:r>
          </a:p>
          <a:p>
            <a:pPr marL="0" indent="0" algn="just">
              <a:buNone/>
            </a:pPr>
            <a:r>
              <a:rPr lang="en-US" sz="1400" dirty="0"/>
              <a:t>We all love food, and we all love Anthony Bourdain, so it was not a difficult decision to delve into his travels for app.</a:t>
            </a:r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dirty="0"/>
              <a:t>Dataset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https://www.kaggle.com/datasets/michaelbryantds/anthony-bourdain-episode-locations?resource=download</a:t>
            </a: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FA64-6E68-40D6-BA9A-8EEB0550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3B77-91EA-E953-CBBB-5EA870853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Color Scheme</a:t>
            </a:r>
          </a:p>
          <a:p>
            <a:pPr marL="0" indent="0">
              <a:buNone/>
            </a:pPr>
            <a:r>
              <a:rPr lang="en-US" sz="1400" dirty="0"/>
              <a:t>We went with a mostly earthy palette, with pops of red and blue for emphasis.</a:t>
            </a:r>
          </a:p>
          <a:p>
            <a:pPr marL="0" indent="0">
              <a:buNone/>
            </a:pPr>
            <a:r>
              <a:rPr lang="en-US" sz="1400" dirty="0"/>
              <a:t>Some examples of our colors: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FF74-3269-D884-599F-B43AD5B636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 Inspiration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49A8E-1F70-3292-A584-F213A9083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81"/>
          <a:stretch/>
        </p:blipFill>
        <p:spPr>
          <a:xfrm>
            <a:off x="1462668" y="3537073"/>
            <a:ext cx="2061118" cy="1960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BD4D-6016-B248-1787-64C41285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16" y="2717551"/>
            <a:ext cx="1515325" cy="3934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81529-B04E-0CA1-D08D-102555D688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77" t="12845" r="8157" b="11707"/>
          <a:stretch/>
        </p:blipFill>
        <p:spPr>
          <a:xfrm>
            <a:off x="8040728" y="4273222"/>
            <a:ext cx="2297151" cy="206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A5D194-6078-CA31-D8FE-0B1121029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348" y="2867848"/>
            <a:ext cx="1807495" cy="12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5B2F-1017-8DDA-0339-3C8A698B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Engineering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D8363-8D8B-822F-E312-C3604B30FCA0}"/>
              </a:ext>
            </a:extLst>
          </p:cNvPr>
          <p:cNvSpPr/>
          <p:nvPr/>
        </p:nvSpPr>
        <p:spPr>
          <a:xfrm>
            <a:off x="1371600" y="2285999"/>
            <a:ext cx="4447786" cy="25090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BAA-20CD-EA26-FAA6-2B2EC3361A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pPr marL="0" indent="0" algn="just">
              <a:buNone/>
            </a:pPr>
            <a:r>
              <a:rPr lang="en-US" sz="1400" dirty="0"/>
              <a:t>Our open-source dataset download provided two CSV files, though our group realized early on that only one of those was useful for our purposes, the other being a truncated and reformatted version of the same data. Once we read in our primary CSV, we found the data itself to be relatively clean. We dropped a total of four columns as unnecessary, only needed to convert a single column’s data format, and renamed only a single column header.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EAECDF-BE01-F56C-CC51-F70A78226501}"/>
              </a:ext>
            </a:extLst>
          </p:cNvPr>
          <p:cNvSpPr/>
          <p:nvPr/>
        </p:nvSpPr>
        <p:spPr>
          <a:xfrm>
            <a:off x="6525403" y="2285999"/>
            <a:ext cx="4447397" cy="27543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6881-8785-5D30-A798-2E8788AB10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Distance Calculation</a:t>
            </a:r>
          </a:p>
          <a:p>
            <a:pPr marL="0" indent="0">
              <a:buNone/>
            </a:pPr>
            <a:r>
              <a:rPr lang="en-US" sz="1400" dirty="0"/>
              <a:t>Great-Circle Distance vs. Euclidean Distance</a:t>
            </a:r>
          </a:p>
          <a:p>
            <a:pPr marL="0" indent="0" algn="just">
              <a:buNone/>
            </a:pPr>
            <a:r>
              <a:rPr lang="en-US" sz="1400" dirty="0"/>
              <a:t>In our mapping efforts, it came to our attention that our initial distance calculations were based on straight-line distances, otherwise known as the Euclidean space between two points. Correcting this required mathematical conversion to great-circle distance, which is still the distance between points, but measured along the surface of a sphere. Using this conversion was a slower method, but produced more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18904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Common Travel Seasons </a:t>
            </a:r>
            <a:br>
              <a:rPr lang="en-US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5197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104</TotalTime>
  <Words>277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Anthony Bourdain’s Travels</vt:lpstr>
      <vt:lpstr>Introduction</vt:lpstr>
      <vt:lpstr>Design Inspiration</vt:lpstr>
      <vt:lpstr>Data Engineering</vt:lpstr>
      <vt:lpstr>Common Travel Seasons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Bourdain’s Travels</dc:title>
  <dc:creator>Abi Leonard</dc:creator>
  <cp:lastModifiedBy>Abi Leonard</cp:lastModifiedBy>
  <cp:revision>14</cp:revision>
  <dcterms:created xsi:type="dcterms:W3CDTF">2023-07-26T00:30:39Z</dcterms:created>
  <dcterms:modified xsi:type="dcterms:W3CDTF">2023-07-26T02:15:08Z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