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67" r:id="rId3"/>
    <p:sldId id="259" r:id="rId4"/>
    <p:sldId id="275" r:id="rId5"/>
    <p:sldId id="271" r:id="rId6"/>
    <p:sldId id="260" r:id="rId7"/>
    <p:sldId id="282" r:id="rId8"/>
    <p:sldId id="269" r:id="rId9"/>
    <p:sldId id="273" r:id="rId10"/>
    <p:sldId id="293" r:id="rId11"/>
    <p:sldId id="277" r:id="rId12"/>
    <p:sldId id="319" r:id="rId13"/>
    <p:sldId id="316" r:id="rId14"/>
    <p:sldId id="307" r:id="rId15"/>
    <p:sldId id="279" r:id="rId16"/>
    <p:sldId id="306" r:id="rId17"/>
    <p:sldId id="292" r:id="rId18"/>
    <p:sldId id="272" r:id="rId19"/>
    <p:sldId id="290" r:id="rId20"/>
    <p:sldId id="298" r:id="rId21"/>
    <p:sldId id="281" r:id="rId22"/>
    <p:sldId id="295" r:id="rId23"/>
    <p:sldId id="296" r:id="rId24"/>
    <p:sldId id="320" r:id="rId25"/>
    <p:sldId id="304" r:id="rId26"/>
    <p:sldId id="312" r:id="rId27"/>
    <p:sldId id="283" r:id="rId28"/>
    <p:sldId id="294" r:id="rId29"/>
    <p:sldId id="308" r:id="rId30"/>
    <p:sldId id="323" r:id="rId31"/>
    <p:sldId id="317" r:id="rId32"/>
    <p:sldId id="285" r:id="rId33"/>
    <p:sldId id="315" r:id="rId34"/>
    <p:sldId id="278" r:id="rId35"/>
    <p:sldId id="299" r:id="rId36"/>
    <p:sldId id="301" r:id="rId37"/>
    <p:sldId id="300" r:id="rId38"/>
    <p:sldId id="302" r:id="rId39"/>
    <p:sldId id="313" r:id="rId40"/>
    <p:sldId id="324" r:id="rId41"/>
    <p:sldId id="303" r:id="rId42"/>
    <p:sldId id="256" r:id="rId43"/>
    <p:sldId id="32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15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5FC06-9D76-FD40-BCFA-0E6065C90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40093"/>
            <a:ext cx="10696201" cy="3815080"/>
          </a:xfrm>
        </p:spPr>
        <p:txBody>
          <a:bodyPr/>
          <a:lstStyle/>
          <a:p>
            <a:r>
              <a:rPr lang="ru-RU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Наше время снова обильно мемуарами, может быть, более, чем когда-либо. Это потому, что </a:t>
            </a:r>
            <a:r>
              <a:rPr lang="ru-RU" sz="2800" dirty="0">
                <a:solidFill>
                  <a:srgbClr val="FFFF00"/>
                </a:solidFill>
              </a:rPr>
              <a:t>есть о чем рассказывать.</a:t>
            </a:r>
            <a:r>
              <a:rPr lang="ru-RU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Интерес к текущей истории тем </a:t>
            </a:r>
            <a:r>
              <a:rPr lang="ru-RU" sz="28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напряженнее</a:t>
            </a:r>
            <a:r>
              <a:rPr lang="ru-RU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чем драматичнее эпоха, чем богаче она поворотами. </a:t>
            </a:r>
            <a:r>
              <a:rPr lang="ru-RU" sz="2800" dirty="0">
                <a:solidFill>
                  <a:srgbClr val="FFFF00"/>
                </a:solidFill>
              </a:rPr>
              <a:t>Искусство пейзажа не могло бы родиться в Сахаре.</a:t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DC053BF-D9D4-2249-9A69-8353068CD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306" y="5437543"/>
            <a:ext cx="2686234" cy="487941"/>
          </a:xfrm>
        </p:spPr>
        <p:txBody>
          <a:bodyPr>
            <a:normAutofit/>
          </a:bodyPr>
          <a:lstStyle/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102122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83815-F6D3-F442-90BB-7819FDDF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1218476"/>
            <a:ext cx="4182030" cy="44210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Писательство неразрывно связано с тюрьмами</a:t>
            </a:r>
          </a:p>
        </p:txBody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бъект 2">
            <a:extLst>
              <a:ext uri="{FF2B5EF4-FFF2-40B4-BE49-F238E27FC236}">
                <a16:creationId xmlns:a16="http://schemas.microsoft.com/office/drawing/2014/main" id="{3425B22C-4E74-754B-B22C-A114B26B1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ru-RU" dirty="0"/>
              <a:t>Я </a:t>
            </a:r>
            <a:r>
              <a:rPr lang="ru-RU" dirty="0">
                <a:solidFill>
                  <a:srgbClr val="FFFF00"/>
                </a:solidFill>
              </a:rPr>
              <a:t>много писал в тюрьме, </a:t>
            </a:r>
            <a:r>
              <a:rPr lang="ru-RU" dirty="0"/>
              <a:t>адвокаты в своих портфелях выносили рукописи на волю. К этому периоду относится мой памфлет "Петр Струве в политике". Я работал над ним с таким рвением, что тюремные </a:t>
            </a:r>
            <a:r>
              <a:rPr lang="ru-RU" dirty="0">
                <a:solidFill>
                  <a:srgbClr val="FFFF00"/>
                </a:solidFill>
              </a:rPr>
              <a:t>прогулки казались мне досадной обузой. </a:t>
            </a:r>
          </a:p>
          <a:p>
            <a:r>
              <a:rPr lang="ru-RU" dirty="0"/>
              <a:t>При всем своем разнообразии все тюрьмы похожи друг на друга. Снова наступило время систематической </a:t>
            </a:r>
            <a:r>
              <a:rPr lang="ru-RU" dirty="0">
                <a:solidFill>
                  <a:srgbClr val="FFFF00"/>
                </a:solidFill>
              </a:rPr>
              <a:t>научной и литературной работы. 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2932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C5D5C-FAAC-FF4A-8C9A-9079D7922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ru-RU" sz="6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верно подмечено</a:t>
            </a: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71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12E07-58D2-D140-8D8F-27B692453D36}"/>
              </a:ext>
            </a:extLst>
          </p:cNvPr>
          <p:cNvSpPr txBox="1"/>
          <p:nvPr/>
        </p:nvSpPr>
        <p:spPr>
          <a:xfrm>
            <a:off x="3116356" y="1788459"/>
            <a:ext cx="595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«Неподкупная» – это какая ?</a:t>
            </a:r>
          </a:p>
        </p:txBody>
      </p:sp>
    </p:spTree>
    <p:extLst>
      <p:ext uri="{BB962C8B-B14F-4D97-AF65-F5344CB8AC3E}">
        <p14:creationId xmlns:p14="http://schemas.microsoft.com/office/powerpoint/2010/main" val="429442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5B923-EE1C-554E-B127-59BBC003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49" y="2425105"/>
            <a:ext cx="4774452" cy="2007789"/>
          </a:xfrm>
        </p:spPr>
        <p:txBody>
          <a:bodyPr/>
          <a:lstStyle/>
          <a:p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Золя писал о французской финансовой печати, что она делится на две группы: продажную и так называемую </a:t>
            </a: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"неподкупную", т. е. такую, которая продает себя в исключительных случаях и по очень дорогой цене.</a:t>
            </a:r>
            <a:endParaRPr lang="ru-RU" sz="1800" dirty="0">
              <a:solidFill>
                <a:schemeClr val="bg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1C3FF7F-7936-9044-B9EB-BA5E4CC73C20}"/>
              </a:ext>
            </a:extLst>
          </p:cNvPr>
          <p:cNvSpPr txBox="1">
            <a:spLocks/>
          </p:cNvSpPr>
          <p:nvPr/>
        </p:nvSpPr>
        <p:spPr>
          <a:xfrm>
            <a:off x="675530" y="5018888"/>
            <a:ext cx="2686234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414172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CDA34-1D46-114B-AAC4-1144349D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665" y="2425105"/>
            <a:ext cx="4382521" cy="2007789"/>
          </a:xfrm>
        </p:spPr>
        <p:txBody>
          <a:bodyPr/>
          <a:lstStyle/>
          <a:p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Можно предвидеть революцию </a:t>
            </a: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и войну, но </a:t>
            </a: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нельзя предвидеть </a:t>
            </a: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последствия осенней </a:t>
            </a: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охоты на утку</a:t>
            </a:r>
            <a:endParaRPr lang="ru-RU" sz="2400" dirty="0">
              <a:solidFill>
                <a:schemeClr val="bg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41868A0-B24A-2546-B151-0E79D37CBB73}"/>
              </a:ext>
            </a:extLst>
          </p:cNvPr>
          <p:cNvSpPr txBox="1">
            <a:spLocks/>
          </p:cNvSpPr>
          <p:nvPr/>
        </p:nvSpPr>
        <p:spPr>
          <a:xfrm>
            <a:off x="4899212" y="5489535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  <p:pic>
        <p:nvPicPr>
          <p:cNvPr id="8" name="Рисунок 7" descr="Изображение выглядит как текст, электроника, монитор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621222BC-62A7-F546-A1CA-F7A0BBC7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096000" y="2105051"/>
            <a:ext cx="5818090" cy="280780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BBF65E7-B28E-354E-B5ED-7F19F8661841}"/>
              </a:ext>
            </a:extLst>
          </p:cNvPr>
          <p:cNvSpPr txBox="1">
            <a:spLocks/>
          </p:cNvSpPr>
          <p:nvPr/>
        </p:nvSpPr>
        <p:spPr>
          <a:xfrm>
            <a:off x="7031747" y="2425105"/>
            <a:ext cx="4478935" cy="13716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как услужливо </a:t>
            </a:r>
            <a:r>
              <a:rPr lang="ru-RU" sz="2400" b="0" dirty="0">
                <a:solidFill>
                  <a:schemeClr val="bg1"/>
                </a:solidFill>
                <a:highlight>
                  <a:srgbClr val="FFFF00"/>
                </a:highlight>
              </a:rPr>
              <a:t>случайное помогает закономерному</a:t>
            </a:r>
            <a:endParaRPr lang="ru-RU" sz="24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8641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D56B4-0431-D64C-9A74-12F34D46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40780"/>
            <a:ext cx="6086857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"Я чувствую себя великолепно, – говорил он нам. – Сижу, работаю и твердо знаю, что меня ни в коем случае </a:t>
            </a:r>
            <a:r>
              <a:rPr lang="ru-RU" sz="1800" dirty="0">
                <a:solidFill>
                  <a:srgbClr val="FFFF00"/>
                </a:solidFill>
              </a:rPr>
              <a:t>не могут арестовать… 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Согласитесь, что </a:t>
            </a:r>
            <a:r>
              <a:rPr lang="ru-RU" sz="1800" dirty="0">
                <a:solidFill>
                  <a:srgbClr val="FFFF00"/>
                </a:solidFill>
              </a:rPr>
              <a:t>в границах царской России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 это довольно </a:t>
            </a:r>
            <a:r>
              <a:rPr lang="ru-RU" sz="1800" dirty="0">
                <a:solidFill>
                  <a:srgbClr val="FFFF00"/>
                </a:solidFill>
              </a:rPr>
              <a:t>необычное ощущение…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»</a:t>
            </a:r>
            <a:br>
              <a:rPr lang="ru-RU" sz="1800" dirty="0"/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DDB4FF-3EA3-F243-BD91-CB1CE038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Консерваторы считали, что классицизм прививает дисциплину, вернее сказать, надеялись, что </a:t>
            </a:r>
            <a:r>
              <a:rPr lang="ru-RU" dirty="0">
                <a:solidFill>
                  <a:srgbClr val="FFFF00"/>
                </a:solidFill>
              </a:rPr>
              <a:t>гражданин, вынесший в детстве греческую зубрежку, вынесет в течение остальной жизни царский режим.</a:t>
            </a:r>
            <a:br>
              <a:rPr lang="ru-RU" sz="2000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05D1948-38E6-694A-AAF6-CC9C95BF75B5}"/>
              </a:ext>
            </a:extLst>
          </p:cNvPr>
          <p:cNvSpPr txBox="1">
            <a:spLocks/>
          </p:cNvSpPr>
          <p:nvPr/>
        </p:nvSpPr>
        <p:spPr>
          <a:xfrm>
            <a:off x="9551895" y="6197459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</a:t>
            </a:r>
          </a:p>
        </p:txBody>
      </p:sp>
    </p:spTree>
    <p:extLst>
      <p:ext uri="{BB962C8B-B14F-4D97-AF65-F5344CB8AC3E}">
        <p14:creationId xmlns:p14="http://schemas.microsoft.com/office/powerpoint/2010/main" val="200914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EDFCF-A412-EB45-9A5A-3424A21C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 первые годы после переворота шли по стране бои, горели леса и торфяные болота, стояли голые поля — </a:t>
            </a:r>
            <a:r>
              <a:rPr lang="ru-RU" sz="2000" b="0" dirty="0">
                <a:solidFill>
                  <a:srgbClr val="FFFF00"/>
                </a:solidFill>
              </a:rPr>
              <a:t>не летела утка 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вовсе. Зайцев </a:t>
            </a:r>
            <a:r>
              <a:rPr lang="ru-RU" sz="2000" b="0" dirty="0">
                <a:solidFill>
                  <a:srgbClr val="FFFF00"/>
                </a:solidFill>
              </a:rPr>
              <a:t>сомневался в новом строе. 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Но с 1920 г. </a:t>
            </a:r>
            <a:r>
              <a:rPr lang="ru-RU" sz="2000" b="0" dirty="0">
                <a:solidFill>
                  <a:srgbClr val="FFFF00"/>
                </a:solidFill>
              </a:rPr>
              <a:t>утка снова пошла,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вернее сказать, валом повалила, и Иван Васильевич </a:t>
            </a:r>
            <a:r>
              <a:rPr lang="ru-RU" sz="2000" b="0" dirty="0">
                <a:solidFill>
                  <a:srgbClr val="FFFF00"/>
                </a:solidFill>
              </a:rPr>
              <a:t>полностью признал советскую власть.</a:t>
            </a:r>
            <a:endParaRPr lang="ru-RU" sz="2000" dirty="0">
              <a:solidFill>
                <a:srgbClr val="FFFF00"/>
              </a:solidFill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E27B785-B97A-FB49-B834-043E13E838FA}"/>
              </a:ext>
            </a:extLst>
          </p:cNvPr>
          <p:cNvSpPr txBox="1">
            <a:spLocks/>
          </p:cNvSpPr>
          <p:nvPr/>
        </p:nvSpPr>
        <p:spPr>
          <a:xfrm>
            <a:off x="999565" y="4668980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63313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B2F101D8-4FE7-E947-82FB-29920454ED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53097" y="2227863"/>
            <a:ext cx="4719077" cy="240227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Творческое </a:t>
            </a:r>
            <a:r>
              <a:rPr lang="ru-RU" dirty="0">
                <a:solidFill>
                  <a:srgbClr val="FFFF00"/>
                </a:solidFill>
              </a:rPr>
              <a:t>соединение сознания с бессознательным 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есть то, что называют обычно </a:t>
            </a:r>
            <a:r>
              <a:rPr lang="ru-RU" dirty="0">
                <a:solidFill>
                  <a:srgbClr val="FFFF00"/>
                </a:solidFill>
              </a:rPr>
              <a:t>вдохновением. Революция есть неистовое вдохновение истории.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C782A5C-D092-5643-94CF-6FFFFDBCDD40}"/>
              </a:ext>
            </a:extLst>
          </p:cNvPr>
          <p:cNvSpPr txBox="1">
            <a:spLocks/>
          </p:cNvSpPr>
          <p:nvPr/>
        </p:nvSpPr>
        <p:spPr>
          <a:xfrm>
            <a:off x="975193" y="5018048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2924341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EB8F7-C301-7948-8793-F12F6612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Точка отсчета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B77361-3C57-FA4E-B24E-4F2D385B1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2600" y="1417638"/>
            <a:ext cx="11328400" cy="3970745"/>
          </a:xfr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dirty="0"/>
              <a:t>Дело было так. Дядя Абрам, старый эгоист, который проходил мимо детей неделями, вдруг в хорошую минуту призвал меня и спросил: "А скажи, прямо того, какой теперь год? Не знаешь? 1885! Повтори, запомни, я позже спрошу". Что это значит, я постигнуть не мог. "Да, теперь 1885 год, – сказала двоюродная сестра, тихая Ольга, – а потом будет 1886-й". Этому я не поверил. Если уж допустить, что время имеет свое название, то 1885 год будет существовать вечно, т. е. очень, очень долго, как большой камень, заменяющий у входа порог, как мельница, наконец, как я сам. </a:t>
            </a:r>
            <a:r>
              <a:rPr lang="ru-RU" dirty="0" err="1"/>
              <a:t>Бетя</a:t>
            </a:r>
            <a:r>
              <a:rPr lang="ru-RU" dirty="0"/>
              <a:t>, младшая сестра Ольги, не знала, кому верить. Все трое чувствовали беспокойство от того, что вступили в новую область, точно распахнули с разбега дверь в наполненную сумраком комнату, где нет мебели и гулко отдаются голоса. В конце концов мне пришлось сдаться. Все становились на сторону Ольги. Так </a:t>
            </a:r>
            <a:r>
              <a:rPr lang="ru-RU" dirty="0">
                <a:solidFill>
                  <a:schemeClr val="bg2"/>
                </a:solidFill>
                <a:highlight>
                  <a:srgbClr val="FFFF00"/>
                </a:highlight>
              </a:rPr>
              <a:t>первым нумерованным годом, который вошел в мое сознание, был 1885-й. </a:t>
            </a:r>
            <a:r>
              <a:rPr lang="ru-RU" dirty="0"/>
              <a:t>Он положил конец бесформенному времени, доисторической эпохе моего существования, хаосу: с этого узла началось летоисчисление. Мне тогда было шесть лет. Для России это был год неурожая, кризиса и первых больших рабочих волнений. Но меня он поразил лишь своим непостижимым наименованием. С тревогой пытался я раскрыть таинственную связь между временем и цифрами. Потом началось чередование годов, сперва медленно, а затем все быстрее. Но 85-й долго выделялся среди них как старший, как родоначальник. Он стал моей эрой.</a:t>
            </a:r>
          </a:p>
          <a:p>
            <a:pPr>
              <a:buFont typeface="Wingdings 2" charset="2"/>
              <a:buChar char=""/>
            </a:pP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328D117-9244-034E-B4BA-6463F98EA386}"/>
              </a:ext>
            </a:extLst>
          </p:cNvPr>
          <p:cNvSpPr txBox="1">
            <a:spLocks/>
          </p:cNvSpPr>
          <p:nvPr/>
        </p:nvSpPr>
        <p:spPr>
          <a:xfrm>
            <a:off x="4752882" y="5922871"/>
            <a:ext cx="2686234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Товарищ Троцкий</a:t>
            </a:r>
          </a:p>
        </p:txBody>
      </p:sp>
      <p:pic>
        <p:nvPicPr>
          <p:cNvPr id="9" name="Picture 2" descr="Dank Commie Pack — Стикеры Для Telegram">
            <a:extLst>
              <a:ext uri="{FF2B5EF4-FFF2-40B4-BE49-F238E27FC236}">
                <a16:creationId xmlns:a16="http://schemas.microsoft.com/office/drawing/2014/main" id="{494D3078-9EE0-3648-8412-FED1F75AC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600" y="4883462"/>
            <a:ext cx="2078818" cy="207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30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Изображение выглядит как пятно&#10;&#10;Автоматически созданное описание">
            <a:extLst>
              <a:ext uri="{FF2B5EF4-FFF2-40B4-BE49-F238E27FC236}">
                <a16:creationId xmlns:a16="http://schemas.microsoft.com/office/drawing/2014/main" id="{2F273835-BC3C-40D4-8C19-11F70B851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9091" b="1477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BFBD78D0-8C17-49D9-94BC-BFF758441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0"/>
            <a:ext cx="6040967" cy="6858000"/>
          </a:xfrm>
          <a:custGeom>
            <a:avLst/>
            <a:gdLst/>
            <a:ahLst/>
            <a:cxnLst/>
            <a:rect l="l" t="t" r="r" b="b"/>
            <a:pathLst>
              <a:path w="6040967" h="6858000">
                <a:moveTo>
                  <a:pt x="0" y="0"/>
                </a:moveTo>
                <a:lnTo>
                  <a:pt x="6040967" y="0"/>
                </a:lnTo>
                <a:lnTo>
                  <a:pt x="6040967" y="1900238"/>
                </a:lnTo>
                <a:lnTo>
                  <a:pt x="5670550" y="2178050"/>
                </a:lnTo>
                <a:lnTo>
                  <a:pt x="5666317" y="2184400"/>
                </a:lnTo>
                <a:lnTo>
                  <a:pt x="5659967" y="2193925"/>
                </a:lnTo>
                <a:lnTo>
                  <a:pt x="5653617" y="2201863"/>
                </a:lnTo>
                <a:lnTo>
                  <a:pt x="5653617" y="2211388"/>
                </a:lnTo>
                <a:lnTo>
                  <a:pt x="5653617" y="2220913"/>
                </a:lnTo>
                <a:lnTo>
                  <a:pt x="5659967" y="2228850"/>
                </a:lnTo>
                <a:lnTo>
                  <a:pt x="5666317" y="2238375"/>
                </a:lnTo>
                <a:lnTo>
                  <a:pt x="5670550" y="2244725"/>
                </a:lnTo>
                <a:lnTo>
                  <a:pt x="6040967" y="2522538"/>
                </a:lnTo>
                <a:lnTo>
                  <a:pt x="6040967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68000">
                <a:schemeClr val="accent1">
                  <a:alpha val="7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2BA23-E797-46EB-8BCF-6CB26DE5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653617" y="0"/>
            <a:ext cx="6538383" cy="6858000"/>
          </a:xfrm>
          <a:custGeom>
            <a:avLst/>
            <a:gdLst/>
            <a:ahLst/>
            <a:cxnLst/>
            <a:rect l="l" t="t" r="r" b="b"/>
            <a:pathLst>
              <a:path w="6538383" h="6858000">
                <a:moveTo>
                  <a:pt x="387350" y="0"/>
                </a:moveTo>
                <a:lnTo>
                  <a:pt x="4874683" y="0"/>
                </a:lnTo>
                <a:lnTo>
                  <a:pt x="6093883" y="0"/>
                </a:lnTo>
                <a:lnTo>
                  <a:pt x="6538383" y="0"/>
                </a:lnTo>
                <a:lnTo>
                  <a:pt x="6538383" y="6858000"/>
                </a:lnTo>
                <a:lnTo>
                  <a:pt x="6093883" y="6858000"/>
                </a:lnTo>
                <a:lnTo>
                  <a:pt x="4874683" y="6858000"/>
                </a:lnTo>
                <a:lnTo>
                  <a:pt x="387350" y="6858000"/>
                </a:lnTo>
                <a:lnTo>
                  <a:pt x="387350" y="2522538"/>
                </a:lnTo>
                <a:lnTo>
                  <a:pt x="16933" y="2244725"/>
                </a:lnTo>
                <a:lnTo>
                  <a:pt x="12700" y="2238375"/>
                </a:lnTo>
                <a:lnTo>
                  <a:pt x="6350" y="2228850"/>
                </a:lnTo>
                <a:lnTo>
                  <a:pt x="0" y="2220913"/>
                </a:lnTo>
                <a:lnTo>
                  <a:pt x="0" y="2211388"/>
                </a:lnTo>
                <a:lnTo>
                  <a:pt x="0" y="2201863"/>
                </a:lnTo>
                <a:lnTo>
                  <a:pt x="6350" y="2193925"/>
                </a:lnTo>
                <a:lnTo>
                  <a:pt x="12700" y="2184400"/>
                </a:lnTo>
                <a:lnTo>
                  <a:pt x="16933" y="2178050"/>
                </a:lnTo>
                <a:lnTo>
                  <a:pt x="387350" y="1900238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A572C0-631E-AC4F-B306-565AC46E03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8589" y="1851959"/>
            <a:ext cx="5194549" cy="31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С тех пор как я стал мыслить, я был сперва интуитивным, затем сознательным материалистом и не только не ощущал потребности в иных мирах, но никогда не мог найти психологического соприкосновения с людьми, которые </a:t>
            </a:r>
            <a:r>
              <a:rPr lang="ru-RU" dirty="0">
                <a:solidFill>
                  <a:srgbClr val="FFFF00"/>
                </a:solidFill>
              </a:rPr>
              <a:t>умудряются одновременно признавать Дарвина и Троицу.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33CDCB84-C7D7-A944-B45B-132D205C9A80}"/>
              </a:ext>
            </a:extLst>
          </p:cNvPr>
          <p:cNvSpPr txBox="1">
            <a:spLocks/>
          </p:cNvSpPr>
          <p:nvPr/>
        </p:nvSpPr>
        <p:spPr>
          <a:xfrm>
            <a:off x="2781179" y="1942018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</a:rPr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315174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02701-92D5-1348-8705-C4BBBB65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5" y="1081456"/>
            <a:ext cx="5893840" cy="3117932"/>
          </a:xfrm>
        </p:spPr>
        <p:txBody>
          <a:bodyPr/>
          <a:lstStyle/>
          <a:p>
            <a:r>
              <a:rPr lang="ru-RU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Я не могу отрицать того, что моя жизнь протекала не совсем обычным порядком. Причины этого надо, однако, искать больше в условиях эпохи, чем лично во мне. Разумеется, нужны были также и известные личные черты, чтобы выполнять ту, хорошую или дурную, работу, которую я выполнял. Но </a:t>
            </a:r>
            <a:r>
              <a:rPr lang="ru-RU" sz="1600" dirty="0">
                <a:solidFill>
                  <a:srgbClr val="FFFF00"/>
                </a:solidFill>
              </a:rPr>
              <a:t>при других исторических условиях эти личные особенности могли бы мирно дремать</a:t>
            </a:r>
            <a:r>
              <a:rPr lang="ru-RU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как дремлет бесчисленное количество человеческих склонностей и страстей, на которые общественная обстановка не предъявляет спроса.</a:t>
            </a:r>
            <a:br>
              <a:rPr lang="ru-RU" sz="1600" dirty="0"/>
            </a:br>
            <a:endParaRPr lang="ru-RU" sz="1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804A4B-26EA-AF41-820D-AF328A8392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11035" y="1081457"/>
            <a:ext cx="3773608" cy="1782768"/>
          </a:xfrm>
        </p:spPr>
        <p:txBody>
          <a:bodyPr/>
          <a:lstStyle/>
          <a:p>
            <a:r>
              <a:rPr lang="ru-RU" dirty="0"/>
              <a:t>Нотки романтизма</a:t>
            </a:r>
            <a:r>
              <a:rPr lang="en-US" dirty="0"/>
              <a:t> – </a:t>
            </a:r>
            <a:r>
              <a:rPr lang="ru-RU" dirty="0"/>
              <a:t>необычный герой в необычных обстоятельствах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7DC6929-52F5-9B49-8F0D-8E10C345EE57}"/>
              </a:ext>
            </a:extLst>
          </p:cNvPr>
          <p:cNvSpPr txBox="1">
            <a:spLocks/>
          </p:cNvSpPr>
          <p:nvPr/>
        </p:nvSpPr>
        <p:spPr>
          <a:xfrm>
            <a:off x="850985" y="4668980"/>
            <a:ext cx="2686234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78763E-2DF2-344D-924F-F4759AAD3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9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36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769" r="2097" b="6458"/>
          <a:stretch/>
        </p:blipFill>
        <p:spPr bwMode="auto">
          <a:xfrm>
            <a:off x="0" y="5309318"/>
            <a:ext cx="1114089" cy="157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1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CFCEE-A8BC-494C-B911-2C44D308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766482"/>
            <a:ext cx="10561418" cy="3667161"/>
          </a:xfrm>
        </p:spPr>
        <p:txBody>
          <a:bodyPr/>
          <a:lstStyle/>
          <a:p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Жена вошла в народный комиссариат просвещения, где заведовала музеями и памятниками старины. Ей приходилось бороться за памятники прошлого в обстановке гражданской войны. Это была нелегкая задача. Ни белые, ни красные войска не склонны были очень заботиться об исторических усадьбах, провинциальных кремлях или старинных церквах. Таким образом, 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между военным ведомством и управлением музеев не раз возникали препирательства. 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Хранители дворцов и храмов обвиняли войска в недостаточном уважении к культуре, военные комиссары обвиняли хранителей в предпочтении мертвых вещей живым людям. Формально </a:t>
            </a:r>
            <a:r>
              <a:rPr lang="ru-RU" sz="2000" b="0" dirty="0">
                <a:solidFill>
                  <a:schemeClr val="bg2"/>
                </a:solidFill>
                <a:highlight>
                  <a:srgbClr val="FFFF00"/>
                </a:highlight>
              </a:rPr>
              <a:t>выходило так, что я нахожусь в непрерывных ведомственных препирательствах со своей женой. 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На эту тему было немало шуток.</a:t>
            </a:r>
            <a:endParaRPr lang="ru-RU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CBEC538-DC02-0B43-B770-E2C4B24D03FC}"/>
              </a:ext>
            </a:extLst>
          </p:cNvPr>
          <p:cNvSpPr txBox="1">
            <a:spLocks/>
          </p:cNvSpPr>
          <p:nvPr/>
        </p:nvSpPr>
        <p:spPr>
          <a:xfrm>
            <a:off x="8247530" y="5489535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3305535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C5D5C-FAAC-FF4A-8C9A-9079D7922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ru-RU" sz="6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Ленин</a:t>
            </a: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57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9DC9F-BE61-8541-B693-01F57860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081456"/>
            <a:ext cx="5893840" cy="2645912"/>
          </a:xfrm>
        </p:spPr>
        <p:txBody>
          <a:bodyPr/>
          <a:lstStyle/>
          <a:p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во время горячих прений в партийном комитете Петрограда, </a:t>
            </a:r>
            <a:r>
              <a:rPr lang="ru-RU" sz="2000" b="0" dirty="0">
                <a:solidFill>
                  <a:srgbClr val="FFFF00"/>
                </a:solidFill>
              </a:rPr>
              <a:t>Ленин воскликнул: </a:t>
            </a:r>
            <a:r>
              <a:rPr lang="ru-RU" sz="2000" b="0" dirty="0">
                <a:solidFill>
                  <a:schemeClr val="bg1"/>
                </a:solidFill>
                <a:highlight>
                  <a:srgbClr val="FFFF00"/>
                </a:highlight>
              </a:rPr>
              <a:t>"Нет лучшего большевика, чем Троцкий". 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Эти слова в устах Ленина означали многое. Недаром же самый протокол заседания, где они были сказаны, до сих пор скрывается от гласности.</a:t>
            </a:r>
            <a:endParaRPr lang="ru-RU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D33AD74-BA66-3E49-862C-BC8BAED50CB5}"/>
              </a:ext>
            </a:extLst>
          </p:cNvPr>
          <p:cNvSpPr txBox="1">
            <a:spLocks/>
          </p:cNvSpPr>
          <p:nvPr/>
        </p:nvSpPr>
        <p:spPr>
          <a:xfrm>
            <a:off x="448236" y="4668980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  <p:pic>
        <p:nvPicPr>
          <p:cNvPr id="2050" name="Picture 2" descr="Conjunto de los stickers para Telegram «Lenin» | Unión soviética, Rusia  sovietica, Dibujos kawaii">
            <a:extLst>
              <a:ext uri="{FF2B5EF4-FFF2-40B4-BE49-F238E27FC236}">
                <a16:creationId xmlns:a16="http://schemas.microsoft.com/office/drawing/2014/main" id="{C4F6ADB9-BF2D-A04A-A2F7-4FF8EF31A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6936" y="222250"/>
            <a:ext cx="2028826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67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C18CD-20B8-4B4A-A5F3-B55B9ADE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091364"/>
            <a:ext cx="5893840" cy="2645912"/>
          </a:xfrm>
        </p:spPr>
        <p:txBody>
          <a:bodyPr/>
          <a:lstStyle/>
          <a:p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Кабинет Ленина и мой были в Смольном расположены на противоположных концах здания. </a:t>
            </a:r>
            <a:r>
              <a:rPr lang="ru-RU" sz="2000" b="0" dirty="0">
                <a:solidFill>
                  <a:srgbClr val="FFFF00"/>
                </a:solidFill>
              </a:rPr>
              <a:t>Коридор, нас соединявший, или, вернее, </a:t>
            </a:r>
            <a:r>
              <a:rPr lang="ru-RU" sz="2000" b="0" dirty="0">
                <a:solidFill>
                  <a:schemeClr val="bg1"/>
                </a:solidFill>
                <a:highlight>
                  <a:srgbClr val="FFFF00"/>
                </a:highlight>
              </a:rPr>
              <a:t>разъединявший,</a:t>
            </a:r>
            <a:r>
              <a:rPr lang="ru-RU" sz="2000" b="0" dirty="0">
                <a:solidFill>
                  <a:schemeClr val="bg1"/>
                </a:solidFill>
              </a:rPr>
              <a:t> 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был так длинен, что Ленин, шутя, предлагал установить сообщение на велосипедах.</a:t>
            </a:r>
            <a:endParaRPr lang="ru-RU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FEA145C-F2F2-7E4D-A82E-964FBF0C7C7B}"/>
              </a:ext>
            </a:extLst>
          </p:cNvPr>
          <p:cNvSpPr txBox="1">
            <a:spLocks/>
          </p:cNvSpPr>
          <p:nvPr/>
        </p:nvSpPr>
        <p:spPr>
          <a:xfrm>
            <a:off x="703730" y="4668980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  <p:pic>
        <p:nvPicPr>
          <p:cNvPr id="7" name="Рисунок 6" descr="Изображение выглядит как текст, монитор, экран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EF65290B-F9D8-EF49-BDBC-8B12CBED8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60" t="3097"/>
          <a:stretch/>
        </p:blipFill>
        <p:spPr>
          <a:xfrm>
            <a:off x="7157679" y="3737276"/>
            <a:ext cx="4226964" cy="2254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B5FD37-C975-4442-9C05-12C849E980DF}"/>
              </a:ext>
            </a:extLst>
          </p:cNvPr>
          <p:cNvSpPr txBox="1"/>
          <p:nvPr/>
        </p:nvSpPr>
        <p:spPr>
          <a:xfrm>
            <a:off x="7411251" y="3844976"/>
            <a:ext cx="3719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>
                <a:solidFill>
                  <a:schemeClr val="bg1"/>
                </a:solidFill>
              </a:rPr>
              <a:t>Отношение Ленина ко мне и членам моей семьи было исключительно задушевное и внимательное. </a:t>
            </a:r>
            <a:r>
              <a:rPr lang="ru-RU" sz="1700" dirty="0">
                <a:solidFill>
                  <a:srgbClr val="FFFF00"/>
                </a:solidFill>
              </a:rPr>
              <a:t>Он часто перехватывал наших мальчиков в коридоре и возился с ними.</a:t>
            </a:r>
          </a:p>
          <a:p>
            <a:endParaRPr lang="ru-RU" dirty="0"/>
          </a:p>
        </p:txBody>
      </p:sp>
      <p:pic>
        <p:nvPicPr>
          <p:cNvPr id="3074" name="Picture 2" descr="Стикеры ленин (68 фото) » Папик.Про - Все рисунки в одном месте">
            <a:extLst>
              <a:ext uri="{FF2B5EF4-FFF2-40B4-BE49-F238E27FC236}">
                <a16:creationId xmlns:a16="http://schemas.microsoft.com/office/drawing/2014/main" id="{13CE7A91-CD3B-284D-B91F-BAC83D5C8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62" y="1226837"/>
            <a:ext cx="1893887" cy="189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454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6FDD9-1CD3-EE46-9789-CA93B604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0"/>
            <a:ext cx="11371418" cy="4769820"/>
          </a:xfrm>
        </p:spPr>
        <p:txBody>
          <a:bodyPr/>
          <a:lstStyle/>
          <a:p>
            <a:r>
              <a:rPr lang="ru-RU" sz="2000" dirty="0">
                <a:solidFill>
                  <a:schemeClr val="bg1"/>
                </a:solidFill>
              </a:rPr>
              <a:t>Когда меньшевики стали публично каяться и подвергать осуждению политику Совета, я защищал ее в русской печати, а затем в немецкой и в польском журнале Розы Люксембург. Из этой борьбы за методы и традиции 1905 г. выросла моя книга, сперва называвшаяся "Россия в революции", а затем многократно </a:t>
            </a:r>
            <a:r>
              <a:rPr lang="ru-RU" sz="2000" dirty="0" err="1">
                <a:solidFill>
                  <a:schemeClr val="bg1"/>
                </a:solidFill>
              </a:rPr>
              <a:t>переиздававшаяся</a:t>
            </a:r>
            <a:r>
              <a:rPr lang="ru-RU" sz="2000" dirty="0">
                <a:solidFill>
                  <a:schemeClr val="bg1"/>
                </a:solidFill>
              </a:rPr>
              <a:t> в разных странах под заглавием</a:t>
            </a:r>
            <a:r>
              <a:rPr lang="ru-RU" sz="2000" dirty="0">
                <a:solidFill>
                  <a:srgbClr val="FFFF00"/>
                </a:solidFill>
              </a:rPr>
              <a:t> "1905".</a:t>
            </a:r>
            <a:r>
              <a:rPr lang="ru-RU" sz="2000" dirty="0">
                <a:solidFill>
                  <a:schemeClr val="bg1"/>
                </a:solidFill>
              </a:rPr>
              <a:t> После октябрьского переворота эта </a:t>
            </a:r>
            <a:r>
              <a:rPr lang="ru-RU" sz="2000" dirty="0">
                <a:solidFill>
                  <a:srgbClr val="FFFF00"/>
                </a:solidFill>
              </a:rPr>
              <a:t>книга приобрела характер официального учебника партии </a:t>
            </a:r>
            <a:r>
              <a:rPr lang="ru-RU" sz="2000" dirty="0">
                <a:solidFill>
                  <a:schemeClr val="bg1"/>
                </a:solidFill>
              </a:rPr>
              <a:t>не только в России, но и у коммунистических партий Запада. Только после смерти Ленина, когда началась тщательно подготовленная кампания против меня, в полосу обстрела была вовлечена и моя книга о 1905 годе. Сперва дело ограничивалось отдельными замечаниями и придирками, жалкими и ничтожными. Но постепенно </a:t>
            </a:r>
            <a:r>
              <a:rPr lang="ru-RU" sz="2000" dirty="0">
                <a:solidFill>
                  <a:srgbClr val="FFFF00"/>
                </a:solidFill>
              </a:rPr>
              <a:t>критика смелела,</a:t>
            </a:r>
            <a:r>
              <a:rPr lang="ru-RU" sz="2000" dirty="0">
                <a:solidFill>
                  <a:schemeClr val="bg1"/>
                </a:solidFill>
              </a:rPr>
              <a:t> нарастала, множилась, усложнялась, наглела и становилась тем более шумной, чем более ей приходилось заглушать голос собственной тревоги. Так создана была задним числом </a:t>
            </a:r>
            <a:r>
              <a:rPr lang="ru-RU" sz="2000" dirty="0">
                <a:solidFill>
                  <a:srgbClr val="FFFF00"/>
                </a:solidFill>
              </a:rPr>
              <a:t>легенда о борьбе линий Ленина и Троцкого</a:t>
            </a:r>
            <a:r>
              <a:rPr lang="ru-RU" sz="2000" dirty="0">
                <a:solidFill>
                  <a:schemeClr val="bg1"/>
                </a:solidFill>
              </a:rPr>
              <a:t> в революции 1905 г.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6EE846A-DCAF-EE47-9D11-81650604FE3E}"/>
              </a:ext>
            </a:extLst>
          </p:cNvPr>
          <p:cNvSpPr txBox="1">
            <a:spLocks/>
          </p:cNvSpPr>
          <p:nvPr/>
        </p:nvSpPr>
        <p:spPr>
          <a:xfrm>
            <a:off x="8247530" y="5489535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3384172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39EA2-8A2B-EC44-B08B-D91AC19B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7" y="820272"/>
            <a:ext cx="6199094" cy="3252402"/>
          </a:xfrm>
        </p:spPr>
        <p:txBody>
          <a:bodyPr/>
          <a:lstStyle/>
          <a:p>
            <a:r>
              <a:rPr lang="ru-RU" sz="19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 период первого конгресса Коминтерна он поразил меня усталым видом, неровным голосом, улыбкой больного. Я не раз говорил ему, что он слишком расходует себя на второстепенные дела. Он соглашался, но иначе не мог. </a:t>
            </a:r>
            <a:r>
              <a:rPr lang="ru-RU" sz="1900" b="0" dirty="0">
                <a:solidFill>
                  <a:srgbClr val="FFFF00"/>
                </a:solidFill>
              </a:rPr>
              <a:t>Иногда жаловался — всегда мимоходом, чуть застенчиво — на головные боли.</a:t>
            </a:r>
            <a:r>
              <a:rPr lang="ru-RU" sz="19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Но две-три недели отдыха восстанавливали его. </a:t>
            </a:r>
            <a:r>
              <a:rPr lang="ru-RU" sz="1900" b="0" dirty="0">
                <a:solidFill>
                  <a:srgbClr val="FFFF00"/>
                </a:solidFill>
              </a:rPr>
              <a:t>Казалось, что Ленину не будет износу.</a:t>
            </a:r>
            <a:endParaRPr lang="ru-RU" sz="1900" dirty="0">
              <a:solidFill>
                <a:srgbClr val="FFFF00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DBF05E-4BD3-1540-B526-35F8CE7F3C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Ленин зорко следил за здоровьем других, но сам, казалось, он не был подвержен болезни. </a:t>
            </a:r>
            <a:r>
              <a:rPr lang="ru-RU" dirty="0"/>
              <a:t>Почти у всего старшего поколения революционеров сдавало сердце, уставшее от слишком большой нагрузки. "Моторы дают перебои почти у всех", — жаловались врачи. 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"Только и есть два исправных сердца, </a:t>
            </a:r>
            <a:r>
              <a:rPr lang="ru-RU" dirty="0"/>
              <a:t>— говорил Льву Давыдовичу профессор </a:t>
            </a:r>
            <a:r>
              <a:rPr lang="ru-RU" dirty="0" err="1"/>
              <a:t>Гетье</a:t>
            </a:r>
            <a:r>
              <a:rPr lang="ru-RU" dirty="0"/>
              <a:t>, — </a:t>
            </a:r>
            <a:r>
              <a:rPr lang="ru-RU" dirty="0">
                <a:solidFill>
                  <a:schemeClr val="bg1"/>
                </a:solidFill>
                <a:highlight>
                  <a:srgbClr val="FFFF00"/>
                </a:highlight>
              </a:rPr>
              <a:t>это у Владимира Ильича да у вас.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С такими сердцами до ста лет жить".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A84DF6B6-A987-404C-A9A3-1BCED77B7079}"/>
              </a:ext>
            </a:extLst>
          </p:cNvPr>
          <p:cNvSpPr txBox="1">
            <a:spLocks/>
          </p:cNvSpPr>
          <p:nvPr/>
        </p:nvSpPr>
        <p:spPr>
          <a:xfrm>
            <a:off x="555812" y="4668980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3444785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D27C0-C063-D142-86E9-102F06D6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7" y="578225"/>
            <a:ext cx="10900771" cy="3841972"/>
          </a:xfrm>
        </p:spPr>
        <p:txBody>
          <a:bodyPr/>
          <a:lstStyle/>
          <a:p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«И вот еще что хочу сказать: то </a:t>
            </a:r>
            <a:r>
              <a:rPr lang="ru-RU" sz="2400" b="0" dirty="0">
                <a:solidFill>
                  <a:srgbClr val="FFFF00"/>
                </a:solidFill>
              </a:rPr>
              <a:t>отношение, </a:t>
            </a: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которое сложилось у В. И. к вам тогда, когда вы приехали к нам в Лондон из Сибири, </a:t>
            </a:r>
            <a:r>
              <a:rPr lang="ru-RU" sz="2400" b="0" dirty="0">
                <a:solidFill>
                  <a:srgbClr val="FFFF00"/>
                </a:solidFill>
              </a:rPr>
              <a:t>не изменилось у него до самой смерти.</a:t>
            </a:r>
            <a:br>
              <a:rPr lang="ru-RU" sz="2400" b="0" dirty="0">
                <a:solidFill>
                  <a:srgbClr val="FFFF00"/>
                </a:solidFill>
              </a:rPr>
            </a:br>
            <a:br>
              <a:rPr lang="ru-RU" sz="2400" b="0" dirty="0">
                <a:solidFill>
                  <a:srgbClr val="FFFF00"/>
                </a:solidFill>
              </a:rPr>
            </a:b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Я желаю вам, Лев Давыдович, сил и здоровья и крепко обнимаю.»</a:t>
            </a:r>
            <a:b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письмо Крупской Троцкому после смерти Ленина</a:t>
            </a:r>
            <a:b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ru-RU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C282A32-D4C8-284D-90B0-A67C4FC29CD8}"/>
              </a:ext>
            </a:extLst>
          </p:cNvPr>
          <p:cNvSpPr txBox="1">
            <a:spLocks/>
          </p:cNvSpPr>
          <p:nvPr/>
        </p:nvSpPr>
        <p:spPr>
          <a:xfrm>
            <a:off x="8247530" y="5489535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2698377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C5D5C-FAAC-FF4A-8C9A-9079D7922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6552" y="1032918"/>
            <a:ext cx="6466115" cy="4792165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ru-RU" sz="6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кое-что про революцию</a:t>
            </a: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341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83815-F6D3-F442-90BB-7819FDDF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Autofit/>
          </a:bodyPr>
          <a:lstStyle/>
          <a:p>
            <a:pPr algn="r"/>
            <a:r>
              <a:rPr lang="ru-RU" sz="2000" b="0" dirty="0"/>
              <a:t>Не оппозиционное движение либеральной буржуазии, не стихийное восстание крестьян, не террористические акты интеллигенции, </a:t>
            </a:r>
            <a:r>
              <a:rPr lang="ru-RU" sz="2000" b="0" dirty="0">
                <a:solidFill>
                  <a:schemeClr val="bg1"/>
                </a:solidFill>
                <a:highlight>
                  <a:srgbClr val="FFFF00"/>
                </a:highlight>
              </a:rPr>
              <a:t>а рабочая стачка впервые поставила царизм на колени</a:t>
            </a:r>
            <a:r>
              <a:rPr lang="ru-RU" sz="2000" b="0" dirty="0">
                <a:solidFill>
                  <a:schemeClr val="bg1"/>
                </a:solidFill>
              </a:rPr>
              <a:t>.</a:t>
            </a:r>
            <a:br>
              <a:rPr lang="ru-RU" sz="2000" b="0" dirty="0">
                <a:solidFill>
                  <a:schemeClr val="bg1"/>
                </a:solidFill>
              </a:rPr>
            </a:br>
            <a:endParaRPr lang="ru-RU" sz="2000" b="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DE16C75-6C5A-8A4F-88A2-CC9E42168AC1}"/>
              </a:ext>
            </a:extLst>
          </p:cNvPr>
          <p:cNvSpPr txBox="1">
            <a:spLocks/>
          </p:cNvSpPr>
          <p:nvPr/>
        </p:nvSpPr>
        <p:spPr>
          <a:xfrm>
            <a:off x="9484659" y="6004792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CCF9FE4-9195-ED44-8007-98DF9577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675" y="1219200"/>
            <a:ext cx="6080125" cy="4419600"/>
          </a:xfrm>
        </p:spPr>
        <p:txBody>
          <a:bodyPr/>
          <a:lstStyle/>
          <a:p>
            <a:r>
              <a:rPr lang="ru-RU" sz="2400" b="0" dirty="0">
                <a:solidFill>
                  <a:srgbClr val="FFFF00"/>
                </a:solidFill>
              </a:rPr>
              <a:t>Запоздалый приезд Ленина </a:t>
            </a:r>
            <a:r>
              <a:rPr lang="ru-RU" sz="2400" b="0" dirty="0"/>
              <a:t>из-за границы был </a:t>
            </a:r>
            <a:r>
              <a:rPr lang="ru-RU" sz="2400" b="0" dirty="0">
                <a:solidFill>
                  <a:srgbClr val="FFFF00"/>
                </a:solidFill>
              </a:rPr>
              <a:t>одной из причин</a:t>
            </a:r>
            <a:r>
              <a:rPr lang="ru-RU" sz="2400" b="0" dirty="0"/>
              <a:t> того, почему большевистской фракции </a:t>
            </a:r>
            <a:r>
              <a:rPr lang="ru-RU" sz="2400" b="0" dirty="0">
                <a:solidFill>
                  <a:srgbClr val="FFFF00"/>
                </a:solidFill>
              </a:rPr>
              <a:t>не удалось занять руководящего положения</a:t>
            </a:r>
            <a:r>
              <a:rPr lang="ru-RU" sz="2400" b="0" dirty="0"/>
              <a:t> в событиях первой революции.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4100" name="Picture 4" descr="Эти люди полностью изменили... Какой ты мировой лидер?, онлайн тест...">
            <a:extLst>
              <a:ext uri="{FF2B5EF4-FFF2-40B4-BE49-F238E27FC236}">
                <a16:creationId xmlns:a16="http://schemas.microsoft.com/office/drawing/2014/main" id="{B511A1C1-6729-E847-B0E5-B1C8068B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04" y="590549"/>
            <a:ext cx="1831975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357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0BBCB-BD2D-6C4C-A9BC-C4D886E4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8" y="228600"/>
            <a:ext cx="11860306" cy="4191596"/>
          </a:xfrm>
        </p:spPr>
        <p:txBody>
          <a:bodyPr/>
          <a:lstStyle/>
          <a:p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Меня не раз спрашивали, спрашивают иногда и сейчас: </a:t>
            </a:r>
            <a:b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как вы могли потерять власть! </a:t>
            </a:r>
            <a:b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</a:b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Чаще всего за этим вопросом скрывается довольно наивное представление об упущении из рук какого-то материального предмета: точно потерять власть это то же, что потерять часы или записную книжку. На самом же деле, </a:t>
            </a:r>
            <a:r>
              <a:rPr lang="ru-RU" sz="2400" b="0" dirty="0">
                <a:solidFill>
                  <a:srgbClr val="FFFF00"/>
                </a:solidFill>
              </a:rPr>
              <a:t>когда революционеры, </a:t>
            </a: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руководившие завоеванием власти, </a:t>
            </a:r>
            <a:r>
              <a:rPr lang="ru-RU" sz="2400" b="0" dirty="0">
                <a:solidFill>
                  <a:srgbClr val="FFFF00"/>
                </a:solidFill>
              </a:rPr>
              <a:t>начинают </a:t>
            </a: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на известном этапе </a:t>
            </a:r>
            <a:r>
              <a:rPr lang="ru-RU" sz="2400" b="0" dirty="0">
                <a:solidFill>
                  <a:srgbClr val="FFFF00"/>
                </a:solidFill>
              </a:rPr>
              <a:t>терять ее </a:t>
            </a: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— "мирно" или катастрофически, — то </a:t>
            </a:r>
            <a:r>
              <a:rPr lang="ru-RU" sz="2400" b="0" dirty="0">
                <a:solidFill>
                  <a:srgbClr val="FFFF00"/>
                </a:solidFill>
              </a:rPr>
              <a:t>это само по себе означает упадок влияния определенных идей и настроений</a:t>
            </a: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в правящем слое революции, или упадок революционных настроений в самих массах, или то и другое вместе.</a:t>
            </a:r>
            <a:endParaRPr lang="ru-RU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DD65144-0D23-F44D-B448-7DDB9CC7301F}"/>
              </a:ext>
            </a:extLst>
          </p:cNvPr>
          <p:cNvSpPr txBox="1">
            <a:spLocks/>
          </p:cNvSpPr>
          <p:nvPr/>
        </p:nvSpPr>
        <p:spPr>
          <a:xfrm>
            <a:off x="8247530" y="5489535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  <p:pic>
        <p:nvPicPr>
          <p:cNvPr id="5" name="Рисунок 4" descr="Изображение выглядит как текст, человек, накладные волосы, в позе&#10;&#10;Автоматически созданное описание">
            <a:extLst>
              <a:ext uri="{FF2B5EF4-FFF2-40B4-BE49-F238E27FC236}">
                <a16:creationId xmlns:a16="http://schemas.microsoft.com/office/drawing/2014/main" id="{3671454E-0FD3-624C-B8A7-23B986D1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107" y="4907766"/>
            <a:ext cx="1550894" cy="198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2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A8CE8-4A16-2B40-AE88-FFA8C3AE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90918"/>
            <a:ext cx="10685618" cy="3129278"/>
          </a:xfrm>
        </p:spPr>
        <p:txBody>
          <a:bodyPr/>
          <a:lstStyle/>
          <a:p>
            <a:r>
              <a:rPr lang="ru-RU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Детство слывет самой счастливой порой жизни. Всегда ли так? Нет, счастливо детство немногих. Идеализация детства ведет свою родословную от старой литературы привилегированных. Жизнь бьет по слабым, </a:t>
            </a:r>
            <a:r>
              <a:rPr lang="ru-RU" sz="2800" dirty="0">
                <a:solidFill>
                  <a:srgbClr val="FFFF00"/>
                </a:solidFill>
              </a:rPr>
              <a:t>а кто же слабее детей?</a:t>
            </a:r>
            <a:br>
              <a:rPr lang="ru-RU" sz="2400" dirty="0">
                <a:solidFill>
                  <a:srgbClr val="FFFF00"/>
                </a:solidFill>
              </a:rPr>
            </a:b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9C9C114-529D-2344-B0B4-C01FF2429C51}"/>
              </a:ext>
            </a:extLst>
          </p:cNvPr>
          <p:cNvSpPr txBox="1">
            <a:spLocks/>
          </p:cNvSpPr>
          <p:nvPr/>
        </p:nvSpPr>
        <p:spPr>
          <a:xfrm>
            <a:off x="8246224" y="5435747"/>
            <a:ext cx="2686234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/>
              <a:t>Л. Д. Троцкий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7255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4E86D9-FC25-4C5B-B73F-77B0D9D1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662237" y="-2662237"/>
            <a:ext cx="6867526" cy="12192000"/>
          </a:xfrm>
          <a:custGeom>
            <a:avLst/>
            <a:gdLst>
              <a:gd name="connsiteX0" fmla="*/ 0 w 6867526"/>
              <a:gd name="connsiteY0" fmla="*/ 11723012 h 12192000"/>
              <a:gd name="connsiteX1" fmla="*/ 0 w 6867526"/>
              <a:gd name="connsiteY1" fmla="*/ 4448765 h 12192000"/>
              <a:gd name="connsiteX2" fmla="*/ 0 w 6867526"/>
              <a:gd name="connsiteY2" fmla="*/ 0 h 12192000"/>
              <a:gd name="connsiteX3" fmla="*/ 6867524 w 6867526"/>
              <a:gd name="connsiteY3" fmla="*/ 0 h 12192000"/>
              <a:gd name="connsiteX4" fmla="*/ 6867524 w 6867526"/>
              <a:gd name="connsiteY4" fmla="*/ 4089952 h 12192000"/>
              <a:gd name="connsiteX5" fmla="*/ 6867524 w 6867526"/>
              <a:gd name="connsiteY5" fmla="*/ 10933355 h 12192000"/>
              <a:gd name="connsiteX6" fmla="*/ 6867526 w 6867526"/>
              <a:gd name="connsiteY6" fmla="*/ 10933355 h 12192000"/>
              <a:gd name="connsiteX7" fmla="*/ 6867526 w 6867526"/>
              <a:gd name="connsiteY7" fmla="*/ 12192000 h 12192000"/>
              <a:gd name="connsiteX8" fmla="*/ 9525 w 6867526"/>
              <a:gd name="connsiteY8" fmla="*/ 12192000 h 12192000"/>
              <a:gd name="connsiteX9" fmla="*/ 9525 w 6867526"/>
              <a:gd name="connsiteY9" fmla="*/ 11726716 h 12192000"/>
              <a:gd name="connsiteX10" fmla="*/ 4761 w 6867526"/>
              <a:gd name="connsiteY10" fmla="*/ 11726716 h 12192000"/>
              <a:gd name="connsiteX11" fmla="*/ 4761 w 6867526"/>
              <a:gd name="connsiteY11" fmla="*/ 1172301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67526" h="12192000">
                <a:moveTo>
                  <a:pt x="0" y="11723012"/>
                </a:moveTo>
                <a:lnTo>
                  <a:pt x="0" y="4448765"/>
                </a:lnTo>
                <a:lnTo>
                  <a:pt x="0" y="0"/>
                </a:lnTo>
                <a:lnTo>
                  <a:pt x="6867524" y="0"/>
                </a:lnTo>
                <a:lnTo>
                  <a:pt x="6867524" y="4089952"/>
                </a:lnTo>
                <a:lnTo>
                  <a:pt x="6867524" y="10933355"/>
                </a:lnTo>
                <a:lnTo>
                  <a:pt x="6867526" y="10933355"/>
                </a:lnTo>
                <a:lnTo>
                  <a:pt x="6867526" y="12192000"/>
                </a:lnTo>
                <a:lnTo>
                  <a:pt x="9525" y="12192000"/>
                </a:lnTo>
                <a:lnTo>
                  <a:pt x="9525" y="11726716"/>
                </a:lnTo>
                <a:lnTo>
                  <a:pt x="4761" y="11726716"/>
                </a:lnTo>
                <a:lnTo>
                  <a:pt x="4761" y="11723012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A5458-8F37-C342-AFC6-10C6A4BA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499" y="300037"/>
            <a:ext cx="6760034" cy="60293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1800" b="0" dirty="0">
                <a:solidFill>
                  <a:srgbClr val="FFFF00"/>
                </a:solidFill>
              </a:rPr>
              <a:t>Надо формировать правительство. </a:t>
            </a: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Нас несколько членов Центрального Комитета. Летучее заседание в углу комнаты.</a:t>
            </a:r>
            <a:br>
              <a:rPr lang="ru-RU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ru-RU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— </a:t>
            </a:r>
            <a:r>
              <a:rPr lang="ru-RU" sz="1800" b="0" dirty="0">
                <a:solidFill>
                  <a:srgbClr val="FFFF00"/>
                </a:solidFill>
              </a:rPr>
              <a:t>Как назвать? </a:t>
            </a: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— рассуждает вслух Ленин. — Только не министрами: гнусное, истрепанное название.</a:t>
            </a:r>
            <a:br>
              <a:rPr lang="ru-RU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ru-RU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— </a:t>
            </a:r>
            <a:r>
              <a:rPr lang="ru-RU" sz="1800" b="0" dirty="0">
                <a:solidFill>
                  <a:srgbClr val="FFFF00"/>
                </a:solidFill>
              </a:rPr>
              <a:t>Можно бы комиссарами, </a:t>
            </a: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— предлагаю я, — но только теперь слишком много комиссаров. Может быть, верховные комиссары?.. Нет, "верховные" звучит плохо. </a:t>
            </a:r>
            <a:r>
              <a:rPr lang="ru-RU" sz="1800" b="0" dirty="0">
                <a:solidFill>
                  <a:srgbClr val="FFFF00"/>
                </a:solidFill>
              </a:rPr>
              <a:t>Нельзя ли "народные"?</a:t>
            </a:r>
            <a:br>
              <a:rPr lang="ru-RU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ru-RU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— Народные комиссары? Что ж, это, пожалуй, подойдет, — соглашается Ленин. — </a:t>
            </a:r>
            <a:r>
              <a:rPr lang="ru-RU" sz="1800" b="0" dirty="0">
                <a:solidFill>
                  <a:srgbClr val="FFFF00"/>
                </a:solidFill>
              </a:rPr>
              <a:t>А правительство в целом?</a:t>
            </a:r>
            <a:br>
              <a:rPr lang="ru-RU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ru-RU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— </a:t>
            </a:r>
            <a:r>
              <a:rPr lang="ru-RU" sz="1800" b="0" dirty="0">
                <a:solidFill>
                  <a:srgbClr val="FFFF00"/>
                </a:solidFill>
              </a:rPr>
              <a:t>Совет, конечно, совет... </a:t>
            </a: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Совет народных комиссаров, а?</a:t>
            </a:r>
            <a:br>
              <a:rPr lang="ru-RU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ru-RU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— </a:t>
            </a:r>
            <a:r>
              <a:rPr lang="ru-RU" sz="1800" b="0" dirty="0">
                <a:solidFill>
                  <a:srgbClr val="FFFF00"/>
                </a:solidFill>
              </a:rPr>
              <a:t>Совет народных комиссаров? </a:t>
            </a: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— подхватывает Ленин,</a:t>
            </a:r>
            <a:b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— это превосходно: </a:t>
            </a:r>
            <a:r>
              <a:rPr lang="ru-RU" sz="1800" b="0" dirty="0">
                <a:solidFill>
                  <a:schemeClr val="bg1"/>
                </a:solidFill>
                <a:highlight>
                  <a:srgbClr val="FFFF00"/>
                </a:highlight>
              </a:rPr>
              <a:t>ужасно пахнет революцией!..</a:t>
            </a:r>
            <a:endParaRPr lang="en-US" sz="18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4AF92AB-F4DD-4C5A-BC11-E1D33AFC0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34751" y="1034752"/>
            <a:ext cx="6858000" cy="4788497"/>
          </a:xfrm>
          <a:custGeom>
            <a:avLst/>
            <a:gdLst>
              <a:gd name="connsiteX0" fmla="*/ 6858000 w 6858000"/>
              <a:gd name="connsiteY0" fmla="*/ 468988 h 4788497"/>
              <a:gd name="connsiteX1" fmla="*/ 6858000 w 6858000"/>
              <a:gd name="connsiteY1" fmla="*/ 4490047 h 4788497"/>
              <a:gd name="connsiteX2" fmla="*/ 3859631 w 6858000"/>
              <a:gd name="connsiteY2" fmla="*/ 4490047 h 4788497"/>
              <a:gd name="connsiteX3" fmla="*/ 3478631 w 6858000"/>
              <a:gd name="connsiteY3" fmla="*/ 4775798 h 4788497"/>
              <a:gd name="connsiteX4" fmla="*/ 3470164 w 6858000"/>
              <a:gd name="connsiteY4" fmla="*/ 4778972 h 4788497"/>
              <a:gd name="connsiteX5" fmla="*/ 3457464 w 6858000"/>
              <a:gd name="connsiteY5" fmla="*/ 4783735 h 4788497"/>
              <a:gd name="connsiteX6" fmla="*/ 3446881 w 6858000"/>
              <a:gd name="connsiteY6" fmla="*/ 4788497 h 4788497"/>
              <a:gd name="connsiteX7" fmla="*/ 3434181 w 6858000"/>
              <a:gd name="connsiteY7" fmla="*/ 4788497 h 4788497"/>
              <a:gd name="connsiteX8" fmla="*/ 3423598 w 6858000"/>
              <a:gd name="connsiteY8" fmla="*/ 4788497 h 4788497"/>
              <a:gd name="connsiteX9" fmla="*/ 3410897 w 6858000"/>
              <a:gd name="connsiteY9" fmla="*/ 4783735 h 4788497"/>
              <a:gd name="connsiteX10" fmla="*/ 3398198 w 6858000"/>
              <a:gd name="connsiteY10" fmla="*/ 4778972 h 4788497"/>
              <a:gd name="connsiteX11" fmla="*/ 3389731 w 6858000"/>
              <a:gd name="connsiteY11" fmla="*/ 4775798 h 4788497"/>
              <a:gd name="connsiteX12" fmla="*/ 3008731 w 6858000"/>
              <a:gd name="connsiteY12" fmla="*/ 4490047 h 4788497"/>
              <a:gd name="connsiteX13" fmla="*/ 1012714 w 6858000"/>
              <a:gd name="connsiteY13" fmla="*/ 4490047 h 4788497"/>
              <a:gd name="connsiteX14" fmla="*/ 1012714 w 6858000"/>
              <a:gd name="connsiteY14" fmla="*/ 4489653 h 4788497"/>
              <a:gd name="connsiteX15" fmla="*/ 4761 w 6858000"/>
              <a:gd name="connsiteY15" fmla="*/ 4489653 h 4788497"/>
              <a:gd name="connsiteX16" fmla="*/ 4761 w 6858000"/>
              <a:gd name="connsiteY16" fmla="*/ 4487273 h 4788497"/>
              <a:gd name="connsiteX17" fmla="*/ 0 w 6858000"/>
              <a:gd name="connsiteY17" fmla="*/ 4487273 h 4788497"/>
              <a:gd name="connsiteX18" fmla="*/ 0 w 6858000"/>
              <a:gd name="connsiteY18" fmla="*/ 0 h 4788497"/>
              <a:gd name="connsiteX19" fmla="*/ 6848476 w 6858000"/>
              <a:gd name="connsiteY19" fmla="*/ 0 h 4788497"/>
              <a:gd name="connsiteX20" fmla="*/ 6848476 w 6858000"/>
              <a:gd name="connsiteY20" fmla="*/ 465284 h 4788497"/>
              <a:gd name="connsiteX21" fmla="*/ 6853240 w 6858000"/>
              <a:gd name="connsiteY21" fmla="*/ 465284 h 4788497"/>
              <a:gd name="connsiteX22" fmla="*/ 6853240 w 6858000"/>
              <a:gd name="connsiteY22" fmla="*/ 468988 h 478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0" h="4788497">
                <a:moveTo>
                  <a:pt x="6858000" y="468988"/>
                </a:moveTo>
                <a:lnTo>
                  <a:pt x="6858000" y="4490047"/>
                </a:lnTo>
                <a:lnTo>
                  <a:pt x="3859631" y="4490047"/>
                </a:lnTo>
                <a:lnTo>
                  <a:pt x="3478631" y="4775798"/>
                </a:lnTo>
                <a:lnTo>
                  <a:pt x="3470164" y="4778972"/>
                </a:lnTo>
                <a:lnTo>
                  <a:pt x="3457464" y="4783735"/>
                </a:lnTo>
                <a:lnTo>
                  <a:pt x="3446881" y="4788497"/>
                </a:lnTo>
                <a:lnTo>
                  <a:pt x="3434181" y="4788497"/>
                </a:lnTo>
                <a:lnTo>
                  <a:pt x="3423598" y="4788497"/>
                </a:lnTo>
                <a:lnTo>
                  <a:pt x="3410897" y="4783735"/>
                </a:lnTo>
                <a:lnTo>
                  <a:pt x="3398198" y="4778972"/>
                </a:lnTo>
                <a:lnTo>
                  <a:pt x="3389731" y="4775798"/>
                </a:lnTo>
                <a:lnTo>
                  <a:pt x="3008731" y="4490047"/>
                </a:lnTo>
                <a:lnTo>
                  <a:pt x="1012714" y="4490047"/>
                </a:lnTo>
                <a:lnTo>
                  <a:pt x="1012714" y="4489653"/>
                </a:lnTo>
                <a:lnTo>
                  <a:pt x="4761" y="4489653"/>
                </a:lnTo>
                <a:lnTo>
                  <a:pt x="4761" y="4487273"/>
                </a:lnTo>
                <a:lnTo>
                  <a:pt x="0" y="4487273"/>
                </a:lnTo>
                <a:lnTo>
                  <a:pt x="0" y="0"/>
                </a:lnTo>
                <a:lnTo>
                  <a:pt x="6848476" y="0"/>
                </a:lnTo>
                <a:lnTo>
                  <a:pt x="6848476" y="465284"/>
                </a:lnTo>
                <a:lnTo>
                  <a:pt x="6853240" y="465284"/>
                </a:lnTo>
                <a:lnTo>
                  <a:pt x="6853240" y="468988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F94EB5-6422-DC44-A179-6F997CB9C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7123" y="3049983"/>
            <a:ext cx="855817" cy="75803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/>
              <a:t>Л.Д.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595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446E4-F2F1-6B41-9B4A-0407FB65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500312"/>
            <a:ext cx="10561418" cy="1919883"/>
          </a:xfrm>
        </p:spPr>
        <p:txBody>
          <a:bodyPr/>
          <a:lstStyle/>
          <a:p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Правда, через посредство войны </a:t>
            </a:r>
            <a:r>
              <a:rPr lang="ru-RU" sz="1800" b="0" dirty="0">
                <a:solidFill>
                  <a:srgbClr val="FFFF00"/>
                </a:solidFill>
              </a:rPr>
              <a:t>человечество</a:t>
            </a: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убедилось в том, что оно совсем </a:t>
            </a:r>
            <a:r>
              <a:rPr lang="ru-RU" sz="1800" b="0" dirty="0">
                <a:solidFill>
                  <a:srgbClr val="FFFF00"/>
                </a:solidFill>
              </a:rPr>
              <a:t>не вырождается, </a:t>
            </a: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наперекор карканью малокровной философии, </a:t>
            </a:r>
            <a:r>
              <a:rPr lang="ru-RU" sz="1800" b="0" dirty="0">
                <a:solidFill>
                  <a:srgbClr val="FFFF00"/>
                </a:solidFill>
              </a:rPr>
              <a:t>наоборот, полно жизни, сил, мужества и предприимчивости.</a:t>
            </a: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Через посредство той же войны оно с небывалой ранее силой убедилось в своем </a:t>
            </a:r>
            <a:r>
              <a:rPr lang="ru-RU" sz="1800" b="0" dirty="0">
                <a:solidFill>
                  <a:srgbClr val="FFFF00"/>
                </a:solidFill>
              </a:rPr>
              <a:t>техническом могуществе. </a:t>
            </a: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Вышло так, как если бы человек, для того </a:t>
            </a:r>
            <a:r>
              <a:rPr lang="ru-RU" sz="1800" b="0" dirty="0">
                <a:solidFill>
                  <a:srgbClr val="FFFF00"/>
                </a:solidFill>
              </a:rPr>
              <a:t>чтоб увериться, что у него дыхательные и глотательные пути в порядке, </a:t>
            </a:r>
            <a:r>
              <a:rPr lang="ru-RU" sz="1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стал бы перед зеркалом </a:t>
            </a:r>
            <a:r>
              <a:rPr lang="ru-RU" sz="1800" b="0" dirty="0">
                <a:solidFill>
                  <a:srgbClr val="FFFF00"/>
                </a:solidFill>
              </a:rPr>
              <a:t>резать себе горло бритвой.</a:t>
            </a:r>
            <a:endParaRPr lang="ru-RU" sz="1800" dirty="0">
              <a:solidFill>
                <a:srgbClr val="FFFF00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8D3B4EE-3EDE-BC49-B142-541E4765073C}"/>
              </a:ext>
            </a:extLst>
          </p:cNvPr>
          <p:cNvSpPr txBox="1">
            <a:spLocks/>
          </p:cNvSpPr>
          <p:nvPr/>
        </p:nvSpPr>
        <p:spPr>
          <a:xfrm>
            <a:off x="8247530" y="5489535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4003293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317381-A800-4397-B01D-FCE2E4450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437663-CF21-48CD-B0CA-FEA2E2D7A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276366" y="942367"/>
            <a:ext cx="6858000" cy="4973267"/>
          </a:xfrm>
          <a:custGeom>
            <a:avLst/>
            <a:gdLst>
              <a:gd name="connsiteX0" fmla="*/ 0 w 6858000"/>
              <a:gd name="connsiteY0" fmla="*/ 4674422 h 4973267"/>
              <a:gd name="connsiteX1" fmla="*/ 0 w 6858000"/>
              <a:gd name="connsiteY1" fmla="*/ 0 h 4973267"/>
              <a:gd name="connsiteX2" fmla="*/ 6858000 w 6858000"/>
              <a:gd name="connsiteY2" fmla="*/ 0 h 4973267"/>
              <a:gd name="connsiteX3" fmla="*/ 6858000 w 6858000"/>
              <a:gd name="connsiteY3" fmla="*/ 4674817 h 4973267"/>
              <a:gd name="connsiteX4" fmla="*/ 3850107 w 6858000"/>
              <a:gd name="connsiteY4" fmla="*/ 4674817 h 4973267"/>
              <a:gd name="connsiteX5" fmla="*/ 3469107 w 6858000"/>
              <a:gd name="connsiteY5" fmla="*/ 4960567 h 4973267"/>
              <a:gd name="connsiteX6" fmla="*/ 3460640 w 6858000"/>
              <a:gd name="connsiteY6" fmla="*/ 4963742 h 4973267"/>
              <a:gd name="connsiteX7" fmla="*/ 3447940 w 6858000"/>
              <a:gd name="connsiteY7" fmla="*/ 4968505 h 4973267"/>
              <a:gd name="connsiteX8" fmla="*/ 3437357 w 6858000"/>
              <a:gd name="connsiteY8" fmla="*/ 4973267 h 4973267"/>
              <a:gd name="connsiteX9" fmla="*/ 3424657 w 6858000"/>
              <a:gd name="connsiteY9" fmla="*/ 4973267 h 4973267"/>
              <a:gd name="connsiteX10" fmla="*/ 3414074 w 6858000"/>
              <a:gd name="connsiteY10" fmla="*/ 4973267 h 4973267"/>
              <a:gd name="connsiteX11" fmla="*/ 3401373 w 6858000"/>
              <a:gd name="connsiteY11" fmla="*/ 4968505 h 4973267"/>
              <a:gd name="connsiteX12" fmla="*/ 3388674 w 6858000"/>
              <a:gd name="connsiteY12" fmla="*/ 4963742 h 4973267"/>
              <a:gd name="connsiteX13" fmla="*/ 3380207 w 6858000"/>
              <a:gd name="connsiteY13" fmla="*/ 4960567 h 4973267"/>
              <a:gd name="connsiteX14" fmla="*/ 2999207 w 6858000"/>
              <a:gd name="connsiteY14" fmla="*/ 4674817 h 4973267"/>
              <a:gd name="connsiteX15" fmla="*/ 1003190 w 6858000"/>
              <a:gd name="connsiteY15" fmla="*/ 4674817 h 4973267"/>
              <a:gd name="connsiteX16" fmla="*/ 1003190 w 6858000"/>
              <a:gd name="connsiteY16" fmla="*/ 4674422 h 497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8000" h="4973267">
                <a:moveTo>
                  <a:pt x="0" y="4674422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674817"/>
                </a:lnTo>
                <a:lnTo>
                  <a:pt x="3850107" y="4674817"/>
                </a:lnTo>
                <a:lnTo>
                  <a:pt x="3469107" y="4960567"/>
                </a:lnTo>
                <a:lnTo>
                  <a:pt x="3460640" y="4963742"/>
                </a:lnTo>
                <a:lnTo>
                  <a:pt x="3447940" y="4968505"/>
                </a:lnTo>
                <a:lnTo>
                  <a:pt x="3437357" y="4973267"/>
                </a:lnTo>
                <a:lnTo>
                  <a:pt x="3424657" y="4973267"/>
                </a:lnTo>
                <a:lnTo>
                  <a:pt x="3414074" y="4973267"/>
                </a:lnTo>
                <a:lnTo>
                  <a:pt x="3401373" y="4968505"/>
                </a:lnTo>
                <a:lnTo>
                  <a:pt x="3388674" y="4963742"/>
                </a:lnTo>
                <a:lnTo>
                  <a:pt x="3380207" y="4960567"/>
                </a:lnTo>
                <a:lnTo>
                  <a:pt x="2999207" y="4674817"/>
                </a:lnTo>
                <a:lnTo>
                  <a:pt x="1003190" y="4674817"/>
                </a:lnTo>
                <a:lnTo>
                  <a:pt x="1003190" y="4674422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F101D8-4FE7-E947-82FB-29920454ED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1514" y="1026726"/>
            <a:ext cx="6261258" cy="4804549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2C12220-C3EE-AC45-8A7B-7B612A28CEC1}"/>
              </a:ext>
            </a:extLst>
          </p:cNvPr>
          <p:cNvSpPr txBox="1">
            <a:spLocks/>
          </p:cNvSpPr>
          <p:nvPr/>
        </p:nvSpPr>
        <p:spPr>
          <a:xfrm>
            <a:off x="4319196" y="3185029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D8B2-46D3-DA4F-B338-206C650F98A3}"/>
              </a:ext>
            </a:extLst>
          </p:cNvPr>
          <p:cNvSpPr txBox="1"/>
          <p:nvPr/>
        </p:nvSpPr>
        <p:spPr>
          <a:xfrm>
            <a:off x="7643811" y="335844"/>
            <a:ext cx="40966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Рабочий класс России, под руководством большевиков, сделал </a:t>
            </a:r>
            <a:r>
              <a:rPr lang="ru-RU" dirty="0">
                <a:solidFill>
                  <a:schemeClr val="bg1"/>
                </a:solidFill>
              </a:rPr>
              <a:t>попытку перестроить жизнь так, чтобы </a:t>
            </a:r>
            <a:r>
              <a:rPr lang="ru-RU" dirty="0">
                <a:solidFill>
                  <a:srgbClr val="FFFF00"/>
                </a:solidFill>
              </a:rPr>
              <a:t>исключить возможность периодических буйных помешательств человечества и заложить основы более высокой культуры. 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 этом </a:t>
            </a:r>
            <a:r>
              <a:rPr lang="ru-RU" dirty="0">
                <a:solidFill>
                  <a:srgbClr val="FFFF00"/>
                </a:solidFill>
              </a:rPr>
              <a:t>смысл Октябрьской революции.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Разумеется, задача, поставленная ею, не разрешена; но эта задача по самому существу рассчитана на ряд десятилетий. Более того, Октябрьскую революцию нужно брать как исходную точку новейшей истории человечества в целом.</a:t>
            </a:r>
          </a:p>
        </p:txBody>
      </p:sp>
    </p:spTree>
    <p:extLst>
      <p:ext uri="{BB962C8B-B14F-4D97-AF65-F5344CB8AC3E}">
        <p14:creationId xmlns:p14="http://schemas.microsoft.com/office/powerpoint/2010/main" val="39667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42B15-DC6F-E74A-9B02-0357D8AD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7" y="1035424"/>
            <a:ext cx="10672171" cy="3384772"/>
          </a:xfrm>
        </p:spPr>
        <p:txBody>
          <a:bodyPr/>
          <a:lstStyle/>
          <a:p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Вот что сказал в своем прощальном письме Иоффе лично по моему адресу:</a:t>
            </a:r>
            <a:br>
              <a:rPr lang="ru-RU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Нас с вами, дорогой Лев Давыдович, связывают десятилетия совместной работы и личной дружбы тоже, смею надеяться. Это дает мне право сказать вам на прощание то, что мне кажется в вас ошибочным. Я </a:t>
            </a:r>
            <a:r>
              <a:rPr lang="ru-RU" sz="2000" b="0" dirty="0">
                <a:solidFill>
                  <a:srgbClr val="FFFF00"/>
                </a:solidFill>
              </a:rPr>
              <a:t>никогда не сомневался в правильности намечавшегося вами пути,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и вы знаете, что более 20 лет иду вместе с вами, со времен "перманентной революции". Но я всегда считал, что </a:t>
            </a:r>
            <a:r>
              <a:rPr lang="ru-RU" sz="2000" b="0" dirty="0">
                <a:solidFill>
                  <a:srgbClr val="FFFF00"/>
                </a:solidFill>
              </a:rPr>
              <a:t>вам недостает ленинской непреклонности, неуступчивости, его готовности остаться хоть одному на признаваемом им правильном пути, 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 предвидении будущего большинства, будущего признания всеми правильности этого пути. </a:t>
            </a:r>
            <a:endParaRPr lang="ru-RU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936949E-4E6B-784C-96C2-1E583454FDEA}"/>
              </a:ext>
            </a:extLst>
          </p:cNvPr>
          <p:cNvSpPr txBox="1">
            <a:spLocks/>
          </p:cNvSpPr>
          <p:nvPr/>
        </p:nvSpPr>
        <p:spPr>
          <a:xfrm>
            <a:off x="8247530" y="5489535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165144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C5D5C-FAAC-FF4A-8C9A-9079D7922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ru-RU" sz="6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Сталин</a:t>
            </a: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63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7401D-7303-C84C-B19B-352FD142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Я же вообще не думал о Сталине. В 1917 г. он </a:t>
            </a:r>
            <a:r>
              <a:rPr lang="ru-RU" sz="2000" b="0" dirty="0">
                <a:solidFill>
                  <a:srgbClr val="FFFF00"/>
                </a:solidFill>
              </a:rPr>
              <a:t>промелькнул передо мною незаметной тенью. 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 огне борьбы я обычно просто </a:t>
            </a:r>
            <a:r>
              <a:rPr lang="ru-RU" sz="2000" b="0" dirty="0">
                <a:solidFill>
                  <a:srgbClr val="FFFF00"/>
                </a:solidFill>
              </a:rPr>
              <a:t>забывал о его существовании.</a:t>
            </a:r>
            <a:br>
              <a:rPr lang="ru-RU" sz="2000" b="0" dirty="0">
                <a:solidFill>
                  <a:srgbClr val="FFFF00"/>
                </a:solidFill>
              </a:rPr>
            </a:br>
            <a:endParaRPr lang="ru-RU" sz="2000" dirty="0">
              <a:solidFill>
                <a:srgbClr val="FFFF00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97F8302-EA4A-AC47-9E65-B3B60678DB39}"/>
              </a:ext>
            </a:extLst>
          </p:cNvPr>
          <p:cNvSpPr txBox="1">
            <a:spLocks/>
          </p:cNvSpPr>
          <p:nvPr/>
        </p:nvSpPr>
        <p:spPr>
          <a:xfrm>
            <a:off x="8247530" y="5489535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2838567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2364C-446F-0849-84F8-E7F6E050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"Первое качество </a:t>
            </a:r>
            <a:r>
              <a:rPr lang="ru-RU" sz="2400" b="0" dirty="0">
                <a:solidFill>
                  <a:srgbClr val="FFFF00"/>
                </a:solidFill>
              </a:rPr>
              <a:t>Сталина </a:t>
            </a: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— </a:t>
            </a:r>
            <a:r>
              <a:rPr lang="ru-RU" sz="2400" b="0" dirty="0">
                <a:solidFill>
                  <a:srgbClr val="FFFF00"/>
                </a:solidFill>
              </a:rPr>
              <a:t>леность, </a:t>
            </a: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— поучал меня когда-то Бухарин. — Второе качество — непримиримая </a:t>
            </a:r>
            <a:r>
              <a:rPr lang="ru-RU" sz="2400" b="0" dirty="0">
                <a:solidFill>
                  <a:srgbClr val="FFFF00"/>
                </a:solidFill>
              </a:rPr>
              <a:t>зависть </a:t>
            </a: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к тем, которые знают или умеют больше, чем он"</a:t>
            </a:r>
            <a:endParaRPr lang="ru-RU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C2592DE-33FC-3849-A366-C334381AF16B}"/>
              </a:ext>
            </a:extLst>
          </p:cNvPr>
          <p:cNvSpPr txBox="1">
            <a:spLocks/>
          </p:cNvSpPr>
          <p:nvPr/>
        </p:nvSpPr>
        <p:spPr>
          <a:xfrm>
            <a:off x="575142" y="4403684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  <p:pic>
        <p:nvPicPr>
          <p:cNvPr id="4" name="Рисунок 3" descr="Изображение выглядит как текст, мужчина, человек, костюм&#10;&#10;Автоматически созданное описание">
            <a:extLst>
              <a:ext uri="{FF2B5EF4-FFF2-40B4-BE49-F238E27FC236}">
                <a16:creationId xmlns:a16="http://schemas.microsoft.com/office/drawing/2014/main" id="{DBFC7006-C06F-4F4E-A92A-52DD40DA3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225" y="438679"/>
            <a:ext cx="2208742" cy="22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3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24EF8-A945-844D-AC4B-F97DBEBA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74" y="2314575"/>
            <a:ext cx="9815513" cy="2105621"/>
          </a:xfrm>
        </p:spPr>
        <p:txBody>
          <a:bodyPr/>
          <a:lstStyle/>
          <a:p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Должность генерального секретаря, впервые на Х съезде установленная, могла, при Ленине, иметь технический, а не политический характер. И тем не менее Ленин опасался: </a:t>
            </a:r>
            <a:r>
              <a:rPr lang="ru-RU" sz="2400" b="0" dirty="0">
                <a:solidFill>
                  <a:srgbClr val="FFFF00"/>
                </a:solidFill>
              </a:rPr>
              <a:t>"Сей повар будет готовить только острые блюда",</a:t>
            </a:r>
            <a:r>
              <a:rPr lang="ru-RU" sz="24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— говорил он о Сталине.</a:t>
            </a:r>
            <a:endParaRPr lang="ru-RU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F4E5DD0-C48A-DB4C-9C39-49007F5F87D7}"/>
              </a:ext>
            </a:extLst>
          </p:cNvPr>
          <p:cNvSpPr txBox="1">
            <a:spLocks/>
          </p:cNvSpPr>
          <p:nvPr/>
        </p:nvSpPr>
        <p:spPr>
          <a:xfrm>
            <a:off x="8247530" y="5489535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1335036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16700-90EB-CA4C-91CC-4669763B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Сталин мог бы наткнуться в своем архиве разве лишь на скрываемое им от партии "Завещание" Ленина, где о самом Сталине сказано, как о </a:t>
            </a:r>
            <a:r>
              <a:rPr lang="ru-RU" sz="2000" b="0" dirty="0">
                <a:solidFill>
                  <a:srgbClr val="FFFF00"/>
                </a:solidFill>
              </a:rPr>
              <a:t>нелояльном 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человеке, </a:t>
            </a:r>
            <a:r>
              <a:rPr lang="ru-RU" sz="2000" b="0" dirty="0">
                <a:solidFill>
                  <a:srgbClr val="FFFF00"/>
                </a:solidFill>
              </a:rPr>
              <a:t>способном на злоупотребления властью.</a:t>
            </a:r>
            <a:endParaRPr lang="ru-RU" sz="2000" dirty="0">
              <a:solidFill>
                <a:srgbClr val="FFFF00"/>
              </a:solidFill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5407127-72EE-D648-A7D8-3050F6A623B6}"/>
              </a:ext>
            </a:extLst>
          </p:cNvPr>
          <p:cNvSpPr txBox="1">
            <a:spLocks/>
          </p:cNvSpPr>
          <p:nvPr/>
        </p:nvSpPr>
        <p:spPr>
          <a:xfrm>
            <a:off x="8247530" y="5489535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3424856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4BD67-8347-9E41-A0CC-80A0BF11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80524"/>
            <a:ext cx="11205788" cy="3539672"/>
          </a:xfrm>
        </p:spPr>
        <p:txBody>
          <a:bodyPr/>
          <a:lstStyle/>
          <a:p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— Скажите мне, — спросил </a:t>
            </a:r>
            <a:r>
              <a:rPr lang="ru-RU" sz="2000" b="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Склянский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— </a:t>
            </a:r>
            <a:r>
              <a:rPr lang="ru-RU" sz="2000" b="0" dirty="0">
                <a:solidFill>
                  <a:srgbClr val="FFFF00"/>
                </a:solidFill>
              </a:rPr>
              <a:t>что такое Сталин?</a:t>
            </a:r>
            <a:br>
              <a:rPr lang="ru-RU" sz="2000" dirty="0">
                <a:solidFill>
                  <a:srgbClr val="FFFF00"/>
                </a:solidFill>
              </a:rPr>
            </a:br>
            <a:br>
              <a:rPr lang="ru-RU" sz="2000" dirty="0">
                <a:solidFill>
                  <a:srgbClr val="FFFF00"/>
                </a:solidFill>
              </a:rPr>
            </a:br>
            <a:r>
              <a:rPr lang="ru-RU" sz="2000" b="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Склянский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сам достаточно знал Сталина. Он хотел от меня определения его личности и вместе объяснения его успехов. Я задумался.</a:t>
            </a:r>
            <a:br>
              <a:rPr lang="ru-RU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ru-RU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— Сталин, — сказал я, — это </a:t>
            </a:r>
            <a:r>
              <a:rPr lang="ru-RU" sz="2000" b="0" dirty="0">
                <a:solidFill>
                  <a:srgbClr val="FFFF00"/>
                </a:solidFill>
              </a:rPr>
              <a:t>наиболее выдающаяся посредственность 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нашей партии.</a:t>
            </a:r>
            <a:br>
              <a:rPr lang="ru-RU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ru-RU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— Знаете, — сказал он, — поражаешься тому, как за последний период во всех областях выпирает наверх золотая середина, </a:t>
            </a:r>
            <a:r>
              <a:rPr lang="ru-RU" sz="2000" b="0" dirty="0">
                <a:solidFill>
                  <a:srgbClr val="FFFF00"/>
                </a:solidFill>
              </a:rPr>
              <a:t>самодовольная посредственность.</a:t>
            </a:r>
            <a:endParaRPr lang="ru-RU" sz="2000" dirty="0">
              <a:solidFill>
                <a:srgbClr val="FFFF00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8C95C1A-0A4E-C942-B3DB-3317DDCA16CA}"/>
              </a:ext>
            </a:extLst>
          </p:cNvPr>
          <p:cNvSpPr txBox="1">
            <a:spLocks/>
          </p:cNvSpPr>
          <p:nvPr/>
        </p:nvSpPr>
        <p:spPr>
          <a:xfrm>
            <a:off x="8247530" y="5489535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406224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20F02-6A39-6A44-B345-90FEB126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4291584"/>
            <a:ext cx="10572000" cy="172923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br>
              <a:rPr lang="en-US" sz="1600" dirty="0">
                <a:solidFill>
                  <a:srgbClr val="FFFFFF"/>
                </a:solidFill>
              </a:rPr>
            </a:b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Мое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детство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было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детством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голода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холода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Ко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времени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моего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рождения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родительская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семья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уже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знала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достаток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Но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это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был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суровый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достаток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людей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поднимающихся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из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нужды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вверх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желающих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останавливаться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полдороге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Все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мускулы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были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напряжены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все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помыслы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направлены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труд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накопление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В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этом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обиходе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детям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доставалось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скромное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место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Мы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не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знали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нужды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но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мы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не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знали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и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щедростей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жизни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ее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ласк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78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ECEC84AA-F62A-8543-AED1-E711AE169604}"/>
              </a:ext>
            </a:extLst>
          </p:cNvPr>
          <p:cNvSpPr/>
          <p:nvPr/>
        </p:nvSpPr>
        <p:spPr>
          <a:xfrm>
            <a:off x="1936748" y="636097"/>
            <a:ext cx="8318500" cy="282795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«</a:t>
            </a:r>
            <a:r>
              <a:rPr lang="en-US" sz="3600" dirty="0" err="1">
                <a:solidFill>
                  <a:schemeClr val="bg1"/>
                </a:solidFill>
              </a:rPr>
              <a:t>Это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было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сероватое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детство</a:t>
            </a:r>
            <a:r>
              <a:rPr lang="en-US" sz="3600" dirty="0">
                <a:solidFill>
                  <a:schemeClr val="bg1"/>
                </a:solidFill>
              </a:rPr>
              <a:t>»</a:t>
            </a:r>
            <a:endParaRPr lang="ru-RU" sz="3600" dirty="0">
              <a:solidFill>
                <a:schemeClr val="bg1"/>
              </a:solidFill>
            </a:endParaRPr>
          </a:p>
          <a:p>
            <a:pPr algn="ctr"/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70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72D7FC-F792-A54A-862B-2B58A95E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49300"/>
            <a:ext cx="10515600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32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2B089-5123-8844-AC12-0CA7D149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1625722"/>
          </a:xfrm>
        </p:spPr>
        <p:txBody>
          <a:bodyPr/>
          <a:lstStyle/>
          <a:p>
            <a:r>
              <a:rPr lang="ru-RU" sz="2800" b="0" dirty="0">
                <a:solidFill>
                  <a:schemeClr val="bg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грубо, т. е. чисто по-сталински</a:t>
            </a:r>
            <a:endParaRPr lang="ru-RU" sz="2800" dirty="0">
              <a:solidFill>
                <a:schemeClr val="bg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ECBC73E-0E79-CC4E-B827-16A335B26CD4}"/>
              </a:ext>
            </a:extLst>
          </p:cNvPr>
          <p:cNvSpPr txBox="1">
            <a:spLocks/>
          </p:cNvSpPr>
          <p:nvPr/>
        </p:nvSpPr>
        <p:spPr>
          <a:xfrm>
            <a:off x="546567" y="4617997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E29D0E-C4E4-3549-ACF0-7B194812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926" y="268539"/>
            <a:ext cx="2371640" cy="237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56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7E42C-FE12-4943-B6CD-6AC8CAC8E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К моменту выхода в свет этой книги мне исполнится 50 лет. </a:t>
            </a:r>
            <a:r>
              <a:rPr lang="ru-RU" sz="2800" dirty="0">
                <a:solidFill>
                  <a:srgbClr val="FFFF00"/>
                </a:solidFill>
              </a:rPr>
              <a:t>День моего рождения совпадает с днем октябрьской революции. </a:t>
            </a:r>
            <a:r>
              <a:rPr lang="ru-RU" sz="28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Мистики и пифагорейцы могут из этого делать какие угодно выводы. Сам я заметил это курьезное совпадение только через три года после октябрьского переворота. </a:t>
            </a:r>
            <a:br>
              <a:rPr lang="ru-RU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ru-RU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304CB4-275C-7745-9CB7-2688DA80E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483" y="5408853"/>
            <a:ext cx="2686234" cy="487941"/>
          </a:xfrm>
        </p:spPr>
        <p:txBody>
          <a:bodyPr>
            <a:normAutofit/>
          </a:bodyPr>
          <a:lstStyle/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1177295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42B15-DC6F-E74A-9B02-0357D8AD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7" y="1035424"/>
            <a:ext cx="10672171" cy="3384772"/>
          </a:xfrm>
        </p:spPr>
        <p:txBody>
          <a:bodyPr/>
          <a:lstStyle/>
          <a:p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Вот что сказал в своем прощальном письме Иоффе лично по моему адресу:</a:t>
            </a:r>
            <a:br>
              <a:rPr lang="ru-RU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Нас с вами, дорогой Лев Давыдович, связывают десятилетия совместной работы и личной дружбы тоже, смею надеяться. Это дает мне право сказать вам на прощание то, что мне кажется в вас ошибочным. Я </a:t>
            </a:r>
            <a:r>
              <a:rPr lang="ru-RU" sz="2000" b="0" dirty="0">
                <a:solidFill>
                  <a:srgbClr val="FFFF00"/>
                </a:solidFill>
              </a:rPr>
              <a:t>никогда не сомневался в правильности намечавшегося вами пути,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и вы знаете, что более 20 лет иду вместе с вами, со времен "перманентной революции". Но я всегда считал, что </a:t>
            </a:r>
            <a:r>
              <a:rPr lang="ru-RU" sz="2000" b="0" dirty="0">
                <a:solidFill>
                  <a:srgbClr val="FFFF00"/>
                </a:solidFill>
              </a:rPr>
              <a:t>вам недостает ленинской непреклонности, неуступчивости, его готовности остаться хоть одному на признаваемом им правильном пути, </a:t>
            </a:r>
            <a:r>
              <a:rPr lang="ru-RU" sz="2000" b="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 предвидении будущего большинства, будущего признания всеми правильности этого пути. </a:t>
            </a:r>
            <a:endParaRPr lang="ru-RU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936949E-4E6B-784C-96C2-1E583454FDEA}"/>
              </a:ext>
            </a:extLst>
          </p:cNvPr>
          <p:cNvSpPr txBox="1">
            <a:spLocks/>
          </p:cNvSpPr>
          <p:nvPr/>
        </p:nvSpPr>
        <p:spPr>
          <a:xfrm>
            <a:off x="8247530" y="5489535"/>
            <a:ext cx="2393576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370319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CA38DE0-0434-4DDD-89EE-77463F374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520694-B5C4-4629-92F0-65DEBCE68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481607" y="-491131"/>
            <a:ext cx="6867524" cy="7830738"/>
          </a:xfrm>
          <a:custGeom>
            <a:avLst/>
            <a:gdLst>
              <a:gd name="connsiteX0" fmla="*/ 0 w 6867524"/>
              <a:gd name="connsiteY0" fmla="*/ 7529514 h 7830738"/>
              <a:gd name="connsiteX1" fmla="*/ 0 w 6867524"/>
              <a:gd name="connsiteY1" fmla="*/ 2857374 h 7830738"/>
              <a:gd name="connsiteX2" fmla="*/ 0 w 6867524"/>
              <a:gd name="connsiteY2" fmla="*/ 0 h 7830738"/>
              <a:gd name="connsiteX3" fmla="*/ 6867524 w 6867524"/>
              <a:gd name="connsiteY3" fmla="*/ 0 h 7830738"/>
              <a:gd name="connsiteX4" fmla="*/ 6867524 w 6867524"/>
              <a:gd name="connsiteY4" fmla="*/ 2626914 h 7830738"/>
              <a:gd name="connsiteX5" fmla="*/ 6867524 w 6867524"/>
              <a:gd name="connsiteY5" fmla="*/ 7532288 h 7830738"/>
              <a:gd name="connsiteX6" fmla="*/ 3859631 w 6867524"/>
              <a:gd name="connsiteY6" fmla="*/ 7532288 h 7830738"/>
              <a:gd name="connsiteX7" fmla="*/ 3478631 w 6867524"/>
              <a:gd name="connsiteY7" fmla="*/ 7818038 h 7830738"/>
              <a:gd name="connsiteX8" fmla="*/ 3470164 w 6867524"/>
              <a:gd name="connsiteY8" fmla="*/ 7821213 h 7830738"/>
              <a:gd name="connsiteX9" fmla="*/ 3457464 w 6867524"/>
              <a:gd name="connsiteY9" fmla="*/ 7825976 h 7830738"/>
              <a:gd name="connsiteX10" fmla="*/ 3446881 w 6867524"/>
              <a:gd name="connsiteY10" fmla="*/ 7830738 h 7830738"/>
              <a:gd name="connsiteX11" fmla="*/ 3434181 w 6867524"/>
              <a:gd name="connsiteY11" fmla="*/ 7830738 h 7830738"/>
              <a:gd name="connsiteX12" fmla="*/ 3423598 w 6867524"/>
              <a:gd name="connsiteY12" fmla="*/ 7830738 h 7830738"/>
              <a:gd name="connsiteX13" fmla="*/ 3410897 w 6867524"/>
              <a:gd name="connsiteY13" fmla="*/ 7825976 h 7830738"/>
              <a:gd name="connsiteX14" fmla="*/ 3398198 w 6867524"/>
              <a:gd name="connsiteY14" fmla="*/ 7821213 h 7830738"/>
              <a:gd name="connsiteX15" fmla="*/ 3389731 w 6867524"/>
              <a:gd name="connsiteY15" fmla="*/ 7818038 h 7830738"/>
              <a:gd name="connsiteX16" fmla="*/ 3008731 w 6867524"/>
              <a:gd name="connsiteY16" fmla="*/ 7532288 h 7830738"/>
              <a:gd name="connsiteX17" fmla="*/ 1012714 w 6867524"/>
              <a:gd name="connsiteY17" fmla="*/ 7532288 h 7830738"/>
              <a:gd name="connsiteX18" fmla="*/ 1012714 w 6867524"/>
              <a:gd name="connsiteY18" fmla="*/ 7531893 h 7830738"/>
              <a:gd name="connsiteX19" fmla="*/ 4761 w 6867524"/>
              <a:gd name="connsiteY19" fmla="*/ 7531893 h 7830738"/>
              <a:gd name="connsiteX20" fmla="*/ 4761 w 6867524"/>
              <a:gd name="connsiteY20" fmla="*/ 7529514 h 783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67524" h="7830738">
                <a:moveTo>
                  <a:pt x="0" y="7529514"/>
                </a:moveTo>
                <a:lnTo>
                  <a:pt x="0" y="2857374"/>
                </a:lnTo>
                <a:lnTo>
                  <a:pt x="0" y="0"/>
                </a:lnTo>
                <a:lnTo>
                  <a:pt x="6867524" y="0"/>
                </a:lnTo>
                <a:lnTo>
                  <a:pt x="6867524" y="2626914"/>
                </a:lnTo>
                <a:lnTo>
                  <a:pt x="6867524" y="7532288"/>
                </a:lnTo>
                <a:lnTo>
                  <a:pt x="3859631" y="7532288"/>
                </a:lnTo>
                <a:lnTo>
                  <a:pt x="3478631" y="7818038"/>
                </a:lnTo>
                <a:lnTo>
                  <a:pt x="3470164" y="7821213"/>
                </a:lnTo>
                <a:lnTo>
                  <a:pt x="3457464" y="7825976"/>
                </a:lnTo>
                <a:lnTo>
                  <a:pt x="3446881" y="7830738"/>
                </a:lnTo>
                <a:lnTo>
                  <a:pt x="3434181" y="7830738"/>
                </a:lnTo>
                <a:lnTo>
                  <a:pt x="3423598" y="7830738"/>
                </a:lnTo>
                <a:lnTo>
                  <a:pt x="3410897" y="7825976"/>
                </a:lnTo>
                <a:lnTo>
                  <a:pt x="3398198" y="7821213"/>
                </a:lnTo>
                <a:lnTo>
                  <a:pt x="3389731" y="7818038"/>
                </a:lnTo>
                <a:lnTo>
                  <a:pt x="3008731" y="7532288"/>
                </a:lnTo>
                <a:lnTo>
                  <a:pt x="1012714" y="7532288"/>
                </a:lnTo>
                <a:lnTo>
                  <a:pt x="1012714" y="7531893"/>
                </a:lnTo>
                <a:lnTo>
                  <a:pt x="4761" y="7531893"/>
                </a:lnTo>
                <a:lnTo>
                  <a:pt x="4761" y="7529514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AE699-F751-4D48-A606-A1AE0C41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00" y="430306"/>
            <a:ext cx="7365811" cy="63335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В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семье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не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было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нежности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особенно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в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более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отдаленные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годы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Но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была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глубокая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трудовая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связь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между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матерью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и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отцом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Подай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матери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стул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–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говорил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отец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как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только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мать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приближалась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к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порогу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покрытая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белой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пылью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мельницы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Ставь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Машка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скорей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самовар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–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кричала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хозяйка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еще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не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дойдя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до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дому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–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Скоро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хозяин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будет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с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поля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Оба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они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хорошо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знали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что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такое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предельная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усталость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тела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  <a:br>
              <a:rPr lang="en-US" sz="2000" dirty="0">
                <a:solidFill>
                  <a:srgbClr val="FFFF00"/>
                </a:solidFill>
              </a:rPr>
            </a:b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3807A32-A353-5848-B95E-78E64BD02F24}"/>
              </a:ext>
            </a:extLst>
          </p:cNvPr>
          <p:cNvSpPr txBox="1">
            <a:spLocks/>
          </p:cNvSpPr>
          <p:nvPr/>
        </p:nvSpPr>
        <p:spPr>
          <a:xfrm>
            <a:off x="7614211" y="3180266"/>
            <a:ext cx="1250575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</a:t>
            </a:r>
          </a:p>
        </p:txBody>
      </p:sp>
      <p:pic>
        <p:nvPicPr>
          <p:cNvPr id="4" name="Рисунок 3" descr="Изображение выглядит как текст, человек, накладные волосы, в позе&#10;&#10;Автоматически созданное описание">
            <a:extLst>
              <a:ext uri="{FF2B5EF4-FFF2-40B4-BE49-F238E27FC236}">
                <a16:creationId xmlns:a16="http://schemas.microsoft.com/office/drawing/2014/main" id="{0206A99C-C9D0-AA4B-BAC1-BAB88C7D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799" y="4950630"/>
            <a:ext cx="1490133" cy="19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9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65791-3680-6E43-92C0-96F397AC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169894"/>
            <a:ext cx="10561418" cy="3250302"/>
          </a:xfrm>
        </p:spPr>
        <p:txBody>
          <a:bodyPr/>
          <a:lstStyle/>
          <a:p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Метрическая книга велась в колонии </a:t>
            </a:r>
            <a:r>
              <a:rPr lang="ru-RU" sz="24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Громоклей</a:t>
            </a: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не очень исправно. Многое записывалось задним числом.</a:t>
            </a:r>
            <a:b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Когда понадобилось мне поступить в среднее учебное заведение и оказалось, что я не вышел еще годами для первого класса, то в метриках перенесли мое рождение с 1879-го на 1878 год. </a:t>
            </a:r>
            <a:r>
              <a:rPr lang="ru-RU" sz="2400" dirty="0">
                <a:solidFill>
                  <a:srgbClr val="FFFF00"/>
                </a:solidFill>
              </a:rPr>
              <a:t>Поэтому годам моим велся всегда двойной счет: </a:t>
            </a: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официальный и семейный.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0625613-C3F7-854F-A30F-8BF44FEF66B1}"/>
              </a:ext>
            </a:extLst>
          </p:cNvPr>
          <p:cNvSpPr txBox="1">
            <a:spLocks/>
          </p:cNvSpPr>
          <p:nvPr/>
        </p:nvSpPr>
        <p:spPr>
          <a:xfrm>
            <a:off x="7815918" y="5449194"/>
            <a:ext cx="2686234" cy="4879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Л. Д. Троцкий</a:t>
            </a:r>
          </a:p>
        </p:txBody>
      </p:sp>
    </p:spTree>
    <p:extLst>
      <p:ext uri="{BB962C8B-B14F-4D97-AF65-F5344CB8AC3E}">
        <p14:creationId xmlns:p14="http://schemas.microsoft.com/office/powerpoint/2010/main" val="222299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C5D5C-FAAC-FF4A-8C9A-9079D7922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4285" y="1032918"/>
            <a:ext cx="6635448" cy="4792165"/>
          </a:xfrm>
          <a:effectLst/>
        </p:spPr>
        <p:txBody>
          <a:bodyPr anchor="ctr">
            <a:normAutofit/>
          </a:bodyPr>
          <a:lstStyle/>
          <a:p>
            <a:r>
              <a:rPr lang="ru-RU" sz="6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Писательство</a:t>
            </a: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620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667D9-CA03-B146-962B-7B8849D8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302" y="2205318"/>
            <a:ext cx="4738911" cy="2655287"/>
          </a:xfrm>
        </p:spPr>
        <p:txBody>
          <a:bodyPr/>
          <a:lstStyle/>
          <a:p>
            <a:r>
              <a:rPr lang="ru-RU" sz="1800" dirty="0">
                <a:solidFill>
                  <a:srgbClr val="FFFF00"/>
                </a:solidFill>
              </a:rPr>
              <a:t> Хорошо написанная книга, </a:t>
            </a:r>
            <a:r>
              <a:rPr lang="ru-RU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в которой можно найти </a:t>
            </a:r>
            <a:r>
              <a:rPr lang="ru-RU" sz="1800" dirty="0">
                <a:solidFill>
                  <a:srgbClr val="FFFF00"/>
                </a:solidFill>
              </a:rPr>
              <a:t>новые мысли,</a:t>
            </a:r>
            <a:r>
              <a:rPr lang="ru-RU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и </a:t>
            </a:r>
            <a:r>
              <a:rPr lang="ru-RU" sz="1800" dirty="0">
                <a:solidFill>
                  <a:srgbClr val="FFFF00"/>
                </a:solidFill>
              </a:rPr>
              <a:t>хорошее перо, </a:t>
            </a:r>
            <a:r>
              <a:rPr lang="ru-RU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при помощи которого можно сообщить собственные мысли другим, всегда были для меня – остаются и сейчас – </a:t>
            </a:r>
            <a:r>
              <a:rPr lang="ru-RU" sz="1800" dirty="0">
                <a:solidFill>
                  <a:srgbClr val="FFFF00"/>
                </a:solidFill>
              </a:rPr>
              <a:t>самыми ценными и близкими плодами культуры.</a:t>
            </a:r>
            <a:br>
              <a:rPr lang="ru-RU" sz="1800" dirty="0">
                <a:solidFill>
                  <a:srgbClr val="FFFF00"/>
                </a:solidFill>
              </a:rPr>
            </a:br>
            <a:endParaRPr lang="ru-RU" sz="18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Dank Commie Pack — Стикеры Для Telegram">
            <a:extLst>
              <a:ext uri="{FF2B5EF4-FFF2-40B4-BE49-F238E27FC236}">
                <a16:creationId xmlns:a16="http://schemas.microsoft.com/office/drawing/2014/main" id="{46ED095F-CB16-AF4C-92FA-7A674206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9964" y="4581525"/>
            <a:ext cx="2078818" cy="207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6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83815-F6D3-F442-90BB-7819FDDF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Autofit/>
          </a:bodyPr>
          <a:lstStyle/>
          <a:p>
            <a:pPr algn="r"/>
            <a:r>
              <a:rPr lang="ru-RU" sz="1600" dirty="0">
                <a:solidFill>
                  <a:schemeClr val="bg1"/>
                </a:solidFill>
                <a:highlight>
                  <a:srgbClr val="FFFF00"/>
                </a:highlight>
              </a:rPr>
              <a:t>Я писал стихи, </a:t>
            </a:r>
            <a:r>
              <a:rPr lang="ru-RU" sz="1600" dirty="0"/>
              <a:t>беспомощные строчки, которые изобличали, может быть раннюю любовь к слову, но наверняка не предвещали поэтического развития в будущем.</a:t>
            </a:r>
            <a:br>
              <a:rPr lang="ru-RU" sz="1600" dirty="0"/>
            </a:b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B22C-4E74-754B-B22C-A114B26B1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718" y="1581546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ru-RU" sz="1600" dirty="0"/>
              <a:t>Любовь к слову сопровождала меня с ранних лет, то ослабевая, то нарастая, а вообще несомненно укрепляясь. </a:t>
            </a:r>
            <a:r>
              <a:rPr lang="ru-RU" sz="1600" dirty="0">
                <a:solidFill>
                  <a:schemeClr val="bg1"/>
                </a:solidFill>
                <a:highlight>
                  <a:srgbClr val="FFFF00"/>
                </a:highlight>
              </a:rPr>
              <a:t>Писатели, журналисты, артисты оставались для меня самым привлекательным миром, </a:t>
            </a:r>
            <a:r>
              <a:rPr lang="ru-RU" sz="1600" dirty="0"/>
              <a:t>в который доступ открыт только самым избранным.</a:t>
            </a:r>
          </a:p>
          <a:p>
            <a:endParaRPr lang="ru-RU" sz="1600" dirty="0"/>
          </a:p>
          <a:p>
            <a:r>
              <a:rPr lang="ru-RU" sz="1600" dirty="0"/>
              <a:t>Я стал читать запоем. </a:t>
            </a:r>
            <a:r>
              <a:rPr lang="ru-RU" sz="1600" dirty="0">
                <a:solidFill>
                  <a:schemeClr val="bg1"/>
                </a:solidFill>
                <a:highlight>
                  <a:srgbClr val="FFFF00"/>
                </a:highlight>
              </a:rPr>
              <a:t>На прогулку меня приходилось отрывать.</a:t>
            </a:r>
            <a:r>
              <a:rPr lang="ru-RU" sz="1600" dirty="0"/>
              <a:t> На ходу я переживал прочитанное и спешил к продолжению.</a:t>
            </a:r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25431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1510</TotalTime>
  <Words>2867</Words>
  <Application>Microsoft Macintosh PowerPoint</Application>
  <PresentationFormat>Широкоэкранный</PresentationFormat>
  <Paragraphs>87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7" baseType="lpstr">
      <vt:lpstr>Arial</vt:lpstr>
      <vt:lpstr>Century Gothic</vt:lpstr>
      <vt:lpstr>Wingdings 2</vt:lpstr>
      <vt:lpstr>Цитаты</vt:lpstr>
      <vt:lpstr>Наше время снова обильно мемуарами, может быть, более, чем когда-либо. Это потому, что есть о чем рассказывать. Интерес к текущей истории тем напряженнее, чем драматичнее эпоха, чем богаче она поворотами. Искусство пейзажа не могло бы родиться в Сахаре. </vt:lpstr>
      <vt:lpstr>Я не могу отрицать того, что моя жизнь протекала не совсем обычным порядком. Причины этого надо, однако, искать больше в условиях эпохи, чем лично во мне. Разумеется, нужны были также и известные личные черты, чтобы выполнять ту, хорошую или дурную, работу, которую я выполнял. Но при других исторических условиях эти личные особенности могли бы мирно дремать, как дремлет бесчисленное количество человеческих склонностей и страстей, на которые общественная обстановка не предъявляет спроса. </vt:lpstr>
      <vt:lpstr>Детство слывет самой счастливой порой жизни. Всегда ли так? Нет, счастливо детство немногих. Идеализация детства ведет свою родословную от старой литературы привилегированных. Жизнь бьет по слабым, а кто же слабее детей? </vt:lpstr>
      <vt:lpstr>  Мое детство не было детством голода и холода. Ко времени моего рождения родительская семья уже знала достаток. Но это был суровый достаток людей, поднимающихся из нужды вверх и не желающих останавливаться на полдороге. Все мускулы были напряжены, все помыслы направлены на труд и накопление. В этом обиходе детям доставалось скромное место. Мы не знали нужды, но мы не знали и щедростей жизни, ее ласк</vt:lpstr>
      <vt:lpstr>В семье не было нежности, особенно в более отдаленные годы. Но была глубокая трудовая связь между матерью и отцом. – Подай матери стул, – говорил отец, как только мать приближалась к порогу, покрытая белой пылью мельницы. Ставь, Машка, скорей самовар, – кричала хозяйка, еще не дойдя до дому. – Скоро хозяин будет с поля. Оба они хорошо знали, что такое предельная усталость тела. </vt:lpstr>
      <vt:lpstr>Метрическая книга велась в колонии Громоклей не очень исправно. Многое записывалось задним числом. Когда понадобилось мне поступить в среднее учебное заведение и оказалось, что я не вышел еще годами для первого класса, то в метриках перенесли мое рождение с 1879-го на 1878 год. Поэтому годам моим велся всегда двойной счет: официальный и семейный. </vt:lpstr>
      <vt:lpstr>Писательство</vt:lpstr>
      <vt:lpstr> Хорошо написанная книга, в которой можно найти новые мысли, и хорошее перо, при помощи которого можно сообщить собственные мысли другим, всегда были для меня – остаются и сейчас – самыми ценными и близкими плодами культуры. </vt:lpstr>
      <vt:lpstr>Я писал стихи, беспомощные строчки, которые изобличали, может быть раннюю любовь к слову, но наверняка не предвещали поэтического развития в будущем. </vt:lpstr>
      <vt:lpstr>Писательство неразрывно связано с тюрьмами</vt:lpstr>
      <vt:lpstr>верно подмечено</vt:lpstr>
      <vt:lpstr>Презентация PowerPoint</vt:lpstr>
      <vt:lpstr>Золя писал о французской финансовой печати, что она делится на две группы: продажную и так называемую "неподкупную", т. е. такую, которая продает себя в исключительных случаях и по очень дорогой цене.</vt:lpstr>
      <vt:lpstr>Можно предвидеть революцию и войну, но нельзя предвидеть последствия осенней охоты на утку</vt:lpstr>
      <vt:lpstr>"Я чувствую себя великолепно, – говорил он нам. – Сижу, работаю и твердо знаю, что меня ни в коем случае не могут арестовать… Согласитесь, что в границах царской России это довольно необычное ощущение…» </vt:lpstr>
      <vt:lpstr>В первые годы после переворота шли по стране бои, горели леса и торфяные болота, стояли голые поля — не летела утка вовсе. Зайцев сомневался в новом строе. Но с 1920 г. утка снова пошла, вернее сказать, валом повалила, и Иван Васильевич полностью признал советскую власть.</vt:lpstr>
      <vt:lpstr>Презентация PowerPoint</vt:lpstr>
      <vt:lpstr>Точка отсчета</vt:lpstr>
      <vt:lpstr>Презентация PowerPoint</vt:lpstr>
      <vt:lpstr>Жена вошла в народный комиссариат просвещения, где заведовала музеями и памятниками старины. Ей приходилось бороться за памятники прошлого в обстановке гражданской войны. Это была нелегкая задача. Ни белые, ни красные войска не склонны были очень заботиться об исторических усадьбах, провинциальных кремлях или старинных церквах. Таким образом, между военным ведомством и управлением музеев не раз возникали препирательства. Хранители дворцов и храмов обвиняли войска в недостаточном уважении к культуре, военные комиссары обвиняли хранителей в предпочтении мертвых вещей живым людям. Формально выходило так, что я нахожусь в непрерывных ведомственных препирательствах со своей женой. На эту тему было немало шуток.</vt:lpstr>
      <vt:lpstr>Ленин</vt:lpstr>
      <vt:lpstr>во время горячих прений в партийном комитете Петрограда, Ленин воскликнул: "Нет лучшего большевика, чем Троцкий". Эти слова в устах Ленина означали многое. Недаром же самый протокол заседания, где они были сказаны, до сих пор скрывается от гласности.</vt:lpstr>
      <vt:lpstr>Кабинет Ленина и мой были в Смольном расположены на противоположных концах здания. Коридор, нас соединявший, или, вернее, разъединявший, был так длинен, что Ленин, шутя, предлагал установить сообщение на велосипедах.</vt:lpstr>
      <vt:lpstr>Когда меньшевики стали публично каяться и подвергать осуждению политику Совета, я защищал ее в русской печати, а затем в немецкой и в польском журнале Розы Люксембург. Из этой борьбы за методы и традиции 1905 г. выросла моя книга, сперва называвшаяся "Россия в революции", а затем многократно переиздававшаяся в разных странах под заглавием "1905". После октябрьского переворота эта книга приобрела характер официального учебника партии не только в России, но и у коммунистических партий Запада. Только после смерти Ленина, когда началась тщательно подготовленная кампания против меня, в полосу обстрела была вовлечена и моя книга о 1905 годе. Сперва дело ограничивалось отдельными замечаниями и придирками, жалкими и ничтожными. Но постепенно критика смелела, нарастала, множилась, усложнялась, наглела и становилась тем более шумной, чем более ей приходилось заглушать голос собственной тревоги. Так создана была задним числом легенда о борьбе линий Ленина и Троцкого в революции 1905 г. </vt:lpstr>
      <vt:lpstr>В период первого конгресса Коминтерна он поразил меня усталым видом, неровным голосом, улыбкой больного. Я не раз говорил ему, что он слишком расходует себя на второстепенные дела. Он соглашался, но иначе не мог. Иногда жаловался — всегда мимоходом, чуть застенчиво — на головные боли. Но две-три недели отдыха восстанавливали его. Казалось, что Ленину не будет износу.</vt:lpstr>
      <vt:lpstr>«И вот еще что хочу сказать: то отношение, которое сложилось у В. И. к вам тогда, когда вы приехали к нам в Лондон из Сибири, не изменилось у него до самой смерти.  Я желаю вам, Лев Давыдович, сил и здоровья и крепко обнимаю.»   письмо Крупской Троцкому после смерти Ленина </vt:lpstr>
      <vt:lpstr>кое-что про революцию</vt:lpstr>
      <vt:lpstr>Не оппозиционное движение либеральной буржуазии, не стихийное восстание крестьян, не террористические акты интеллигенции, а рабочая стачка впервые поставила царизм на колени. </vt:lpstr>
      <vt:lpstr>Меня не раз спрашивали, спрашивают иногда и сейчас:  как вы могли потерять власть!  Чаще всего за этим вопросом скрывается довольно наивное представление об упущении из рук какого-то материального предмета: точно потерять власть это то же, что потерять часы или записную книжку. На самом же деле, когда революционеры, руководившие завоеванием власти, начинают на известном этапе терять ее — "мирно" или катастрофически, — то это само по себе означает упадок влияния определенных идей и настроений в правящем слое революции, или упадок революционных настроений в самих массах, или то и другое вместе.</vt:lpstr>
      <vt:lpstr>Надо формировать правительство. Нас несколько членов Центрального Комитета. Летучее заседание в углу комнаты.  — Как назвать? — рассуждает вслух Ленин. — Только не министрами: гнусное, истрепанное название.  — Можно бы комиссарами, — предлагаю я, — но только теперь слишком много комиссаров. Может быть, верховные комиссары?.. Нет, "верховные" звучит плохо. Нельзя ли "народные"?  — Народные комиссары? Что ж, это, пожалуй, подойдет, — соглашается Ленин. — А правительство в целом?  — Совет, конечно, совет... Совет народных комиссаров, а?  — Совет народных комиссаров? — подхватывает Ленин,  — это превосходно: ужасно пахнет революцией!..</vt:lpstr>
      <vt:lpstr>Правда, через посредство войны человечество убедилось в том, что оно совсем не вырождается, наперекор карканью малокровной философии, наоборот, полно жизни, сил, мужества и предприимчивости. Через посредство той же войны оно с небывалой ранее силой убедилось в своем техническом могуществе. Вышло так, как если бы человек, для того чтоб увериться, что у него дыхательные и глотательные пути в порядке, стал бы перед зеркалом резать себе горло бритвой.</vt:lpstr>
      <vt:lpstr>Презентация PowerPoint</vt:lpstr>
      <vt:lpstr>Вот что сказал в своем прощальном письме Иоффе лично по моему адресу:   Нас с вами, дорогой Лев Давыдович, связывают десятилетия совместной работы и личной дружбы тоже, смею надеяться. Это дает мне право сказать вам на прощание то, что мне кажется в вас ошибочным. Я никогда не сомневался в правильности намечавшегося вами пути, и вы знаете, что более 20 лет иду вместе с вами, со времен "перманентной революции". Но я всегда считал, что вам недостает ленинской непреклонности, неуступчивости, его готовности остаться хоть одному на признаваемом им правильном пути, в предвидении будущего большинства, будущего признания всеми правильности этого пути. </vt:lpstr>
      <vt:lpstr>Сталин</vt:lpstr>
      <vt:lpstr>Я же вообще не думал о Сталине. В 1917 г. он промелькнул передо мною незаметной тенью. В огне борьбы я обычно просто забывал о его существовании. </vt:lpstr>
      <vt:lpstr>"Первое качество Сталина — леность, — поучал меня когда-то Бухарин. — Второе качество — непримиримая зависть к тем, которые знают или умеют больше, чем он"</vt:lpstr>
      <vt:lpstr>Должность генерального секретаря, впервые на Х съезде установленная, могла, при Ленине, иметь технический, а не политический характер. И тем не менее Ленин опасался: "Сей повар будет готовить только острые блюда", — говорил он о Сталине.</vt:lpstr>
      <vt:lpstr>Сталин мог бы наткнуться в своем архиве разве лишь на скрываемое им от партии "Завещание" Ленина, где о самом Сталине сказано, как о нелояльном человеке, способном на злоупотребления властью.</vt:lpstr>
      <vt:lpstr>— Скажите мне, — спросил Склянский, — что такое Сталин?  Склянский сам достаточно знал Сталина. Он хотел от меня определения его личности и вместе объяснения его успехов. Я задумался.  — Сталин, — сказал я, — это наиболее выдающаяся посредственность нашей партии.  — Знаете, — сказал он, — поражаешься тому, как за последний период во всех областях выпирает наверх золотая середина, самодовольная посредственность.</vt:lpstr>
      <vt:lpstr>Презентация PowerPoint</vt:lpstr>
      <vt:lpstr>грубо, т. е. чисто по-сталински</vt:lpstr>
      <vt:lpstr>К моменту выхода в свет этой книги мне исполнится 50 лет. День моего рождения совпадает с днем октябрьской революции. Мистики и пифагорейцы могут из этого делать какие угодно выводы. Сам я заметил это курьезное совпадение только через три года после октябрьского переворота.  </vt:lpstr>
      <vt:lpstr>Вот что сказал в своем прощальном письме Иоффе лично по моему адресу:   Нас с вами, дорогой Лев Давыдович, связывают десятилетия совместной работы и личной дружбы тоже, смею надеяться. Это дает мне право сказать вам на прощание то, что мне кажется в вас ошибочным. Я никогда не сомневался в правильности намечавшегося вами пути, и вы знаете, что более 20 лет иду вместе с вами, со времен "перманентной революции". Но я всегда считал, что вам недостает ленинской непреклонности, неуступчивости, его готовности остаться хоть одному на признаваемом им правильном пути, в предвидении будущего большинства, будущего признания всеми правильности этого пути.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Шатских Максим Александрович</dc:creator>
  <cp:lastModifiedBy>Шатских Максим Александрович</cp:lastModifiedBy>
  <cp:revision>12</cp:revision>
  <dcterms:created xsi:type="dcterms:W3CDTF">2021-12-07T13:23:34Z</dcterms:created>
  <dcterms:modified xsi:type="dcterms:W3CDTF">2021-12-21T18:30:23Z</dcterms:modified>
</cp:coreProperties>
</file>