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62" r:id="rId5"/>
    <p:sldId id="259" r:id="rId6"/>
    <p:sldId id="260" r:id="rId7"/>
    <p:sldId id="268" r:id="rId8"/>
    <p:sldId id="261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10/12/2019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371599" y="1828800"/>
            <a:ext cx="7498081" cy="1905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Department of Computer Science and Engineering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29000"/>
            <a:ext cx="7406640" cy="2895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600" dirty="0" smtClean="0"/>
              <a:t>Continues Assessment – 2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Subject-  Theory of Computation</a:t>
            </a:r>
          </a:p>
          <a:p>
            <a:pPr algn="ctr"/>
            <a:endParaRPr lang="en-US" sz="3600" dirty="0" smtClean="0"/>
          </a:p>
          <a:p>
            <a:pPr algn="ctr"/>
            <a:r>
              <a:rPr lang="en-IN" sz="3600" b="1" dirty="0" smtClean="0"/>
              <a:t>TOPIC :- String acceptance by a         Regular Language .</a:t>
            </a:r>
            <a:endParaRPr lang="en-IN" sz="3200" b="1" dirty="0" smtClean="0"/>
          </a:p>
          <a:p>
            <a:pPr algn="ctr"/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8600"/>
            <a:ext cx="6834208" cy="1423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dministrator\Downloads\TOC_Nik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09600"/>
            <a:ext cx="76962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C:\Users\Administrator\Downloads\thax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85800"/>
            <a:ext cx="70866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content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52600"/>
            <a:ext cx="7498080" cy="3581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Introduction to Finite Automata.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Basic terminologies of Finite Automata.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Types of Finite Automata 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Regular Languages.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Problem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498080" cy="1143000"/>
          </a:xfrm>
        </p:spPr>
        <p:txBody>
          <a:bodyPr/>
          <a:lstStyle/>
          <a:p>
            <a:r>
              <a:rPr lang="en-US" dirty="0" smtClean="0"/>
              <a:t>Introduction to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 - A finite automaton (FA) is a simple idealized machine used to recognize patterns within input taken from some character set (or alphabet).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-The job of an FA is to </a:t>
            </a:r>
            <a:r>
              <a:rPr lang="en-US" sz="2400" i="1" dirty="0" smtClean="0"/>
              <a:t>accept</a:t>
            </a:r>
            <a:r>
              <a:rPr lang="en-US" sz="2400" dirty="0" smtClean="0"/>
              <a:t> or </a:t>
            </a:r>
            <a:r>
              <a:rPr lang="en-US" sz="2400" i="1" dirty="0" smtClean="0"/>
              <a:t>reject</a:t>
            </a:r>
            <a:r>
              <a:rPr lang="en-US" sz="2400" dirty="0" smtClean="0"/>
              <a:t> an input depending on whether the pattern defined by it occurs in input.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- FA can be defined by using  five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which  are as below,</a:t>
            </a:r>
          </a:p>
          <a:p>
            <a:pPr>
              <a:buNone/>
            </a:pPr>
            <a:r>
              <a:rPr lang="en-US" sz="2400" dirty="0" smtClean="0"/>
              <a:t>   Q : Finite set of states. </a:t>
            </a:r>
          </a:p>
          <a:p>
            <a:pPr>
              <a:buNone/>
            </a:pPr>
            <a:r>
              <a:rPr lang="en-US" sz="2400" dirty="0" smtClean="0"/>
              <a:t>   ∑ : set of Input Symbols. </a:t>
            </a:r>
          </a:p>
          <a:p>
            <a:pPr>
              <a:buNone/>
            </a:pPr>
            <a:r>
              <a:rPr lang="en-US" sz="2400" dirty="0" smtClean="0"/>
              <a:t>   q : Initial state. </a:t>
            </a:r>
          </a:p>
          <a:p>
            <a:pPr>
              <a:buNone/>
            </a:pPr>
            <a:r>
              <a:rPr lang="en-US" sz="2400" dirty="0" smtClean="0"/>
              <a:t>   F : set of Final States. </a:t>
            </a:r>
          </a:p>
          <a:p>
            <a:pPr>
              <a:buNone/>
            </a:pPr>
            <a:r>
              <a:rPr lang="en-US" sz="2400" dirty="0" smtClean="0"/>
              <a:t>   δ : Transition Function.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Basic terminologies of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Symbol</a:t>
            </a:r>
            <a:r>
              <a:rPr lang="en-US" sz="2400" dirty="0" smtClean="0"/>
              <a:t>: Symbol is the smallest building block, which can be any alphabet or letter . </a:t>
            </a:r>
          </a:p>
          <a:p>
            <a:pPr>
              <a:buNone/>
            </a:pPr>
            <a:r>
              <a:rPr lang="en-US" sz="2400" dirty="0" smtClean="0"/>
              <a:t>    Ex.  A,b,c,1,2,..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String</a:t>
            </a:r>
            <a:r>
              <a:rPr lang="en-US" sz="2400" dirty="0" smtClean="0"/>
              <a:t>:</a:t>
            </a:r>
            <a:r>
              <a:rPr lang="en-US" sz="2400" b="1" dirty="0" smtClean="0"/>
              <a:t> </a:t>
            </a:r>
            <a:r>
              <a:rPr lang="en-US" sz="2400" dirty="0" smtClean="0"/>
              <a:t>String is a </a:t>
            </a:r>
            <a:r>
              <a:rPr lang="en-US" sz="2400" i="1" dirty="0" smtClean="0"/>
              <a:t>finite</a:t>
            </a:r>
            <a:r>
              <a:rPr lang="en-US" sz="2400" b="1" i="1" dirty="0" smtClean="0"/>
              <a:t> </a:t>
            </a:r>
            <a:r>
              <a:rPr lang="en-US" sz="2400" dirty="0" smtClean="0"/>
              <a:t>sequence of symbols , it is generally denoted as </a:t>
            </a:r>
            <a:r>
              <a:rPr lang="en-US" sz="2400" i="1" dirty="0" smtClean="0"/>
              <a:t>w</a:t>
            </a:r>
            <a:r>
              <a:rPr lang="en-US" sz="2400" dirty="0" smtClean="0"/>
              <a:t> and length of a string is denoted as </a:t>
            </a:r>
            <a:r>
              <a:rPr lang="en-US" sz="2400" i="1" dirty="0" smtClean="0"/>
              <a:t>|w|</a:t>
            </a:r>
            <a:r>
              <a:rPr lang="en-US" sz="2400" dirty="0" smtClean="0"/>
              <a:t>. </a:t>
            </a:r>
            <a:endParaRPr lang="en-US" sz="2400" i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Language</a:t>
            </a:r>
            <a:r>
              <a:rPr lang="en-US" sz="2400" dirty="0" smtClean="0"/>
              <a:t>:  A language is a </a:t>
            </a:r>
            <a:r>
              <a:rPr lang="en-US" sz="2400" i="1" dirty="0" smtClean="0"/>
              <a:t>set of strings . It</a:t>
            </a:r>
            <a:r>
              <a:rPr lang="en-US" sz="2400" dirty="0" smtClean="0"/>
              <a:t> can be formed over specific input symbols &amp; it may Finite or Infinite in nature.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Alphabets </a:t>
            </a:r>
            <a:r>
              <a:rPr lang="en-US" sz="2400" dirty="0" smtClean="0"/>
              <a:t>(Σ):   Alphabets are collection of symbols, which are always </a:t>
            </a:r>
            <a:r>
              <a:rPr lang="en-US" sz="2400" i="1" dirty="0" smtClean="0"/>
              <a:t>finite.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10400" cy="914400"/>
          </a:xfrm>
        </p:spPr>
        <p:txBody>
          <a:bodyPr/>
          <a:lstStyle/>
          <a:p>
            <a:pPr algn="ctr"/>
            <a:r>
              <a:rPr lang="en-US" dirty="0" smtClean="0"/>
              <a:t>Types of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498080" cy="175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There are two types of FA  depending up on the nature of transition among different states of automata which are as below,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it-IT" sz="2000" dirty="0" smtClean="0"/>
              <a:t>1) Dtereministic Finite Automata (DFA)</a:t>
            </a:r>
          </a:p>
          <a:p>
            <a:pPr>
              <a:buNone/>
            </a:pPr>
            <a:r>
              <a:rPr lang="it-IT" sz="2000" dirty="0" smtClean="0"/>
              <a:t>   </a:t>
            </a:r>
            <a:r>
              <a:rPr lang="it-IT" sz="2400" dirty="0" smtClean="0"/>
              <a:t> </a:t>
            </a:r>
            <a:r>
              <a:rPr lang="en-US" sz="2000" dirty="0" smtClean="0"/>
              <a:t>2) Nondeterministic Finite Automata(NFA)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 </a:t>
            </a:r>
            <a:endParaRPr lang="en-US" sz="2400" dirty="0"/>
          </a:p>
        </p:txBody>
      </p:sp>
      <p:sp>
        <p:nvSpPr>
          <p:cNvPr id="8194" name="AutoShape 2" descr="Finite Autom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 descr="C:\Users\Administrator\Downloads\FAtyp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352800"/>
            <a:ext cx="62484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52400"/>
            <a:ext cx="67056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 smtClean="0"/>
              <a:t> </a:t>
            </a:r>
            <a:endParaRPr lang="en-US" sz="2400" dirty="0" smtClean="0"/>
          </a:p>
          <a:p>
            <a:pPr marL="342900" indent="-342900" fontAlgn="base"/>
            <a:r>
              <a:rPr lang="it-IT" sz="2400" dirty="0" smtClean="0"/>
              <a:t> Detereministic Finite Automata (DFA) : -</a:t>
            </a:r>
          </a:p>
          <a:p>
            <a:pPr fontAlgn="base"/>
            <a:r>
              <a:rPr lang="en-US" sz="2400" dirty="0" smtClean="0"/>
              <a:t> </a:t>
            </a:r>
          </a:p>
          <a:p>
            <a:pPr fontAlgn="base"/>
            <a:r>
              <a:rPr lang="en-US" sz="2400" dirty="0" smtClean="0"/>
              <a:t>DFA </a:t>
            </a:r>
            <a:r>
              <a:rPr lang="en-US" sz="2400" dirty="0" smtClean="0"/>
              <a:t>refers to deterministic finite automata. Deterministic refers to the uniqueness of the computation. In the DFA, the machine goes to one state only for a particular input character. DFA does not accept the null move.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fontAlgn="base"/>
            <a:r>
              <a:rPr lang="en-US" sz="2400" dirty="0" smtClean="0"/>
              <a:t>Nondeterministic </a:t>
            </a:r>
            <a:r>
              <a:rPr lang="en-US" sz="2400" dirty="0" smtClean="0"/>
              <a:t>Finite Automata(NFA) </a:t>
            </a:r>
            <a:r>
              <a:rPr lang="en-US" sz="2400" dirty="0" smtClean="0"/>
              <a:t>:-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N</a:t>
            </a:r>
            <a:r>
              <a:rPr lang="en-US" sz="2400" i="1" dirty="0" smtClean="0"/>
              <a:t>F</a:t>
            </a:r>
            <a:r>
              <a:rPr lang="en-US" sz="2400" dirty="0" smtClean="0"/>
              <a:t>A is similar to DFA except following additional features  :</a:t>
            </a:r>
          </a:p>
          <a:p>
            <a:pPr fontAlgn="base"/>
            <a:r>
              <a:rPr lang="en-US" sz="2400" dirty="0" smtClean="0"/>
              <a:t>1. Null </a:t>
            </a:r>
            <a:r>
              <a:rPr lang="en-US" sz="2400" dirty="0" smtClean="0"/>
              <a:t>(or ε) move is allowed i.e., it can move forward without reading symbols.</a:t>
            </a:r>
            <a:br>
              <a:rPr lang="en-US" sz="2400" dirty="0" smtClean="0"/>
            </a:br>
            <a:r>
              <a:rPr lang="en-US" sz="2400" dirty="0" smtClean="0"/>
              <a:t>2. Ability to transmit to any number of states for a particular input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1026" name="AutoShape 2" descr="https://media.geeksforgeeks.org/wp-content/cdn-uploads/Finite_automata_introduction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FA1-300x20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946392" cy="944562"/>
          </a:xfrm>
        </p:spPr>
        <p:txBody>
          <a:bodyPr/>
          <a:lstStyle/>
          <a:p>
            <a:pPr algn="ctr"/>
            <a:r>
              <a:rPr lang="en-US" dirty="0" smtClean="0"/>
              <a:t> Regular Languages.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498080" cy="5410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A language is said to be a regular if &amp; </a:t>
            </a:r>
            <a:r>
              <a:rPr lang="en-US" sz="2000" dirty="0" smtClean="0"/>
              <a:t>only of a finite automata accepts that language ,otherwise the language is not regular language. </a:t>
            </a:r>
            <a:endParaRPr lang="en-US" sz="2000" dirty="0" smtClean="0"/>
          </a:p>
          <a:p>
            <a:r>
              <a:rPr lang="en-US" sz="2000" dirty="0" smtClean="0"/>
              <a:t>A language is describe a set of  strings which possesses an unique  property which is common in all  The strings in the set.</a:t>
            </a:r>
          </a:p>
          <a:p>
            <a:r>
              <a:rPr lang="en-US" sz="2000" dirty="0" smtClean="0"/>
              <a:t>Some</a:t>
            </a:r>
            <a:r>
              <a:rPr lang="en-US" sz="2000" dirty="0" smtClean="0"/>
              <a:t> </a:t>
            </a:r>
            <a:r>
              <a:rPr lang="en-US" sz="2000" b="1" dirty="0" smtClean="0"/>
              <a:t>rules applicable on regular languages</a:t>
            </a:r>
            <a:r>
              <a:rPr lang="en-US" sz="2000" dirty="0" smtClean="0"/>
              <a:t> are as follows:</a:t>
            </a:r>
            <a:br>
              <a:rPr lang="en-US" sz="2000" dirty="0" smtClean="0"/>
            </a:br>
            <a:r>
              <a:rPr lang="en-US" sz="2000" dirty="0" smtClean="0"/>
              <a:t>For two regular expressions r1 and r2 :</a:t>
            </a:r>
          </a:p>
          <a:p>
            <a:r>
              <a:rPr lang="en-US" sz="2000" dirty="0" smtClean="0"/>
              <a:t>r1 + r2 is a regular expression denoting union of L(r1) and L(r2). That is</a:t>
            </a:r>
            <a:br>
              <a:rPr lang="en-US" sz="2000" dirty="0" smtClean="0"/>
            </a:br>
            <a:r>
              <a:rPr lang="en-US" sz="2000" dirty="0" smtClean="0"/>
              <a:t>L(r1 + r2) = L(r1) U L(r2)</a:t>
            </a:r>
          </a:p>
          <a:p>
            <a:r>
              <a:rPr lang="en-US" sz="2000" dirty="0" smtClean="0"/>
              <a:t>r1r2 is a regular expression denoting the concatenation of L(r1) and L(r2). That is</a:t>
            </a:r>
            <a:br>
              <a:rPr lang="en-US" sz="2000" dirty="0" smtClean="0"/>
            </a:br>
            <a:r>
              <a:rPr lang="en-US" sz="2000" dirty="0" smtClean="0"/>
              <a:t>L(r1r2) = L(r1) . L(r2)</a:t>
            </a:r>
          </a:p>
          <a:p>
            <a:r>
              <a:rPr lang="en-US" sz="2000" dirty="0" smtClean="0"/>
              <a:t>r* is a regular expression denoting the closure of L(r). That is</a:t>
            </a:r>
            <a:br>
              <a:rPr lang="en-US" sz="2000" dirty="0" smtClean="0"/>
            </a:br>
            <a:r>
              <a:rPr lang="en-US" sz="2000" dirty="0" smtClean="0"/>
              <a:t>L(r*) = L(r)*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   Design a deterministic finite automata that accepts all the  strings which are accepted by the language</a:t>
            </a:r>
          </a:p>
          <a:p>
            <a:pPr>
              <a:buNone/>
            </a:pPr>
            <a:r>
              <a:rPr lang="en-US" sz="2400" dirty="0" smtClean="0"/>
              <a:t>   L = {</a:t>
            </a:r>
            <a:r>
              <a:rPr lang="en-US" sz="2400" dirty="0" err="1" smtClean="0"/>
              <a:t>a</a:t>
            </a:r>
            <a:r>
              <a:rPr lang="en-US" sz="2400" baseline="30000" dirty="0" err="1" smtClean="0"/>
              <a:t>n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m</a:t>
            </a:r>
            <a:r>
              <a:rPr lang="en-US" sz="2400" dirty="0" smtClean="0"/>
              <a:t> | n mod 2=0, m≥1}.</a:t>
            </a:r>
          </a:p>
          <a:p>
            <a:pPr>
              <a:buNone/>
            </a:pPr>
            <a:r>
              <a:rPr lang="en-US" sz="2400" b="1" dirty="0" smtClean="0"/>
              <a:t>solution :</a:t>
            </a:r>
          </a:p>
          <a:p>
            <a:pPr>
              <a:buNone/>
            </a:pPr>
            <a:r>
              <a:rPr lang="en-US" sz="2400" dirty="0" smtClean="0"/>
              <a:t>   Our aim is to design an finite automata that accepts all the strings which  can described by the given language.</a:t>
            </a:r>
          </a:p>
          <a:p>
            <a:pPr>
              <a:buNone/>
            </a:pPr>
            <a:r>
              <a:rPr lang="en-US" sz="2400" dirty="0" smtClean="0"/>
              <a:t>   The Regular expression for the given language is</a:t>
            </a:r>
          </a:p>
          <a:p>
            <a:pPr>
              <a:buNone/>
            </a:pPr>
            <a:r>
              <a:rPr lang="en-US" sz="2400" dirty="0" smtClean="0"/>
              <a:t>   L = (</a:t>
            </a:r>
            <a:r>
              <a:rPr lang="en-US" sz="2400" dirty="0" err="1" smtClean="0"/>
              <a:t>aa</a:t>
            </a:r>
            <a:r>
              <a:rPr lang="en-US" sz="2400" dirty="0" smtClean="0"/>
              <a:t>)*.b</a:t>
            </a:r>
            <a:r>
              <a:rPr lang="en-US" sz="2400" baseline="30000" dirty="0" smtClean="0"/>
              <a:t>+</a:t>
            </a:r>
          </a:p>
          <a:p>
            <a:pPr>
              <a:buNone/>
            </a:pPr>
            <a:r>
              <a:rPr lang="en-US" sz="2400" baseline="30000" dirty="0" smtClean="0"/>
              <a:t>    </a:t>
            </a:r>
            <a:r>
              <a:rPr lang="en-US" sz="2400" dirty="0" smtClean="0"/>
              <a:t>from the expression we can easily understand that</a:t>
            </a:r>
          </a:p>
          <a:p>
            <a:pPr>
              <a:buNone/>
            </a:pPr>
            <a:r>
              <a:rPr lang="en-US" sz="2400" dirty="0" smtClean="0"/>
              <a:t>   a string that content even no. of  ‘a’ &amp; greater than or equal to one no. of  ‘b’ having the order first ‘a’  than ‘b’.</a:t>
            </a:r>
            <a:endParaRPr lang="en-US" sz="2400" baseline="30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0"/>
            <a:ext cx="47244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Examples </a:t>
            </a:r>
            <a:r>
              <a:rPr lang="en-US" b="1" dirty="0" smtClean="0"/>
              <a:t>:</a:t>
            </a:r>
          </a:p>
          <a:p>
            <a:r>
              <a:rPr lang="en-US" sz="2400" dirty="0" smtClean="0"/>
              <a:t>Input String :  </a:t>
            </a:r>
            <a:r>
              <a:rPr lang="en-US" sz="3600" dirty="0" err="1" smtClean="0"/>
              <a:t>aab</a:t>
            </a:r>
            <a:endParaRPr lang="en-US" sz="2400" dirty="0" smtClean="0"/>
          </a:p>
          <a:p>
            <a:endParaRPr lang="en-US" sz="2000" dirty="0" smtClean="0"/>
          </a:p>
          <a:p>
            <a:r>
              <a:rPr lang="en-US" sz="2400" dirty="0" smtClean="0"/>
              <a:t>Result :   Accepted </a:t>
            </a:r>
          </a:p>
          <a:p>
            <a:endParaRPr lang="en-US" sz="2400" dirty="0" smtClean="0"/>
          </a:p>
          <a:p>
            <a:r>
              <a:rPr lang="en-US" sz="2400" dirty="0" smtClean="0"/>
              <a:t>Input String :</a:t>
            </a:r>
            <a:r>
              <a:rPr lang="en-US" sz="2800" dirty="0" smtClean="0"/>
              <a:t>  </a:t>
            </a:r>
            <a:r>
              <a:rPr lang="en-US" sz="3600" dirty="0" err="1" smtClean="0"/>
              <a:t>abb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Result : Not accepted </a:t>
            </a:r>
          </a:p>
          <a:p>
            <a:endParaRPr lang="en-US" sz="2400" dirty="0" smtClean="0"/>
          </a:p>
          <a:p>
            <a:r>
              <a:rPr lang="en-US" sz="2400" dirty="0" smtClean="0"/>
              <a:t>Input String :</a:t>
            </a:r>
            <a:r>
              <a:rPr lang="en-US" sz="3600" dirty="0" smtClean="0"/>
              <a:t> baa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Result : Not accepted </a:t>
            </a:r>
          </a:p>
          <a:p>
            <a:endParaRPr lang="en-US" sz="2400" dirty="0" smtClean="0"/>
          </a:p>
          <a:p>
            <a:r>
              <a:rPr lang="en-US" sz="2400" dirty="0" smtClean="0"/>
              <a:t>Input String :  </a:t>
            </a:r>
            <a:r>
              <a:rPr lang="en-US" sz="3600" dirty="0" err="1" smtClean="0"/>
              <a:t>aaaab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Result : Accepted 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249</TotalTime>
  <Words>283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Department of Computer Science and Engineering </vt:lpstr>
      <vt:lpstr>content</vt:lpstr>
      <vt:lpstr>Introduction to Finite Automata</vt:lpstr>
      <vt:lpstr>Basic terminologies of Finite Automata</vt:lpstr>
      <vt:lpstr>Types of Finite Automata</vt:lpstr>
      <vt:lpstr>Slide 6</vt:lpstr>
      <vt:lpstr> Regular Languages.</vt:lpstr>
      <vt:lpstr>Problem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Windows User</dc:creator>
  <cp:lastModifiedBy>Windows User</cp:lastModifiedBy>
  <cp:revision>33</cp:revision>
  <dcterms:created xsi:type="dcterms:W3CDTF">2019-10-10T07:55:04Z</dcterms:created>
  <dcterms:modified xsi:type="dcterms:W3CDTF">2019-10-12T09:22:02Z</dcterms:modified>
</cp:coreProperties>
</file>