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66" r:id="rId2"/>
    <p:sldId id="269" r:id="rId3"/>
    <p:sldId id="257" r:id="rId4"/>
    <p:sldId id="258" r:id="rId5"/>
    <p:sldId id="276" r:id="rId6"/>
    <p:sldId id="277" r:id="rId7"/>
    <p:sldId id="272" r:id="rId8"/>
    <p:sldId id="273" r:id="rId9"/>
    <p:sldId id="267" r:id="rId10"/>
    <p:sldId id="260" r:id="rId11"/>
    <p:sldId id="278" r:id="rId12"/>
    <p:sldId id="281" r:id="rId13"/>
    <p:sldId id="282" r:id="rId14"/>
    <p:sldId id="279" r:id="rId15"/>
    <p:sldId id="280" r:id="rId16"/>
    <p:sldId id="268" r:id="rId17"/>
    <p:sldId id="283"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A3EA1-9774-53EA-5F5B-FDAF967B23A5}" v="380" dt="2024-06-12T12:32:16.664"/>
    <p1510:client id="{C9A0D84F-3794-8573-C96E-525639A52FD4}" v="259" dt="2024-06-12T11:29:04.264"/>
    <p1510:client id="{DADD0F54-121D-43E2-4EB8-66B39BC52B9C}" v="190" dt="2024-06-11T15:42:35.9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249" autoAdjust="0"/>
  </p:normalViewPr>
  <p:slideViewPr>
    <p:cSldViewPr snapToGrid="0">
      <p:cViewPr varScale="1">
        <p:scale>
          <a:sx n="85" d="100"/>
          <a:sy n="85" d="100"/>
        </p:scale>
        <p:origin x="581"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ushal Ghosh" userId="62172017cd2f8dfc" providerId="Windows Live" clId="Web-{C9A0D84F-3794-8573-C96E-525639A52FD4}"/>
    <pc:docChg chg="delSld modSld sldOrd">
      <pc:chgData name="Tushal Ghosh" userId="62172017cd2f8dfc" providerId="Windows Live" clId="Web-{C9A0D84F-3794-8573-C96E-525639A52FD4}" dt="2024-06-12T11:29:03.154" v="177" actId="20577"/>
      <pc:docMkLst>
        <pc:docMk/>
      </pc:docMkLst>
      <pc:sldChg chg="modSp">
        <pc:chgData name="Tushal Ghosh" userId="62172017cd2f8dfc" providerId="Windows Live" clId="Web-{C9A0D84F-3794-8573-C96E-525639A52FD4}" dt="2024-06-12T11:29:03.154" v="177" actId="20577"/>
        <pc:sldMkLst>
          <pc:docMk/>
          <pc:sldMk cId="0" sldId="257"/>
        </pc:sldMkLst>
        <pc:spChg chg="mod">
          <ac:chgData name="Tushal Ghosh" userId="62172017cd2f8dfc" providerId="Windows Live" clId="Web-{C9A0D84F-3794-8573-C96E-525639A52FD4}" dt="2024-06-12T11:29:03.154" v="177" actId="20577"/>
          <ac:spMkLst>
            <pc:docMk/>
            <pc:sldMk cId="0" sldId="257"/>
            <ac:spMk id="5" creationId="{00000000-0000-0000-0000-000000000000}"/>
          </ac:spMkLst>
        </pc:spChg>
      </pc:sldChg>
      <pc:sldChg chg="modSp">
        <pc:chgData name="Tushal Ghosh" userId="62172017cd2f8dfc" providerId="Windows Live" clId="Web-{C9A0D84F-3794-8573-C96E-525639A52FD4}" dt="2024-06-12T11:21:14.874" v="142" actId="20577"/>
        <pc:sldMkLst>
          <pc:docMk/>
          <pc:sldMk cId="0" sldId="258"/>
        </pc:sldMkLst>
        <pc:spChg chg="mod">
          <ac:chgData name="Tushal Ghosh" userId="62172017cd2f8dfc" providerId="Windows Live" clId="Web-{C9A0D84F-3794-8573-C96E-525639A52FD4}" dt="2024-06-12T11:21:01.842" v="141" actId="20577"/>
          <ac:spMkLst>
            <pc:docMk/>
            <pc:sldMk cId="0" sldId="258"/>
            <ac:spMk id="5" creationId="{00000000-0000-0000-0000-000000000000}"/>
          </ac:spMkLst>
        </pc:spChg>
        <pc:spChg chg="mod">
          <ac:chgData name="Tushal Ghosh" userId="62172017cd2f8dfc" providerId="Windows Live" clId="Web-{C9A0D84F-3794-8573-C96E-525639A52FD4}" dt="2024-06-12T11:21:14.874" v="142" actId="20577"/>
          <ac:spMkLst>
            <pc:docMk/>
            <pc:sldMk cId="0" sldId="258"/>
            <ac:spMk id="7" creationId="{00000000-0000-0000-0000-000000000000}"/>
          </ac:spMkLst>
        </pc:spChg>
        <pc:picChg chg="mod">
          <ac:chgData name="Tushal Ghosh" userId="62172017cd2f8dfc" providerId="Windows Live" clId="Web-{C9A0D84F-3794-8573-C96E-525639A52FD4}" dt="2024-06-12T11:20:13.825" v="136" actId="1076"/>
          <ac:picMkLst>
            <pc:docMk/>
            <pc:sldMk cId="0" sldId="258"/>
            <ac:picMk id="9" creationId="{00000000-0000-0000-0000-000000000000}"/>
          </ac:picMkLst>
        </pc:picChg>
      </pc:sldChg>
      <pc:sldChg chg="modSp">
        <pc:chgData name="Tushal Ghosh" userId="62172017cd2f8dfc" providerId="Windows Live" clId="Web-{C9A0D84F-3794-8573-C96E-525639A52FD4}" dt="2024-06-12T11:18:05.602" v="122" actId="20577"/>
        <pc:sldMkLst>
          <pc:docMk/>
          <pc:sldMk cId="0" sldId="260"/>
        </pc:sldMkLst>
        <pc:spChg chg="mod">
          <ac:chgData name="Tushal Ghosh" userId="62172017cd2f8dfc" providerId="Windows Live" clId="Web-{C9A0D84F-3794-8573-C96E-525639A52FD4}" dt="2024-06-12T11:18:05.602" v="122" actId="20577"/>
          <ac:spMkLst>
            <pc:docMk/>
            <pc:sldMk cId="0" sldId="260"/>
            <ac:spMk id="3" creationId="{32344E99-9BCB-0B8B-2E16-5021977544C1}"/>
          </ac:spMkLst>
        </pc:spChg>
      </pc:sldChg>
      <pc:sldChg chg="modSp">
        <pc:chgData name="Tushal Ghosh" userId="62172017cd2f8dfc" providerId="Windows Live" clId="Web-{C9A0D84F-3794-8573-C96E-525639A52FD4}" dt="2024-06-12T11:25:20.225" v="166" actId="1076"/>
        <pc:sldMkLst>
          <pc:docMk/>
          <pc:sldMk cId="0" sldId="268"/>
        </pc:sldMkLst>
        <pc:spChg chg="mod">
          <ac:chgData name="Tushal Ghosh" userId="62172017cd2f8dfc" providerId="Windows Live" clId="Web-{C9A0D84F-3794-8573-C96E-525639A52FD4}" dt="2024-06-12T11:25:20.225" v="166" actId="1076"/>
          <ac:spMkLst>
            <pc:docMk/>
            <pc:sldMk cId="0" sldId="268"/>
            <ac:spMk id="3" creationId="{00000000-0000-0000-0000-000000000000}"/>
          </ac:spMkLst>
        </pc:spChg>
      </pc:sldChg>
      <pc:sldChg chg="modSp">
        <pc:chgData name="Tushal Ghosh" userId="62172017cd2f8dfc" providerId="Windows Live" clId="Web-{C9A0D84F-3794-8573-C96E-525639A52FD4}" dt="2024-06-12T11:18:59.291" v="123" actId="1076"/>
        <pc:sldMkLst>
          <pc:docMk/>
          <pc:sldMk cId="0" sldId="269"/>
        </pc:sldMkLst>
        <pc:spChg chg="mod">
          <ac:chgData name="Tushal Ghosh" userId="62172017cd2f8dfc" providerId="Windows Live" clId="Web-{C9A0D84F-3794-8573-C96E-525639A52FD4}" dt="2024-06-12T11:18:59.291" v="123" actId="1076"/>
          <ac:spMkLst>
            <pc:docMk/>
            <pc:sldMk cId="0" sldId="269"/>
            <ac:spMk id="3" creationId="{00000000-0000-0000-0000-000000000000}"/>
          </ac:spMkLst>
        </pc:spChg>
      </pc:sldChg>
      <pc:sldChg chg="modSp">
        <pc:chgData name="Tushal Ghosh" userId="62172017cd2f8dfc" providerId="Windows Live" clId="Web-{C9A0D84F-3794-8573-C96E-525639A52FD4}" dt="2024-06-12T11:17:13.006" v="114" actId="1076"/>
        <pc:sldMkLst>
          <pc:docMk/>
          <pc:sldMk cId="0" sldId="270"/>
        </pc:sldMkLst>
        <pc:picChg chg="mod">
          <ac:chgData name="Tushal Ghosh" userId="62172017cd2f8dfc" providerId="Windows Live" clId="Web-{C9A0D84F-3794-8573-C96E-525639A52FD4}" dt="2024-06-12T11:17:13.006" v="114" actId="1076"/>
          <ac:picMkLst>
            <pc:docMk/>
            <pc:sldMk cId="0" sldId="270"/>
            <ac:picMk id="4" creationId="{00000000-0000-0000-0000-000000000000}"/>
          </ac:picMkLst>
        </pc:picChg>
      </pc:sldChg>
      <pc:sldChg chg="addSp modSp">
        <pc:chgData name="Tushal Ghosh" userId="62172017cd2f8dfc" providerId="Windows Live" clId="Web-{C9A0D84F-3794-8573-C96E-525639A52FD4}" dt="2024-06-12T11:04:31.919" v="75" actId="1076"/>
        <pc:sldMkLst>
          <pc:docMk/>
          <pc:sldMk cId="70791378" sldId="278"/>
        </pc:sldMkLst>
        <pc:picChg chg="add mod">
          <ac:chgData name="Tushal Ghosh" userId="62172017cd2f8dfc" providerId="Windows Live" clId="Web-{C9A0D84F-3794-8573-C96E-525639A52FD4}" dt="2024-06-12T11:04:31.919" v="75" actId="1076"/>
          <ac:picMkLst>
            <pc:docMk/>
            <pc:sldMk cId="70791378" sldId="278"/>
            <ac:picMk id="2" creationId="{951643B9-A34E-298A-3A3A-1C03873D5FBD}"/>
          </ac:picMkLst>
        </pc:picChg>
        <pc:picChg chg="add mod">
          <ac:chgData name="Tushal Ghosh" userId="62172017cd2f8dfc" providerId="Windows Live" clId="Web-{C9A0D84F-3794-8573-C96E-525639A52FD4}" dt="2024-06-12T11:04:29.310" v="74" actId="1076"/>
          <ac:picMkLst>
            <pc:docMk/>
            <pc:sldMk cId="70791378" sldId="278"/>
            <ac:picMk id="3" creationId="{94E05E02-2E6B-F9FA-5F4C-89B841829026}"/>
          </ac:picMkLst>
        </pc:picChg>
        <pc:picChg chg="add mod">
          <ac:chgData name="Tushal Ghosh" userId="62172017cd2f8dfc" providerId="Windows Live" clId="Web-{C9A0D84F-3794-8573-C96E-525639A52FD4}" dt="2024-06-12T11:04:26.450" v="73" actId="1076"/>
          <ac:picMkLst>
            <pc:docMk/>
            <pc:sldMk cId="70791378" sldId="278"/>
            <ac:picMk id="4" creationId="{387E2CDE-F005-6268-9339-637318B6EDB6}"/>
          </ac:picMkLst>
        </pc:picChg>
      </pc:sldChg>
      <pc:sldChg chg="addSp delSp modSp del ord">
        <pc:chgData name="Tushal Ghosh" userId="62172017cd2f8dfc" providerId="Windows Live" clId="Web-{C9A0D84F-3794-8573-C96E-525639A52FD4}" dt="2024-06-12T11:27:14.432" v="176" actId="14100"/>
        <pc:sldMkLst>
          <pc:docMk/>
          <pc:sldMk cId="2244940061" sldId="279"/>
        </pc:sldMkLst>
        <pc:spChg chg="add del mod">
          <ac:chgData name="Tushal Ghosh" userId="62172017cd2f8dfc" providerId="Windows Live" clId="Web-{C9A0D84F-3794-8573-C96E-525639A52FD4}" dt="2024-06-12T10:43:48.160" v="29"/>
          <ac:spMkLst>
            <pc:docMk/>
            <pc:sldMk cId="2244940061" sldId="279"/>
            <ac:spMk id="3" creationId="{193F17F1-A5A4-DE66-FA3F-FFAD920B6667}"/>
          </ac:spMkLst>
        </pc:spChg>
        <pc:spChg chg="add del mod">
          <ac:chgData name="Tushal Ghosh" userId="62172017cd2f8dfc" providerId="Windows Live" clId="Web-{C9A0D84F-3794-8573-C96E-525639A52FD4}" dt="2024-06-12T10:43:43.348" v="28"/>
          <ac:spMkLst>
            <pc:docMk/>
            <pc:sldMk cId="2244940061" sldId="279"/>
            <ac:spMk id="6" creationId="{27EC7E9B-5FFE-8120-D797-658E8C8FE7DB}"/>
          </ac:spMkLst>
        </pc:spChg>
        <pc:picChg chg="add del mod modCrop">
          <ac:chgData name="Tushal Ghosh" userId="62172017cd2f8dfc" providerId="Windows Live" clId="Web-{C9A0D84F-3794-8573-C96E-525639A52FD4}" dt="2024-06-12T10:47:23.167" v="34"/>
          <ac:picMkLst>
            <pc:docMk/>
            <pc:sldMk cId="2244940061" sldId="279"/>
            <ac:picMk id="7" creationId="{9758807E-88E0-F2D0-97BB-62159D73B228}"/>
          </ac:picMkLst>
        </pc:picChg>
        <pc:picChg chg="add del mod">
          <ac:chgData name="Tushal Ghosh" userId="62172017cd2f8dfc" providerId="Windows Live" clId="Web-{C9A0D84F-3794-8573-C96E-525639A52FD4}" dt="2024-06-12T11:00:44.193" v="45"/>
          <ac:picMkLst>
            <pc:docMk/>
            <pc:sldMk cId="2244940061" sldId="279"/>
            <ac:picMk id="8" creationId="{60EE37E4-D8D6-4C85-4FAC-6E4B90719EA5}"/>
          </ac:picMkLst>
        </pc:picChg>
        <pc:picChg chg="add del mod">
          <ac:chgData name="Tushal Ghosh" userId="62172017cd2f8dfc" providerId="Windows Live" clId="Web-{C9A0D84F-3794-8573-C96E-525639A52FD4}" dt="2024-06-12T11:00:41.302" v="44"/>
          <ac:picMkLst>
            <pc:docMk/>
            <pc:sldMk cId="2244940061" sldId="279"/>
            <ac:picMk id="9" creationId="{DC50D140-EDED-1245-6265-B643966A1A47}"/>
          </ac:picMkLst>
        </pc:picChg>
        <pc:picChg chg="add mod modCrop">
          <ac:chgData name="Tushal Ghosh" userId="62172017cd2f8dfc" providerId="Windows Live" clId="Web-{C9A0D84F-3794-8573-C96E-525639A52FD4}" dt="2024-06-12T11:27:14.432" v="176" actId="14100"/>
          <ac:picMkLst>
            <pc:docMk/>
            <pc:sldMk cId="2244940061" sldId="279"/>
            <ac:picMk id="10" creationId="{495D5A1A-709B-D6DF-83C9-73FB8CC51CE6}"/>
          </ac:picMkLst>
        </pc:picChg>
        <pc:picChg chg="add del mod">
          <ac:chgData name="Tushal Ghosh" userId="62172017cd2f8dfc" providerId="Windows Live" clId="Web-{C9A0D84F-3794-8573-C96E-525639A52FD4}" dt="2024-06-12T11:13:44.687" v="80"/>
          <ac:picMkLst>
            <pc:docMk/>
            <pc:sldMk cId="2244940061" sldId="279"/>
            <ac:picMk id="11" creationId="{7E980F44-6242-0F64-4AB5-7E65D4754CD3}"/>
          </ac:picMkLst>
        </pc:picChg>
        <pc:picChg chg="add mod">
          <ac:chgData name="Tushal Ghosh" userId="62172017cd2f8dfc" providerId="Windows Live" clId="Web-{C9A0D84F-3794-8573-C96E-525639A52FD4}" dt="2024-06-12T11:27:03.369" v="172" actId="14100"/>
          <ac:picMkLst>
            <pc:docMk/>
            <pc:sldMk cId="2244940061" sldId="279"/>
            <ac:picMk id="12" creationId="{7C62B22A-1138-C35A-5BEC-17B53BD34317}"/>
          </ac:picMkLst>
        </pc:picChg>
      </pc:sldChg>
    </pc:docChg>
  </pc:docChgLst>
  <pc:docChgLst>
    <pc:chgData name="Tushal Ghosh" userId="62172017cd2f8dfc" providerId="Windows Live" clId="Web-{0A2A3EA1-9774-53EA-5F5B-FDAF967B23A5}"/>
    <pc:docChg chg="addSld delSld modSld sldOrd">
      <pc:chgData name="Tushal Ghosh" userId="62172017cd2f8dfc" providerId="Windows Live" clId="Web-{0A2A3EA1-9774-53EA-5F5B-FDAF967B23A5}" dt="2024-06-12T12:31:15.053" v="299" actId="20577"/>
      <pc:docMkLst>
        <pc:docMk/>
      </pc:docMkLst>
      <pc:sldChg chg="ord">
        <pc:chgData name="Tushal Ghosh" userId="62172017cd2f8dfc" providerId="Windows Live" clId="Web-{0A2A3EA1-9774-53EA-5F5B-FDAF967B23A5}" dt="2024-06-12T11:42:22.766" v="0"/>
        <pc:sldMkLst>
          <pc:docMk/>
          <pc:sldMk cId="0" sldId="257"/>
        </pc:sldMkLst>
      </pc:sldChg>
      <pc:sldChg chg="ord">
        <pc:chgData name="Tushal Ghosh" userId="62172017cd2f8dfc" providerId="Windows Live" clId="Web-{0A2A3EA1-9774-53EA-5F5B-FDAF967B23A5}" dt="2024-06-12T11:42:26.172" v="1"/>
        <pc:sldMkLst>
          <pc:docMk/>
          <pc:sldMk cId="0" sldId="258"/>
        </pc:sldMkLst>
      </pc:sldChg>
      <pc:sldChg chg="modSp">
        <pc:chgData name="Tushal Ghosh" userId="62172017cd2f8dfc" providerId="Windows Live" clId="Web-{0A2A3EA1-9774-53EA-5F5B-FDAF967B23A5}" dt="2024-06-12T12:31:15.053" v="299" actId="20577"/>
        <pc:sldMkLst>
          <pc:docMk/>
          <pc:sldMk cId="0" sldId="268"/>
        </pc:sldMkLst>
        <pc:spChg chg="mod">
          <ac:chgData name="Tushal Ghosh" userId="62172017cd2f8dfc" providerId="Windows Live" clId="Web-{0A2A3EA1-9774-53EA-5F5B-FDAF967B23A5}" dt="2024-06-12T12:31:15.053" v="299" actId="20577"/>
          <ac:spMkLst>
            <pc:docMk/>
            <pc:sldMk cId="0" sldId="268"/>
            <ac:spMk id="3" creationId="{00000000-0000-0000-0000-000000000000}"/>
          </ac:spMkLst>
        </pc:spChg>
      </pc:sldChg>
      <pc:sldChg chg="addSp delSp modSp del ord">
        <pc:chgData name="Tushal Ghosh" userId="62172017cd2f8dfc" providerId="Windows Live" clId="Web-{0A2A3EA1-9774-53EA-5F5B-FDAF967B23A5}" dt="2024-06-12T12:03:01.129" v="94" actId="1076"/>
        <pc:sldMkLst>
          <pc:docMk/>
          <pc:sldMk cId="70791378" sldId="278"/>
        </pc:sldMkLst>
        <pc:spChg chg="mod">
          <ac:chgData name="Tushal Ghosh" userId="62172017cd2f8dfc" providerId="Windows Live" clId="Web-{0A2A3EA1-9774-53EA-5F5B-FDAF967B23A5}" dt="2024-06-12T12:03:01.129" v="94" actId="1076"/>
          <ac:spMkLst>
            <pc:docMk/>
            <pc:sldMk cId="70791378" sldId="278"/>
            <ac:spMk id="5" creationId="{00000000-0000-0000-0000-000000000000}"/>
          </ac:spMkLst>
        </pc:spChg>
        <pc:spChg chg="add del mod">
          <ac:chgData name="Tushal Ghosh" userId="62172017cd2f8dfc" providerId="Windows Live" clId="Web-{0A2A3EA1-9774-53EA-5F5B-FDAF967B23A5}" dt="2024-06-12T11:57:14.385" v="38"/>
          <ac:spMkLst>
            <pc:docMk/>
            <pc:sldMk cId="70791378" sldId="278"/>
            <ac:spMk id="7" creationId="{20D87C14-ECFE-C299-2817-958D4B022B45}"/>
          </ac:spMkLst>
        </pc:spChg>
        <pc:spChg chg="add del mod">
          <ac:chgData name="Tushal Ghosh" userId="62172017cd2f8dfc" providerId="Windows Live" clId="Web-{0A2A3EA1-9774-53EA-5F5B-FDAF967B23A5}" dt="2024-06-12T11:59:03.044" v="41" actId="1076"/>
          <ac:spMkLst>
            <pc:docMk/>
            <pc:sldMk cId="70791378" sldId="278"/>
            <ac:spMk id="9" creationId="{2FC0CF06-D2CE-3C43-4CD3-D3E561291449}"/>
          </ac:spMkLst>
        </pc:spChg>
        <pc:picChg chg="del">
          <ac:chgData name="Tushal Ghosh" userId="62172017cd2f8dfc" providerId="Windows Live" clId="Web-{0A2A3EA1-9774-53EA-5F5B-FDAF967B23A5}" dt="2024-06-12T11:51:06.968" v="10"/>
          <ac:picMkLst>
            <pc:docMk/>
            <pc:sldMk cId="70791378" sldId="278"/>
            <ac:picMk id="2" creationId="{951643B9-A34E-298A-3A3A-1C03873D5FBD}"/>
          </ac:picMkLst>
        </pc:picChg>
        <pc:picChg chg="del">
          <ac:chgData name="Tushal Ghosh" userId="62172017cd2f8dfc" providerId="Windows Live" clId="Web-{0A2A3EA1-9774-53EA-5F5B-FDAF967B23A5}" dt="2024-06-12T11:51:08.765" v="11"/>
          <ac:picMkLst>
            <pc:docMk/>
            <pc:sldMk cId="70791378" sldId="278"/>
            <ac:picMk id="3" creationId="{94E05E02-2E6B-F9FA-5F4C-89B841829026}"/>
          </ac:picMkLst>
        </pc:picChg>
        <pc:picChg chg="mod">
          <ac:chgData name="Tushal Ghosh" userId="62172017cd2f8dfc" providerId="Windows Live" clId="Web-{0A2A3EA1-9774-53EA-5F5B-FDAF967B23A5}" dt="2024-06-12T11:59:08.638" v="42" actId="1076"/>
          <ac:picMkLst>
            <pc:docMk/>
            <pc:sldMk cId="70791378" sldId="278"/>
            <ac:picMk id="4" creationId="{387E2CDE-F005-6268-9339-637318B6EDB6}"/>
          </ac:picMkLst>
        </pc:picChg>
      </pc:sldChg>
      <pc:sldChg chg="ord">
        <pc:chgData name="Tushal Ghosh" userId="62172017cd2f8dfc" providerId="Windows Live" clId="Web-{0A2A3EA1-9774-53EA-5F5B-FDAF967B23A5}" dt="2024-06-12T12:03:49.303" v="104"/>
        <pc:sldMkLst>
          <pc:docMk/>
          <pc:sldMk cId="2244940061" sldId="279"/>
        </pc:sldMkLst>
      </pc:sldChg>
      <pc:sldChg chg="addSp delSp modSp add replId">
        <pc:chgData name="Tushal Ghosh" userId="62172017cd2f8dfc" providerId="Windows Live" clId="Web-{0A2A3EA1-9774-53EA-5F5B-FDAF967B23A5}" dt="2024-06-12T12:23:34.227" v="242" actId="1076"/>
        <pc:sldMkLst>
          <pc:docMk/>
          <pc:sldMk cId="3086592172" sldId="280"/>
        </pc:sldMkLst>
        <pc:spChg chg="mod">
          <ac:chgData name="Tushal Ghosh" userId="62172017cd2f8dfc" providerId="Windows Live" clId="Web-{0A2A3EA1-9774-53EA-5F5B-FDAF967B23A5}" dt="2024-06-12T12:23:34.227" v="242" actId="1076"/>
          <ac:spMkLst>
            <pc:docMk/>
            <pc:sldMk cId="3086592172" sldId="280"/>
            <ac:spMk id="5" creationId="{00000000-0000-0000-0000-000000000000}"/>
          </ac:spMkLst>
        </pc:spChg>
        <pc:graphicFrameChg chg="add mod modGraphic">
          <ac:chgData name="Tushal Ghosh" userId="62172017cd2f8dfc" providerId="Windows Live" clId="Web-{0A2A3EA1-9774-53EA-5F5B-FDAF967B23A5}" dt="2024-06-12T12:22:38.663" v="240" actId="20577"/>
          <ac:graphicFrameMkLst>
            <pc:docMk/>
            <pc:sldMk cId="3086592172" sldId="280"/>
            <ac:graphicFrameMk id="6" creationId="{BD7EE774-CCA6-ECE3-F30A-B099CCE7DA30}"/>
          </ac:graphicFrameMkLst>
        </pc:graphicFrameChg>
        <pc:picChg chg="add del mod">
          <ac:chgData name="Tushal Ghosh" userId="62172017cd2f8dfc" providerId="Windows Live" clId="Web-{0A2A3EA1-9774-53EA-5F5B-FDAF967B23A5}" dt="2024-06-12T12:19:54.877" v="193" actId="1076"/>
          <ac:picMkLst>
            <pc:docMk/>
            <pc:sldMk cId="3086592172" sldId="280"/>
            <ac:picMk id="2" creationId="{951643B9-A34E-298A-3A3A-1C03873D5FBD}"/>
          </ac:picMkLst>
        </pc:picChg>
        <pc:picChg chg="add del mod">
          <ac:chgData name="Tushal Ghosh" userId="62172017cd2f8dfc" providerId="Windows Live" clId="Web-{0A2A3EA1-9774-53EA-5F5B-FDAF967B23A5}" dt="2024-06-12T12:19:57.924" v="194" actId="1076"/>
          <ac:picMkLst>
            <pc:docMk/>
            <pc:sldMk cId="3086592172" sldId="280"/>
            <ac:picMk id="3" creationId="{94E05E02-2E6B-F9FA-5F4C-89B841829026}"/>
          </ac:picMkLst>
        </pc:picChg>
        <pc:picChg chg="del">
          <ac:chgData name="Tushal Ghosh" userId="62172017cd2f8dfc" providerId="Windows Live" clId="Web-{0A2A3EA1-9774-53EA-5F5B-FDAF967B23A5}" dt="2024-06-12T11:51:14.594" v="12"/>
          <ac:picMkLst>
            <pc:docMk/>
            <pc:sldMk cId="3086592172" sldId="280"/>
            <ac:picMk id="4" creationId="{387E2CDE-F005-6268-9339-637318B6EDB6}"/>
          </ac:picMkLst>
        </pc:picChg>
      </pc:sldChg>
      <pc:sldChg chg="delSp modSp add replId">
        <pc:chgData name="Tushal Ghosh" userId="62172017cd2f8dfc" providerId="Windows Live" clId="Web-{0A2A3EA1-9774-53EA-5F5B-FDAF967B23A5}" dt="2024-06-12T12:10:21.564" v="164" actId="20577"/>
        <pc:sldMkLst>
          <pc:docMk/>
          <pc:sldMk cId="1558473522" sldId="281"/>
        </pc:sldMkLst>
        <pc:spChg chg="mod">
          <ac:chgData name="Tushal Ghosh" userId="62172017cd2f8dfc" providerId="Windows Live" clId="Web-{0A2A3EA1-9774-53EA-5F5B-FDAF967B23A5}" dt="2024-06-12T12:10:21.564" v="164" actId="20577"/>
          <ac:spMkLst>
            <pc:docMk/>
            <pc:sldMk cId="1558473522" sldId="281"/>
            <ac:spMk id="9" creationId="{2FC0CF06-D2CE-3C43-4CD3-D3E561291449}"/>
          </ac:spMkLst>
        </pc:spChg>
        <pc:picChg chg="del">
          <ac:chgData name="Tushal Ghosh" userId="62172017cd2f8dfc" providerId="Windows Live" clId="Web-{0A2A3EA1-9774-53EA-5F5B-FDAF967B23A5}" dt="2024-06-12T11:59:30.826" v="44"/>
          <ac:picMkLst>
            <pc:docMk/>
            <pc:sldMk cId="1558473522" sldId="281"/>
            <ac:picMk id="4" creationId="{387E2CDE-F005-6268-9339-637318B6EDB6}"/>
          </ac:picMkLst>
        </pc:picChg>
      </pc:sldChg>
      <pc:sldChg chg="modSp add replId">
        <pc:chgData name="Tushal Ghosh" userId="62172017cd2f8dfc" providerId="Windows Live" clId="Web-{0A2A3EA1-9774-53EA-5F5B-FDAF967B23A5}" dt="2024-06-12T12:12:17.848" v="185" actId="20577"/>
        <pc:sldMkLst>
          <pc:docMk/>
          <pc:sldMk cId="4123443389" sldId="282"/>
        </pc:sldMkLst>
        <pc:spChg chg="mod">
          <ac:chgData name="Tushal Ghosh" userId="62172017cd2f8dfc" providerId="Windows Live" clId="Web-{0A2A3EA1-9774-53EA-5F5B-FDAF967B23A5}" dt="2024-06-12T12:12:17.848" v="185" actId="20577"/>
          <ac:spMkLst>
            <pc:docMk/>
            <pc:sldMk cId="4123443389" sldId="282"/>
            <ac:spMk id="5" creationId="{00000000-0000-0000-0000-000000000000}"/>
          </ac:spMkLst>
        </pc:spChg>
        <pc:spChg chg="mod">
          <ac:chgData name="Tushal Ghosh" userId="62172017cd2f8dfc" providerId="Windows Live" clId="Web-{0A2A3EA1-9774-53EA-5F5B-FDAF967B23A5}" dt="2024-06-12T12:11:01.612" v="177" actId="1076"/>
          <ac:spMkLst>
            <pc:docMk/>
            <pc:sldMk cId="4123443389" sldId="282"/>
            <ac:spMk id="9" creationId="{2FC0CF06-D2CE-3C43-4CD3-D3E561291449}"/>
          </ac:spMkLst>
        </pc:spChg>
      </pc:sldChg>
      <pc:sldChg chg="add replId">
        <pc:chgData name="Tushal Ghosh" userId="62172017cd2f8dfc" providerId="Windows Live" clId="Web-{0A2A3EA1-9774-53EA-5F5B-FDAF967B23A5}" dt="2024-06-12T12:22:44.476" v="241"/>
        <pc:sldMkLst>
          <pc:docMk/>
          <pc:sldMk cId="1338975214" sldId="283"/>
        </pc:sldMkLst>
      </pc:sldChg>
    </pc:docChg>
  </pc:docChgLst>
  <pc:docChgLst>
    <pc:chgData name="Tushal Ghosh" userId="62172017cd2f8dfc" providerId="Windows Live" clId="Web-{DADD0F54-121D-43E2-4EB8-66B39BC52B9C}"/>
    <pc:docChg chg="addSld delSld modSld sldOrd">
      <pc:chgData name="Tushal Ghosh" userId="62172017cd2f8dfc" providerId="Windows Live" clId="Web-{DADD0F54-121D-43E2-4EB8-66B39BC52B9C}" dt="2024-06-11T15:42:31.816" v="116" actId="20577"/>
      <pc:docMkLst>
        <pc:docMk/>
      </pc:docMkLst>
      <pc:sldChg chg="del">
        <pc:chgData name="Tushal Ghosh" userId="62172017cd2f8dfc" providerId="Windows Live" clId="Web-{DADD0F54-121D-43E2-4EB8-66B39BC52B9C}" dt="2024-06-11T15:26:42.777" v="0"/>
        <pc:sldMkLst>
          <pc:docMk/>
          <pc:sldMk cId="0" sldId="259"/>
        </pc:sldMkLst>
      </pc:sldChg>
      <pc:sldChg chg="addSp modSp ord">
        <pc:chgData name="Tushal Ghosh" userId="62172017cd2f8dfc" providerId="Windows Live" clId="Web-{DADD0F54-121D-43E2-4EB8-66B39BC52B9C}" dt="2024-06-11T15:35:02.788" v="95" actId="14100"/>
        <pc:sldMkLst>
          <pc:docMk/>
          <pc:sldMk cId="0" sldId="260"/>
        </pc:sldMkLst>
        <pc:spChg chg="add mod">
          <ac:chgData name="Tushal Ghosh" userId="62172017cd2f8dfc" providerId="Windows Live" clId="Web-{DADD0F54-121D-43E2-4EB8-66B39BC52B9C}" dt="2024-06-11T15:34:44.960" v="94" actId="20577"/>
          <ac:spMkLst>
            <pc:docMk/>
            <pc:sldMk cId="0" sldId="260"/>
            <ac:spMk id="3" creationId="{32344E99-9BCB-0B8B-2E16-5021977544C1}"/>
          </ac:spMkLst>
        </pc:spChg>
        <pc:spChg chg="mod">
          <ac:chgData name="Tushal Ghosh" userId="62172017cd2f8dfc" providerId="Windows Live" clId="Web-{DADD0F54-121D-43E2-4EB8-66B39BC52B9C}" dt="2024-06-11T15:33:42.224" v="72" actId="20577"/>
          <ac:spMkLst>
            <pc:docMk/>
            <pc:sldMk cId="0" sldId="260"/>
            <ac:spMk id="5" creationId="{00000000-0000-0000-0000-000000000000}"/>
          </ac:spMkLst>
        </pc:spChg>
        <pc:picChg chg="mod">
          <ac:chgData name="Tushal Ghosh" userId="62172017cd2f8dfc" providerId="Windows Live" clId="Web-{DADD0F54-121D-43E2-4EB8-66B39BC52B9C}" dt="2024-06-11T15:35:02.788" v="95" actId="14100"/>
          <ac:picMkLst>
            <pc:docMk/>
            <pc:sldMk cId="0" sldId="260"/>
            <ac:picMk id="6" creationId="{00000000-0000-0000-0000-000000000000}"/>
          </ac:picMkLst>
        </pc:picChg>
      </pc:sldChg>
      <pc:sldChg chg="del">
        <pc:chgData name="Tushal Ghosh" userId="62172017cd2f8dfc" providerId="Windows Live" clId="Web-{DADD0F54-121D-43E2-4EB8-66B39BC52B9C}" dt="2024-06-11T15:27:35.528" v="4"/>
        <pc:sldMkLst>
          <pc:docMk/>
          <pc:sldMk cId="0" sldId="261"/>
        </pc:sldMkLst>
      </pc:sldChg>
      <pc:sldChg chg="del">
        <pc:chgData name="Tushal Ghosh" userId="62172017cd2f8dfc" providerId="Windows Live" clId="Web-{DADD0F54-121D-43E2-4EB8-66B39BC52B9C}" dt="2024-06-11T15:27:38.122" v="7"/>
        <pc:sldMkLst>
          <pc:docMk/>
          <pc:sldMk cId="0" sldId="262"/>
        </pc:sldMkLst>
      </pc:sldChg>
      <pc:sldChg chg="del">
        <pc:chgData name="Tushal Ghosh" userId="62172017cd2f8dfc" providerId="Windows Live" clId="Web-{DADD0F54-121D-43E2-4EB8-66B39BC52B9C}" dt="2024-06-11T15:27:34.590" v="3"/>
        <pc:sldMkLst>
          <pc:docMk/>
          <pc:sldMk cId="0" sldId="263"/>
        </pc:sldMkLst>
      </pc:sldChg>
      <pc:sldChg chg="del">
        <pc:chgData name="Tushal Ghosh" userId="62172017cd2f8dfc" providerId="Windows Live" clId="Web-{DADD0F54-121D-43E2-4EB8-66B39BC52B9C}" dt="2024-06-11T15:27:37.231" v="6"/>
        <pc:sldMkLst>
          <pc:docMk/>
          <pc:sldMk cId="0" sldId="264"/>
        </pc:sldMkLst>
      </pc:sldChg>
      <pc:sldChg chg="del">
        <pc:chgData name="Tushal Ghosh" userId="62172017cd2f8dfc" providerId="Windows Live" clId="Web-{DADD0F54-121D-43E2-4EB8-66B39BC52B9C}" dt="2024-06-11T15:27:36.356" v="5"/>
        <pc:sldMkLst>
          <pc:docMk/>
          <pc:sldMk cId="0" sldId="265"/>
        </pc:sldMkLst>
      </pc:sldChg>
      <pc:sldChg chg="modSp ord">
        <pc:chgData name="Tushal Ghosh" userId="62172017cd2f8dfc" providerId="Windows Live" clId="Web-{DADD0F54-121D-43E2-4EB8-66B39BC52B9C}" dt="2024-06-11T15:32:25.441" v="47" actId="20577"/>
        <pc:sldMkLst>
          <pc:docMk/>
          <pc:sldMk cId="0" sldId="267"/>
        </pc:sldMkLst>
        <pc:spChg chg="mod">
          <ac:chgData name="Tushal Ghosh" userId="62172017cd2f8dfc" providerId="Windows Live" clId="Web-{DADD0F54-121D-43E2-4EB8-66B39BC52B9C}" dt="2024-06-11T15:32:25.441" v="47" actId="20577"/>
          <ac:spMkLst>
            <pc:docMk/>
            <pc:sldMk cId="0" sldId="267"/>
            <ac:spMk id="2" creationId="{00000000-0000-0000-0000-000000000000}"/>
          </ac:spMkLst>
        </pc:spChg>
        <pc:picChg chg="mod">
          <ac:chgData name="Tushal Ghosh" userId="62172017cd2f8dfc" providerId="Windows Live" clId="Web-{DADD0F54-121D-43E2-4EB8-66B39BC52B9C}" dt="2024-06-11T15:32:17.909" v="43" actId="1076"/>
          <ac:picMkLst>
            <pc:docMk/>
            <pc:sldMk cId="0" sldId="267"/>
            <ac:picMk id="4" creationId="{00000000-0000-0000-0000-000000000000}"/>
          </ac:picMkLst>
        </pc:picChg>
        <pc:picChg chg="mod">
          <ac:chgData name="Tushal Ghosh" userId="62172017cd2f8dfc" providerId="Windows Live" clId="Web-{DADD0F54-121D-43E2-4EB8-66B39BC52B9C}" dt="2024-06-11T15:32:20.472" v="44" actId="1076"/>
          <ac:picMkLst>
            <pc:docMk/>
            <pc:sldMk cId="0" sldId="267"/>
            <ac:picMk id="6" creationId="{00000000-0000-0000-0000-000000000000}"/>
          </ac:picMkLst>
        </pc:picChg>
      </pc:sldChg>
      <pc:sldChg chg="modSp">
        <pc:chgData name="Tushal Ghosh" userId="62172017cd2f8dfc" providerId="Windows Live" clId="Web-{DADD0F54-121D-43E2-4EB8-66B39BC52B9C}" dt="2024-06-11T15:31:16.845" v="37" actId="20577"/>
        <pc:sldMkLst>
          <pc:docMk/>
          <pc:sldMk cId="0" sldId="268"/>
        </pc:sldMkLst>
        <pc:spChg chg="mod">
          <ac:chgData name="Tushal Ghosh" userId="62172017cd2f8dfc" providerId="Windows Live" clId="Web-{DADD0F54-121D-43E2-4EB8-66B39BC52B9C}" dt="2024-06-11T15:31:16.845" v="37" actId="20577"/>
          <ac:spMkLst>
            <pc:docMk/>
            <pc:sldMk cId="0" sldId="268"/>
            <ac:spMk id="3" creationId="{00000000-0000-0000-0000-000000000000}"/>
          </ac:spMkLst>
        </pc:spChg>
      </pc:sldChg>
      <pc:sldChg chg="del">
        <pc:chgData name="Tushal Ghosh" userId="62172017cd2f8dfc" providerId="Windows Live" clId="Web-{DADD0F54-121D-43E2-4EB8-66B39BC52B9C}" dt="2024-06-11T15:27:15.246" v="1"/>
        <pc:sldMkLst>
          <pc:docMk/>
          <pc:sldMk cId="0" sldId="271"/>
        </pc:sldMkLst>
      </pc:sldChg>
      <pc:sldChg chg="ord">
        <pc:chgData name="Tushal Ghosh" userId="62172017cd2f8dfc" providerId="Windows Live" clId="Web-{DADD0F54-121D-43E2-4EB8-66B39BC52B9C}" dt="2024-06-11T15:27:52.310" v="8"/>
        <pc:sldMkLst>
          <pc:docMk/>
          <pc:sldMk cId="0" sldId="272"/>
        </pc:sldMkLst>
      </pc:sldChg>
      <pc:sldChg chg="del">
        <pc:chgData name="Tushal Ghosh" userId="62172017cd2f8dfc" providerId="Windows Live" clId="Web-{DADD0F54-121D-43E2-4EB8-66B39BC52B9C}" dt="2024-06-11T15:28:08.263" v="12"/>
        <pc:sldMkLst>
          <pc:docMk/>
          <pc:sldMk cId="0" sldId="274"/>
        </pc:sldMkLst>
      </pc:sldChg>
      <pc:sldChg chg="del">
        <pc:chgData name="Tushal Ghosh" userId="62172017cd2f8dfc" providerId="Windows Live" clId="Web-{DADD0F54-121D-43E2-4EB8-66B39BC52B9C}" dt="2024-06-11T15:28:11.326" v="13"/>
        <pc:sldMkLst>
          <pc:docMk/>
          <pc:sldMk cId="0" sldId="275"/>
        </pc:sldMkLst>
      </pc:sldChg>
      <pc:sldChg chg="delSp modSp add replId">
        <pc:chgData name="Tushal Ghosh" userId="62172017cd2f8dfc" providerId="Windows Live" clId="Web-{DADD0F54-121D-43E2-4EB8-66B39BC52B9C}" dt="2024-06-11T15:41:54.237" v="105" actId="20577"/>
        <pc:sldMkLst>
          <pc:docMk/>
          <pc:sldMk cId="70791378" sldId="278"/>
        </pc:sldMkLst>
        <pc:spChg chg="mod">
          <ac:chgData name="Tushal Ghosh" userId="62172017cd2f8dfc" providerId="Windows Live" clId="Web-{DADD0F54-121D-43E2-4EB8-66B39BC52B9C}" dt="2024-06-11T15:41:54.237" v="105" actId="20577"/>
          <ac:spMkLst>
            <pc:docMk/>
            <pc:sldMk cId="70791378" sldId="278"/>
            <ac:spMk id="5" creationId="{00000000-0000-0000-0000-000000000000}"/>
          </ac:spMkLst>
        </pc:spChg>
        <pc:picChg chg="del">
          <ac:chgData name="Tushal Ghosh" userId="62172017cd2f8dfc" providerId="Windows Live" clId="Web-{DADD0F54-121D-43E2-4EB8-66B39BC52B9C}" dt="2024-06-11T15:28:34.873" v="16"/>
          <ac:picMkLst>
            <pc:docMk/>
            <pc:sldMk cId="70791378" sldId="278"/>
            <ac:picMk id="6" creationId="{00000000-0000-0000-0000-000000000000}"/>
          </ac:picMkLst>
        </pc:picChg>
      </pc:sldChg>
      <pc:sldChg chg="modSp add replId">
        <pc:chgData name="Tushal Ghosh" userId="62172017cd2f8dfc" providerId="Windows Live" clId="Web-{DADD0F54-121D-43E2-4EB8-66B39BC52B9C}" dt="2024-06-11T15:42:31.816" v="116" actId="20577"/>
        <pc:sldMkLst>
          <pc:docMk/>
          <pc:sldMk cId="2244940061" sldId="279"/>
        </pc:sldMkLst>
        <pc:spChg chg="mod">
          <ac:chgData name="Tushal Ghosh" userId="62172017cd2f8dfc" providerId="Windows Live" clId="Web-{DADD0F54-121D-43E2-4EB8-66B39BC52B9C}" dt="2024-06-11T15:42:31.816" v="116" actId="20577"/>
          <ac:spMkLst>
            <pc:docMk/>
            <pc:sldMk cId="2244940061" sldId="279"/>
            <ac:spMk id="5"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A11A25-4AFA-4FA2-BCE4-F31C3FCDE9E5}" type="doc">
      <dgm:prSet loTypeId="urn:microsoft.com/office/officeart/2005/8/layout/hProcess3" loCatId="process" qsTypeId="urn:microsoft.com/office/officeart/2005/8/quickstyle/simple1" qsCatId="simple" csTypeId="urn:microsoft.com/office/officeart/2005/8/colors/accent1_2" csCatId="accent1" phldr="1"/>
      <dgm:spPr/>
    </dgm:pt>
    <dgm:pt modelId="{C4938F16-F241-474D-8B09-327BAE900059}">
      <dgm:prSet phldrT="[Text]" phldr="0"/>
      <dgm:spPr/>
      <dgm:t>
        <a:bodyPr/>
        <a:lstStyle/>
        <a:p>
          <a:pPr rtl="0"/>
          <a:r>
            <a:rPr lang="en-US" b="1" dirty="0">
              <a:latin typeface="Calibri Light"/>
            </a:rPr>
            <a:t>User Input - Prediction</a:t>
          </a:r>
          <a:endParaRPr lang="en-US" b="1" dirty="0"/>
        </a:p>
      </dgm:t>
    </dgm:pt>
    <dgm:pt modelId="{C3FBFF5E-A879-489E-9A50-A43DE94BC179}" type="parTrans" cxnId="{04CEC646-12DB-4611-A25F-CF32A4D81E20}">
      <dgm:prSet/>
      <dgm:spPr/>
    </dgm:pt>
    <dgm:pt modelId="{7146D3FF-0262-44FB-9908-A76FA6F321E6}" type="sibTrans" cxnId="{04CEC646-12DB-4611-A25F-CF32A4D81E20}">
      <dgm:prSet/>
      <dgm:spPr/>
    </dgm:pt>
    <dgm:pt modelId="{2CACBE22-206E-4F4F-80C4-85AF94864604}" type="pres">
      <dgm:prSet presAssocID="{EAA11A25-4AFA-4FA2-BCE4-F31C3FCDE9E5}" presName="Name0" presStyleCnt="0">
        <dgm:presLayoutVars>
          <dgm:dir/>
          <dgm:animLvl val="lvl"/>
          <dgm:resizeHandles val="exact"/>
        </dgm:presLayoutVars>
      </dgm:prSet>
      <dgm:spPr/>
    </dgm:pt>
    <dgm:pt modelId="{2D97BD51-68A0-4C02-838E-AE3CDF0D8197}" type="pres">
      <dgm:prSet presAssocID="{EAA11A25-4AFA-4FA2-BCE4-F31C3FCDE9E5}" presName="dummy" presStyleCnt="0"/>
      <dgm:spPr/>
    </dgm:pt>
    <dgm:pt modelId="{521331B0-F365-4838-8A2B-0496BEF09512}" type="pres">
      <dgm:prSet presAssocID="{EAA11A25-4AFA-4FA2-BCE4-F31C3FCDE9E5}" presName="linH" presStyleCnt="0"/>
      <dgm:spPr/>
    </dgm:pt>
    <dgm:pt modelId="{ECCFA82C-63CE-4F81-9013-1295B518640B}" type="pres">
      <dgm:prSet presAssocID="{EAA11A25-4AFA-4FA2-BCE4-F31C3FCDE9E5}" presName="padding1" presStyleCnt="0"/>
      <dgm:spPr/>
    </dgm:pt>
    <dgm:pt modelId="{57F39508-C86D-4187-AC57-187F39D5B5DB}" type="pres">
      <dgm:prSet presAssocID="{C4938F16-F241-474D-8B09-327BAE900059}" presName="linV" presStyleCnt="0"/>
      <dgm:spPr/>
    </dgm:pt>
    <dgm:pt modelId="{383BFED1-3F76-4534-8892-7C261EAC9938}" type="pres">
      <dgm:prSet presAssocID="{C4938F16-F241-474D-8B09-327BAE900059}" presName="spVertical1" presStyleCnt="0"/>
      <dgm:spPr/>
    </dgm:pt>
    <dgm:pt modelId="{FE06DE36-467D-4EC9-9299-4BAA34A34A26}" type="pres">
      <dgm:prSet presAssocID="{C4938F16-F241-474D-8B09-327BAE900059}" presName="parTx" presStyleLbl="revTx" presStyleIdx="0" presStyleCnt="1">
        <dgm:presLayoutVars>
          <dgm:chMax val="0"/>
          <dgm:chPref val="0"/>
          <dgm:bulletEnabled val="1"/>
        </dgm:presLayoutVars>
      </dgm:prSet>
      <dgm:spPr/>
    </dgm:pt>
    <dgm:pt modelId="{6FD87387-4989-4FF9-ACF1-EF45B944CCE1}" type="pres">
      <dgm:prSet presAssocID="{C4938F16-F241-474D-8B09-327BAE900059}" presName="spVertical2" presStyleCnt="0"/>
      <dgm:spPr/>
    </dgm:pt>
    <dgm:pt modelId="{E148F8FD-220D-4019-9FA7-8F9F3EC04E55}" type="pres">
      <dgm:prSet presAssocID="{C4938F16-F241-474D-8B09-327BAE900059}" presName="spVertical3" presStyleCnt="0"/>
      <dgm:spPr/>
    </dgm:pt>
    <dgm:pt modelId="{8A853F4F-BAA0-44C9-9C8A-B306E2DCA349}" type="pres">
      <dgm:prSet presAssocID="{EAA11A25-4AFA-4FA2-BCE4-F31C3FCDE9E5}" presName="padding2" presStyleCnt="0"/>
      <dgm:spPr/>
    </dgm:pt>
    <dgm:pt modelId="{A943DDE2-9A14-4054-8639-3AE13CE54C6A}" type="pres">
      <dgm:prSet presAssocID="{EAA11A25-4AFA-4FA2-BCE4-F31C3FCDE9E5}" presName="negArrow" presStyleCnt="0"/>
      <dgm:spPr/>
    </dgm:pt>
    <dgm:pt modelId="{71936851-E919-4C55-BAAD-EB5FA10B8636}" type="pres">
      <dgm:prSet presAssocID="{EAA11A25-4AFA-4FA2-BCE4-F31C3FCDE9E5}" presName="backgroundArrow" presStyleLbl="node1" presStyleIdx="0" presStyleCnt="1"/>
      <dgm:spPr/>
    </dgm:pt>
  </dgm:ptLst>
  <dgm:cxnLst>
    <dgm:cxn modelId="{256C2B2C-2A52-4C32-AD0E-E2D302FE70E5}" type="presOf" srcId="{EAA11A25-4AFA-4FA2-BCE4-F31C3FCDE9E5}" destId="{2CACBE22-206E-4F4F-80C4-85AF94864604}" srcOrd="0" destOrd="0" presId="urn:microsoft.com/office/officeart/2005/8/layout/hProcess3"/>
    <dgm:cxn modelId="{BD76D734-31A4-46E0-BF87-461B28F2D6E4}" type="presOf" srcId="{C4938F16-F241-474D-8B09-327BAE900059}" destId="{FE06DE36-467D-4EC9-9299-4BAA34A34A26}" srcOrd="0" destOrd="0" presId="urn:microsoft.com/office/officeart/2005/8/layout/hProcess3"/>
    <dgm:cxn modelId="{04CEC646-12DB-4611-A25F-CF32A4D81E20}" srcId="{EAA11A25-4AFA-4FA2-BCE4-F31C3FCDE9E5}" destId="{C4938F16-F241-474D-8B09-327BAE900059}" srcOrd="0" destOrd="0" parTransId="{C3FBFF5E-A879-489E-9A50-A43DE94BC179}" sibTransId="{7146D3FF-0262-44FB-9908-A76FA6F321E6}"/>
    <dgm:cxn modelId="{E206252C-E1B2-47EC-9448-619FCD5D47BB}" type="presParOf" srcId="{2CACBE22-206E-4F4F-80C4-85AF94864604}" destId="{2D97BD51-68A0-4C02-838E-AE3CDF0D8197}" srcOrd="0" destOrd="0" presId="urn:microsoft.com/office/officeart/2005/8/layout/hProcess3"/>
    <dgm:cxn modelId="{5F5A5758-E9C9-42EB-A192-382520C76A3F}" type="presParOf" srcId="{2CACBE22-206E-4F4F-80C4-85AF94864604}" destId="{521331B0-F365-4838-8A2B-0496BEF09512}" srcOrd="1" destOrd="0" presId="urn:microsoft.com/office/officeart/2005/8/layout/hProcess3"/>
    <dgm:cxn modelId="{2BF457CE-86BA-4FB3-BDC6-E13BC33A0667}" type="presParOf" srcId="{521331B0-F365-4838-8A2B-0496BEF09512}" destId="{ECCFA82C-63CE-4F81-9013-1295B518640B}" srcOrd="0" destOrd="0" presId="urn:microsoft.com/office/officeart/2005/8/layout/hProcess3"/>
    <dgm:cxn modelId="{9269D375-8264-4CF9-A663-820CBE62C342}" type="presParOf" srcId="{521331B0-F365-4838-8A2B-0496BEF09512}" destId="{57F39508-C86D-4187-AC57-187F39D5B5DB}" srcOrd="1" destOrd="0" presId="urn:microsoft.com/office/officeart/2005/8/layout/hProcess3"/>
    <dgm:cxn modelId="{756722C7-040F-4A7B-8C08-68B4D5D55CD0}" type="presParOf" srcId="{57F39508-C86D-4187-AC57-187F39D5B5DB}" destId="{383BFED1-3F76-4534-8892-7C261EAC9938}" srcOrd="0" destOrd="0" presId="urn:microsoft.com/office/officeart/2005/8/layout/hProcess3"/>
    <dgm:cxn modelId="{CF65A014-AE45-48AC-9527-B70F1E58C994}" type="presParOf" srcId="{57F39508-C86D-4187-AC57-187F39D5B5DB}" destId="{FE06DE36-467D-4EC9-9299-4BAA34A34A26}" srcOrd="1" destOrd="0" presId="urn:microsoft.com/office/officeart/2005/8/layout/hProcess3"/>
    <dgm:cxn modelId="{A0C1A067-A296-4EEB-9D61-6BBB9A271529}" type="presParOf" srcId="{57F39508-C86D-4187-AC57-187F39D5B5DB}" destId="{6FD87387-4989-4FF9-ACF1-EF45B944CCE1}" srcOrd="2" destOrd="0" presId="urn:microsoft.com/office/officeart/2005/8/layout/hProcess3"/>
    <dgm:cxn modelId="{563C8001-CD4E-432B-B995-B0F26CD275F3}" type="presParOf" srcId="{57F39508-C86D-4187-AC57-187F39D5B5DB}" destId="{E148F8FD-220D-4019-9FA7-8F9F3EC04E55}" srcOrd="3" destOrd="0" presId="urn:microsoft.com/office/officeart/2005/8/layout/hProcess3"/>
    <dgm:cxn modelId="{66F58D3F-5DDE-4727-842B-205CE4AA0DB4}" type="presParOf" srcId="{521331B0-F365-4838-8A2B-0496BEF09512}" destId="{8A853F4F-BAA0-44C9-9C8A-B306E2DCA349}" srcOrd="2" destOrd="0" presId="urn:microsoft.com/office/officeart/2005/8/layout/hProcess3"/>
    <dgm:cxn modelId="{20312649-FF1E-42C6-970C-D5109DD557F2}" type="presParOf" srcId="{521331B0-F365-4838-8A2B-0496BEF09512}" destId="{A943DDE2-9A14-4054-8639-3AE13CE54C6A}" srcOrd="3" destOrd="0" presId="urn:microsoft.com/office/officeart/2005/8/layout/hProcess3"/>
    <dgm:cxn modelId="{3DD5D1F3-2BDC-42BD-AE58-B41BA711EB99}" type="presParOf" srcId="{521331B0-F365-4838-8A2B-0496BEF09512}" destId="{71936851-E919-4C55-BAAD-EB5FA10B8636}" srcOrd="4" destOrd="0" presId="urn:microsoft.com/office/officeart/2005/8/layout/hProcess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936851-E919-4C55-BAAD-EB5FA10B8636}">
      <dsp:nvSpPr>
        <dsp:cNvPr id="0" name=""/>
        <dsp:cNvSpPr/>
      </dsp:nvSpPr>
      <dsp:spPr>
        <a:xfrm>
          <a:off x="0" y="427286"/>
          <a:ext cx="4942114" cy="2520000"/>
        </a:xfrm>
        <a:prstGeom prst="rightArrow">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06DE36-467D-4EC9-9299-4BAA34A34A26}">
      <dsp:nvSpPr>
        <dsp:cNvPr id="0" name=""/>
        <dsp:cNvSpPr/>
      </dsp:nvSpPr>
      <dsp:spPr>
        <a:xfrm>
          <a:off x="398650" y="1057286"/>
          <a:ext cx="4049251" cy="126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55600" rIns="0" bIns="355600" numCol="1" spcCol="1270" anchor="ctr" anchorCtr="0">
          <a:noAutofit/>
        </a:bodyPr>
        <a:lstStyle/>
        <a:p>
          <a:pPr marL="0" lvl="0" indent="0" algn="ctr" defTabSz="1555750" rtl="0">
            <a:lnSpc>
              <a:spcPct val="90000"/>
            </a:lnSpc>
            <a:spcBef>
              <a:spcPct val="0"/>
            </a:spcBef>
            <a:spcAft>
              <a:spcPct val="35000"/>
            </a:spcAft>
            <a:buNone/>
          </a:pPr>
          <a:r>
            <a:rPr lang="en-US" sz="3500" b="1" kern="1200" dirty="0">
              <a:latin typeface="Calibri Light"/>
            </a:rPr>
            <a:t>User Input - Prediction</a:t>
          </a:r>
          <a:endParaRPr lang="en-US" sz="3500" b="1" kern="1200" dirty="0"/>
        </a:p>
      </dsp:txBody>
      <dsp:txXfrm>
        <a:off x="398650" y="1057286"/>
        <a:ext cx="4049251" cy="126000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A94C6E-2F6B-4783-8B51-DC54D4E7F869}" type="datetimeFigureOut">
              <a:rPr lang="en-IN" smtClean="0"/>
              <a:t>12-06-2024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50634B-0E46-428C-AC33-D9B89C1B02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N"/>
          </a:p>
        </p:txBody>
      </p:sp>
      <p:sp>
        <p:nvSpPr>
          <p:cNvPr id="4" name="Date Placeholder 3"/>
          <p:cNvSpPr>
            <a:spLocks noGrp="1"/>
          </p:cNvSpPr>
          <p:nvPr>
            <p:ph type="dt" sz="half" idx="10"/>
          </p:nvPr>
        </p:nvSpPr>
        <p:spPr/>
        <p:txBody>
          <a:bodyPr/>
          <a:lstStyle/>
          <a:p>
            <a:fld id="{69473459-DE8B-46B6-A6C6-45A534A779EF}" type="datetimeFigureOut">
              <a:rPr lang="en-IN" smtClean="0"/>
              <a:t>12-06-2024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1B0B23-E709-41E8-8C57-8DC51444DC2E}"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p:cNvSpPr>
            <a:spLocks noGrp="1"/>
          </p:cNvSpPr>
          <p:nvPr>
            <p:ph type="dt" sz="half" idx="10"/>
          </p:nvPr>
        </p:nvSpPr>
        <p:spPr/>
        <p:txBody>
          <a:bodyPr/>
          <a:lstStyle/>
          <a:p>
            <a:fld id="{69473459-DE8B-46B6-A6C6-45A534A779EF}" type="datetimeFigureOut">
              <a:rPr lang="en-IN" smtClean="0"/>
              <a:t>12-06-2024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1B0B23-E709-41E8-8C57-8DC51444DC2E}"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p:cNvSpPr>
            <a:spLocks noGrp="1"/>
          </p:cNvSpPr>
          <p:nvPr>
            <p:ph type="dt" sz="half" idx="10"/>
          </p:nvPr>
        </p:nvSpPr>
        <p:spPr/>
        <p:txBody>
          <a:bodyPr/>
          <a:lstStyle/>
          <a:p>
            <a:fld id="{69473459-DE8B-46B6-A6C6-45A534A779EF}" type="datetimeFigureOut">
              <a:rPr lang="en-IN" smtClean="0"/>
              <a:t>12-06-2024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1B0B23-E709-41E8-8C57-8DC51444DC2E}"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IN"/>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p:cNvSpPr>
            <a:spLocks noGrp="1"/>
          </p:cNvSpPr>
          <p:nvPr>
            <p:ph type="dt" sz="half" idx="10"/>
          </p:nvPr>
        </p:nvSpPr>
        <p:spPr/>
        <p:txBody>
          <a:bodyPr/>
          <a:lstStyle/>
          <a:p>
            <a:fld id="{F14D44CE-1920-49A6-9A86-A110C7CE375B}" type="datetimeFigureOut">
              <a:rPr lang="en-IN" smtClean="0"/>
              <a:t>12-06-2024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958FE3-8A58-4BED-AC17-35CCAA262120}"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9473459-DE8B-46B6-A6C6-45A534A779EF}" type="datetimeFigureOut">
              <a:rPr lang="en-IN" smtClean="0"/>
              <a:t>12-06-2024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1B0B23-E709-41E8-8C57-8DC51444DC2E}"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Date Placeholder 4"/>
          <p:cNvSpPr>
            <a:spLocks noGrp="1"/>
          </p:cNvSpPr>
          <p:nvPr>
            <p:ph type="dt" sz="half" idx="10"/>
          </p:nvPr>
        </p:nvSpPr>
        <p:spPr/>
        <p:txBody>
          <a:bodyPr/>
          <a:lstStyle/>
          <a:p>
            <a:fld id="{69473459-DE8B-46B6-A6C6-45A534A779EF}" type="datetimeFigureOut">
              <a:rPr lang="en-IN" smtClean="0"/>
              <a:t>12-06-2024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1B0B23-E709-41E8-8C57-8DC51444DC2E}"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7" name="Date Placeholder 6"/>
          <p:cNvSpPr>
            <a:spLocks noGrp="1"/>
          </p:cNvSpPr>
          <p:nvPr>
            <p:ph type="dt" sz="half" idx="10"/>
          </p:nvPr>
        </p:nvSpPr>
        <p:spPr/>
        <p:txBody>
          <a:bodyPr/>
          <a:lstStyle/>
          <a:p>
            <a:fld id="{69473459-DE8B-46B6-A6C6-45A534A779EF}" type="datetimeFigureOut">
              <a:rPr lang="en-IN" smtClean="0"/>
              <a:t>12-06-2024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11B0B23-E709-41E8-8C57-8DC51444DC2E}"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IN"/>
          </a:p>
        </p:txBody>
      </p:sp>
      <p:sp>
        <p:nvSpPr>
          <p:cNvPr id="3" name="Date Placeholder 2"/>
          <p:cNvSpPr>
            <a:spLocks noGrp="1"/>
          </p:cNvSpPr>
          <p:nvPr>
            <p:ph type="dt" sz="half" idx="10"/>
          </p:nvPr>
        </p:nvSpPr>
        <p:spPr/>
        <p:txBody>
          <a:bodyPr/>
          <a:lstStyle/>
          <a:p>
            <a:fld id="{69473459-DE8B-46B6-A6C6-45A534A779EF}" type="datetimeFigureOut">
              <a:rPr lang="en-IN" smtClean="0"/>
              <a:t>12-06-2024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11B0B23-E709-41E8-8C57-8DC51444DC2E}"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473459-DE8B-46B6-A6C6-45A534A779EF}" type="datetimeFigureOut">
              <a:rPr lang="en-IN" smtClean="0"/>
              <a:t>12-06-2024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11B0B23-E709-41E8-8C57-8DC51444DC2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69473459-DE8B-46B6-A6C6-45A534A779EF}" type="datetimeFigureOut">
              <a:rPr lang="en-IN" smtClean="0"/>
              <a:t>12-06-2024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1B0B23-E709-41E8-8C57-8DC51444DC2E}"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69473459-DE8B-46B6-A6C6-45A534A779EF}" type="datetimeFigureOut">
              <a:rPr lang="en-IN" smtClean="0"/>
              <a:t>12-06-2024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1B0B23-E709-41E8-8C57-8DC51444DC2E}"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473459-DE8B-46B6-A6C6-45A534A779EF}" type="datetimeFigureOut">
              <a:rPr lang="en-IN" smtClean="0"/>
              <a:t>12-06-2024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1B0B23-E709-41E8-8C57-8DC51444DC2E}"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2.jpeg"/><Relationship Id="rId7" Type="http://schemas.openxmlformats.org/officeDocument/2006/relationships/diagramColors" Target="../diagrams/colors1.xml"/><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4000"/>
            <a:lum/>
          </a:blip>
          <a:srcRect/>
          <a:stretch>
            <a:fillRect t="-7000" r="-25000" b="-16000"/>
          </a:stretch>
        </a:blipFill>
        <a:effectLst/>
      </p:bgPr>
    </p:bg>
    <p:spTree>
      <p:nvGrpSpPr>
        <p:cNvPr id="1" name=""/>
        <p:cNvGrpSpPr/>
        <p:nvPr/>
      </p:nvGrpSpPr>
      <p:grpSpPr>
        <a:xfrm>
          <a:off x="0" y="0"/>
          <a:ext cx="0" cy="0"/>
          <a:chOff x="0" y="0"/>
          <a:chExt cx="0" cy="0"/>
        </a:xfrm>
      </p:grpSpPr>
      <p:sp>
        <p:nvSpPr>
          <p:cNvPr id="2" name="TextBox 1"/>
          <p:cNvSpPr txBox="1"/>
          <p:nvPr/>
        </p:nvSpPr>
        <p:spPr>
          <a:xfrm>
            <a:off x="171450" y="2459534"/>
            <a:ext cx="12020550" cy="1754326"/>
          </a:xfrm>
          <a:prstGeom prst="rect">
            <a:avLst/>
          </a:prstGeom>
          <a:noFill/>
        </p:spPr>
        <p:txBody>
          <a:bodyPr wrap="square" rtlCol="0">
            <a:spAutoFit/>
          </a:bodyPr>
          <a:lstStyle/>
          <a:p>
            <a:r>
              <a:rPr lang="en-US" sz="5400" b="1" i="1" dirty="0">
                <a:latin typeface="Söhne"/>
              </a:rPr>
              <a:t>HEART DISEASE AND </a:t>
            </a:r>
            <a:r>
              <a:rPr lang="en-US" sz="5400" b="1" i="1">
                <a:latin typeface="Söhne"/>
              </a:rPr>
              <a:t>PREDICTION USING 		    MACHINE </a:t>
            </a:r>
            <a:r>
              <a:rPr lang="en-US" sz="5400" b="1" i="1" dirty="0">
                <a:latin typeface="Söhne"/>
              </a:rPr>
              <a:t>LEARNING</a:t>
            </a:r>
            <a:endParaRPr lang="en-IN" sz="5400" b="1" i="1" dirty="0">
              <a:latin typeface="Söhn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p:cNvSpPr txBox="1"/>
          <p:nvPr/>
        </p:nvSpPr>
        <p:spPr>
          <a:xfrm>
            <a:off x="197835" y="725083"/>
            <a:ext cx="7070508" cy="5663089"/>
          </a:xfrm>
          <a:prstGeom prst="rect">
            <a:avLst/>
          </a:prstGeom>
          <a:noFill/>
        </p:spPr>
        <p:txBody>
          <a:bodyPr wrap="square" lIns="91440" tIns="45720" rIns="91440" bIns="45720" anchor="t">
            <a:spAutoFit/>
          </a:bodyPr>
          <a:lstStyle/>
          <a:p>
            <a:br>
              <a:rPr lang="en-US" sz="2800" b="1" i="1" u="sng" dirty="0"/>
            </a:br>
            <a:br>
              <a:rPr lang="en-US" sz="2800" b="1" i="1" u="sng" dirty="0"/>
            </a:br>
            <a:r>
              <a:rPr lang="en-US" sz="2800" b="1" i="1" u="sng" dirty="0"/>
              <a:t>LOGISTIC REGRESSION : </a:t>
            </a:r>
            <a:endParaRPr lang="en-US" sz="2800" b="1" i="1" u="sng" dirty="0">
              <a:ea typeface="Calibri"/>
              <a:cs typeface="Calibri"/>
            </a:endParaRPr>
          </a:p>
          <a:p>
            <a:pPr marL="342900" indent="-342900">
              <a:buFont typeface="Arial" panose="020B0604020202020204" pitchFamily="34" charset="0"/>
              <a:buChar char="•"/>
            </a:pPr>
            <a:r>
              <a:rPr lang="en-US" sz="2000" b="0" dirty="0">
                <a:effectLst/>
                <a:latin typeface="Söhne"/>
              </a:rPr>
              <a:t>Logistic regression is a supervised machine learning algorithm mainly </a:t>
            </a:r>
          </a:p>
          <a:p>
            <a:r>
              <a:rPr lang="en-US" sz="2000" b="0" dirty="0">
                <a:effectLst/>
                <a:latin typeface="Söhne"/>
              </a:rPr>
              <a:t>      used for binary classification where we use a </a:t>
            </a:r>
          </a:p>
          <a:p>
            <a:r>
              <a:rPr lang="en-US" sz="2000" b="0" dirty="0">
                <a:effectLst/>
                <a:latin typeface="Söhne"/>
              </a:rPr>
              <a:t>logistic function, also known as a sigmoid function that takes input as </a:t>
            </a:r>
          </a:p>
          <a:p>
            <a:r>
              <a:rPr lang="en-US" sz="2000" b="0" dirty="0">
                <a:effectLst/>
                <a:latin typeface="Söhne"/>
              </a:rPr>
              <a:t>independent variables and produces a probability value between 0 and 1.</a:t>
            </a:r>
          </a:p>
          <a:p>
            <a:pPr marL="342900" indent="-342900">
              <a:buFont typeface="Arial" panose="020B0604020202020204" pitchFamily="34" charset="0"/>
              <a:buChar char="•"/>
            </a:pPr>
            <a:r>
              <a:rPr lang="en-US" sz="2000" b="0" dirty="0">
                <a:effectLst/>
                <a:latin typeface="Söhne"/>
              </a:rPr>
              <a:t> Logistic Regression is much similar to the Linear Regression except that</a:t>
            </a:r>
          </a:p>
          <a:p>
            <a:r>
              <a:rPr lang="en-US" sz="2000" b="0" dirty="0">
                <a:effectLst/>
                <a:latin typeface="Söhne"/>
              </a:rPr>
              <a:t>       how they are used. </a:t>
            </a:r>
          </a:p>
          <a:p>
            <a:pPr marL="342900" indent="-342900">
              <a:buFont typeface="Arial" panose="020B0604020202020204" pitchFamily="34" charset="0"/>
              <a:buChar char="•"/>
            </a:pPr>
            <a:r>
              <a:rPr lang="en-US" sz="2000" b="0" dirty="0">
                <a:effectLst/>
                <a:latin typeface="Söhne"/>
              </a:rPr>
              <a:t>Linear Regression is used for solving Regression </a:t>
            </a:r>
          </a:p>
          <a:p>
            <a:r>
              <a:rPr lang="en-US" sz="2000" b="0" dirty="0">
                <a:effectLst/>
                <a:latin typeface="Söhne"/>
              </a:rPr>
              <a:t>problems, whereas Logistic regression is used for solving the </a:t>
            </a:r>
          </a:p>
          <a:p>
            <a:r>
              <a:rPr lang="en-US" sz="2000" b="0" dirty="0">
                <a:effectLst/>
                <a:latin typeface="Söhne"/>
              </a:rPr>
              <a:t>classification problems.</a:t>
            </a:r>
          </a:p>
          <a:p>
            <a:endParaRPr lang="en-IN" sz="1800" u="sng" dirty="0">
              <a:ea typeface="Calibri"/>
              <a:cs typeface="Calibri"/>
            </a:endParaRPr>
          </a:p>
        </p:txBody>
      </p:sp>
      <p:pic>
        <p:nvPicPr>
          <p:cNvPr id="6" name="Picture 2" descr="Logistic Regression: Equation, Assumptions, Types, and Best ..."/>
          <p:cNvPicPr>
            <a:picLocks noChangeAspect="1" noChangeArrowheads="1"/>
          </p:cNvPicPr>
          <p:nvPr/>
        </p:nvPicPr>
        <p:blipFill rotWithShape="1">
          <a:blip r:embed="rId2">
            <a:extLst>
              <a:ext uri="{28A0092B-C50C-407E-A947-70E740481C1C}">
                <a14:useLocalDpi xmlns:a14="http://schemas.microsoft.com/office/drawing/2010/main" val="0"/>
              </a:ext>
            </a:extLst>
          </a:blip>
          <a:srcRect l="12149" t="7547" r="19316"/>
          <a:stretch>
            <a:fillRect/>
          </a:stretch>
        </p:blipFill>
        <p:spPr bwMode="auto">
          <a:xfrm>
            <a:off x="7767197" y="1875655"/>
            <a:ext cx="4216082" cy="367274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2344E99-9BCB-0B8B-2E16-5021977544C1}"/>
              </a:ext>
            </a:extLst>
          </p:cNvPr>
          <p:cNvSpPr txBox="1"/>
          <p:nvPr/>
        </p:nvSpPr>
        <p:spPr>
          <a:xfrm>
            <a:off x="202406" y="285751"/>
            <a:ext cx="11787187" cy="1200329"/>
          </a:xfrm>
          <a:prstGeom prst="rect">
            <a:avLst/>
          </a:prstGeom>
          <a:noFill/>
        </p:spPr>
        <p:txBody>
          <a:bodyPr wrap="square" lIns="91440" tIns="45720" rIns="91440" bIns="45720" rtlCol="0" anchor="t">
            <a:spAutoFit/>
          </a:bodyPr>
          <a:lstStyle/>
          <a:p>
            <a:pPr algn="ctr"/>
            <a:r>
              <a:rPr lang="en-IN" sz="3600" b="1" i="1" u="sng" dirty="0"/>
              <a:t>APPROACH METHODOLOGY</a:t>
            </a:r>
            <a:endParaRPr lang="en-US" sz="3600" b="1">
              <a:cs typeface="Calibri"/>
            </a:endParaRPr>
          </a:p>
          <a:p>
            <a:endParaRPr lang="en-IN" sz="3600" b="1" dirty="0">
              <a:latin typeface="Calibri"/>
              <a:ea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p:cNvSpPr txBox="1"/>
          <p:nvPr/>
        </p:nvSpPr>
        <p:spPr>
          <a:xfrm>
            <a:off x="393777" y="115483"/>
            <a:ext cx="7701880" cy="646331"/>
          </a:xfrm>
          <a:prstGeom prst="rect">
            <a:avLst/>
          </a:prstGeom>
          <a:noFill/>
        </p:spPr>
        <p:txBody>
          <a:bodyPr wrap="square" lIns="91440" tIns="45720" rIns="91440" bIns="45720" anchor="t">
            <a:spAutoFit/>
          </a:bodyPr>
          <a:lstStyle/>
          <a:p>
            <a:pPr lvl="8" algn="ctr"/>
            <a:r>
              <a:rPr lang="en-IN" sz="3600" b="1" i="1" u="sng" dirty="0"/>
              <a:t>USER INTERFACE</a:t>
            </a:r>
            <a:endParaRPr lang="en-US" dirty="0">
              <a:ea typeface="Calibri"/>
              <a:cs typeface="Calibri"/>
            </a:endParaRPr>
          </a:p>
        </p:txBody>
      </p:sp>
      <p:pic>
        <p:nvPicPr>
          <p:cNvPr id="4" name="Picture 3" descr="A screenshot of a phone&#10;&#10;Description automatically generated">
            <a:extLst>
              <a:ext uri="{FF2B5EF4-FFF2-40B4-BE49-F238E27FC236}">
                <a16:creationId xmlns:a16="http://schemas.microsoft.com/office/drawing/2014/main" id="{387E2CDE-F005-6268-9339-637318B6EDB6}"/>
              </a:ext>
            </a:extLst>
          </p:cNvPr>
          <p:cNvPicPr>
            <a:picLocks noChangeAspect="1"/>
          </p:cNvPicPr>
          <p:nvPr/>
        </p:nvPicPr>
        <p:blipFill>
          <a:blip r:embed="rId2"/>
          <a:stretch>
            <a:fillRect/>
          </a:stretch>
        </p:blipFill>
        <p:spPr>
          <a:xfrm>
            <a:off x="8101503" y="762001"/>
            <a:ext cx="2694594" cy="5932714"/>
          </a:xfrm>
          <a:prstGeom prst="rect">
            <a:avLst/>
          </a:prstGeom>
        </p:spPr>
      </p:pic>
      <p:sp>
        <p:nvSpPr>
          <p:cNvPr id="9" name="TextBox 8">
            <a:extLst>
              <a:ext uri="{FF2B5EF4-FFF2-40B4-BE49-F238E27FC236}">
                <a16:creationId xmlns:a16="http://schemas.microsoft.com/office/drawing/2014/main" id="{2FC0CF06-D2CE-3C43-4CD3-D3E561291449}"/>
              </a:ext>
            </a:extLst>
          </p:cNvPr>
          <p:cNvSpPr txBox="1"/>
          <p:nvPr/>
        </p:nvSpPr>
        <p:spPr>
          <a:xfrm>
            <a:off x="395955" y="968923"/>
            <a:ext cx="7070508" cy="5509200"/>
          </a:xfrm>
          <a:prstGeom prst="rect">
            <a:avLst/>
          </a:prstGeom>
          <a:noFill/>
        </p:spPr>
        <p:txBody>
          <a:bodyPr wrap="square" lIns="91440" tIns="45720" rIns="91440" bIns="45720" anchor="t">
            <a:spAutoFit/>
          </a:bodyPr>
          <a:lstStyle/>
          <a:p>
            <a:pPr marL="285750" indent="-285750">
              <a:buFont typeface="Arial"/>
              <a:buChar char="•"/>
            </a:pPr>
            <a:r>
              <a:rPr lang="en-US" sz="1600" b="1" dirty="0">
                <a:ea typeface="+mn-lt"/>
                <a:cs typeface="+mn-lt"/>
              </a:rPr>
              <a:t>Input Fields</a:t>
            </a:r>
            <a:r>
              <a:rPr lang="en-US" sz="1600" dirty="0">
                <a:solidFill>
                  <a:srgbClr val="374151"/>
                </a:solidFill>
                <a:ea typeface="+mn-lt"/>
                <a:cs typeface="+mn-lt"/>
              </a:rPr>
              <a:t>: The app has several input fields for users to enter their data, including:</a:t>
            </a:r>
          </a:p>
          <a:p>
            <a:pPr marL="742950" lvl="1" indent="-285750">
              <a:buFont typeface="Arial"/>
              <a:buChar char="•"/>
            </a:pPr>
            <a:r>
              <a:rPr lang="en-US" sz="1600" dirty="0">
                <a:solidFill>
                  <a:srgbClr val="374151"/>
                </a:solidFill>
                <a:ea typeface="+mn-lt"/>
                <a:cs typeface="+mn-lt"/>
              </a:rPr>
              <a:t>BMI (Body Mass Index)</a:t>
            </a:r>
            <a:endParaRPr lang="en-US" sz="1600">
              <a:ea typeface="Calibri"/>
              <a:cs typeface="Calibri"/>
            </a:endParaRPr>
          </a:p>
          <a:p>
            <a:pPr marL="742950" lvl="1" indent="-285750">
              <a:buFont typeface="Arial"/>
              <a:buChar char="•"/>
            </a:pPr>
            <a:r>
              <a:rPr lang="en-US" sz="1600" dirty="0">
                <a:solidFill>
                  <a:srgbClr val="374151"/>
                </a:solidFill>
                <a:ea typeface="+mn-lt"/>
                <a:cs typeface="+mn-lt"/>
              </a:rPr>
              <a:t>Smoking status (Yes/No)</a:t>
            </a:r>
            <a:endParaRPr lang="en-US" sz="1600">
              <a:ea typeface="Calibri"/>
              <a:cs typeface="Calibri"/>
            </a:endParaRPr>
          </a:p>
          <a:p>
            <a:pPr marL="742950" lvl="1" indent="-285750">
              <a:buFont typeface="Arial"/>
              <a:buChar char="•"/>
            </a:pPr>
            <a:r>
              <a:rPr lang="en-US" sz="1600" dirty="0">
                <a:solidFill>
                  <a:srgbClr val="374151"/>
                </a:solidFill>
                <a:ea typeface="+mn-lt"/>
                <a:cs typeface="+mn-lt"/>
              </a:rPr>
              <a:t>Alcohol drinking status (Yes/No)</a:t>
            </a:r>
            <a:endParaRPr lang="en-US" sz="1600">
              <a:ea typeface="Calibri"/>
              <a:cs typeface="Calibri"/>
            </a:endParaRPr>
          </a:p>
          <a:p>
            <a:pPr marL="742950" lvl="1" indent="-285750">
              <a:buFont typeface="Arial"/>
              <a:buChar char="•"/>
            </a:pPr>
            <a:r>
              <a:rPr lang="en-US" sz="1600" dirty="0">
                <a:solidFill>
                  <a:srgbClr val="374151"/>
                </a:solidFill>
                <a:ea typeface="+mn-lt"/>
                <a:cs typeface="+mn-lt"/>
              </a:rPr>
              <a:t>Stroke status (Yes/No)</a:t>
            </a:r>
            <a:endParaRPr lang="en-US" sz="1600">
              <a:ea typeface="Calibri"/>
              <a:cs typeface="Calibri"/>
            </a:endParaRPr>
          </a:p>
          <a:p>
            <a:pPr marL="742950" lvl="1" indent="-285750">
              <a:buFont typeface="Arial"/>
              <a:buChar char="•"/>
            </a:pPr>
            <a:r>
              <a:rPr lang="en-US" sz="1600" dirty="0">
                <a:solidFill>
                  <a:srgbClr val="374151"/>
                </a:solidFill>
                <a:ea typeface="+mn-lt"/>
                <a:cs typeface="+mn-lt"/>
              </a:rPr>
              <a:t>Physical Health</a:t>
            </a:r>
            <a:endParaRPr lang="en-US" sz="1600">
              <a:ea typeface="Calibri"/>
              <a:cs typeface="Calibri"/>
            </a:endParaRPr>
          </a:p>
          <a:p>
            <a:pPr marL="742950" lvl="1" indent="-285750">
              <a:buFont typeface="Arial"/>
              <a:buChar char="•"/>
            </a:pPr>
            <a:r>
              <a:rPr lang="en-US" sz="1600" dirty="0">
                <a:solidFill>
                  <a:srgbClr val="374151"/>
                </a:solidFill>
                <a:ea typeface="+mn-lt"/>
                <a:cs typeface="+mn-lt"/>
              </a:rPr>
              <a:t>Mental Health</a:t>
            </a:r>
            <a:endParaRPr lang="en-US" sz="1600">
              <a:ea typeface="Calibri"/>
              <a:cs typeface="Calibri"/>
            </a:endParaRPr>
          </a:p>
          <a:p>
            <a:pPr marL="742950" lvl="1" indent="-285750">
              <a:buFont typeface="Arial"/>
              <a:buChar char="•"/>
            </a:pPr>
            <a:r>
              <a:rPr lang="en-US" sz="1600" dirty="0">
                <a:solidFill>
                  <a:srgbClr val="374151"/>
                </a:solidFill>
                <a:ea typeface="+mn-lt"/>
                <a:cs typeface="+mn-lt"/>
              </a:rPr>
              <a:t>Difficulty in walking (Yes/No)</a:t>
            </a:r>
            <a:endParaRPr lang="en-US" sz="1600">
              <a:ea typeface="Calibri"/>
              <a:cs typeface="Calibri"/>
            </a:endParaRPr>
          </a:p>
          <a:p>
            <a:pPr marL="742950" lvl="1" indent="-285750">
              <a:buFont typeface="Arial"/>
              <a:buChar char="•"/>
            </a:pPr>
            <a:r>
              <a:rPr lang="en-US" sz="1600" dirty="0">
                <a:solidFill>
                  <a:srgbClr val="374151"/>
                </a:solidFill>
                <a:ea typeface="+mn-lt"/>
                <a:cs typeface="+mn-lt"/>
              </a:rPr>
              <a:t>Sex (Male/Female)</a:t>
            </a:r>
            <a:endParaRPr lang="en-US" sz="1600">
              <a:ea typeface="Calibri"/>
              <a:cs typeface="Calibri"/>
            </a:endParaRPr>
          </a:p>
          <a:p>
            <a:pPr marL="742950" lvl="1" indent="-285750">
              <a:buFont typeface="Arial"/>
              <a:buChar char="•"/>
            </a:pPr>
            <a:r>
              <a:rPr lang="en-US" sz="1600" dirty="0">
                <a:solidFill>
                  <a:srgbClr val="374151"/>
                </a:solidFill>
                <a:ea typeface="+mn-lt"/>
                <a:cs typeface="+mn-lt"/>
              </a:rPr>
              <a:t>Age Category</a:t>
            </a:r>
            <a:endParaRPr lang="en-US" sz="1600">
              <a:ea typeface="Calibri"/>
              <a:cs typeface="Calibri"/>
            </a:endParaRPr>
          </a:p>
          <a:p>
            <a:pPr marL="742950" lvl="1" indent="-285750">
              <a:buFont typeface="Arial"/>
              <a:buChar char="•"/>
            </a:pPr>
            <a:r>
              <a:rPr lang="en-US" sz="1600" dirty="0">
                <a:solidFill>
                  <a:srgbClr val="374151"/>
                </a:solidFill>
                <a:ea typeface="+mn-lt"/>
                <a:cs typeface="+mn-lt"/>
              </a:rPr>
              <a:t>Diabetic status (Yes/No)</a:t>
            </a:r>
            <a:endParaRPr lang="en-US" sz="1600">
              <a:ea typeface="Calibri"/>
              <a:cs typeface="Calibri"/>
            </a:endParaRPr>
          </a:p>
          <a:p>
            <a:pPr marL="742950" lvl="1" indent="-285750">
              <a:buFont typeface="Arial"/>
              <a:buChar char="•"/>
            </a:pPr>
            <a:r>
              <a:rPr lang="en-US" sz="1600" dirty="0">
                <a:solidFill>
                  <a:srgbClr val="374151"/>
                </a:solidFill>
                <a:ea typeface="+mn-lt"/>
                <a:cs typeface="+mn-lt"/>
              </a:rPr>
              <a:t>Physical Activity (Yes/No)</a:t>
            </a:r>
            <a:endParaRPr lang="en-US" sz="1600">
              <a:ea typeface="Calibri"/>
              <a:cs typeface="Calibri"/>
            </a:endParaRPr>
          </a:p>
          <a:p>
            <a:pPr marL="742950" lvl="1" indent="-285750">
              <a:buFont typeface="Arial"/>
              <a:buChar char="•"/>
            </a:pPr>
            <a:r>
              <a:rPr lang="en-US" sz="1600" dirty="0">
                <a:solidFill>
                  <a:srgbClr val="374151"/>
                </a:solidFill>
                <a:ea typeface="+mn-lt"/>
                <a:cs typeface="+mn-lt"/>
              </a:rPr>
              <a:t>Generational Health (Excellent/Very Good/Good)</a:t>
            </a:r>
            <a:endParaRPr lang="en-US" sz="1600">
              <a:ea typeface="Calibri"/>
              <a:cs typeface="Calibri"/>
            </a:endParaRPr>
          </a:p>
          <a:p>
            <a:pPr marL="742950" lvl="1" indent="-285750">
              <a:buFont typeface="Arial"/>
              <a:buChar char="•"/>
            </a:pPr>
            <a:r>
              <a:rPr lang="en-US" sz="1600" dirty="0">
                <a:solidFill>
                  <a:srgbClr val="374151"/>
                </a:solidFill>
                <a:ea typeface="+mn-lt"/>
                <a:cs typeface="+mn-lt"/>
              </a:rPr>
              <a:t>Asthma status (Yes/No)</a:t>
            </a:r>
            <a:endParaRPr lang="en-US" sz="1600">
              <a:ea typeface="Calibri"/>
              <a:cs typeface="Calibri"/>
            </a:endParaRPr>
          </a:p>
          <a:p>
            <a:pPr marL="742950" lvl="1" indent="-285750">
              <a:buFont typeface="Arial"/>
              <a:buChar char="•"/>
            </a:pPr>
            <a:r>
              <a:rPr lang="en-US" sz="1600" dirty="0">
                <a:solidFill>
                  <a:srgbClr val="374151"/>
                </a:solidFill>
                <a:ea typeface="+mn-lt"/>
                <a:cs typeface="+mn-lt"/>
              </a:rPr>
              <a:t>Kidney Disease status (Yes/No)</a:t>
            </a:r>
            <a:endParaRPr lang="en-US" sz="1600">
              <a:ea typeface="Calibri"/>
              <a:cs typeface="Calibri"/>
            </a:endParaRPr>
          </a:p>
          <a:p>
            <a:pPr marL="742950" lvl="1" indent="-285750">
              <a:buFont typeface="Arial"/>
              <a:buChar char="•"/>
            </a:pPr>
            <a:r>
              <a:rPr lang="en-US" sz="1600" dirty="0">
                <a:solidFill>
                  <a:srgbClr val="374151"/>
                </a:solidFill>
                <a:ea typeface="+mn-lt"/>
                <a:cs typeface="+mn-lt"/>
              </a:rPr>
              <a:t>Skin Cancer status (Yes/No)</a:t>
            </a:r>
            <a:endParaRPr lang="en-US" sz="1600">
              <a:ea typeface="Calibri"/>
              <a:cs typeface="Calibri"/>
            </a:endParaRPr>
          </a:p>
          <a:p>
            <a:pPr marL="285750" indent="-285750">
              <a:buFont typeface="Arial"/>
              <a:buChar char="•"/>
            </a:pPr>
            <a:r>
              <a:rPr lang="en-US" sz="1600" b="1" dirty="0">
                <a:ea typeface="+mn-lt"/>
                <a:cs typeface="+mn-lt"/>
              </a:rPr>
              <a:t>Radio Groups</a:t>
            </a:r>
            <a:r>
              <a:rPr lang="en-US" sz="1600" dirty="0">
                <a:solidFill>
                  <a:srgbClr val="374151"/>
                </a:solidFill>
                <a:ea typeface="+mn-lt"/>
                <a:cs typeface="+mn-lt"/>
              </a:rPr>
              <a:t>: The app uses radio groups to allow users to select one option from a set of options </a:t>
            </a:r>
            <a:r>
              <a:rPr lang="en-US" sz="1600" b="0" dirty="0">
                <a:solidFill>
                  <a:srgbClr val="374151"/>
                </a:solidFill>
                <a:effectLst/>
                <a:ea typeface="+mn-lt"/>
                <a:cs typeface="+mn-lt"/>
              </a:rPr>
              <a:t>for </a:t>
            </a:r>
            <a:r>
              <a:rPr lang="en-US" sz="1600" dirty="0">
                <a:solidFill>
                  <a:srgbClr val="374151"/>
                </a:solidFill>
                <a:ea typeface="+mn-lt"/>
                <a:cs typeface="+mn-lt"/>
              </a:rPr>
              <a:t>each input field.</a:t>
            </a:r>
            <a:endParaRPr lang="en-US" sz="1600">
              <a:ea typeface="Calibri"/>
              <a:cs typeface="Calibri"/>
            </a:endParaRPr>
          </a:p>
          <a:p>
            <a:pPr marL="285750" indent="-285750">
              <a:buFont typeface="Arial"/>
              <a:buChar char="•"/>
            </a:pPr>
            <a:r>
              <a:rPr lang="en-US" sz="1600" b="1" dirty="0">
                <a:ea typeface="+mn-lt"/>
                <a:cs typeface="+mn-lt"/>
              </a:rPr>
              <a:t>Button</a:t>
            </a:r>
            <a:r>
              <a:rPr lang="en-US" sz="1600" dirty="0">
                <a:solidFill>
                  <a:srgbClr val="374151"/>
                </a:solidFill>
                <a:ea typeface="+mn-lt"/>
                <a:cs typeface="+mn-lt"/>
              </a:rPr>
              <a:t>: The app has a "Predict" button that, when clicked</a:t>
            </a:r>
            <a:r>
              <a:rPr lang="en-US" sz="1600" b="0" dirty="0">
                <a:solidFill>
                  <a:srgbClr val="374151"/>
                </a:solidFill>
                <a:effectLst/>
                <a:ea typeface="+mn-lt"/>
                <a:cs typeface="+mn-lt"/>
              </a:rPr>
              <a:t>, </a:t>
            </a:r>
            <a:r>
              <a:rPr lang="en-US" sz="1600" dirty="0">
                <a:solidFill>
                  <a:srgbClr val="374151"/>
                </a:solidFill>
                <a:ea typeface="+mn-lt"/>
                <a:cs typeface="+mn-lt"/>
              </a:rPr>
              <a:t>will likely trigger the prediction model to generate a result based on </a:t>
            </a:r>
            <a:r>
              <a:rPr lang="en-US" sz="1600" b="0" dirty="0">
                <a:solidFill>
                  <a:srgbClr val="374151"/>
                </a:solidFill>
                <a:effectLst/>
                <a:ea typeface="+mn-lt"/>
                <a:cs typeface="+mn-lt"/>
              </a:rPr>
              <a:t>the </a:t>
            </a:r>
            <a:r>
              <a:rPr lang="en-US" sz="1600" dirty="0">
                <a:solidFill>
                  <a:srgbClr val="374151"/>
                </a:solidFill>
                <a:ea typeface="+mn-lt"/>
                <a:cs typeface="+mn-lt"/>
              </a:rPr>
              <a:t>user's input data</a:t>
            </a:r>
            <a:r>
              <a:rPr lang="en-US" sz="1600" b="0" dirty="0">
                <a:solidFill>
                  <a:srgbClr val="374151"/>
                </a:solidFill>
                <a:effectLst/>
                <a:ea typeface="+mn-lt"/>
                <a:cs typeface="+mn-lt"/>
              </a:rPr>
              <a:t>.</a:t>
            </a:r>
            <a:endParaRPr lang="en-US" sz="1600" dirty="0">
              <a:solidFill>
                <a:srgbClr val="374151"/>
              </a:solidFill>
              <a:ea typeface="+mn-lt"/>
              <a:cs typeface="+mn-lt"/>
            </a:endParaRPr>
          </a:p>
          <a:p>
            <a:endParaRPr lang="en-US" sz="1600" b="1" i="1" u="sng" dirty="0">
              <a:ea typeface="Calibri"/>
              <a:cs typeface="Calibri"/>
            </a:endParaRPr>
          </a:p>
        </p:txBody>
      </p:sp>
    </p:spTree>
    <p:extLst>
      <p:ext uri="{BB962C8B-B14F-4D97-AF65-F5344CB8AC3E}">
        <p14:creationId xmlns:p14="http://schemas.microsoft.com/office/powerpoint/2010/main" val="70791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p:cNvSpPr txBox="1"/>
          <p:nvPr/>
        </p:nvSpPr>
        <p:spPr>
          <a:xfrm>
            <a:off x="132521" y="159026"/>
            <a:ext cx="11675165" cy="1354217"/>
          </a:xfrm>
          <a:prstGeom prst="rect">
            <a:avLst/>
          </a:prstGeom>
          <a:noFill/>
        </p:spPr>
        <p:txBody>
          <a:bodyPr wrap="square" lIns="91440" tIns="45720" rIns="91440" bIns="45720" anchor="t">
            <a:spAutoFit/>
          </a:bodyPr>
          <a:lstStyle/>
          <a:p>
            <a:pPr lvl="8"/>
            <a:r>
              <a:rPr lang="en-IN" sz="3600" b="1" i="1" u="sng" dirty="0"/>
              <a:t>APPLICATION FRONTEND</a:t>
            </a:r>
            <a:endParaRPr lang="en-US" dirty="0"/>
          </a:p>
          <a:p>
            <a:endParaRPr lang="en-IN" sz="2800" b="1" u="sng" dirty="0"/>
          </a:p>
          <a:p>
            <a:endParaRPr lang="en-IN" sz="1800" b="1" i="1" u="sng" dirty="0"/>
          </a:p>
        </p:txBody>
      </p:sp>
      <p:sp>
        <p:nvSpPr>
          <p:cNvPr id="9" name="TextBox 8">
            <a:extLst>
              <a:ext uri="{FF2B5EF4-FFF2-40B4-BE49-F238E27FC236}">
                <a16:creationId xmlns:a16="http://schemas.microsoft.com/office/drawing/2014/main" id="{2FC0CF06-D2CE-3C43-4CD3-D3E561291449}"/>
              </a:ext>
            </a:extLst>
          </p:cNvPr>
          <p:cNvSpPr txBox="1"/>
          <p:nvPr/>
        </p:nvSpPr>
        <p:spPr>
          <a:xfrm>
            <a:off x="395955" y="968923"/>
            <a:ext cx="11413908" cy="5632311"/>
          </a:xfrm>
          <a:prstGeom prst="rect">
            <a:avLst/>
          </a:prstGeom>
          <a:noFill/>
        </p:spPr>
        <p:txBody>
          <a:bodyPr wrap="square" lIns="91440" tIns="45720" rIns="91440" bIns="45720" anchor="t">
            <a:spAutoFit/>
          </a:bodyPr>
          <a:lstStyle/>
          <a:p>
            <a:r>
              <a:rPr lang="en-US" sz="2000" b="1" u="sng" dirty="0">
                <a:solidFill>
                  <a:srgbClr val="374151"/>
                </a:solidFill>
                <a:ea typeface="+mn-lt"/>
                <a:cs typeface="+mn-lt"/>
              </a:rPr>
              <a:t>Working</a:t>
            </a:r>
            <a:endParaRPr lang="en-US" sz="2000" b="1">
              <a:ea typeface="+mn-lt"/>
              <a:cs typeface="+mn-lt"/>
            </a:endParaRPr>
          </a:p>
          <a:p>
            <a:pPr>
              <a:buFont typeface="Arial"/>
              <a:buChar char="•"/>
            </a:pPr>
            <a:r>
              <a:rPr lang="en-US" sz="2000" dirty="0">
                <a:solidFill>
                  <a:srgbClr val="374151"/>
                </a:solidFill>
                <a:ea typeface="+mn-lt"/>
                <a:cs typeface="+mn-lt"/>
              </a:rPr>
              <a:t>The user opens the app and is presented with a scrollable layout containing various input fields and radio groups.</a:t>
            </a:r>
            <a:endParaRPr lang="en-US" sz="2000">
              <a:ea typeface="Calibri"/>
              <a:cs typeface="Calibri"/>
            </a:endParaRPr>
          </a:p>
          <a:p>
            <a:pPr>
              <a:buFont typeface="Arial"/>
              <a:buChar char="•"/>
            </a:pPr>
            <a:r>
              <a:rPr lang="en-US" sz="2000" dirty="0">
                <a:solidFill>
                  <a:srgbClr val="374151"/>
                </a:solidFill>
                <a:ea typeface="+mn-lt"/>
                <a:cs typeface="+mn-lt"/>
              </a:rPr>
              <a:t>The user enters their data into the input fields and selects options from the radio groups.</a:t>
            </a:r>
            <a:endParaRPr lang="en-US" sz="2000">
              <a:ea typeface="Calibri"/>
              <a:cs typeface="Calibri"/>
            </a:endParaRPr>
          </a:p>
          <a:p>
            <a:pPr>
              <a:buFont typeface="Arial"/>
              <a:buChar char="•"/>
            </a:pPr>
            <a:r>
              <a:rPr lang="en-US" sz="2000" dirty="0">
                <a:solidFill>
                  <a:srgbClr val="374151"/>
                </a:solidFill>
                <a:ea typeface="+mn-lt"/>
                <a:cs typeface="+mn-lt"/>
              </a:rPr>
              <a:t>Once the user has completed entering their data, they click the "Predict" button.</a:t>
            </a:r>
            <a:endParaRPr lang="en-US" sz="2000">
              <a:ea typeface="Calibri"/>
              <a:cs typeface="Calibri"/>
            </a:endParaRPr>
          </a:p>
          <a:p>
            <a:pPr>
              <a:buFont typeface="Arial"/>
              <a:buChar char="•"/>
            </a:pPr>
            <a:r>
              <a:rPr lang="en-US" sz="2000" dirty="0">
                <a:solidFill>
                  <a:srgbClr val="374151"/>
                </a:solidFill>
                <a:ea typeface="+mn-lt"/>
                <a:cs typeface="+mn-lt"/>
              </a:rPr>
              <a:t>The app's backend (not shown in the provided XML file) processes the user's input data and generates a prediction result based on the heart disease prediction model.</a:t>
            </a:r>
            <a:endParaRPr lang="en-US" sz="2000">
              <a:ea typeface="Calibri"/>
              <a:cs typeface="Calibri"/>
            </a:endParaRPr>
          </a:p>
          <a:p>
            <a:pPr>
              <a:buFont typeface="Arial"/>
              <a:buChar char="•"/>
            </a:pPr>
            <a:r>
              <a:rPr lang="en-US" sz="2000" dirty="0">
                <a:solidFill>
                  <a:srgbClr val="374151"/>
                </a:solidFill>
                <a:ea typeface="+mn-lt"/>
                <a:cs typeface="+mn-lt"/>
              </a:rPr>
              <a:t>The app displays the prediction result to the user.</a:t>
            </a:r>
            <a:endParaRPr lang="en-US" sz="2000" dirty="0">
              <a:solidFill>
                <a:srgbClr val="374151"/>
              </a:solidFill>
              <a:ea typeface="Calibri"/>
              <a:cs typeface="Calibri"/>
            </a:endParaRPr>
          </a:p>
          <a:p>
            <a:pPr>
              <a:buFont typeface="Arial"/>
              <a:buChar char="•"/>
            </a:pPr>
            <a:endParaRPr lang="en-US" sz="2000" dirty="0">
              <a:solidFill>
                <a:srgbClr val="374151"/>
              </a:solidFill>
              <a:ea typeface="+mn-lt"/>
              <a:cs typeface="+mn-lt"/>
            </a:endParaRPr>
          </a:p>
          <a:p>
            <a:pPr>
              <a:buFont typeface="Arial"/>
              <a:buChar char="•"/>
            </a:pPr>
            <a:endParaRPr lang="en-US" sz="2000" dirty="0">
              <a:solidFill>
                <a:srgbClr val="374151"/>
              </a:solidFill>
              <a:ea typeface="+mn-lt"/>
              <a:cs typeface="+mn-lt"/>
            </a:endParaRPr>
          </a:p>
          <a:p>
            <a:r>
              <a:rPr lang="en-US" sz="2000" b="1" u="sng" dirty="0">
                <a:solidFill>
                  <a:srgbClr val="374151"/>
                </a:solidFill>
                <a:ea typeface="+mn-lt"/>
                <a:cs typeface="+mn-lt"/>
              </a:rPr>
              <a:t>Benefits</a:t>
            </a:r>
            <a:endParaRPr lang="en-US" sz="2000" u="sng">
              <a:ea typeface="Calibri"/>
              <a:cs typeface="Calibri"/>
            </a:endParaRPr>
          </a:p>
          <a:p>
            <a:pPr>
              <a:buFont typeface="Arial"/>
              <a:buChar char="•"/>
            </a:pPr>
            <a:r>
              <a:rPr lang="en-US" sz="2000" b="1" dirty="0">
                <a:solidFill>
                  <a:srgbClr val="374151"/>
                </a:solidFill>
                <a:ea typeface="+mn-lt"/>
                <a:cs typeface="+mn-lt"/>
              </a:rPr>
              <a:t>Convenient</a:t>
            </a:r>
            <a:r>
              <a:rPr lang="en-US" sz="2000" dirty="0">
                <a:solidFill>
                  <a:srgbClr val="374151"/>
                </a:solidFill>
                <a:ea typeface="+mn-lt"/>
                <a:cs typeface="+mn-lt"/>
              </a:rPr>
              <a:t>: The app provides a convenient way for users to enter their data and receive a prediction result without having to visit a doctor or medical professional.</a:t>
            </a:r>
            <a:endParaRPr lang="en-US" sz="2000">
              <a:ea typeface="Calibri"/>
              <a:cs typeface="Calibri"/>
            </a:endParaRPr>
          </a:p>
          <a:p>
            <a:pPr>
              <a:buFont typeface="Arial"/>
              <a:buChar char="•"/>
            </a:pPr>
            <a:r>
              <a:rPr lang="en-US" sz="2000" b="1" dirty="0">
                <a:solidFill>
                  <a:srgbClr val="374151"/>
                </a:solidFill>
                <a:ea typeface="+mn-lt"/>
                <a:cs typeface="+mn-lt"/>
              </a:rPr>
              <a:t>Easy to use</a:t>
            </a:r>
            <a:r>
              <a:rPr lang="en-US" sz="2000" dirty="0">
                <a:solidFill>
                  <a:srgbClr val="374151"/>
                </a:solidFill>
                <a:ea typeface="+mn-lt"/>
                <a:cs typeface="+mn-lt"/>
              </a:rPr>
              <a:t>: The app's user interface is relatively simple and easy to use, making it accessible to a wide range of users.</a:t>
            </a:r>
            <a:endParaRPr lang="en-US" sz="2000">
              <a:ea typeface="+mn-lt"/>
              <a:cs typeface="+mn-lt"/>
            </a:endParaRPr>
          </a:p>
          <a:p>
            <a:pPr>
              <a:buFont typeface="Arial"/>
              <a:buChar char="•"/>
            </a:pPr>
            <a:r>
              <a:rPr lang="en-US" sz="2000" b="1" dirty="0">
                <a:solidFill>
                  <a:srgbClr val="374151"/>
                </a:solidFill>
                <a:ea typeface="+mn-lt"/>
                <a:cs typeface="+mn-lt"/>
              </a:rPr>
              <a:t>Informative</a:t>
            </a:r>
            <a:r>
              <a:rPr lang="en-US" sz="2000" dirty="0">
                <a:solidFill>
                  <a:srgbClr val="374151"/>
                </a:solidFill>
                <a:ea typeface="+mn-lt"/>
                <a:cs typeface="+mn-lt"/>
              </a:rPr>
              <a:t>: The app provides users with valuable information about their heart disease risk</a:t>
            </a:r>
            <a:r>
              <a:rPr lang="en-US" sz="2000" b="0" dirty="0">
                <a:solidFill>
                  <a:srgbClr val="374151"/>
                </a:solidFill>
                <a:effectLst/>
                <a:ea typeface="+mn-lt"/>
                <a:cs typeface="+mn-lt"/>
              </a:rPr>
              <a:t>, </a:t>
            </a:r>
            <a:r>
              <a:rPr lang="en-US" sz="2000" dirty="0">
                <a:solidFill>
                  <a:srgbClr val="374151"/>
                </a:solidFill>
                <a:ea typeface="+mn-lt"/>
                <a:cs typeface="+mn-lt"/>
              </a:rPr>
              <a:t>which can help them take preventive measures or seek medical attention if necessary</a:t>
            </a:r>
            <a:r>
              <a:rPr lang="en-US" sz="2000" b="0" dirty="0">
                <a:solidFill>
                  <a:srgbClr val="374151"/>
                </a:solidFill>
                <a:effectLst/>
                <a:ea typeface="+mn-lt"/>
                <a:cs typeface="+mn-lt"/>
              </a:rPr>
              <a:t>.</a:t>
            </a:r>
            <a:endParaRPr lang="en-US" sz="2000">
              <a:ea typeface="+mn-lt"/>
              <a:cs typeface="+mn-lt"/>
            </a:endParaRPr>
          </a:p>
          <a:p>
            <a:pPr marL="285750" indent="-285750">
              <a:buFont typeface="Arial"/>
              <a:buChar char="•"/>
            </a:pPr>
            <a:endParaRPr lang="en-US" sz="2000" dirty="0">
              <a:solidFill>
                <a:srgbClr val="374151"/>
              </a:solidFill>
              <a:ea typeface="Calibri"/>
              <a:cs typeface="Calibri"/>
            </a:endParaRPr>
          </a:p>
        </p:txBody>
      </p:sp>
    </p:spTree>
    <p:extLst>
      <p:ext uri="{BB962C8B-B14F-4D97-AF65-F5344CB8AC3E}">
        <p14:creationId xmlns:p14="http://schemas.microsoft.com/office/powerpoint/2010/main" val="1558473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p:cNvSpPr txBox="1"/>
          <p:nvPr/>
        </p:nvSpPr>
        <p:spPr>
          <a:xfrm>
            <a:off x="176064" y="-4260"/>
            <a:ext cx="11675165" cy="646331"/>
          </a:xfrm>
          <a:prstGeom prst="rect">
            <a:avLst/>
          </a:prstGeom>
          <a:noFill/>
        </p:spPr>
        <p:txBody>
          <a:bodyPr wrap="square" lIns="91440" tIns="45720" rIns="91440" bIns="45720" anchor="t">
            <a:spAutoFit/>
          </a:bodyPr>
          <a:lstStyle/>
          <a:p>
            <a:pPr lvl="8"/>
            <a:r>
              <a:rPr lang="en-IN" sz="3600" b="1" i="1" u="sng" dirty="0"/>
              <a:t>API CONNECTIVITY</a:t>
            </a:r>
            <a:endParaRPr lang="en-US" dirty="0"/>
          </a:p>
        </p:txBody>
      </p:sp>
      <p:sp>
        <p:nvSpPr>
          <p:cNvPr id="9" name="TextBox 8">
            <a:extLst>
              <a:ext uri="{FF2B5EF4-FFF2-40B4-BE49-F238E27FC236}">
                <a16:creationId xmlns:a16="http://schemas.microsoft.com/office/drawing/2014/main" id="{2FC0CF06-D2CE-3C43-4CD3-D3E561291449}"/>
              </a:ext>
            </a:extLst>
          </p:cNvPr>
          <p:cNvSpPr txBox="1"/>
          <p:nvPr/>
        </p:nvSpPr>
        <p:spPr>
          <a:xfrm>
            <a:off x="385069" y="642351"/>
            <a:ext cx="11261508" cy="6494085"/>
          </a:xfrm>
          <a:prstGeom prst="rect">
            <a:avLst/>
          </a:prstGeom>
          <a:noFill/>
        </p:spPr>
        <p:txBody>
          <a:bodyPr wrap="square" lIns="91440" tIns="45720" rIns="91440" bIns="45720" anchor="t">
            <a:spAutoFit/>
          </a:bodyPr>
          <a:lstStyle/>
          <a:p>
            <a:r>
              <a:rPr lang="en-US" sz="1600" b="1" dirty="0">
                <a:solidFill>
                  <a:srgbClr val="374151"/>
                </a:solidFill>
                <a:ea typeface="+mn-lt"/>
                <a:cs typeface="+mn-lt"/>
              </a:rPr>
              <a:t>Features:</a:t>
            </a:r>
            <a:endParaRPr lang="en-US" sz="1600">
              <a:ea typeface="Calibri"/>
              <a:cs typeface="Calibri"/>
            </a:endParaRPr>
          </a:p>
          <a:p>
            <a:pPr marL="285750" indent="-285750">
              <a:buFont typeface="Arial"/>
              <a:buChar char="•"/>
            </a:pPr>
            <a:r>
              <a:rPr lang="en-US" sz="1600" b="1" dirty="0">
                <a:solidFill>
                  <a:srgbClr val="374151"/>
                </a:solidFill>
                <a:ea typeface="+mn-lt"/>
                <a:cs typeface="+mn-lt"/>
              </a:rPr>
              <a:t>Heart Disease Prediction Model</a:t>
            </a:r>
            <a:r>
              <a:rPr lang="en-US" sz="1600" dirty="0">
                <a:solidFill>
                  <a:srgbClr val="374151"/>
                </a:solidFill>
                <a:ea typeface="+mn-lt"/>
                <a:cs typeface="+mn-lt"/>
              </a:rPr>
              <a:t>: The API uses a pre-trained machine learning model (loaded from a pickle file) to predict the likelihood of heart disease based on user input data.</a:t>
            </a:r>
            <a:endParaRPr lang="en-US" sz="1600">
              <a:ea typeface="+mn-lt"/>
              <a:cs typeface="+mn-lt"/>
            </a:endParaRPr>
          </a:p>
          <a:p>
            <a:pPr marL="285750" indent="-285750">
              <a:buFont typeface="Arial"/>
              <a:buChar char="•"/>
            </a:pPr>
            <a:r>
              <a:rPr lang="en-US" sz="1600" b="1" dirty="0">
                <a:solidFill>
                  <a:srgbClr val="374151"/>
                </a:solidFill>
                <a:ea typeface="+mn-lt"/>
                <a:cs typeface="+mn-lt"/>
              </a:rPr>
              <a:t>Input Validation</a:t>
            </a:r>
            <a:r>
              <a:rPr lang="en-US" sz="1600" dirty="0">
                <a:solidFill>
                  <a:srgbClr val="374151"/>
                </a:solidFill>
                <a:ea typeface="+mn-lt"/>
                <a:cs typeface="+mn-lt"/>
              </a:rPr>
              <a:t>: The API validates user input data to ensure that all required fields are present and in the correct format.</a:t>
            </a:r>
            <a:endParaRPr lang="en-US" sz="1600">
              <a:ea typeface="+mn-lt"/>
              <a:cs typeface="+mn-lt"/>
            </a:endParaRPr>
          </a:p>
          <a:p>
            <a:pPr marL="285750" indent="-285750">
              <a:buFont typeface="Arial"/>
              <a:buChar char="•"/>
            </a:pPr>
            <a:r>
              <a:rPr lang="en-US" sz="1600" b="1" dirty="0">
                <a:solidFill>
                  <a:srgbClr val="374151"/>
                </a:solidFill>
                <a:ea typeface="+mn-lt"/>
                <a:cs typeface="+mn-lt"/>
              </a:rPr>
              <a:t>Error Handling</a:t>
            </a:r>
            <a:r>
              <a:rPr lang="en-US" sz="1600" dirty="0">
                <a:solidFill>
                  <a:srgbClr val="374151"/>
                </a:solidFill>
                <a:ea typeface="+mn-lt"/>
                <a:cs typeface="+mn-lt"/>
              </a:rPr>
              <a:t>: The API handles errors and exceptions, returning a JSON response with an error message if something goes wrong.</a:t>
            </a:r>
            <a:endParaRPr lang="en-US" sz="1600">
              <a:ea typeface="+mn-lt"/>
              <a:cs typeface="+mn-lt"/>
            </a:endParaRPr>
          </a:p>
          <a:p>
            <a:pPr marL="285750" indent="-285750">
              <a:buFont typeface="Arial"/>
              <a:buChar char="•"/>
            </a:pPr>
            <a:r>
              <a:rPr lang="en-US" sz="1600" b="1" dirty="0">
                <a:solidFill>
                  <a:srgbClr val="374151"/>
                </a:solidFill>
                <a:ea typeface="+mn-lt"/>
                <a:cs typeface="+mn-lt"/>
              </a:rPr>
              <a:t>JSON API</a:t>
            </a:r>
            <a:r>
              <a:rPr lang="en-US" sz="1600" dirty="0">
                <a:solidFill>
                  <a:srgbClr val="374151"/>
                </a:solidFill>
                <a:ea typeface="+mn-lt"/>
                <a:cs typeface="+mn-lt"/>
              </a:rPr>
              <a:t>: The API returns JSON responses, making it easy to integrate with web applications or mobile apps.</a:t>
            </a:r>
            <a:br>
              <a:rPr lang="en-US" sz="1600" dirty="0">
                <a:solidFill>
                  <a:srgbClr val="374151"/>
                </a:solidFill>
                <a:ea typeface="+mn-lt"/>
                <a:cs typeface="+mn-lt"/>
              </a:rPr>
            </a:br>
            <a:endParaRPr lang="en-US" sz="1600">
              <a:ea typeface="Calibri"/>
              <a:cs typeface="Calibri"/>
            </a:endParaRPr>
          </a:p>
          <a:p>
            <a:r>
              <a:rPr lang="en-US" sz="1600" b="1" dirty="0">
                <a:solidFill>
                  <a:srgbClr val="374151"/>
                </a:solidFill>
                <a:ea typeface="+mn-lt"/>
                <a:cs typeface="+mn-lt"/>
              </a:rPr>
              <a:t>Working:</a:t>
            </a:r>
            <a:endParaRPr lang="en-US" sz="1600">
              <a:ea typeface="Calibri"/>
              <a:cs typeface="Calibri"/>
            </a:endParaRPr>
          </a:p>
          <a:p>
            <a:pPr marL="285750" indent="-285750">
              <a:buFont typeface="Arial"/>
              <a:buChar char="•"/>
            </a:pPr>
            <a:r>
              <a:rPr lang="en-US" sz="1600" b="1" dirty="0">
                <a:solidFill>
                  <a:srgbClr val="374151"/>
                </a:solidFill>
                <a:ea typeface="+mn-lt"/>
                <a:cs typeface="+mn-lt"/>
              </a:rPr>
              <a:t>Loading the Model</a:t>
            </a:r>
            <a:r>
              <a:rPr lang="en-US" sz="1600" dirty="0">
                <a:solidFill>
                  <a:srgbClr val="374151"/>
                </a:solidFill>
                <a:ea typeface="+mn-lt"/>
                <a:cs typeface="+mn-lt"/>
              </a:rPr>
              <a:t>: The API loads a pre-trained machine learning model from a pickle file named </a:t>
            </a:r>
            <a:r>
              <a:rPr lang="en-US" sz="1600" b="1" err="1">
                <a:solidFill>
                  <a:srgbClr val="374151"/>
                </a:solidFill>
                <a:latin typeface="Consolas"/>
                <a:ea typeface="Calibri"/>
                <a:cs typeface="Calibri"/>
              </a:rPr>
              <a:t>heart_disease_model.pkl</a:t>
            </a:r>
            <a:r>
              <a:rPr lang="en-US" sz="1600" dirty="0">
                <a:solidFill>
                  <a:srgbClr val="374151"/>
                </a:solidFill>
                <a:ea typeface="+mn-lt"/>
                <a:cs typeface="+mn-lt"/>
              </a:rPr>
              <a:t>.</a:t>
            </a:r>
            <a:endParaRPr lang="en-US" sz="1600">
              <a:ea typeface="Calibri"/>
              <a:cs typeface="Calibri"/>
            </a:endParaRPr>
          </a:p>
          <a:p>
            <a:pPr marL="285750" indent="-285750">
              <a:buFont typeface="Arial"/>
              <a:buChar char="•"/>
            </a:pPr>
            <a:r>
              <a:rPr lang="en-US" sz="1600" b="1" dirty="0">
                <a:solidFill>
                  <a:srgbClr val="374151"/>
                </a:solidFill>
                <a:ea typeface="+mn-lt"/>
                <a:cs typeface="+mn-lt"/>
              </a:rPr>
              <a:t>Defining Routes</a:t>
            </a:r>
            <a:r>
              <a:rPr lang="en-US" sz="1600" dirty="0">
                <a:solidFill>
                  <a:srgbClr val="374151"/>
                </a:solidFill>
                <a:ea typeface="+mn-lt"/>
                <a:cs typeface="+mn-lt"/>
              </a:rPr>
              <a:t>: The API defines two routes: </a:t>
            </a:r>
            <a:r>
              <a:rPr lang="en-US" sz="1600" b="1" dirty="0">
                <a:solidFill>
                  <a:srgbClr val="374151"/>
                </a:solidFill>
                <a:latin typeface="Consolas"/>
                <a:ea typeface="Calibri"/>
                <a:cs typeface="Calibri"/>
              </a:rPr>
              <a:t>/</a:t>
            </a:r>
            <a:r>
              <a:rPr lang="en-US" sz="1600" dirty="0">
                <a:solidFill>
                  <a:srgbClr val="374151"/>
                </a:solidFill>
                <a:ea typeface="+mn-lt"/>
                <a:cs typeface="+mn-lt"/>
              </a:rPr>
              <a:t> and </a:t>
            </a:r>
            <a:r>
              <a:rPr lang="en-US" sz="1600" b="1" dirty="0">
                <a:solidFill>
                  <a:srgbClr val="374151"/>
                </a:solidFill>
                <a:latin typeface="Consolas"/>
                <a:ea typeface="Calibri"/>
                <a:cs typeface="Calibri"/>
              </a:rPr>
              <a:t>/predict</a:t>
            </a:r>
            <a:r>
              <a:rPr lang="en-US" sz="1600" dirty="0">
                <a:solidFill>
                  <a:srgbClr val="374151"/>
                </a:solidFill>
                <a:ea typeface="+mn-lt"/>
                <a:cs typeface="+mn-lt"/>
              </a:rPr>
              <a:t>. The </a:t>
            </a:r>
            <a:r>
              <a:rPr lang="en-US" sz="1600" b="1" dirty="0">
                <a:solidFill>
                  <a:srgbClr val="374151"/>
                </a:solidFill>
                <a:latin typeface="Consolas"/>
                <a:ea typeface="Calibri"/>
                <a:cs typeface="Calibri"/>
              </a:rPr>
              <a:t>/</a:t>
            </a:r>
            <a:r>
              <a:rPr lang="en-US" sz="1600" dirty="0">
                <a:solidFill>
                  <a:srgbClr val="374151"/>
                </a:solidFill>
                <a:ea typeface="+mn-lt"/>
                <a:cs typeface="+mn-lt"/>
              </a:rPr>
              <a:t> route returns a simple "Hello, World!" message, while the </a:t>
            </a:r>
            <a:r>
              <a:rPr lang="en-US" sz="1600" b="1" dirty="0">
                <a:solidFill>
                  <a:srgbClr val="374151"/>
                </a:solidFill>
                <a:latin typeface="Consolas"/>
                <a:ea typeface="Calibri"/>
                <a:cs typeface="Calibri"/>
              </a:rPr>
              <a:t>/predict</a:t>
            </a:r>
            <a:r>
              <a:rPr lang="en-US" sz="1600" dirty="0">
                <a:solidFill>
                  <a:srgbClr val="374151"/>
                </a:solidFill>
                <a:ea typeface="+mn-lt"/>
                <a:cs typeface="+mn-lt"/>
              </a:rPr>
              <a:t> route handles the heart disease prediction.</a:t>
            </a:r>
            <a:endParaRPr lang="en-US" sz="1600">
              <a:ea typeface="+mn-lt"/>
              <a:cs typeface="+mn-lt"/>
            </a:endParaRPr>
          </a:p>
          <a:p>
            <a:pPr marL="285750" indent="-285750">
              <a:buFont typeface="Arial"/>
              <a:buChar char="•"/>
            </a:pPr>
            <a:r>
              <a:rPr lang="en-US" sz="1600" b="1" dirty="0">
                <a:solidFill>
                  <a:srgbClr val="374151"/>
                </a:solidFill>
                <a:ea typeface="+mn-lt"/>
                <a:cs typeface="+mn-lt"/>
              </a:rPr>
              <a:t>Predict Route</a:t>
            </a:r>
            <a:r>
              <a:rPr lang="en-US" sz="1600" dirty="0">
                <a:solidFill>
                  <a:srgbClr val="374151"/>
                </a:solidFill>
                <a:ea typeface="+mn-lt"/>
                <a:cs typeface="+mn-lt"/>
              </a:rPr>
              <a:t>: When a POST request is sent to the </a:t>
            </a:r>
            <a:r>
              <a:rPr lang="en-US" sz="1600" b="1" dirty="0">
                <a:solidFill>
                  <a:srgbClr val="374151"/>
                </a:solidFill>
                <a:latin typeface="Consolas"/>
                <a:ea typeface="Calibri"/>
                <a:cs typeface="Calibri"/>
              </a:rPr>
              <a:t>/predict</a:t>
            </a:r>
            <a:r>
              <a:rPr lang="en-US" sz="1600" dirty="0">
                <a:solidFill>
                  <a:srgbClr val="374151"/>
                </a:solidFill>
                <a:ea typeface="+mn-lt"/>
                <a:cs typeface="+mn-lt"/>
              </a:rPr>
              <a:t> route, the API extracts and validates the input data from the request form.</a:t>
            </a:r>
            <a:endParaRPr lang="en-US" sz="1600">
              <a:ea typeface="+mn-lt"/>
              <a:cs typeface="+mn-lt"/>
            </a:endParaRPr>
          </a:p>
          <a:p>
            <a:pPr marL="285750" indent="-285750">
              <a:buFont typeface="Arial"/>
              <a:buChar char="•"/>
            </a:pPr>
            <a:r>
              <a:rPr lang="en-US" sz="1600" b="1" dirty="0">
                <a:solidFill>
                  <a:srgbClr val="374151"/>
                </a:solidFill>
                <a:ea typeface="+mn-lt"/>
                <a:cs typeface="+mn-lt"/>
              </a:rPr>
              <a:t>Input Validation</a:t>
            </a:r>
            <a:r>
              <a:rPr lang="en-US" sz="1600" dirty="0">
                <a:solidFill>
                  <a:srgbClr val="374151"/>
                </a:solidFill>
                <a:ea typeface="+mn-lt"/>
                <a:cs typeface="+mn-lt"/>
              </a:rPr>
              <a:t>: The API checks that all required fields are present and in the correct format. If any field is missing or invalid, the API returns a JSON response with an error message.</a:t>
            </a:r>
            <a:endParaRPr lang="en-US" sz="1600">
              <a:ea typeface="Calibri"/>
              <a:cs typeface="Calibri"/>
            </a:endParaRPr>
          </a:p>
          <a:p>
            <a:pPr marL="285750" indent="-285750">
              <a:buFont typeface="Arial"/>
              <a:buChar char="•"/>
            </a:pPr>
            <a:r>
              <a:rPr lang="en-US" sz="1600" b="1" dirty="0">
                <a:solidFill>
                  <a:srgbClr val="374151"/>
                </a:solidFill>
                <a:ea typeface="+mn-lt"/>
                <a:cs typeface="+mn-lt"/>
              </a:rPr>
              <a:t>Converting Inputs</a:t>
            </a:r>
            <a:r>
              <a:rPr lang="en-US" sz="1600" dirty="0">
                <a:solidFill>
                  <a:srgbClr val="374151"/>
                </a:solidFill>
                <a:ea typeface="+mn-lt"/>
                <a:cs typeface="+mn-lt"/>
              </a:rPr>
              <a:t>: The API converts the input data to the appropriate types (e.g., float, int) for the machine learning model.</a:t>
            </a:r>
            <a:endParaRPr lang="en-US" sz="1600">
              <a:ea typeface="Calibri"/>
              <a:cs typeface="Calibri"/>
            </a:endParaRPr>
          </a:p>
          <a:p>
            <a:pPr marL="285750" indent="-285750">
              <a:buFont typeface="Arial"/>
              <a:buChar char="•"/>
            </a:pPr>
            <a:r>
              <a:rPr lang="en-US" sz="1600" b="1" dirty="0">
                <a:solidFill>
                  <a:srgbClr val="374151"/>
                </a:solidFill>
                <a:ea typeface="+mn-lt"/>
                <a:cs typeface="+mn-lt"/>
              </a:rPr>
              <a:t>Creating Input Array</a:t>
            </a:r>
            <a:r>
              <a:rPr lang="en-US" sz="1600" dirty="0">
                <a:solidFill>
                  <a:srgbClr val="374151"/>
                </a:solidFill>
                <a:ea typeface="+mn-lt"/>
                <a:cs typeface="+mn-lt"/>
              </a:rPr>
              <a:t>: The API creates a NumPy array from the input data, which is used as input to the machine learning model.</a:t>
            </a:r>
            <a:endParaRPr lang="en-US" sz="1600">
              <a:ea typeface="+mn-lt"/>
              <a:cs typeface="+mn-lt"/>
            </a:endParaRPr>
          </a:p>
          <a:p>
            <a:pPr marL="285750" indent="-285750">
              <a:buFont typeface="Arial"/>
              <a:buChar char="•"/>
            </a:pPr>
            <a:r>
              <a:rPr lang="en-US" sz="1600" b="1" dirty="0">
                <a:solidFill>
                  <a:srgbClr val="374151"/>
                </a:solidFill>
                <a:ea typeface="+mn-lt"/>
                <a:cs typeface="+mn-lt"/>
              </a:rPr>
              <a:t>Making Prediction</a:t>
            </a:r>
            <a:r>
              <a:rPr lang="en-US" sz="1600" dirty="0">
                <a:solidFill>
                  <a:srgbClr val="374151"/>
                </a:solidFill>
                <a:ea typeface="+mn-lt"/>
                <a:cs typeface="+mn-lt"/>
              </a:rPr>
              <a:t>: The API uses the machine learning model to make a prediction based on the input data.</a:t>
            </a:r>
            <a:endParaRPr lang="en-US" sz="1600">
              <a:ea typeface="+mn-lt"/>
              <a:cs typeface="+mn-lt"/>
            </a:endParaRPr>
          </a:p>
          <a:p>
            <a:pPr marL="285750" indent="-285750">
              <a:buFont typeface="Arial"/>
              <a:buChar char="•"/>
            </a:pPr>
            <a:r>
              <a:rPr lang="en-US" sz="1600" b="1" dirty="0">
                <a:solidFill>
                  <a:srgbClr val="374151"/>
                </a:solidFill>
                <a:ea typeface="+mn-lt"/>
                <a:cs typeface="+mn-lt"/>
              </a:rPr>
              <a:t>Returning Result</a:t>
            </a:r>
            <a:r>
              <a:rPr lang="en-US" sz="1600" dirty="0">
                <a:solidFill>
                  <a:srgbClr val="374151"/>
                </a:solidFill>
                <a:ea typeface="+mn-lt"/>
                <a:cs typeface="+mn-lt"/>
              </a:rPr>
              <a:t>: The API returns a JSON response with the predicted result, which is a binary value indicating the likelihood of heart disease (0 or 1).</a:t>
            </a:r>
            <a:endParaRPr lang="en-US" sz="1600">
              <a:ea typeface="Calibri"/>
              <a:cs typeface="Calibri"/>
            </a:endParaRPr>
          </a:p>
          <a:p>
            <a:pPr marL="285750" indent="-285750">
              <a:buFont typeface="Arial"/>
              <a:buChar char="•"/>
            </a:pPr>
            <a:r>
              <a:rPr lang="en-US" sz="1600" b="1" dirty="0">
                <a:solidFill>
                  <a:srgbClr val="374151"/>
                </a:solidFill>
                <a:ea typeface="+mn-lt"/>
                <a:cs typeface="+mn-lt"/>
              </a:rPr>
              <a:t>Error Handling</a:t>
            </a:r>
            <a:r>
              <a:rPr lang="en-US" sz="1600" dirty="0">
                <a:solidFill>
                  <a:srgbClr val="374151"/>
                </a:solidFill>
                <a:ea typeface="+mn-lt"/>
                <a:cs typeface="+mn-lt"/>
              </a:rPr>
              <a:t>: If any error occurs during the prediction process, the API catches the exception and returns a JSON response with an error message.</a:t>
            </a:r>
            <a:br>
              <a:rPr lang="en-US" sz="1600" dirty="0">
                <a:solidFill>
                  <a:srgbClr val="374151"/>
                </a:solidFill>
                <a:ea typeface="+mn-lt"/>
                <a:cs typeface="+mn-lt"/>
              </a:rPr>
            </a:br>
            <a:endParaRPr lang="en-US" sz="1600">
              <a:ea typeface="Calibri"/>
              <a:cs typeface="Calibri"/>
            </a:endParaRPr>
          </a:p>
          <a:p>
            <a:r>
              <a:rPr lang="en-US" sz="1600" b="1" dirty="0">
                <a:solidFill>
                  <a:srgbClr val="374151"/>
                </a:solidFill>
                <a:ea typeface="+mn-lt"/>
                <a:cs typeface="+mn-lt"/>
              </a:rPr>
              <a:t>How to Use:</a:t>
            </a:r>
            <a:endParaRPr lang="en-US" sz="1600">
              <a:ea typeface="Calibri"/>
              <a:cs typeface="Calibri"/>
            </a:endParaRPr>
          </a:p>
          <a:p>
            <a:r>
              <a:rPr lang="en-US" sz="1600" dirty="0">
                <a:solidFill>
                  <a:srgbClr val="374151"/>
                </a:solidFill>
                <a:ea typeface="+mn-lt"/>
                <a:cs typeface="+mn-lt"/>
              </a:rPr>
              <a:t>To use this API, you would send a POST request to the </a:t>
            </a:r>
            <a:r>
              <a:rPr lang="en-US" sz="1600" b="1" dirty="0">
                <a:solidFill>
                  <a:srgbClr val="374151"/>
                </a:solidFill>
                <a:latin typeface="Consolas"/>
                <a:ea typeface="Calibri"/>
                <a:cs typeface="Calibri"/>
              </a:rPr>
              <a:t>/predict</a:t>
            </a:r>
            <a:r>
              <a:rPr lang="en-US" sz="1600" dirty="0">
                <a:solidFill>
                  <a:srgbClr val="374151"/>
                </a:solidFill>
                <a:ea typeface="+mn-lt"/>
                <a:cs typeface="+mn-lt"/>
              </a:rPr>
              <a:t> route with the required input data in the request form.</a:t>
            </a:r>
            <a:endParaRPr lang="en-US" sz="1600">
              <a:ea typeface="+mn-lt"/>
              <a:cs typeface="+mn-lt"/>
            </a:endParaRPr>
          </a:p>
          <a:p>
            <a:endParaRPr lang="en-US" sz="1600" b="1" u="sng" dirty="0">
              <a:solidFill>
                <a:srgbClr val="374151"/>
              </a:solidFill>
              <a:ea typeface="Calibri"/>
              <a:cs typeface="Calibri"/>
            </a:endParaRPr>
          </a:p>
        </p:txBody>
      </p:sp>
    </p:spTree>
    <p:extLst>
      <p:ext uri="{BB962C8B-B14F-4D97-AF65-F5344CB8AC3E}">
        <p14:creationId xmlns:p14="http://schemas.microsoft.com/office/powerpoint/2010/main" val="4123443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p:cNvSpPr txBox="1"/>
          <p:nvPr/>
        </p:nvSpPr>
        <p:spPr>
          <a:xfrm>
            <a:off x="132521" y="159026"/>
            <a:ext cx="11675165" cy="1354217"/>
          </a:xfrm>
          <a:prstGeom prst="rect">
            <a:avLst/>
          </a:prstGeom>
          <a:noFill/>
        </p:spPr>
        <p:txBody>
          <a:bodyPr wrap="square" lIns="91440" tIns="45720" rIns="91440" bIns="45720" anchor="t">
            <a:spAutoFit/>
          </a:bodyPr>
          <a:lstStyle/>
          <a:p>
            <a:pPr lvl="8"/>
            <a:r>
              <a:rPr lang="en-IN" sz="3600" b="1" i="1" u="sng" dirty="0"/>
              <a:t>APPLICATION BACKEND</a:t>
            </a:r>
            <a:endParaRPr lang="en-US" dirty="0"/>
          </a:p>
          <a:p>
            <a:endParaRPr lang="en-IN" sz="2800" b="1" u="sng" dirty="0"/>
          </a:p>
          <a:p>
            <a:endParaRPr lang="en-IN" sz="1800" b="1" i="1" u="sng" dirty="0"/>
          </a:p>
        </p:txBody>
      </p:sp>
      <p:pic>
        <p:nvPicPr>
          <p:cNvPr id="10" name="Picture 9" descr="A screenshot of a computer&#10;&#10;Description automatically generated">
            <a:extLst>
              <a:ext uri="{FF2B5EF4-FFF2-40B4-BE49-F238E27FC236}">
                <a16:creationId xmlns:a16="http://schemas.microsoft.com/office/drawing/2014/main" id="{495D5A1A-709B-D6DF-83C9-73FB8CC51CE6}"/>
              </a:ext>
            </a:extLst>
          </p:cNvPr>
          <p:cNvPicPr>
            <a:picLocks noChangeAspect="1"/>
          </p:cNvPicPr>
          <p:nvPr/>
        </p:nvPicPr>
        <p:blipFill rotWithShape="1">
          <a:blip r:embed="rId2"/>
          <a:srcRect l="-31" t="6997" r="31" b="7153"/>
          <a:stretch/>
        </p:blipFill>
        <p:spPr>
          <a:xfrm>
            <a:off x="2569029" y="3893150"/>
            <a:ext cx="6607635" cy="2789219"/>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7C62B22A-1138-C35A-5BEC-17B53BD34317}"/>
              </a:ext>
            </a:extLst>
          </p:cNvPr>
          <p:cNvPicPr>
            <a:picLocks noChangeAspect="1"/>
          </p:cNvPicPr>
          <p:nvPr/>
        </p:nvPicPr>
        <p:blipFill>
          <a:blip r:embed="rId3"/>
          <a:stretch>
            <a:fillRect/>
          </a:stretch>
        </p:blipFill>
        <p:spPr>
          <a:xfrm>
            <a:off x="2569028" y="692749"/>
            <a:ext cx="6607628" cy="3100835"/>
          </a:xfrm>
          <a:prstGeom prst="rect">
            <a:avLst/>
          </a:prstGeom>
        </p:spPr>
      </p:pic>
    </p:spTree>
    <p:extLst>
      <p:ext uri="{BB962C8B-B14F-4D97-AF65-F5344CB8AC3E}">
        <p14:creationId xmlns:p14="http://schemas.microsoft.com/office/powerpoint/2010/main" val="2244940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p:cNvSpPr txBox="1"/>
          <p:nvPr/>
        </p:nvSpPr>
        <p:spPr>
          <a:xfrm>
            <a:off x="-477080" y="61055"/>
            <a:ext cx="11109108" cy="646331"/>
          </a:xfrm>
          <a:prstGeom prst="rect">
            <a:avLst/>
          </a:prstGeom>
          <a:noFill/>
        </p:spPr>
        <p:txBody>
          <a:bodyPr wrap="square" lIns="91440" tIns="45720" rIns="91440" bIns="45720" anchor="t">
            <a:spAutoFit/>
          </a:bodyPr>
          <a:lstStyle/>
          <a:p>
            <a:pPr lvl="8"/>
            <a:r>
              <a:rPr lang="en-IN" sz="3600" b="1" i="1" u="sng" dirty="0"/>
              <a:t>INPUT AND PREDICTION RESULT</a:t>
            </a:r>
            <a:endParaRPr lang="en-US" dirty="0"/>
          </a:p>
        </p:txBody>
      </p:sp>
      <p:pic>
        <p:nvPicPr>
          <p:cNvPr id="2" name="Picture 1" descr="A screenshot of a phone&#10;&#10;Description automatically generated">
            <a:extLst>
              <a:ext uri="{FF2B5EF4-FFF2-40B4-BE49-F238E27FC236}">
                <a16:creationId xmlns:a16="http://schemas.microsoft.com/office/drawing/2014/main" id="{951643B9-A34E-298A-3A3A-1C03873D5FBD}"/>
              </a:ext>
            </a:extLst>
          </p:cNvPr>
          <p:cNvPicPr>
            <a:picLocks noChangeAspect="1"/>
          </p:cNvPicPr>
          <p:nvPr/>
        </p:nvPicPr>
        <p:blipFill>
          <a:blip r:embed="rId2"/>
          <a:stretch>
            <a:fillRect/>
          </a:stretch>
        </p:blipFill>
        <p:spPr>
          <a:xfrm>
            <a:off x="579473" y="707572"/>
            <a:ext cx="2694593" cy="5932714"/>
          </a:xfrm>
          <a:prstGeom prst="rect">
            <a:avLst/>
          </a:prstGeom>
        </p:spPr>
      </p:pic>
      <p:pic>
        <p:nvPicPr>
          <p:cNvPr id="3" name="Picture 2" descr="A screenshot of a phone&#10;&#10;Description automatically generated">
            <a:extLst>
              <a:ext uri="{FF2B5EF4-FFF2-40B4-BE49-F238E27FC236}">
                <a16:creationId xmlns:a16="http://schemas.microsoft.com/office/drawing/2014/main" id="{94E05E02-2E6B-F9FA-5F4C-89B841829026}"/>
              </a:ext>
            </a:extLst>
          </p:cNvPr>
          <p:cNvPicPr>
            <a:picLocks noChangeAspect="1"/>
          </p:cNvPicPr>
          <p:nvPr/>
        </p:nvPicPr>
        <p:blipFill>
          <a:blip r:embed="rId3"/>
          <a:stretch>
            <a:fillRect/>
          </a:stretch>
        </p:blipFill>
        <p:spPr>
          <a:xfrm>
            <a:off x="8912490" y="702128"/>
            <a:ext cx="2607508" cy="5943599"/>
          </a:xfrm>
          <a:prstGeom prst="rect">
            <a:avLst/>
          </a:prstGeom>
        </p:spPr>
      </p:pic>
      <p:graphicFrame>
        <p:nvGraphicFramePr>
          <p:cNvPr id="6" name="Diagram 5">
            <a:extLst>
              <a:ext uri="{FF2B5EF4-FFF2-40B4-BE49-F238E27FC236}">
                <a16:creationId xmlns:a16="http://schemas.microsoft.com/office/drawing/2014/main" id="{BD7EE774-CCA6-ECE3-F30A-B099CCE7DA30}"/>
              </a:ext>
            </a:extLst>
          </p:cNvPr>
          <p:cNvGraphicFramePr/>
          <p:nvPr>
            <p:extLst>
              <p:ext uri="{D42A27DB-BD31-4B8C-83A1-F6EECF244321}">
                <p14:modId xmlns:p14="http://schemas.microsoft.com/office/powerpoint/2010/main" val="3893260611"/>
              </p:ext>
            </p:extLst>
          </p:nvPr>
        </p:nvGraphicFramePr>
        <p:xfrm>
          <a:off x="3548743" y="1741714"/>
          <a:ext cx="4942114" cy="337457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086592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p:cNvSpPr txBox="1"/>
          <p:nvPr/>
        </p:nvSpPr>
        <p:spPr>
          <a:xfrm>
            <a:off x="318052" y="168792"/>
            <a:ext cx="11873948" cy="6894195"/>
          </a:xfrm>
          <a:prstGeom prst="rect">
            <a:avLst/>
          </a:prstGeom>
          <a:noFill/>
        </p:spPr>
        <p:txBody>
          <a:bodyPr wrap="square" lIns="91440" tIns="45720" rIns="91440" bIns="45720" anchor="t">
            <a:spAutoFit/>
          </a:bodyPr>
          <a:lstStyle/>
          <a:p>
            <a:pPr algn="ctr"/>
            <a:r>
              <a:rPr lang="en-IN" sz="3600" b="1" i="1" u="sng" dirty="0"/>
              <a:t>CHALLENGES</a:t>
            </a:r>
            <a:endParaRPr lang="en-US" sz="3600" dirty="0">
              <a:cs typeface="Calibri"/>
            </a:endParaRPr>
          </a:p>
          <a:p>
            <a:endParaRPr lang="en-IN" sz="1400" b="1" i="1" u="sng" dirty="0">
              <a:ea typeface="Calibri"/>
              <a:cs typeface="Calibri"/>
            </a:endParaRPr>
          </a:p>
          <a:p>
            <a:pPr marL="285750" indent="-285750">
              <a:buFont typeface="Arial"/>
              <a:buChar char="•"/>
            </a:pPr>
            <a:r>
              <a:rPr lang="en-US" sz="1600" b="1" dirty="0">
                <a:ea typeface="+mn-lt"/>
                <a:cs typeface="+mn-lt"/>
              </a:rPr>
              <a:t>Data Accuracy</a:t>
            </a:r>
            <a:r>
              <a:rPr lang="en-US" sz="1600" dirty="0">
                <a:solidFill>
                  <a:srgbClr val="374151"/>
                </a:solidFill>
                <a:ea typeface="+mn-lt"/>
                <a:cs typeface="+mn-lt"/>
              </a:rPr>
              <a:t>: The app relies on user-input data, which may not always be accurate. Users may enter incorrect or incomplete information, which could affect the accuracy of the heart disease prediction model.</a:t>
            </a:r>
          </a:p>
          <a:p>
            <a:pPr marL="285750" indent="-285750">
              <a:buFont typeface="Arial"/>
              <a:buChar char="•"/>
            </a:pPr>
            <a:r>
              <a:rPr lang="en-US" sz="1600" b="1" dirty="0">
                <a:ea typeface="+mn-lt"/>
                <a:cs typeface="+mn-lt"/>
              </a:rPr>
              <a:t>Model Updates</a:t>
            </a:r>
            <a:r>
              <a:rPr lang="en-US" sz="1600" dirty="0">
                <a:solidFill>
                  <a:srgbClr val="374151"/>
                </a:solidFill>
                <a:ea typeface="+mn-lt"/>
                <a:cs typeface="+mn-lt"/>
              </a:rPr>
              <a:t>: The app uses a pre-trained machine learning model, which may need to be updated periodically to ensure that it remains accurate and effective. This could require significant resources and expertise.</a:t>
            </a:r>
          </a:p>
          <a:p>
            <a:pPr marL="285750" indent="-285750">
              <a:buFont typeface="Arial"/>
              <a:buChar char="•"/>
            </a:pPr>
            <a:r>
              <a:rPr lang="en-US" sz="1600" b="1" dirty="0">
                <a:ea typeface="+mn-lt"/>
                <a:cs typeface="+mn-lt"/>
              </a:rPr>
              <a:t>Scalability</a:t>
            </a:r>
            <a:r>
              <a:rPr lang="en-US" sz="1600" dirty="0">
                <a:solidFill>
                  <a:srgbClr val="374151"/>
                </a:solidFill>
                <a:ea typeface="+mn-lt"/>
                <a:cs typeface="+mn-lt"/>
              </a:rPr>
              <a:t>: As the app grows in popularity, it may need to handle a large volume of user requests, which could put a strain on the app's infrastructure and resources.</a:t>
            </a:r>
          </a:p>
          <a:p>
            <a:pPr marL="285750" indent="-285750">
              <a:buFont typeface="Arial"/>
              <a:buChar char="•"/>
            </a:pPr>
            <a:r>
              <a:rPr lang="en-US" sz="1600" b="1" dirty="0">
                <a:ea typeface="+mn-lt"/>
                <a:cs typeface="+mn-lt"/>
              </a:rPr>
              <a:t>User Engagement</a:t>
            </a:r>
            <a:r>
              <a:rPr lang="en-US" sz="1600" dirty="0">
                <a:solidFill>
                  <a:srgbClr val="374151"/>
                </a:solidFill>
                <a:ea typeface="+mn-lt"/>
                <a:cs typeface="+mn-lt"/>
              </a:rPr>
              <a:t>: The app's user interface and user experience may need to be improved to encourage users to complete the lengthy questionnaire and engage with the app regularly.</a:t>
            </a:r>
          </a:p>
          <a:p>
            <a:pPr marL="285750" indent="-285750">
              <a:buFont typeface="Arial"/>
              <a:buChar char="•"/>
            </a:pPr>
            <a:r>
              <a:rPr lang="en-US" sz="1600" b="1" dirty="0">
                <a:ea typeface="+mn-lt"/>
                <a:cs typeface="+mn-lt"/>
              </a:rPr>
              <a:t>Integration with Wearable Devices</a:t>
            </a:r>
            <a:r>
              <a:rPr lang="en-US" sz="1600" dirty="0">
                <a:solidFill>
                  <a:srgbClr val="374151"/>
                </a:solidFill>
                <a:ea typeface="+mn-lt"/>
                <a:cs typeface="+mn-lt"/>
              </a:rPr>
              <a:t>: The app may need to integrate with wearable devices or other health-related apps to collect more accurate and comprehensive data.</a:t>
            </a:r>
            <a:endParaRPr lang="en-US" sz="1600">
              <a:ea typeface="Calibri"/>
              <a:cs typeface="Calibri"/>
            </a:endParaRPr>
          </a:p>
          <a:p>
            <a:pPr marL="285750" indent="-285750">
              <a:buFont typeface="Arial"/>
              <a:buChar char="•"/>
            </a:pPr>
            <a:r>
              <a:rPr lang="en-US" sz="1600" b="1" dirty="0">
                <a:ea typeface="+mn-lt"/>
                <a:cs typeface="+mn-lt"/>
              </a:rPr>
              <a:t>Regulatory Compliance</a:t>
            </a:r>
            <a:r>
              <a:rPr lang="en-US" sz="1600" dirty="0">
                <a:solidFill>
                  <a:srgbClr val="374151"/>
                </a:solidFill>
                <a:ea typeface="+mn-lt"/>
                <a:cs typeface="+mn-lt"/>
              </a:rPr>
              <a:t>: The app may need to comply with various regulations, such as HIPAA, to ensure that user data is handled and stored in accordance with legal requirements.</a:t>
            </a:r>
            <a:endParaRPr lang="en-US" sz="1600" dirty="0">
              <a:ea typeface="Calibri"/>
              <a:cs typeface="Calibri"/>
            </a:endParaRPr>
          </a:p>
          <a:p>
            <a:pPr marL="285750" indent="-285750">
              <a:buFont typeface="Arial"/>
              <a:buChar char="•"/>
            </a:pPr>
            <a:r>
              <a:rPr lang="en-US" sz="1600" b="1" dirty="0">
                <a:ea typeface="+mn-lt"/>
                <a:cs typeface="+mn-lt"/>
              </a:rPr>
              <a:t>Multilingual Support</a:t>
            </a:r>
            <a:r>
              <a:rPr lang="en-US" sz="1600" dirty="0">
                <a:solidFill>
                  <a:srgbClr val="374151"/>
                </a:solidFill>
                <a:ea typeface="+mn-lt"/>
                <a:cs typeface="+mn-lt"/>
              </a:rPr>
              <a:t>: The app may need to support multiple languages to cater to a diverse user base.</a:t>
            </a:r>
          </a:p>
          <a:p>
            <a:pPr marL="285750" indent="-285750">
              <a:buFont typeface="Arial"/>
              <a:buChar char="•"/>
            </a:pPr>
            <a:r>
              <a:rPr lang="en-US" sz="1600" b="1" dirty="0">
                <a:ea typeface="+mn-lt"/>
                <a:cs typeface="+mn-lt"/>
              </a:rPr>
              <a:t>Accessibility</a:t>
            </a:r>
            <a:r>
              <a:rPr lang="en-US" sz="1600" dirty="0">
                <a:solidFill>
                  <a:srgbClr val="374151"/>
                </a:solidFill>
                <a:ea typeface="+mn-lt"/>
                <a:cs typeface="+mn-lt"/>
              </a:rPr>
              <a:t>: The app may need to ensure that it is accessible to users with disabilities and follows accessibility guidelines.</a:t>
            </a:r>
            <a:endParaRPr lang="en-US" sz="1600" dirty="0">
              <a:solidFill>
                <a:srgbClr val="374151"/>
              </a:solidFill>
              <a:ea typeface="Calibri"/>
              <a:cs typeface="Calibri"/>
            </a:endParaRPr>
          </a:p>
          <a:p>
            <a:pPr marL="285750" indent="-285750">
              <a:buFont typeface="Arial"/>
              <a:buChar char="•"/>
            </a:pPr>
            <a:r>
              <a:rPr lang="en-US" sz="1600" b="1" dirty="0">
                <a:ea typeface="+mn-lt"/>
                <a:cs typeface="+mn-lt"/>
              </a:rPr>
              <a:t>Error Handling</a:t>
            </a:r>
            <a:r>
              <a:rPr lang="en-US" sz="1600" dirty="0">
                <a:solidFill>
                  <a:srgbClr val="374151"/>
                </a:solidFill>
                <a:ea typeface="+mn-lt"/>
                <a:cs typeface="+mn-lt"/>
              </a:rPr>
              <a:t>: The app may need to handle errors and exceptions gracefully to prevent crashes and ensure a seamless user experience.</a:t>
            </a:r>
            <a:endParaRPr lang="en-US" sz="1600" dirty="0">
              <a:solidFill>
                <a:srgbClr val="374151"/>
              </a:solidFill>
              <a:ea typeface="Calibri"/>
              <a:cs typeface="Calibri"/>
            </a:endParaRPr>
          </a:p>
          <a:p>
            <a:pPr marL="285750" indent="-285750">
              <a:buFont typeface="Arial"/>
              <a:buChar char="•"/>
            </a:pPr>
            <a:r>
              <a:rPr lang="en-US" sz="1600" b="1" dirty="0">
                <a:solidFill>
                  <a:srgbClr val="000000"/>
                </a:solidFill>
                <a:ea typeface="+mn-lt"/>
                <a:cs typeface="+mn-lt"/>
              </a:rPr>
              <a:t>Continuous Improvement</a:t>
            </a:r>
            <a:r>
              <a:rPr lang="en-US" sz="1600" dirty="0">
                <a:solidFill>
                  <a:srgbClr val="374151"/>
                </a:solidFill>
                <a:ea typeface="+mn-lt"/>
                <a:cs typeface="+mn-lt"/>
              </a:rPr>
              <a:t>: The app may need to continuously collect user feedback and data to improve the accuracy and effectiveness of the heart disease prediction model.</a:t>
            </a:r>
          </a:p>
          <a:p>
            <a:pPr marL="285750" indent="-285750">
              <a:buFont typeface="Arial,Sans-Serif"/>
              <a:buChar char="•"/>
            </a:pPr>
            <a:r>
              <a:rPr lang="en-US" sz="1600" b="1" dirty="0">
                <a:solidFill>
                  <a:srgbClr val="000000"/>
                </a:solidFill>
                <a:ea typeface="+mn-lt"/>
                <a:cs typeface="+mn-lt"/>
              </a:rPr>
              <a:t>User Feedback and Support</a:t>
            </a:r>
            <a:r>
              <a:rPr lang="en-US" sz="1600" dirty="0">
                <a:solidFill>
                  <a:srgbClr val="374151"/>
                </a:solidFill>
                <a:ea typeface="+mn-lt"/>
                <a:cs typeface="+mn-lt"/>
              </a:rPr>
              <a:t>: The app may need to provide users with feedback and support to help them understand the results of the heart disease prediction model and provide guidance on how to improve their health.</a:t>
            </a:r>
            <a:endParaRPr lang="en-US" sz="1600" dirty="0">
              <a:solidFill>
                <a:srgbClr val="000000"/>
              </a:solidFill>
              <a:ea typeface="+mn-lt"/>
              <a:cs typeface="+mn-lt"/>
            </a:endParaRPr>
          </a:p>
          <a:p>
            <a:pPr marL="285750" indent="-285750">
              <a:buFont typeface="Arial,Sans-Serif"/>
              <a:buChar char="•"/>
            </a:pPr>
            <a:endParaRPr lang="en-US" sz="1600" dirty="0">
              <a:solidFill>
                <a:srgbClr val="374151"/>
              </a:solidFill>
              <a:ea typeface="Calibri"/>
              <a:cs typeface="Calibri"/>
            </a:endParaRPr>
          </a:p>
          <a:p>
            <a:r>
              <a:rPr lang="en-US" sz="1600" dirty="0">
                <a:solidFill>
                  <a:srgbClr val="374151"/>
                </a:solidFill>
                <a:ea typeface="+mn-lt"/>
                <a:cs typeface="+mn-lt"/>
              </a:rPr>
              <a:t>By addressing these challenges, the app can improve its overall quality, user experience, and effectiveness in helping users predict and prevent heart disease.</a:t>
            </a:r>
          </a:p>
          <a:p>
            <a:endParaRPr lang="en-US" sz="2000" dirty="0">
              <a:ea typeface="+mn-lt"/>
              <a:cs typeface="+mn-lt"/>
            </a:endParaRPr>
          </a:p>
          <a:p>
            <a:endParaRPr lang="en-US" sz="2000" i="1" dirty="0">
              <a:latin typeface="Söhne"/>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p:cNvSpPr txBox="1"/>
          <p:nvPr/>
        </p:nvSpPr>
        <p:spPr>
          <a:xfrm>
            <a:off x="318052" y="168792"/>
            <a:ext cx="11873948" cy="6524863"/>
          </a:xfrm>
          <a:prstGeom prst="rect">
            <a:avLst/>
          </a:prstGeom>
          <a:noFill/>
        </p:spPr>
        <p:txBody>
          <a:bodyPr wrap="square" lIns="91440" tIns="45720" rIns="91440" bIns="45720" anchor="t">
            <a:spAutoFit/>
          </a:bodyPr>
          <a:lstStyle/>
          <a:p>
            <a:pPr algn="ctr"/>
            <a:r>
              <a:rPr lang="en-IN" sz="2800" b="1" i="1" u="sng" dirty="0"/>
              <a:t>CONCLUSION</a:t>
            </a:r>
            <a:endParaRPr lang="en-US" dirty="0">
              <a:cs typeface="Calibri"/>
            </a:endParaRPr>
          </a:p>
          <a:p>
            <a:endParaRPr lang="en-IN" sz="1000" b="1" i="1" u="sng" dirty="0"/>
          </a:p>
          <a:p>
            <a:r>
              <a:rPr lang="en-US" sz="2000">
                <a:ea typeface="+mn-lt"/>
                <a:cs typeface="+mn-lt"/>
              </a:rPr>
              <a:t>According to the findings of this project, a logistic Regression model performs better than individual models on all assessment criteria. This finding suggests that the Logistic Regression model provides us with more accurate results than the other models.  The recommended stacking approach offers improved prediction performance, increased resilience, and increased utility for individuals who are at high risk of developing cardiovascular disease. Hospitals can utilise this information to identify patients who are at a high risk of developing cardiovascular disease and provide them with early clinical intervention in order to reduce that risk. Research in the field of Machine Learning will benefit from additional data from a large number of medical institutions, which may be used for the development of artificial neural network structures or for the usage of machine learning frameworks in the future. In future work, the other machine learning techniques algorithms can be incorporated into Internet of Things (IoT) environments which helps to achieve more accuracy in terms of result and it can be useful to the hospitals and saving several human life.</a:t>
            </a:r>
            <a:endParaRPr lang="en-US" sz="2000" dirty="0">
              <a:cs typeface="Calibri"/>
            </a:endParaRPr>
          </a:p>
          <a:p>
            <a:endParaRPr lang="en-US" sz="2000" dirty="0">
              <a:cs typeface="Calibri"/>
            </a:endParaRPr>
          </a:p>
          <a:p>
            <a:endParaRPr lang="en-US" sz="2000" dirty="0">
              <a:cs typeface="Calibri"/>
            </a:endParaRPr>
          </a:p>
          <a:p>
            <a:r>
              <a:rPr lang="en-US" sz="2000">
                <a:ea typeface="+mn-lt"/>
                <a:cs typeface="+mn-lt"/>
              </a:rPr>
              <a:t>A heart disease prediction app has the potential to revolutionize preventive healthcare by providing individuals with valuable insights into their heart health. By leveraging advanced data analytics and machine learning, such an app can aid in the early detection of heart disease, promote healthier lifestyles, and ultimately reduce the burden of heart disease on healthcare systems. However, it is crucial to address challenges related to data quality, user engagement, and regulatory compliance to ensure the app’s success and reliability.</a:t>
            </a:r>
          </a:p>
          <a:p>
            <a:endParaRPr lang="en-US" sz="2000" i="1" dirty="0">
              <a:latin typeface="Söhne"/>
            </a:endParaRPr>
          </a:p>
        </p:txBody>
      </p:sp>
    </p:spTree>
    <p:extLst>
      <p:ext uri="{BB962C8B-B14F-4D97-AF65-F5344CB8AC3E}">
        <p14:creationId xmlns:p14="http://schemas.microsoft.com/office/powerpoint/2010/main" val="1338975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p:cNvSpPr txBox="1"/>
          <p:nvPr/>
        </p:nvSpPr>
        <p:spPr>
          <a:xfrm>
            <a:off x="2146852" y="2637183"/>
            <a:ext cx="184731" cy="369332"/>
          </a:xfrm>
          <a:prstGeom prst="rect">
            <a:avLst/>
          </a:prstGeom>
          <a:noFill/>
        </p:spPr>
        <p:txBody>
          <a:bodyPr wrap="none" rtlCol="0">
            <a:spAutoFit/>
          </a:bodyPr>
          <a:lstStyle/>
          <a:p>
            <a:endParaRPr lang="en-IN"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colorTemperature colorTemp="6502"/>
                    </a14:imgEffect>
                  </a14:imgLayer>
                </a14:imgProps>
              </a:ext>
              <a:ext uri="{28A0092B-C50C-407E-A947-70E740481C1C}">
                <a14:useLocalDpi xmlns:a14="http://schemas.microsoft.com/office/drawing/2010/main" val="0"/>
              </a:ext>
            </a:extLst>
          </a:blip>
          <a:stretch>
            <a:fillRect/>
          </a:stretch>
        </p:blipFill>
        <p:spPr>
          <a:xfrm>
            <a:off x="2656691" y="1969293"/>
            <a:ext cx="6878617" cy="2919413"/>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4000"/>
            <a:lum/>
          </a:blip>
          <a:srcRect/>
          <a:stretch>
            <a:fillRect l="-22000" t="-4000" r="-6000" b="-7000"/>
          </a:stretch>
        </a:blipFill>
        <a:effectLst/>
      </p:bgPr>
    </p:bg>
    <p:spTree>
      <p:nvGrpSpPr>
        <p:cNvPr id="1" name=""/>
        <p:cNvGrpSpPr/>
        <p:nvPr/>
      </p:nvGrpSpPr>
      <p:grpSpPr>
        <a:xfrm>
          <a:off x="0" y="0"/>
          <a:ext cx="0" cy="0"/>
          <a:chOff x="0" y="0"/>
          <a:chExt cx="0" cy="0"/>
        </a:xfrm>
      </p:grpSpPr>
      <p:sp>
        <p:nvSpPr>
          <p:cNvPr id="3" name="TextBox 2"/>
          <p:cNvSpPr txBox="1"/>
          <p:nvPr/>
        </p:nvSpPr>
        <p:spPr>
          <a:xfrm>
            <a:off x="1693744" y="310697"/>
            <a:ext cx="8812696" cy="5509200"/>
          </a:xfrm>
          <a:prstGeom prst="rect">
            <a:avLst/>
          </a:prstGeom>
          <a:noFill/>
        </p:spPr>
        <p:txBody>
          <a:bodyPr wrap="square">
            <a:spAutoFit/>
          </a:bodyPr>
          <a:lstStyle/>
          <a:p>
            <a:pPr algn="ctr"/>
            <a:r>
              <a:rPr lang="en-US" sz="3200" b="1" i="1" dirty="0">
                <a:solidFill>
                  <a:schemeClr val="bg1"/>
                </a:solidFill>
              </a:rPr>
              <a:t>Presented By :</a:t>
            </a:r>
          </a:p>
          <a:p>
            <a:pPr algn="ctr"/>
            <a:endParaRPr lang="en-US" sz="3200" b="1" i="1" dirty="0">
              <a:solidFill>
                <a:schemeClr val="bg1"/>
              </a:solidFill>
            </a:endParaRPr>
          </a:p>
          <a:p>
            <a:pPr algn="ctr"/>
            <a:r>
              <a:rPr lang="en-US" sz="3200" b="1" i="1" dirty="0">
                <a:solidFill>
                  <a:schemeClr val="bg1"/>
                </a:solidFill>
              </a:rPr>
              <a:t>RISHI BAKSHI: 201001001143</a:t>
            </a:r>
          </a:p>
          <a:p>
            <a:pPr algn="ctr"/>
            <a:r>
              <a:rPr lang="en-US" sz="3200" b="1" i="1" dirty="0">
                <a:solidFill>
                  <a:schemeClr val="bg1"/>
                </a:solidFill>
              </a:rPr>
              <a:t>TUSHAL GHOSH: 201001001152</a:t>
            </a:r>
          </a:p>
          <a:p>
            <a:pPr algn="ctr"/>
            <a:r>
              <a:rPr lang="en-US" sz="3200" b="1" i="1" dirty="0">
                <a:solidFill>
                  <a:schemeClr val="bg1"/>
                </a:solidFill>
              </a:rPr>
              <a:t>KOUSHIK PAL: 201001001091</a:t>
            </a:r>
          </a:p>
          <a:p>
            <a:pPr algn="ctr"/>
            <a:r>
              <a:rPr lang="en-US" sz="3200" b="1" i="1" dirty="0">
                <a:solidFill>
                  <a:schemeClr val="bg1"/>
                </a:solidFill>
              </a:rPr>
              <a:t>SHREYA DAS: 201001001093</a:t>
            </a:r>
          </a:p>
          <a:p>
            <a:pPr algn="ctr"/>
            <a:r>
              <a:rPr lang="en-US" sz="3200" b="1" i="1" dirty="0">
                <a:solidFill>
                  <a:schemeClr val="bg1"/>
                </a:solidFill>
              </a:rPr>
              <a:t>SHREYASI PATRA: 201001001157</a:t>
            </a:r>
          </a:p>
          <a:p>
            <a:pPr algn="ctr"/>
            <a:endParaRPr lang="en-US" sz="3200" b="1" i="1" dirty="0">
              <a:solidFill>
                <a:schemeClr val="bg1"/>
              </a:solidFill>
            </a:endParaRPr>
          </a:p>
          <a:p>
            <a:pPr algn="ctr"/>
            <a:endParaRPr lang="en-US" sz="3200" b="1" i="1" dirty="0">
              <a:solidFill>
                <a:schemeClr val="bg1"/>
              </a:solidFill>
            </a:endParaRPr>
          </a:p>
          <a:p>
            <a:pPr algn="ctr"/>
            <a:r>
              <a:rPr lang="en-US" sz="3200" b="1" i="1" dirty="0">
                <a:solidFill>
                  <a:schemeClr val="bg1"/>
                </a:solidFill>
              </a:rPr>
              <a:t>GUIDED BY:</a:t>
            </a:r>
          </a:p>
          <a:p>
            <a:pPr algn="ctr"/>
            <a:r>
              <a:rPr lang="en-US" sz="3200" b="1" i="1" dirty="0">
                <a:solidFill>
                  <a:schemeClr val="bg1"/>
                </a:solidFill>
              </a:rPr>
              <a:t>Prof. KALYAN KUMAR DAS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p:cNvSpPr txBox="1"/>
          <p:nvPr/>
        </p:nvSpPr>
        <p:spPr>
          <a:xfrm>
            <a:off x="291548" y="516836"/>
            <a:ext cx="11608904" cy="5724644"/>
          </a:xfrm>
          <a:prstGeom prst="rect">
            <a:avLst/>
          </a:prstGeom>
          <a:noFill/>
        </p:spPr>
        <p:txBody>
          <a:bodyPr wrap="square" lIns="91440" tIns="45720" rIns="91440" bIns="45720" anchor="t">
            <a:spAutoFit/>
          </a:bodyPr>
          <a:lstStyle/>
          <a:p>
            <a:pPr lvl="8"/>
            <a:r>
              <a:rPr lang="en-US" sz="3600" b="1" u="sng" dirty="0">
                <a:effectLst/>
                <a:latin typeface="Calibri"/>
                <a:cs typeface="Calibri"/>
              </a:rPr>
              <a:t>ABSTRACT</a:t>
            </a:r>
            <a:r>
              <a:rPr lang="en-US" sz="3600" b="1" u="sng" dirty="0">
                <a:latin typeface="Calibri"/>
                <a:cs typeface="Calibri"/>
              </a:rPr>
              <a:t> </a:t>
            </a:r>
            <a:endParaRPr lang="en-US" sz="3600" dirty="0">
              <a:latin typeface="Calibri"/>
              <a:cs typeface="Calibri"/>
            </a:endParaRPr>
          </a:p>
          <a:p>
            <a:endParaRPr lang="en-US" b="0" i="0" dirty="0">
              <a:effectLst/>
              <a:latin typeface="Söhne"/>
            </a:endParaRPr>
          </a:p>
          <a:p>
            <a:r>
              <a:rPr lang="en-US" sz="2400" b="0" i="0" dirty="0">
                <a:effectLst/>
                <a:latin typeface="Calibri"/>
                <a:cs typeface="Calibri"/>
              </a:rPr>
              <a:t>Heart disease is a prevalent and life-threatening medical condition worldwide. Early detection and accurate prediction of heart disease risk factors are crucial for timely intervention and prevention. Heart disease remains a major global health concern, necessitating accurate prediction models for timely intervention. This study employs machine learning algorithms on comprehensive cardiovascular datasets to forecast the likelihood of heart disease occurrence. Leveraging a diverse array of clinical parameters and risk factors, including age, blood pressure, cholesterol levels, and lifestyle attributes, our model aims to predict cardiac conditions with enhanced accuracy.</a:t>
            </a:r>
          </a:p>
          <a:p>
            <a:r>
              <a:rPr lang="en-US" sz="2400" dirty="0">
                <a:latin typeface="Calibri"/>
                <a:cs typeface="Calibri"/>
              </a:rPr>
              <a:t>			</a:t>
            </a:r>
          </a:p>
          <a:p>
            <a:r>
              <a:rPr lang="en-US" sz="2400" b="0" i="0" dirty="0">
                <a:effectLst/>
                <a:latin typeface="Calibri"/>
                <a:cs typeface="Calibri"/>
              </a:rPr>
              <a:t>Through rigorous model evaluation and feature selection techniques, we identified pivotal predictors contributing significantly to disease prognosis. Our findings showcase the efficacy of machine learning in discerning complex patterns within medical data, yielding a predictive framework with commendable accuracy.</a:t>
            </a:r>
            <a:r>
              <a:rPr lang="en-US" sz="2400" dirty="0">
                <a:latin typeface="Calibri"/>
                <a:cs typeface="Calibri"/>
              </a:rPr>
              <a:t> </a:t>
            </a:r>
            <a:endParaRPr lang="en-IN" sz="2400" dirty="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p:cNvSpPr txBox="1"/>
          <p:nvPr/>
        </p:nvSpPr>
        <p:spPr>
          <a:xfrm>
            <a:off x="212035" y="0"/>
            <a:ext cx="11396869" cy="3785652"/>
          </a:xfrm>
          <a:prstGeom prst="rect">
            <a:avLst/>
          </a:prstGeom>
          <a:noFill/>
        </p:spPr>
        <p:txBody>
          <a:bodyPr wrap="square" lIns="91440" tIns="45720" rIns="91440" bIns="45720" anchor="t">
            <a:spAutoFit/>
          </a:bodyPr>
          <a:lstStyle/>
          <a:p>
            <a:pPr algn="ctr"/>
            <a:r>
              <a:rPr lang="en-US" sz="3600" b="1" u="sng" dirty="0"/>
              <a:t>INTRODUCTION</a:t>
            </a:r>
          </a:p>
          <a:p>
            <a:endParaRPr lang="en-US" sz="1800" dirty="0"/>
          </a:p>
          <a:p>
            <a:r>
              <a:rPr lang="en-US" sz="2400" dirty="0"/>
              <a:t>Heart disease, a prevalent and life-threatening condition, claims the lives of 17.5 million individuals annually. Given its critical role in our body's functioning, the heart's health is paramount. Predicting an individual's risk of coronary heart disease is crucial for healthcare and health promotion. With the surge in digital technologies, healthcare centers accumulate vast and complex datasets, necessitating the application of data mining and machine learning techniques. Attributes like age, blood pressure, chest pain type, and various other factors are pivotal in creating predictive models for heart disease. </a:t>
            </a:r>
            <a:endParaRPr lang="en-US" sz="2400" dirty="0">
              <a:cs typeface="Calibri"/>
            </a:endParaRPr>
          </a:p>
          <a:p>
            <a:endParaRPr lang="en-US" sz="1800" b="1" dirty="0"/>
          </a:p>
        </p:txBody>
      </p:sp>
      <p:sp>
        <p:nvSpPr>
          <p:cNvPr id="7" name="TextBox 6"/>
          <p:cNvSpPr txBox="1"/>
          <p:nvPr/>
        </p:nvSpPr>
        <p:spPr>
          <a:xfrm>
            <a:off x="108086" y="3321424"/>
            <a:ext cx="11599309" cy="3539430"/>
          </a:xfrm>
          <a:prstGeom prst="rect">
            <a:avLst/>
          </a:prstGeom>
          <a:noFill/>
        </p:spPr>
        <p:txBody>
          <a:bodyPr wrap="square" lIns="91440" tIns="45720" rIns="91440" bIns="45720" rtlCol="0" anchor="t">
            <a:spAutoFit/>
          </a:bodyPr>
          <a:lstStyle/>
          <a:p>
            <a:endParaRPr lang="en-US" sz="3200" b="1" u="sng" dirty="0">
              <a:solidFill>
                <a:srgbClr val="111111"/>
              </a:solidFill>
              <a:latin typeface="Calibri"/>
              <a:cs typeface="Calibri"/>
            </a:endParaRPr>
          </a:p>
          <a:p>
            <a:r>
              <a:rPr lang="en-US" sz="3200" b="1" u="sng" dirty="0">
                <a:solidFill>
                  <a:srgbClr val="111111"/>
                </a:solidFill>
                <a:effectLst/>
                <a:latin typeface="Calibri"/>
                <a:cs typeface="Calibri"/>
              </a:rPr>
              <a:t>Basic work function of a heart</a:t>
            </a:r>
            <a:endParaRPr lang="en-US" dirty="0">
              <a:latin typeface="Calibri"/>
              <a:cs typeface="Calibri"/>
            </a:endParaRPr>
          </a:p>
          <a:p>
            <a:pPr algn="l">
              <a:buFont typeface="Arial" panose="020B0604020202020204" pitchFamily="34" charset="0"/>
              <a:buChar char="•"/>
            </a:pPr>
            <a:r>
              <a:rPr lang="en-US" sz="2000" b="0" dirty="0">
                <a:solidFill>
                  <a:srgbClr val="111111"/>
                </a:solidFill>
                <a:effectLst/>
                <a:latin typeface="Arial"/>
                <a:cs typeface="Arial"/>
              </a:rPr>
              <a:t>Pumping oxygenated blood to other body parts.</a:t>
            </a:r>
          </a:p>
          <a:p>
            <a:pPr algn="l">
              <a:buFont typeface="Arial" panose="020B0604020202020204" pitchFamily="34" charset="0"/>
              <a:buChar char="•"/>
            </a:pPr>
            <a:r>
              <a:rPr lang="en-US" sz="2000" b="0" dirty="0">
                <a:solidFill>
                  <a:srgbClr val="111111"/>
                </a:solidFill>
                <a:effectLst/>
                <a:latin typeface="Arial"/>
                <a:cs typeface="Arial"/>
              </a:rPr>
              <a:t>Pumping hormones and other vital substances to different</a:t>
            </a:r>
          </a:p>
          <a:p>
            <a:pPr algn="l"/>
            <a:r>
              <a:rPr lang="en-US" sz="2000" b="0" dirty="0">
                <a:solidFill>
                  <a:srgbClr val="111111"/>
                </a:solidFill>
                <a:effectLst/>
                <a:latin typeface="Arial" panose="020B0604020202020204" pitchFamily="34" charset="0"/>
                <a:cs typeface="Arial" panose="020B0604020202020204" pitchFamily="34" charset="0"/>
              </a:rPr>
              <a:t> parts of the body.</a:t>
            </a:r>
          </a:p>
          <a:p>
            <a:pPr>
              <a:buFont typeface="Arial" panose="020B0604020202020204" pitchFamily="34" charset="0"/>
              <a:buChar char="•"/>
            </a:pPr>
            <a:r>
              <a:rPr lang="en-US" sz="2000" b="0" dirty="0">
                <a:solidFill>
                  <a:srgbClr val="111111"/>
                </a:solidFill>
                <a:effectLst/>
                <a:latin typeface="Arial" panose="020B0604020202020204" pitchFamily="34" charset="0"/>
                <a:cs typeface="Arial" panose="020B0604020202020204" pitchFamily="34" charset="0"/>
              </a:rPr>
              <a:t>Receiving deoxygenated blood and carrying metabolic </a:t>
            </a:r>
          </a:p>
          <a:p>
            <a:r>
              <a:rPr lang="en-US" sz="2000" b="0" dirty="0">
                <a:solidFill>
                  <a:srgbClr val="111111"/>
                </a:solidFill>
                <a:effectLst/>
                <a:latin typeface="Arial" panose="020B0604020202020204" pitchFamily="34" charset="0"/>
                <a:cs typeface="Arial" panose="020B0604020202020204" pitchFamily="34" charset="0"/>
              </a:rPr>
              <a:t>waste products from the body and pumping it to the lungs for oxygenation.</a:t>
            </a:r>
          </a:p>
          <a:p>
            <a:pPr algn="l">
              <a:buFont typeface="Arial" panose="020B0604020202020204" pitchFamily="34" charset="0"/>
              <a:buChar char="•"/>
            </a:pPr>
            <a:r>
              <a:rPr lang="en-US" sz="2000" b="0" dirty="0">
                <a:solidFill>
                  <a:srgbClr val="111111"/>
                </a:solidFill>
                <a:effectLst/>
                <a:latin typeface="Arial" panose="020B0604020202020204" pitchFamily="34" charset="0"/>
                <a:cs typeface="Arial" panose="020B0604020202020204" pitchFamily="34" charset="0"/>
              </a:rPr>
              <a:t> Maintaining blood pressure.</a:t>
            </a:r>
          </a:p>
          <a:p>
            <a:pPr algn="l">
              <a:buFont typeface="Arial" panose="020B0604020202020204" pitchFamily="34" charset="0"/>
              <a:buChar char="•"/>
            </a:pPr>
            <a:r>
              <a:rPr lang="en-US" sz="2000" b="0" dirty="0">
                <a:solidFill>
                  <a:srgbClr val="111111"/>
                </a:solidFill>
                <a:effectLst/>
                <a:latin typeface="Arial" panose="020B0604020202020204" pitchFamily="34" charset="0"/>
                <a:cs typeface="Arial" panose="020B0604020202020204" pitchFamily="34" charset="0"/>
              </a:rPr>
              <a:t>Supplying oxygen and nutrients to the tissues and</a:t>
            </a:r>
          </a:p>
          <a:p>
            <a:pPr algn="l"/>
            <a:r>
              <a:rPr lang="en-US" sz="2000" b="0" dirty="0">
                <a:solidFill>
                  <a:srgbClr val="111111"/>
                </a:solidFill>
                <a:effectLst/>
                <a:latin typeface="Arial" panose="020B0604020202020204" pitchFamily="34" charset="0"/>
                <a:cs typeface="Arial" panose="020B0604020202020204" pitchFamily="34" charset="0"/>
              </a:rPr>
              <a:t> removing carbon dioxide and waste from the blood.</a:t>
            </a:r>
            <a:endParaRPr lang="en-IN" sz="2000" dirty="0">
              <a:latin typeface="Arial" panose="020B0604020202020204" pitchFamily="34" charset="0"/>
              <a:cs typeface="Arial" panose="020B0604020202020204" pitchFamily="34" charset="0"/>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0004" y="3724096"/>
            <a:ext cx="3874431" cy="31849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extBox 3"/>
          <p:cNvSpPr txBox="1"/>
          <p:nvPr/>
        </p:nvSpPr>
        <p:spPr>
          <a:xfrm>
            <a:off x="3614738" y="142875"/>
            <a:ext cx="3650808" cy="646331"/>
          </a:xfrm>
          <a:prstGeom prst="rect">
            <a:avLst/>
          </a:prstGeom>
          <a:noFill/>
        </p:spPr>
        <p:txBody>
          <a:bodyPr wrap="none" rtlCol="0">
            <a:spAutoFit/>
          </a:bodyPr>
          <a:lstStyle/>
          <a:p>
            <a:r>
              <a:rPr lang="en-US" sz="3600" b="1" i="1" u="sng" dirty="0"/>
              <a:t>DATA COLLECTION</a:t>
            </a:r>
            <a:endParaRPr lang="en-IN" sz="3600" b="1" i="1" u="sng" dirty="0"/>
          </a:p>
        </p:txBody>
      </p:sp>
      <p:sp>
        <p:nvSpPr>
          <p:cNvPr id="5" name="TextBox 4"/>
          <p:cNvSpPr txBox="1"/>
          <p:nvPr/>
        </p:nvSpPr>
        <p:spPr>
          <a:xfrm>
            <a:off x="242888" y="1385886"/>
            <a:ext cx="11844337" cy="2169825"/>
          </a:xfrm>
          <a:prstGeom prst="rect">
            <a:avLst/>
          </a:prstGeom>
          <a:noFill/>
        </p:spPr>
        <p:txBody>
          <a:bodyPr wrap="square" rtlCol="0">
            <a:spAutoFit/>
          </a:bodyPr>
          <a:lstStyle/>
          <a:p>
            <a:r>
              <a:rPr lang="en-US" sz="2800" b="1" u="sng" dirty="0"/>
              <a:t>Data has been collected from Kaggle</a:t>
            </a:r>
          </a:p>
          <a:p>
            <a:endParaRPr lang="en-US" sz="1100" b="1" u="sng" dirty="0"/>
          </a:p>
          <a:p>
            <a:r>
              <a:rPr lang="en-US" sz="2400" i="1" dirty="0">
                <a:latin typeface="Söhne"/>
              </a:rPr>
              <a:t>Data collection is the process of gathering and measuring information from countless different sources. In order to use the data we collect to develop practical artificial intelligence (AI) and machine learning solutions, it must be collected and stored in a way that makes sense for the business problem at hand.</a:t>
            </a:r>
            <a:endParaRPr lang="en-IN" sz="2400" i="1" dirty="0">
              <a:latin typeface="Söhne"/>
            </a:endParaRPr>
          </a:p>
        </p:txBody>
      </p:sp>
      <p:sp>
        <p:nvSpPr>
          <p:cNvPr id="6" name="TextBox 5"/>
          <p:cNvSpPr txBox="1"/>
          <p:nvPr/>
        </p:nvSpPr>
        <p:spPr>
          <a:xfrm>
            <a:off x="242888" y="3983114"/>
            <a:ext cx="11758612" cy="2169825"/>
          </a:xfrm>
          <a:prstGeom prst="rect">
            <a:avLst/>
          </a:prstGeom>
          <a:noFill/>
        </p:spPr>
        <p:txBody>
          <a:bodyPr wrap="square" rtlCol="0">
            <a:spAutoFit/>
          </a:bodyPr>
          <a:lstStyle/>
          <a:p>
            <a:r>
              <a:rPr lang="en-US" sz="2800" b="1" u="sng" dirty="0"/>
              <a:t>What is Kaggle?</a:t>
            </a:r>
          </a:p>
          <a:p>
            <a:endParaRPr lang="en-US" sz="1100" b="1" u="sng" dirty="0"/>
          </a:p>
          <a:p>
            <a:r>
              <a:rPr lang="en-US" sz="2400" i="1" dirty="0">
                <a:latin typeface="Söhne"/>
              </a:rPr>
              <a:t>KAGGLE is an online community of data scientists and machine learners , owned by Google LLC. Kaggle allows users to find and publish data sets , explore and build models in a web-based data-science environment, work with other data scientists and machine learning engineers, and enter competitions to solve data science challenges.</a:t>
            </a:r>
            <a:endParaRPr lang="en-IN" sz="2400" i="1" dirty="0">
              <a:latin typeface="Söhn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p:cNvSpPr txBox="1"/>
          <p:nvPr/>
        </p:nvSpPr>
        <p:spPr>
          <a:xfrm>
            <a:off x="4139801" y="271462"/>
            <a:ext cx="3086102" cy="584775"/>
          </a:xfrm>
          <a:prstGeom prst="rect">
            <a:avLst/>
          </a:prstGeom>
          <a:noFill/>
        </p:spPr>
        <p:txBody>
          <a:bodyPr wrap="square" rtlCol="0">
            <a:spAutoFit/>
          </a:bodyPr>
          <a:lstStyle/>
          <a:p>
            <a:r>
              <a:rPr lang="en-US" sz="3200" b="1" i="1" u="sng" dirty="0"/>
              <a:t>DATA CLEANING</a:t>
            </a:r>
            <a:endParaRPr lang="en-IN" sz="3200" b="1" i="1" u="sng" dirty="0"/>
          </a:p>
        </p:txBody>
      </p:sp>
      <p:sp>
        <p:nvSpPr>
          <p:cNvPr id="4" name="TextBox 3"/>
          <p:cNvSpPr txBox="1"/>
          <p:nvPr/>
        </p:nvSpPr>
        <p:spPr>
          <a:xfrm>
            <a:off x="404814" y="1138535"/>
            <a:ext cx="11787186" cy="1384995"/>
          </a:xfrm>
          <a:prstGeom prst="rect">
            <a:avLst/>
          </a:prstGeom>
          <a:noFill/>
        </p:spPr>
        <p:txBody>
          <a:bodyPr wrap="square">
            <a:spAutoFit/>
          </a:bodyPr>
          <a:lstStyle/>
          <a:p>
            <a:r>
              <a:rPr lang="en-IN" sz="2800" i="1" dirty="0">
                <a:latin typeface="Söhne"/>
              </a:rPr>
              <a:t>Data Cleaning is essentially the task of removing errors and anomalies or replacing observed values with the true values from data to get more values in analytics.</a:t>
            </a:r>
          </a:p>
        </p:txBody>
      </p:sp>
      <p:sp>
        <p:nvSpPr>
          <p:cNvPr id="6" name="TextBox 5"/>
          <p:cNvSpPr txBox="1"/>
          <p:nvPr/>
        </p:nvSpPr>
        <p:spPr>
          <a:xfrm>
            <a:off x="404814" y="2939386"/>
            <a:ext cx="8324847" cy="3647152"/>
          </a:xfrm>
          <a:prstGeom prst="rect">
            <a:avLst/>
          </a:prstGeom>
          <a:noFill/>
        </p:spPr>
        <p:txBody>
          <a:bodyPr wrap="square">
            <a:spAutoFit/>
          </a:bodyPr>
          <a:lstStyle/>
          <a:p>
            <a:r>
              <a:rPr lang="en-IN" sz="2800" b="1" i="1" u="sng" dirty="0"/>
              <a:t>METHODS</a:t>
            </a:r>
          </a:p>
          <a:p>
            <a:endParaRPr lang="en-IN" sz="1100" b="1" i="1" u="sng" dirty="0"/>
          </a:p>
          <a:p>
            <a:r>
              <a:rPr lang="en-IN" sz="2400" dirty="0"/>
              <a:t>● Get Rid of Extra Spaces.</a:t>
            </a:r>
          </a:p>
          <a:p>
            <a:r>
              <a:rPr lang="en-IN" sz="2400" dirty="0"/>
              <a:t>● Select and Treat All Blank Cells.</a:t>
            </a:r>
          </a:p>
          <a:p>
            <a:r>
              <a:rPr lang="en-IN" sz="2400" dirty="0"/>
              <a:t>● Convert Numbers Stored as Text into Numbers.</a:t>
            </a:r>
          </a:p>
          <a:p>
            <a:r>
              <a:rPr lang="en-IN" sz="2400" dirty="0"/>
              <a:t>● Remove Duplicates.</a:t>
            </a:r>
          </a:p>
          <a:p>
            <a:r>
              <a:rPr lang="en-IN" sz="2400" dirty="0"/>
              <a:t>● Highlight Errors.</a:t>
            </a:r>
          </a:p>
          <a:p>
            <a:r>
              <a:rPr lang="en-IN" sz="2400" dirty="0"/>
              <a:t>● Change Text to Lower/Upper/Proper Case.</a:t>
            </a:r>
          </a:p>
          <a:p>
            <a:r>
              <a:rPr lang="en-IN" sz="2400" dirty="0"/>
              <a:t>● Spell Check.</a:t>
            </a:r>
          </a:p>
          <a:p>
            <a:r>
              <a:rPr lang="en-IN" sz="2400" dirty="0"/>
              <a:t>● Delete all Formatting.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p:cNvSpPr txBox="1"/>
          <p:nvPr/>
        </p:nvSpPr>
        <p:spPr>
          <a:xfrm>
            <a:off x="2626837" y="0"/>
            <a:ext cx="5443537" cy="646331"/>
          </a:xfrm>
          <a:prstGeom prst="rect">
            <a:avLst/>
          </a:prstGeom>
          <a:noFill/>
        </p:spPr>
        <p:txBody>
          <a:bodyPr wrap="square" rtlCol="0">
            <a:spAutoFit/>
          </a:bodyPr>
          <a:lstStyle/>
          <a:p>
            <a:r>
              <a:rPr lang="en-US" sz="3600" b="1" i="1" u="sng" dirty="0"/>
              <a:t>DESCRIPTION OF DATASET</a:t>
            </a:r>
            <a:endParaRPr lang="en-IN" sz="3600" b="1" i="1" u="sng" dirty="0"/>
          </a:p>
        </p:txBody>
      </p:sp>
      <p:sp>
        <p:nvSpPr>
          <p:cNvPr id="3" name="TextBox 2"/>
          <p:cNvSpPr txBox="1"/>
          <p:nvPr/>
        </p:nvSpPr>
        <p:spPr>
          <a:xfrm>
            <a:off x="657227" y="753487"/>
            <a:ext cx="3939220" cy="461665"/>
          </a:xfrm>
          <a:prstGeom prst="rect">
            <a:avLst/>
          </a:prstGeom>
          <a:noFill/>
        </p:spPr>
        <p:txBody>
          <a:bodyPr wrap="none" rtlCol="0">
            <a:spAutoFit/>
          </a:bodyPr>
          <a:lstStyle/>
          <a:p>
            <a:r>
              <a:rPr lang="en-US" sz="2400" b="1" i="1" u="sng" dirty="0">
                <a:latin typeface="Söhne"/>
              </a:rPr>
              <a:t>ATTRIBUTES THAT ARE TAKEN</a:t>
            </a:r>
            <a:endParaRPr lang="en-IN" sz="2400" b="1" i="1" u="sng" dirty="0">
              <a:latin typeface="Söhne"/>
            </a:endParaRPr>
          </a:p>
        </p:txBody>
      </p:sp>
      <p:sp>
        <p:nvSpPr>
          <p:cNvPr id="11" name="TextBox 10"/>
          <p:cNvSpPr txBox="1"/>
          <p:nvPr/>
        </p:nvSpPr>
        <p:spPr>
          <a:xfrm>
            <a:off x="230981" y="1629489"/>
            <a:ext cx="11730038" cy="5016758"/>
          </a:xfrm>
          <a:prstGeom prst="rect">
            <a:avLst/>
          </a:prstGeom>
          <a:noFill/>
        </p:spPr>
        <p:txBody>
          <a:bodyPr wrap="square">
            <a:spAutoFit/>
          </a:bodyPr>
          <a:lstStyle/>
          <a:p>
            <a:pPr algn="l">
              <a:buFont typeface="+mj-lt"/>
              <a:buAutoNum type="arabicPeriod"/>
            </a:pPr>
            <a:r>
              <a:rPr lang="en-US" sz="1600" b="0" i="0" dirty="0">
                <a:effectLst/>
                <a:latin typeface="Inter"/>
              </a:rPr>
              <a:t>Heart Disease : Respondents that have ever reported having coronary heart disease (CHD) or myocardial infarction (MI).</a:t>
            </a:r>
          </a:p>
          <a:p>
            <a:pPr algn="l">
              <a:buFont typeface="+mj-lt"/>
              <a:buAutoNum type="arabicPeriod"/>
            </a:pPr>
            <a:r>
              <a:rPr lang="en-US" sz="1600" b="0" i="0" dirty="0">
                <a:effectLst/>
                <a:latin typeface="Inter"/>
              </a:rPr>
              <a:t>BMI : Body Mass Index (BMI).</a:t>
            </a:r>
          </a:p>
          <a:p>
            <a:pPr algn="l">
              <a:buFont typeface="+mj-lt"/>
              <a:buAutoNum type="arabicPeriod"/>
            </a:pPr>
            <a:r>
              <a:rPr lang="en-US" sz="1600" b="0" i="0" dirty="0">
                <a:effectLst/>
                <a:latin typeface="Inter"/>
              </a:rPr>
              <a:t>Smoking : Have you smoked at least 100 cigarettes in your entire life? </a:t>
            </a:r>
          </a:p>
          <a:p>
            <a:pPr algn="l">
              <a:buFont typeface="+mj-lt"/>
              <a:buAutoNum type="arabicPeriod"/>
            </a:pPr>
            <a:r>
              <a:rPr lang="en-US" sz="1600" b="0" i="0" dirty="0">
                <a:effectLst/>
                <a:latin typeface="Inter"/>
              </a:rPr>
              <a:t>Alcohol Drinking : Heavy drinkers (adult men having more than 14 drinks per week and adult women having more than 7 drinks per week</a:t>
            </a:r>
          </a:p>
          <a:p>
            <a:pPr algn="l">
              <a:buFont typeface="+mj-lt"/>
              <a:buAutoNum type="arabicPeriod"/>
            </a:pPr>
            <a:r>
              <a:rPr lang="en-US" sz="1600" b="0" i="0" dirty="0">
                <a:effectLst/>
                <a:latin typeface="Inter"/>
              </a:rPr>
              <a:t>Stroke : you had a stroke?</a:t>
            </a:r>
          </a:p>
          <a:p>
            <a:pPr algn="l">
              <a:buFont typeface="+mj-lt"/>
              <a:buAutoNum type="arabicPeriod"/>
            </a:pPr>
            <a:r>
              <a:rPr lang="en-US" sz="1600" b="0" i="0" dirty="0">
                <a:effectLst/>
                <a:latin typeface="Inter"/>
              </a:rPr>
              <a:t>Physical Health : Now thinking about your physical health, which includes physical illness and injury, for how many days during the past 30 days was your physical health not good? (0-30 days).</a:t>
            </a:r>
          </a:p>
          <a:p>
            <a:pPr algn="l">
              <a:buFont typeface="+mj-lt"/>
              <a:buAutoNum type="arabicPeriod"/>
            </a:pPr>
            <a:r>
              <a:rPr lang="en-US" sz="1600" b="0" i="0" dirty="0">
                <a:effectLst/>
                <a:latin typeface="Inter"/>
              </a:rPr>
              <a:t>Mental Health : Thinking about your mental health, for how many days during the past 30 days was your mental health not good? (0-30 days).</a:t>
            </a:r>
          </a:p>
          <a:p>
            <a:pPr algn="l">
              <a:buFont typeface="+mj-lt"/>
              <a:buAutoNum type="arabicPeriod"/>
            </a:pPr>
            <a:r>
              <a:rPr lang="en-US" sz="1600" b="0" i="0" dirty="0">
                <a:effectLst/>
                <a:latin typeface="Inter"/>
              </a:rPr>
              <a:t>Diff Walking : Do you have serious difficulty walking or climbing stairs?</a:t>
            </a:r>
          </a:p>
          <a:p>
            <a:pPr algn="l">
              <a:buFont typeface="+mj-lt"/>
              <a:buAutoNum type="arabicPeriod"/>
            </a:pPr>
            <a:r>
              <a:rPr lang="en-US" sz="1600" b="0" i="0" dirty="0">
                <a:effectLst/>
                <a:latin typeface="Inter"/>
              </a:rPr>
              <a:t>Sex : Are you male or female?</a:t>
            </a:r>
          </a:p>
          <a:p>
            <a:pPr algn="l">
              <a:buFont typeface="+mj-lt"/>
              <a:buAutoNum type="arabicPeriod"/>
            </a:pPr>
            <a:r>
              <a:rPr lang="en-US" sz="1600" b="0" i="0" dirty="0">
                <a:effectLst/>
                <a:latin typeface="Inter"/>
              </a:rPr>
              <a:t>Age Category: Fourteen-level age category.</a:t>
            </a:r>
          </a:p>
          <a:p>
            <a:pPr algn="l">
              <a:buFont typeface="+mj-lt"/>
              <a:buAutoNum type="arabicPeriod"/>
            </a:pPr>
            <a:r>
              <a:rPr lang="en-US" sz="1600" b="0" i="0" dirty="0">
                <a:effectLst/>
                <a:latin typeface="Inter"/>
              </a:rPr>
              <a:t>Diabetic : you had diabetes?</a:t>
            </a:r>
          </a:p>
          <a:p>
            <a:pPr algn="l">
              <a:buFont typeface="+mj-lt"/>
              <a:buAutoNum type="arabicPeriod"/>
            </a:pPr>
            <a:r>
              <a:rPr lang="en-US" sz="1600" b="0" i="0" dirty="0">
                <a:effectLst/>
                <a:latin typeface="Inter"/>
              </a:rPr>
              <a:t>Physical Activity : Adults who reported doing physical activity or exercise during the past 30 days other than their regular job.</a:t>
            </a:r>
          </a:p>
          <a:p>
            <a:pPr algn="l">
              <a:buFont typeface="+mj-lt"/>
              <a:buAutoNum type="arabicPeriod"/>
            </a:pPr>
            <a:r>
              <a:rPr lang="en-US" sz="1600" b="0" i="0" dirty="0">
                <a:effectLst/>
                <a:latin typeface="Inter"/>
              </a:rPr>
              <a:t>Gen Health : Would you say that in general your health is...</a:t>
            </a:r>
          </a:p>
          <a:p>
            <a:pPr algn="l">
              <a:buFont typeface="+mj-lt"/>
              <a:buAutoNum type="arabicPeriod"/>
            </a:pPr>
            <a:r>
              <a:rPr lang="en-US" sz="1600" b="0" i="0" dirty="0">
                <a:effectLst/>
                <a:latin typeface="Inter"/>
              </a:rPr>
              <a:t>Sleep Time : On average, how many hours of sleep do you get in a 24-hour period?</a:t>
            </a:r>
          </a:p>
          <a:p>
            <a:pPr algn="l">
              <a:buFont typeface="+mj-lt"/>
              <a:buAutoNum type="arabicPeriod"/>
            </a:pPr>
            <a:r>
              <a:rPr lang="en-US" sz="1600" b="0" i="0" dirty="0">
                <a:effectLst/>
                <a:latin typeface="Inter"/>
              </a:rPr>
              <a:t>Asthma : you had asthma?</a:t>
            </a:r>
          </a:p>
          <a:p>
            <a:pPr algn="l">
              <a:buFont typeface="+mj-lt"/>
              <a:buAutoNum type="arabicPeriod"/>
            </a:pPr>
            <a:r>
              <a:rPr lang="en-US" sz="1600" b="0" i="0" dirty="0">
                <a:effectLst/>
                <a:latin typeface="Inter"/>
              </a:rPr>
              <a:t>Kidney Disease : Not including kidney stones, bladder infection or incontinence, were you ever told you had kidney disease?</a:t>
            </a:r>
          </a:p>
          <a:p>
            <a:pPr algn="l">
              <a:buFont typeface="+mj-lt"/>
              <a:buAutoNum type="arabicPeriod"/>
            </a:pPr>
            <a:r>
              <a:rPr lang="en-US" sz="1600" b="0" i="0" dirty="0">
                <a:effectLst/>
                <a:latin typeface="Inter"/>
              </a:rPr>
              <a:t>Skin Cancer : you had skin cancer?</a:t>
            </a:r>
          </a:p>
          <a:p>
            <a:pPr algn="l">
              <a:buFont typeface="+mj-lt"/>
              <a:buAutoNum type="arabicPeriod"/>
            </a:pPr>
            <a:endParaRPr lang="en-US" sz="1600" b="0" i="0" dirty="0">
              <a:effectLst/>
              <a:latin typeface="Inte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p:cNvSpPr txBox="1"/>
          <p:nvPr/>
        </p:nvSpPr>
        <p:spPr>
          <a:xfrm>
            <a:off x="3414713" y="114300"/>
            <a:ext cx="4900611" cy="584775"/>
          </a:xfrm>
          <a:prstGeom prst="rect">
            <a:avLst/>
          </a:prstGeom>
          <a:noFill/>
        </p:spPr>
        <p:txBody>
          <a:bodyPr wrap="square" rtlCol="0">
            <a:spAutoFit/>
          </a:bodyPr>
          <a:lstStyle/>
          <a:p>
            <a:r>
              <a:rPr lang="en-US" sz="3200" b="1" i="1" u="sng" dirty="0"/>
              <a:t>DATASET SCREENSHOT</a:t>
            </a:r>
            <a:endParaRPr lang="en-IN" sz="3200" b="1" i="1" u="sn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1085850"/>
            <a:ext cx="11901487" cy="46863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p:cNvSpPr txBox="1"/>
          <p:nvPr/>
        </p:nvSpPr>
        <p:spPr>
          <a:xfrm>
            <a:off x="202406" y="285751"/>
            <a:ext cx="11787187" cy="2585323"/>
          </a:xfrm>
          <a:prstGeom prst="rect">
            <a:avLst/>
          </a:prstGeom>
          <a:noFill/>
        </p:spPr>
        <p:txBody>
          <a:bodyPr wrap="square" lIns="91440" tIns="45720" rIns="91440" bIns="45720" rtlCol="0" anchor="t">
            <a:spAutoFit/>
          </a:bodyPr>
          <a:lstStyle/>
          <a:p>
            <a:pPr algn="ctr"/>
            <a:r>
              <a:rPr lang="en-IN" sz="2800" b="1" i="1" u="sng" dirty="0"/>
              <a:t>RESULT AND ANALYSIS</a:t>
            </a:r>
            <a:endParaRPr lang="en-US" dirty="0"/>
          </a:p>
          <a:p>
            <a:endParaRPr lang="en-IN" dirty="0"/>
          </a:p>
          <a:p>
            <a:r>
              <a:rPr lang="en-IN" dirty="0"/>
              <a:t>	</a:t>
            </a:r>
            <a:endParaRPr lang="en-IN"/>
          </a:p>
          <a:p>
            <a:r>
              <a:rPr lang="en-US" sz="2000" b="0" i="1" dirty="0">
                <a:effectLst/>
                <a:ea typeface="+mn-lt"/>
                <a:cs typeface="+mn-lt"/>
              </a:rPr>
              <a:t>This research aims to identify </a:t>
            </a:r>
            <a:r>
              <a:rPr lang="en-US" sz="2000" i="1" dirty="0">
                <a:ea typeface="+mn-lt"/>
                <a:cs typeface="+mn-lt"/>
              </a:rPr>
              <a:t>effective data mining techniques </a:t>
            </a:r>
            <a:r>
              <a:rPr lang="en-US" sz="2000" b="0" i="1" dirty="0">
                <a:effectLst/>
                <a:ea typeface="+mn-lt"/>
                <a:cs typeface="+mn-lt"/>
              </a:rPr>
              <a:t>for </a:t>
            </a:r>
            <a:r>
              <a:rPr lang="en-US" sz="2000" i="1" dirty="0">
                <a:ea typeface="+mn-lt"/>
                <a:cs typeface="+mn-lt"/>
              </a:rPr>
              <a:t>precise </a:t>
            </a:r>
            <a:r>
              <a:rPr lang="en-US" sz="2000" b="0" i="1" dirty="0">
                <a:effectLst/>
                <a:ea typeface="+mn-lt"/>
                <a:cs typeface="+mn-lt"/>
              </a:rPr>
              <a:t>heart disease </a:t>
            </a:r>
            <a:r>
              <a:rPr lang="en-US" sz="2000" i="1" dirty="0">
                <a:ea typeface="+mn-lt"/>
                <a:cs typeface="+mn-lt"/>
              </a:rPr>
              <a:t>prediction with minimal attributes</a:t>
            </a:r>
            <a:r>
              <a:rPr lang="en-US" sz="2000" b="0" i="1" dirty="0">
                <a:effectLst/>
                <a:ea typeface="+mn-lt"/>
                <a:cs typeface="+mn-lt"/>
              </a:rPr>
              <a:t>. Logistic Regression</a:t>
            </a:r>
            <a:r>
              <a:rPr lang="en-US" sz="2000" i="1" dirty="0">
                <a:ea typeface="+mn-lt"/>
                <a:cs typeface="+mn-lt"/>
              </a:rPr>
              <a:t> (91.61%) emerged as </a:t>
            </a:r>
            <a:r>
              <a:rPr lang="en-US" sz="2000" b="0" i="1" dirty="0">
                <a:effectLst/>
                <a:ea typeface="+mn-lt"/>
                <a:cs typeface="+mn-lt"/>
              </a:rPr>
              <a:t>the </a:t>
            </a:r>
            <a:r>
              <a:rPr lang="en-US" sz="2000" i="1" dirty="0">
                <a:ea typeface="+mn-lt"/>
                <a:cs typeface="+mn-lt"/>
              </a:rPr>
              <a:t>most efficient </a:t>
            </a:r>
            <a:r>
              <a:rPr lang="en-US" sz="2000" b="0" i="1" dirty="0">
                <a:effectLst/>
                <a:ea typeface="+mn-lt"/>
                <a:cs typeface="+mn-lt"/>
              </a:rPr>
              <a:t>algorithm.</a:t>
            </a:r>
            <a:r>
              <a:rPr lang="en-US" sz="2000" i="1" dirty="0">
                <a:ea typeface="+mn-lt"/>
                <a:cs typeface="+mn-lt"/>
              </a:rPr>
              <a:t> </a:t>
            </a:r>
            <a:endParaRPr lang="en-US" sz="2000" dirty="0">
              <a:ea typeface="+mn-lt"/>
              <a:cs typeface="+mn-lt"/>
            </a:endParaRPr>
          </a:p>
          <a:p>
            <a:endParaRPr lang="en-US" sz="2000" b="0" i="1" dirty="0">
              <a:effectLst/>
              <a:latin typeface="Söhne"/>
            </a:endParaRPr>
          </a:p>
          <a:p>
            <a:endParaRPr lang="en-US" sz="2000" i="1" dirty="0">
              <a:latin typeface="Söhne"/>
            </a:endParaRP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669" y="2257158"/>
            <a:ext cx="5469527" cy="377941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4492" y="2262405"/>
            <a:ext cx="5049080" cy="377941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14691</Words>
  <Application>Microsoft Office PowerPoint</Application>
  <PresentationFormat>Widescreen</PresentationFormat>
  <Paragraphs>216</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AND PREDICTION USING MACHINE LEARNING</dc:title>
  <dc:creator>Shreya Das</dc:creator>
  <cp:lastModifiedBy>tghos</cp:lastModifiedBy>
  <cp:revision>293</cp:revision>
  <dcterms:created xsi:type="dcterms:W3CDTF">2023-12-24T19:28:00Z</dcterms:created>
  <dcterms:modified xsi:type="dcterms:W3CDTF">2024-06-12T12:32:16Z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C3D7710E2357428F8E310148D27E96A5_12</vt:lpwstr>
  </property>
  <property fmtid="{D5CDD505-2E9C-101B-9397-08002B2CF9AE}" pid="3" name="KSOProductBuildVer">
    <vt:lpwstr>1033-12.2.0.13472</vt:lpwstr>
  </property>
</Properties>
</file>