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410E80-87E0-400E-AB75-5AF0846DEFEA}" type="doc">
      <dgm:prSet loTypeId="urn:microsoft.com/office/officeart/2005/8/layout/process4" loCatId="list" qsTypeId="urn:microsoft.com/office/officeart/2005/8/quickstyle/simple1" qsCatId="simple" csTypeId="urn:microsoft.com/office/officeart/2005/8/colors/accent2_2" csCatId="accent2" phldr="1"/>
      <dgm:spPr/>
      <dgm:t>
        <a:bodyPr/>
        <a:lstStyle/>
        <a:p>
          <a:endParaRPr lang="en-US"/>
        </a:p>
      </dgm:t>
    </dgm:pt>
    <dgm:pt modelId="{FB14A6DB-B219-4E2A-9018-877F35369D55}">
      <dgm:prSet phldrT="[Text]"/>
      <dgm:spPr/>
      <dgm:t>
        <a:bodyPr/>
        <a:lstStyle/>
        <a:p>
          <a:r>
            <a:rPr lang="en-GB" b="1" dirty="0"/>
            <a:t>DATA COLLECTION</a:t>
          </a:r>
          <a:endParaRPr lang="en-US" b="1" dirty="0"/>
        </a:p>
      </dgm:t>
    </dgm:pt>
    <dgm:pt modelId="{EA45FF95-0EA2-4F2F-941B-43460A062229}" type="parTrans" cxnId="{B990F99D-EDFD-4628-9144-E8791F993B4F}">
      <dgm:prSet/>
      <dgm:spPr/>
      <dgm:t>
        <a:bodyPr/>
        <a:lstStyle/>
        <a:p>
          <a:endParaRPr lang="en-US"/>
        </a:p>
      </dgm:t>
    </dgm:pt>
    <dgm:pt modelId="{C275DF75-344C-4574-A8A5-B5A4E1752FB3}" type="sibTrans" cxnId="{B990F99D-EDFD-4628-9144-E8791F993B4F}">
      <dgm:prSet/>
      <dgm:spPr/>
      <dgm:t>
        <a:bodyPr/>
        <a:lstStyle/>
        <a:p>
          <a:endParaRPr lang="en-US"/>
        </a:p>
      </dgm:t>
    </dgm:pt>
    <dgm:pt modelId="{779B3077-6F20-4E92-A274-B2FC92209775}">
      <dgm:prSet phldrT="[Text]"/>
      <dgm:spPr/>
      <dgm:t>
        <a:bodyPr/>
        <a:lstStyle/>
        <a:p>
          <a:r>
            <a:rPr lang="en-US" dirty="0"/>
            <a:t>The data used in the study are from Parkinson's Progression Markers Initiative (PPMI)</a:t>
          </a:r>
        </a:p>
      </dgm:t>
    </dgm:pt>
    <dgm:pt modelId="{F95C59F6-13F7-4416-BEF9-F4B5593D1A3D}" type="parTrans" cxnId="{3FAA8381-E8BE-4188-940E-2B1EF0E355B4}">
      <dgm:prSet/>
      <dgm:spPr/>
      <dgm:t>
        <a:bodyPr/>
        <a:lstStyle/>
        <a:p>
          <a:endParaRPr lang="en-US"/>
        </a:p>
      </dgm:t>
    </dgm:pt>
    <dgm:pt modelId="{B49572FD-DFCB-4FA2-B59E-66079177D3ED}" type="sibTrans" cxnId="{3FAA8381-E8BE-4188-940E-2B1EF0E355B4}">
      <dgm:prSet/>
      <dgm:spPr/>
      <dgm:t>
        <a:bodyPr/>
        <a:lstStyle/>
        <a:p>
          <a:endParaRPr lang="en-US"/>
        </a:p>
      </dgm:t>
    </dgm:pt>
    <dgm:pt modelId="{573C075D-E614-470A-874D-FD6D438451F8}">
      <dgm:prSet phldrT="[Text]"/>
      <dgm:spPr/>
      <dgm:t>
        <a:bodyPr/>
        <a:lstStyle/>
        <a:p>
          <a:r>
            <a:rPr lang="en-GB" b="1" dirty="0"/>
            <a:t>DATA PROCESSING</a:t>
          </a:r>
          <a:endParaRPr lang="en-US" b="1" dirty="0"/>
        </a:p>
      </dgm:t>
    </dgm:pt>
    <dgm:pt modelId="{F2F2EAF8-DB4E-4018-A4D0-F18AE1DF5914}" type="parTrans" cxnId="{4D325B0E-7740-4D20-B1AC-D1637D98BAF7}">
      <dgm:prSet/>
      <dgm:spPr/>
      <dgm:t>
        <a:bodyPr/>
        <a:lstStyle/>
        <a:p>
          <a:endParaRPr lang="en-US"/>
        </a:p>
      </dgm:t>
    </dgm:pt>
    <dgm:pt modelId="{8CD76EDA-7CC1-4D80-960E-9A6F6DD1C396}" type="sibTrans" cxnId="{4D325B0E-7740-4D20-B1AC-D1637D98BAF7}">
      <dgm:prSet/>
      <dgm:spPr/>
      <dgm:t>
        <a:bodyPr/>
        <a:lstStyle/>
        <a:p>
          <a:endParaRPr lang="en-US"/>
        </a:p>
      </dgm:t>
    </dgm:pt>
    <dgm:pt modelId="{71C53D3F-07F4-409F-8865-0CDBC125B459}">
      <dgm:prSet phldrT="[Text]"/>
      <dgm:spPr/>
      <dgm:t>
        <a:bodyPr/>
        <a:lstStyle/>
        <a:p>
          <a:r>
            <a:rPr lang="en-US" dirty="0"/>
            <a:t>Split data into training data</a:t>
          </a:r>
          <a:endParaRPr lang="en-US" b="1" dirty="0"/>
        </a:p>
      </dgm:t>
    </dgm:pt>
    <dgm:pt modelId="{5AA1BD4D-57E8-48BF-870A-FCB507DFA671}" type="parTrans" cxnId="{912DA5A2-B285-4E2A-BC2D-6FBCAC3B5AAD}">
      <dgm:prSet/>
      <dgm:spPr/>
      <dgm:t>
        <a:bodyPr/>
        <a:lstStyle/>
        <a:p>
          <a:endParaRPr lang="en-US"/>
        </a:p>
      </dgm:t>
    </dgm:pt>
    <dgm:pt modelId="{99E87EDE-31E8-4820-AE6F-CFDBAB5374B3}" type="sibTrans" cxnId="{912DA5A2-B285-4E2A-BC2D-6FBCAC3B5AAD}">
      <dgm:prSet/>
      <dgm:spPr/>
      <dgm:t>
        <a:bodyPr/>
        <a:lstStyle/>
        <a:p>
          <a:endParaRPr lang="en-US"/>
        </a:p>
      </dgm:t>
    </dgm:pt>
    <dgm:pt modelId="{B2B52CE9-1C92-4A57-90B8-9F7B60B7643B}">
      <dgm:prSet phldrT="[Text]"/>
      <dgm:spPr/>
      <dgm:t>
        <a:bodyPr/>
        <a:lstStyle/>
        <a:p>
          <a:r>
            <a:rPr lang="en-US" dirty="0"/>
            <a:t>Split data into test data</a:t>
          </a:r>
        </a:p>
      </dgm:t>
    </dgm:pt>
    <dgm:pt modelId="{23E204FF-2B19-43C9-B4D6-726B12F1CDF5}" type="parTrans" cxnId="{7A3F4B9A-C2A9-4647-AB8D-939DB5E46772}">
      <dgm:prSet/>
      <dgm:spPr/>
      <dgm:t>
        <a:bodyPr/>
        <a:lstStyle/>
        <a:p>
          <a:endParaRPr lang="en-US"/>
        </a:p>
      </dgm:t>
    </dgm:pt>
    <dgm:pt modelId="{BCA2A92F-2F8C-4DFE-8B49-5DA82695466B}" type="sibTrans" cxnId="{7A3F4B9A-C2A9-4647-AB8D-939DB5E46772}">
      <dgm:prSet/>
      <dgm:spPr/>
      <dgm:t>
        <a:bodyPr/>
        <a:lstStyle/>
        <a:p>
          <a:endParaRPr lang="en-US"/>
        </a:p>
      </dgm:t>
    </dgm:pt>
    <dgm:pt modelId="{06A29F2A-A7BD-4BAD-B9A9-0EAE3B910AEB}">
      <dgm:prSet phldrT="[Text]"/>
      <dgm:spPr/>
      <dgm:t>
        <a:bodyPr/>
        <a:lstStyle/>
        <a:p>
          <a:r>
            <a:rPr lang="en-GB" b="1" dirty="0"/>
            <a:t>MACHINE LEARNING CLASSIFIRE</a:t>
          </a:r>
          <a:endParaRPr lang="en-US" b="1" dirty="0"/>
        </a:p>
      </dgm:t>
    </dgm:pt>
    <dgm:pt modelId="{574BF52C-63AB-4458-9177-057F1C8F5980}" type="parTrans" cxnId="{2191CA00-05D3-447A-A065-4E9CAB1F217A}">
      <dgm:prSet/>
      <dgm:spPr/>
      <dgm:t>
        <a:bodyPr/>
        <a:lstStyle/>
        <a:p>
          <a:endParaRPr lang="en-US"/>
        </a:p>
      </dgm:t>
    </dgm:pt>
    <dgm:pt modelId="{F30D6486-51C9-470A-BAED-BDD23122F3CA}" type="sibTrans" cxnId="{2191CA00-05D3-447A-A065-4E9CAB1F217A}">
      <dgm:prSet/>
      <dgm:spPr/>
      <dgm:t>
        <a:bodyPr/>
        <a:lstStyle/>
        <a:p>
          <a:endParaRPr lang="en-US"/>
        </a:p>
      </dgm:t>
    </dgm:pt>
    <dgm:pt modelId="{CC9E09F2-330C-41CE-8AD9-510EC0E064F6}">
      <dgm:prSet phldrT="[Text]"/>
      <dgm:spPr/>
      <dgm:t>
        <a:bodyPr/>
        <a:lstStyle/>
        <a:p>
          <a:r>
            <a:rPr lang="en-GB" dirty="0"/>
            <a:t>Support</a:t>
          </a:r>
          <a:r>
            <a:rPr lang="en-GB" baseline="0" dirty="0"/>
            <a:t> Vector Machine</a:t>
          </a:r>
          <a:endParaRPr lang="en-US" dirty="0"/>
        </a:p>
      </dgm:t>
    </dgm:pt>
    <dgm:pt modelId="{834D14B3-26DD-4F69-BEF3-9090EB6D8B25}" type="parTrans" cxnId="{67B4EE2C-365C-4D76-A74C-7026A18C59C6}">
      <dgm:prSet/>
      <dgm:spPr/>
      <dgm:t>
        <a:bodyPr/>
        <a:lstStyle/>
        <a:p>
          <a:endParaRPr lang="en-US"/>
        </a:p>
      </dgm:t>
    </dgm:pt>
    <dgm:pt modelId="{577932F4-F360-422F-A607-BDAE2A84AC63}" type="sibTrans" cxnId="{67B4EE2C-365C-4D76-A74C-7026A18C59C6}">
      <dgm:prSet/>
      <dgm:spPr/>
      <dgm:t>
        <a:bodyPr/>
        <a:lstStyle/>
        <a:p>
          <a:endParaRPr lang="en-US"/>
        </a:p>
      </dgm:t>
    </dgm:pt>
    <dgm:pt modelId="{5BF9742A-0481-411B-B3AC-ED33A2525F00}">
      <dgm:prSet phldrT="[Text]"/>
      <dgm:spPr/>
      <dgm:t>
        <a:bodyPr/>
        <a:lstStyle/>
        <a:p>
          <a:r>
            <a:rPr lang="en-GB" b="1" dirty="0"/>
            <a:t>ANALYSING RESULT</a:t>
          </a:r>
          <a:endParaRPr lang="en-US" b="1" dirty="0"/>
        </a:p>
      </dgm:t>
    </dgm:pt>
    <dgm:pt modelId="{E7AD9B69-1F59-4970-BA6C-ABE6C717A0E3}" type="parTrans" cxnId="{EE4CD802-4AF7-4B5D-AE37-E873DD1CEB7A}">
      <dgm:prSet/>
      <dgm:spPr/>
      <dgm:t>
        <a:bodyPr/>
        <a:lstStyle/>
        <a:p>
          <a:endParaRPr lang="en-US"/>
        </a:p>
      </dgm:t>
    </dgm:pt>
    <dgm:pt modelId="{4ADB835E-CA5C-49C6-B84A-6018935E7543}" type="sibTrans" cxnId="{EE4CD802-4AF7-4B5D-AE37-E873DD1CEB7A}">
      <dgm:prSet/>
      <dgm:spPr/>
      <dgm:t>
        <a:bodyPr/>
        <a:lstStyle/>
        <a:p>
          <a:endParaRPr lang="en-US"/>
        </a:p>
      </dgm:t>
    </dgm:pt>
    <dgm:pt modelId="{CD2172CE-475D-466B-9103-04667A4A0EDC}">
      <dgm:prSet phldrT="[Text]"/>
      <dgm:spPr/>
      <dgm:t>
        <a:bodyPr/>
        <a:lstStyle/>
        <a:p>
          <a:r>
            <a:rPr lang="en-US" dirty="0"/>
            <a:t>Various performance measures are computed for each of the models and the best one are chosen</a:t>
          </a:r>
        </a:p>
      </dgm:t>
    </dgm:pt>
    <dgm:pt modelId="{6DBDD56C-6A5B-486F-9B6B-8894BC369077}" type="parTrans" cxnId="{8060BFDD-3EBB-4270-9381-4909A8F19E97}">
      <dgm:prSet/>
      <dgm:spPr/>
      <dgm:t>
        <a:bodyPr/>
        <a:lstStyle/>
        <a:p>
          <a:endParaRPr lang="en-US"/>
        </a:p>
      </dgm:t>
    </dgm:pt>
    <dgm:pt modelId="{A48700AB-41AF-4D80-8C74-575628BE57B6}" type="sibTrans" cxnId="{8060BFDD-3EBB-4270-9381-4909A8F19E97}">
      <dgm:prSet/>
      <dgm:spPr/>
      <dgm:t>
        <a:bodyPr/>
        <a:lstStyle/>
        <a:p>
          <a:endParaRPr lang="en-US"/>
        </a:p>
      </dgm:t>
    </dgm:pt>
    <dgm:pt modelId="{603B50B1-9D87-4CC9-BB86-2823E698BC22}" type="pres">
      <dgm:prSet presAssocID="{36410E80-87E0-400E-AB75-5AF0846DEFEA}" presName="Name0" presStyleCnt="0">
        <dgm:presLayoutVars>
          <dgm:dir/>
          <dgm:animLvl val="lvl"/>
          <dgm:resizeHandles val="exact"/>
        </dgm:presLayoutVars>
      </dgm:prSet>
      <dgm:spPr/>
    </dgm:pt>
    <dgm:pt modelId="{10BB7C78-1DF1-42FB-B7D8-27349669293E}" type="pres">
      <dgm:prSet presAssocID="{5BF9742A-0481-411B-B3AC-ED33A2525F00}" presName="boxAndChildren" presStyleCnt="0"/>
      <dgm:spPr/>
    </dgm:pt>
    <dgm:pt modelId="{B748B999-5218-4261-B7A2-E19E04252CB4}" type="pres">
      <dgm:prSet presAssocID="{5BF9742A-0481-411B-B3AC-ED33A2525F00}" presName="parentTextBox" presStyleLbl="node1" presStyleIdx="0" presStyleCnt="4"/>
      <dgm:spPr/>
    </dgm:pt>
    <dgm:pt modelId="{E406587D-B70F-4DD2-B950-E53499293CDF}" type="pres">
      <dgm:prSet presAssocID="{5BF9742A-0481-411B-B3AC-ED33A2525F00}" presName="entireBox" presStyleLbl="node1" presStyleIdx="0" presStyleCnt="4"/>
      <dgm:spPr/>
    </dgm:pt>
    <dgm:pt modelId="{7C08E060-556F-4CF7-B3CD-56F5E0E3DBF0}" type="pres">
      <dgm:prSet presAssocID="{5BF9742A-0481-411B-B3AC-ED33A2525F00}" presName="descendantBox" presStyleCnt="0"/>
      <dgm:spPr/>
    </dgm:pt>
    <dgm:pt modelId="{FB415BA7-340A-43A3-948E-9A137086ACB9}" type="pres">
      <dgm:prSet presAssocID="{CD2172CE-475D-466B-9103-04667A4A0EDC}" presName="childTextBox" presStyleLbl="fgAccFollowNode1" presStyleIdx="0" presStyleCnt="5">
        <dgm:presLayoutVars>
          <dgm:bulletEnabled val="1"/>
        </dgm:presLayoutVars>
      </dgm:prSet>
      <dgm:spPr/>
    </dgm:pt>
    <dgm:pt modelId="{B5B66FC0-2A77-4675-A929-16B0A8977A76}" type="pres">
      <dgm:prSet presAssocID="{F30D6486-51C9-470A-BAED-BDD23122F3CA}" presName="sp" presStyleCnt="0"/>
      <dgm:spPr/>
    </dgm:pt>
    <dgm:pt modelId="{43B97ED9-5A84-4DB1-A081-9775F03F02D2}" type="pres">
      <dgm:prSet presAssocID="{06A29F2A-A7BD-4BAD-B9A9-0EAE3B910AEB}" presName="arrowAndChildren" presStyleCnt="0"/>
      <dgm:spPr/>
    </dgm:pt>
    <dgm:pt modelId="{A19F6C14-1284-4DE0-924E-70E0499A5A50}" type="pres">
      <dgm:prSet presAssocID="{06A29F2A-A7BD-4BAD-B9A9-0EAE3B910AEB}" presName="parentTextArrow" presStyleLbl="node1" presStyleIdx="0" presStyleCnt="4"/>
      <dgm:spPr/>
    </dgm:pt>
    <dgm:pt modelId="{220815AC-6832-466F-A36D-760212F184F9}" type="pres">
      <dgm:prSet presAssocID="{06A29F2A-A7BD-4BAD-B9A9-0EAE3B910AEB}" presName="arrow" presStyleLbl="node1" presStyleIdx="1" presStyleCnt="4"/>
      <dgm:spPr/>
    </dgm:pt>
    <dgm:pt modelId="{7DF23071-16B0-4B6D-8AB2-44233A3A024C}" type="pres">
      <dgm:prSet presAssocID="{06A29F2A-A7BD-4BAD-B9A9-0EAE3B910AEB}" presName="descendantArrow" presStyleCnt="0"/>
      <dgm:spPr/>
    </dgm:pt>
    <dgm:pt modelId="{9AA8D7B0-DA7B-4F58-9636-8C4A92F42DCC}" type="pres">
      <dgm:prSet presAssocID="{CC9E09F2-330C-41CE-8AD9-510EC0E064F6}" presName="childTextArrow" presStyleLbl="fgAccFollowNode1" presStyleIdx="1" presStyleCnt="5">
        <dgm:presLayoutVars>
          <dgm:bulletEnabled val="1"/>
        </dgm:presLayoutVars>
      </dgm:prSet>
      <dgm:spPr/>
    </dgm:pt>
    <dgm:pt modelId="{02EDAA78-4521-4EC7-9F76-9EB203433A7C}" type="pres">
      <dgm:prSet presAssocID="{8CD76EDA-7CC1-4D80-960E-9A6F6DD1C396}" presName="sp" presStyleCnt="0"/>
      <dgm:spPr/>
    </dgm:pt>
    <dgm:pt modelId="{F76029D5-6D56-405C-990B-3EE1C19F9ECF}" type="pres">
      <dgm:prSet presAssocID="{573C075D-E614-470A-874D-FD6D438451F8}" presName="arrowAndChildren" presStyleCnt="0"/>
      <dgm:spPr/>
    </dgm:pt>
    <dgm:pt modelId="{EE770F66-BB52-4BE6-93B2-D35A966E880A}" type="pres">
      <dgm:prSet presAssocID="{573C075D-E614-470A-874D-FD6D438451F8}" presName="parentTextArrow" presStyleLbl="node1" presStyleIdx="1" presStyleCnt="4"/>
      <dgm:spPr/>
    </dgm:pt>
    <dgm:pt modelId="{F61855D7-E9EA-47CC-B046-B018F47230E1}" type="pres">
      <dgm:prSet presAssocID="{573C075D-E614-470A-874D-FD6D438451F8}" presName="arrow" presStyleLbl="node1" presStyleIdx="2" presStyleCnt="4"/>
      <dgm:spPr/>
    </dgm:pt>
    <dgm:pt modelId="{AC58B0B8-2A72-4ABF-B54C-4D51D7E58D70}" type="pres">
      <dgm:prSet presAssocID="{573C075D-E614-470A-874D-FD6D438451F8}" presName="descendantArrow" presStyleCnt="0"/>
      <dgm:spPr/>
    </dgm:pt>
    <dgm:pt modelId="{E1219ABF-82E3-4DCD-AE5D-D446EA9AC7FA}" type="pres">
      <dgm:prSet presAssocID="{71C53D3F-07F4-409F-8865-0CDBC125B459}" presName="childTextArrow" presStyleLbl="fgAccFollowNode1" presStyleIdx="2" presStyleCnt="5">
        <dgm:presLayoutVars>
          <dgm:bulletEnabled val="1"/>
        </dgm:presLayoutVars>
      </dgm:prSet>
      <dgm:spPr/>
    </dgm:pt>
    <dgm:pt modelId="{C336451B-2BAB-42C5-9550-363806EFD5F5}" type="pres">
      <dgm:prSet presAssocID="{B2B52CE9-1C92-4A57-90B8-9F7B60B7643B}" presName="childTextArrow" presStyleLbl="fgAccFollowNode1" presStyleIdx="3" presStyleCnt="5">
        <dgm:presLayoutVars>
          <dgm:bulletEnabled val="1"/>
        </dgm:presLayoutVars>
      </dgm:prSet>
      <dgm:spPr/>
    </dgm:pt>
    <dgm:pt modelId="{98382C76-1DE0-4921-98CF-5C045DA0B905}" type="pres">
      <dgm:prSet presAssocID="{C275DF75-344C-4574-A8A5-B5A4E1752FB3}" presName="sp" presStyleCnt="0"/>
      <dgm:spPr/>
    </dgm:pt>
    <dgm:pt modelId="{33F1ABC4-1836-40F9-9C4F-073A4A0CF841}" type="pres">
      <dgm:prSet presAssocID="{FB14A6DB-B219-4E2A-9018-877F35369D55}" presName="arrowAndChildren" presStyleCnt="0"/>
      <dgm:spPr/>
    </dgm:pt>
    <dgm:pt modelId="{AC9C82F5-546A-40D3-BCF3-E8B176814A9D}" type="pres">
      <dgm:prSet presAssocID="{FB14A6DB-B219-4E2A-9018-877F35369D55}" presName="parentTextArrow" presStyleLbl="node1" presStyleIdx="2" presStyleCnt="4"/>
      <dgm:spPr/>
    </dgm:pt>
    <dgm:pt modelId="{62A31950-23F8-4D4A-B613-3E01320D6362}" type="pres">
      <dgm:prSet presAssocID="{FB14A6DB-B219-4E2A-9018-877F35369D55}" presName="arrow" presStyleLbl="node1" presStyleIdx="3" presStyleCnt="4"/>
      <dgm:spPr/>
    </dgm:pt>
    <dgm:pt modelId="{8C485020-4D8B-4DA8-8AB5-11EC38FF6FB6}" type="pres">
      <dgm:prSet presAssocID="{FB14A6DB-B219-4E2A-9018-877F35369D55}" presName="descendantArrow" presStyleCnt="0"/>
      <dgm:spPr/>
    </dgm:pt>
    <dgm:pt modelId="{0B5DB304-1E74-4DF9-931D-F8C5DB71ECBD}" type="pres">
      <dgm:prSet presAssocID="{779B3077-6F20-4E92-A274-B2FC92209775}" presName="childTextArrow" presStyleLbl="fgAccFollowNode1" presStyleIdx="4" presStyleCnt="5">
        <dgm:presLayoutVars>
          <dgm:bulletEnabled val="1"/>
        </dgm:presLayoutVars>
      </dgm:prSet>
      <dgm:spPr/>
    </dgm:pt>
  </dgm:ptLst>
  <dgm:cxnLst>
    <dgm:cxn modelId="{2191CA00-05D3-447A-A065-4E9CAB1F217A}" srcId="{36410E80-87E0-400E-AB75-5AF0846DEFEA}" destId="{06A29F2A-A7BD-4BAD-B9A9-0EAE3B910AEB}" srcOrd="2" destOrd="0" parTransId="{574BF52C-63AB-4458-9177-057F1C8F5980}" sibTransId="{F30D6486-51C9-470A-BAED-BDD23122F3CA}"/>
    <dgm:cxn modelId="{EE4CD802-4AF7-4B5D-AE37-E873DD1CEB7A}" srcId="{36410E80-87E0-400E-AB75-5AF0846DEFEA}" destId="{5BF9742A-0481-411B-B3AC-ED33A2525F00}" srcOrd="3" destOrd="0" parTransId="{E7AD9B69-1F59-4970-BA6C-ABE6C717A0E3}" sibTransId="{4ADB835E-CA5C-49C6-B84A-6018935E7543}"/>
    <dgm:cxn modelId="{FCDE3504-2539-4276-B23A-419043BE0293}" type="presOf" srcId="{573C075D-E614-470A-874D-FD6D438451F8}" destId="{F61855D7-E9EA-47CC-B046-B018F47230E1}" srcOrd="1" destOrd="0" presId="urn:microsoft.com/office/officeart/2005/8/layout/process4"/>
    <dgm:cxn modelId="{4D325B0E-7740-4D20-B1AC-D1637D98BAF7}" srcId="{36410E80-87E0-400E-AB75-5AF0846DEFEA}" destId="{573C075D-E614-470A-874D-FD6D438451F8}" srcOrd="1" destOrd="0" parTransId="{F2F2EAF8-DB4E-4018-A4D0-F18AE1DF5914}" sibTransId="{8CD76EDA-7CC1-4D80-960E-9A6F6DD1C396}"/>
    <dgm:cxn modelId="{0CD46012-D870-4CF9-A649-011DE81C7664}" type="presOf" srcId="{CD2172CE-475D-466B-9103-04667A4A0EDC}" destId="{FB415BA7-340A-43A3-948E-9A137086ACB9}" srcOrd="0" destOrd="0" presId="urn:microsoft.com/office/officeart/2005/8/layout/process4"/>
    <dgm:cxn modelId="{2E27601C-08B2-4B59-AF6D-7A72768F76C1}" type="presOf" srcId="{36410E80-87E0-400E-AB75-5AF0846DEFEA}" destId="{603B50B1-9D87-4CC9-BB86-2823E698BC22}" srcOrd="0" destOrd="0" presId="urn:microsoft.com/office/officeart/2005/8/layout/process4"/>
    <dgm:cxn modelId="{67B4EE2C-365C-4D76-A74C-7026A18C59C6}" srcId="{06A29F2A-A7BD-4BAD-B9A9-0EAE3B910AEB}" destId="{CC9E09F2-330C-41CE-8AD9-510EC0E064F6}" srcOrd="0" destOrd="0" parTransId="{834D14B3-26DD-4F69-BEF3-9090EB6D8B25}" sibTransId="{577932F4-F360-422F-A607-BDAE2A84AC63}"/>
    <dgm:cxn modelId="{16434E3F-CA7E-4134-89E7-673A9B1CC2D4}" type="presOf" srcId="{06A29F2A-A7BD-4BAD-B9A9-0EAE3B910AEB}" destId="{A19F6C14-1284-4DE0-924E-70E0499A5A50}" srcOrd="0" destOrd="0" presId="urn:microsoft.com/office/officeart/2005/8/layout/process4"/>
    <dgm:cxn modelId="{6F57A05D-E752-496E-9DAC-E697201B05E6}" type="presOf" srcId="{5BF9742A-0481-411B-B3AC-ED33A2525F00}" destId="{E406587D-B70F-4DD2-B950-E53499293CDF}" srcOrd="1" destOrd="0" presId="urn:microsoft.com/office/officeart/2005/8/layout/process4"/>
    <dgm:cxn modelId="{82090360-F526-44B3-B528-4C6267B5029C}" type="presOf" srcId="{573C075D-E614-470A-874D-FD6D438451F8}" destId="{EE770F66-BB52-4BE6-93B2-D35A966E880A}" srcOrd="0" destOrd="0" presId="urn:microsoft.com/office/officeart/2005/8/layout/process4"/>
    <dgm:cxn modelId="{40316B4E-9147-45C2-9A32-444F90C19FF2}" type="presOf" srcId="{B2B52CE9-1C92-4A57-90B8-9F7B60B7643B}" destId="{C336451B-2BAB-42C5-9550-363806EFD5F5}" srcOrd="0" destOrd="0" presId="urn:microsoft.com/office/officeart/2005/8/layout/process4"/>
    <dgm:cxn modelId="{89EACA55-223B-477D-972F-364F0B656664}" type="presOf" srcId="{CC9E09F2-330C-41CE-8AD9-510EC0E064F6}" destId="{9AA8D7B0-DA7B-4F58-9636-8C4A92F42DCC}" srcOrd="0" destOrd="0" presId="urn:microsoft.com/office/officeart/2005/8/layout/process4"/>
    <dgm:cxn modelId="{3FAA8381-E8BE-4188-940E-2B1EF0E355B4}" srcId="{FB14A6DB-B219-4E2A-9018-877F35369D55}" destId="{779B3077-6F20-4E92-A274-B2FC92209775}" srcOrd="0" destOrd="0" parTransId="{F95C59F6-13F7-4416-BEF9-F4B5593D1A3D}" sibTransId="{B49572FD-DFCB-4FA2-B59E-66079177D3ED}"/>
    <dgm:cxn modelId="{7A3F4B9A-C2A9-4647-AB8D-939DB5E46772}" srcId="{573C075D-E614-470A-874D-FD6D438451F8}" destId="{B2B52CE9-1C92-4A57-90B8-9F7B60B7643B}" srcOrd="1" destOrd="0" parTransId="{23E204FF-2B19-43C9-B4D6-726B12F1CDF5}" sibTransId="{BCA2A92F-2F8C-4DFE-8B49-5DA82695466B}"/>
    <dgm:cxn modelId="{B990F99D-EDFD-4628-9144-E8791F993B4F}" srcId="{36410E80-87E0-400E-AB75-5AF0846DEFEA}" destId="{FB14A6DB-B219-4E2A-9018-877F35369D55}" srcOrd="0" destOrd="0" parTransId="{EA45FF95-0EA2-4F2F-941B-43460A062229}" sibTransId="{C275DF75-344C-4574-A8A5-B5A4E1752FB3}"/>
    <dgm:cxn modelId="{1FBF56A0-D0AB-4CA7-8535-DC4626B5BA71}" type="presOf" srcId="{779B3077-6F20-4E92-A274-B2FC92209775}" destId="{0B5DB304-1E74-4DF9-931D-F8C5DB71ECBD}" srcOrd="0" destOrd="0" presId="urn:microsoft.com/office/officeart/2005/8/layout/process4"/>
    <dgm:cxn modelId="{912DA5A2-B285-4E2A-BC2D-6FBCAC3B5AAD}" srcId="{573C075D-E614-470A-874D-FD6D438451F8}" destId="{71C53D3F-07F4-409F-8865-0CDBC125B459}" srcOrd="0" destOrd="0" parTransId="{5AA1BD4D-57E8-48BF-870A-FCB507DFA671}" sibTransId="{99E87EDE-31E8-4820-AE6F-CFDBAB5374B3}"/>
    <dgm:cxn modelId="{D9B133BE-4986-4D64-B2BB-32C038FFE512}" type="presOf" srcId="{71C53D3F-07F4-409F-8865-0CDBC125B459}" destId="{E1219ABF-82E3-4DCD-AE5D-D446EA9AC7FA}" srcOrd="0" destOrd="0" presId="urn:microsoft.com/office/officeart/2005/8/layout/process4"/>
    <dgm:cxn modelId="{094BD2C2-5E79-4BF3-A36E-D290F7EAC17D}" type="presOf" srcId="{FB14A6DB-B219-4E2A-9018-877F35369D55}" destId="{62A31950-23F8-4D4A-B613-3E01320D6362}" srcOrd="1" destOrd="0" presId="urn:microsoft.com/office/officeart/2005/8/layout/process4"/>
    <dgm:cxn modelId="{449ABFCC-5025-4E30-A68B-42DC51E84BF3}" type="presOf" srcId="{5BF9742A-0481-411B-B3AC-ED33A2525F00}" destId="{B748B999-5218-4261-B7A2-E19E04252CB4}" srcOrd="0" destOrd="0" presId="urn:microsoft.com/office/officeart/2005/8/layout/process4"/>
    <dgm:cxn modelId="{2ED384D8-6F20-4E64-A14F-7383D7630288}" type="presOf" srcId="{06A29F2A-A7BD-4BAD-B9A9-0EAE3B910AEB}" destId="{220815AC-6832-466F-A36D-760212F184F9}" srcOrd="1" destOrd="0" presId="urn:microsoft.com/office/officeart/2005/8/layout/process4"/>
    <dgm:cxn modelId="{8060BFDD-3EBB-4270-9381-4909A8F19E97}" srcId="{5BF9742A-0481-411B-B3AC-ED33A2525F00}" destId="{CD2172CE-475D-466B-9103-04667A4A0EDC}" srcOrd="0" destOrd="0" parTransId="{6DBDD56C-6A5B-486F-9B6B-8894BC369077}" sibTransId="{A48700AB-41AF-4D80-8C74-575628BE57B6}"/>
    <dgm:cxn modelId="{B08CE3F0-276B-4DD2-BC92-7E627F295C9F}" type="presOf" srcId="{FB14A6DB-B219-4E2A-9018-877F35369D55}" destId="{AC9C82F5-546A-40D3-BCF3-E8B176814A9D}" srcOrd="0" destOrd="0" presId="urn:microsoft.com/office/officeart/2005/8/layout/process4"/>
    <dgm:cxn modelId="{5E3F585C-2C52-4A72-AB4B-AB2164BAACC9}" type="presParOf" srcId="{603B50B1-9D87-4CC9-BB86-2823E698BC22}" destId="{10BB7C78-1DF1-42FB-B7D8-27349669293E}" srcOrd="0" destOrd="0" presId="urn:microsoft.com/office/officeart/2005/8/layout/process4"/>
    <dgm:cxn modelId="{BFA82D80-5A60-420B-8467-0F2264E892A9}" type="presParOf" srcId="{10BB7C78-1DF1-42FB-B7D8-27349669293E}" destId="{B748B999-5218-4261-B7A2-E19E04252CB4}" srcOrd="0" destOrd="0" presId="urn:microsoft.com/office/officeart/2005/8/layout/process4"/>
    <dgm:cxn modelId="{629AD126-57C3-4CA9-802F-86D1F252245B}" type="presParOf" srcId="{10BB7C78-1DF1-42FB-B7D8-27349669293E}" destId="{E406587D-B70F-4DD2-B950-E53499293CDF}" srcOrd="1" destOrd="0" presId="urn:microsoft.com/office/officeart/2005/8/layout/process4"/>
    <dgm:cxn modelId="{E7F656B2-1CE8-4DC4-BE9A-7EE96C3BED48}" type="presParOf" srcId="{10BB7C78-1DF1-42FB-B7D8-27349669293E}" destId="{7C08E060-556F-4CF7-B3CD-56F5E0E3DBF0}" srcOrd="2" destOrd="0" presId="urn:microsoft.com/office/officeart/2005/8/layout/process4"/>
    <dgm:cxn modelId="{FB4A630E-1C6E-44E8-95EA-6F00755A41F6}" type="presParOf" srcId="{7C08E060-556F-4CF7-B3CD-56F5E0E3DBF0}" destId="{FB415BA7-340A-43A3-948E-9A137086ACB9}" srcOrd="0" destOrd="0" presId="urn:microsoft.com/office/officeart/2005/8/layout/process4"/>
    <dgm:cxn modelId="{8ECE7B20-EF9B-46FE-8B31-0900DA212935}" type="presParOf" srcId="{603B50B1-9D87-4CC9-BB86-2823E698BC22}" destId="{B5B66FC0-2A77-4675-A929-16B0A8977A76}" srcOrd="1" destOrd="0" presId="urn:microsoft.com/office/officeart/2005/8/layout/process4"/>
    <dgm:cxn modelId="{3B6CBE3A-9D6B-40AF-B125-8A4FB6A85B50}" type="presParOf" srcId="{603B50B1-9D87-4CC9-BB86-2823E698BC22}" destId="{43B97ED9-5A84-4DB1-A081-9775F03F02D2}" srcOrd="2" destOrd="0" presId="urn:microsoft.com/office/officeart/2005/8/layout/process4"/>
    <dgm:cxn modelId="{CED6AF35-01A9-4749-9B23-41E6698E9124}" type="presParOf" srcId="{43B97ED9-5A84-4DB1-A081-9775F03F02D2}" destId="{A19F6C14-1284-4DE0-924E-70E0499A5A50}" srcOrd="0" destOrd="0" presId="urn:microsoft.com/office/officeart/2005/8/layout/process4"/>
    <dgm:cxn modelId="{F98B69EE-13B5-4CAB-A02D-FEC9B392B3B1}" type="presParOf" srcId="{43B97ED9-5A84-4DB1-A081-9775F03F02D2}" destId="{220815AC-6832-466F-A36D-760212F184F9}" srcOrd="1" destOrd="0" presId="urn:microsoft.com/office/officeart/2005/8/layout/process4"/>
    <dgm:cxn modelId="{9E2AA765-9B11-4E71-918F-89A9F95DA898}" type="presParOf" srcId="{43B97ED9-5A84-4DB1-A081-9775F03F02D2}" destId="{7DF23071-16B0-4B6D-8AB2-44233A3A024C}" srcOrd="2" destOrd="0" presId="urn:microsoft.com/office/officeart/2005/8/layout/process4"/>
    <dgm:cxn modelId="{605E788B-D37E-4124-AF26-27B45FF583C9}" type="presParOf" srcId="{7DF23071-16B0-4B6D-8AB2-44233A3A024C}" destId="{9AA8D7B0-DA7B-4F58-9636-8C4A92F42DCC}" srcOrd="0" destOrd="0" presId="urn:microsoft.com/office/officeart/2005/8/layout/process4"/>
    <dgm:cxn modelId="{F7844F59-75AE-4660-868D-00EB930FFA34}" type="presParOf" srcId="{603B50B1-9D87-4CC9-BB86-2823E698BC22}" destId="{02EDAA78-4521-4EC7-9F76-9EB203433A7C}" srcOrd="3" destOrd="0" presId="urn:microsoft.com/office/officeart/2005/8/layout/process4"/>
    <dgm:cxn modelId="{C5DD3A39-5D82-497E-9C7A-9C5E877FEEFA}" type="presParOf" srcId="{603B50B1-9D87-4CC9-BB86-2823E698BC22}" destId="{F76029D5-6D56-405C-990B-3EE1C19F9ECF}" srcOrd="4" destOrd="0" presId="urn:microsoft.com/office/officeart/2005/8/layout/process4"/>
    <dgm:cxn modelId="{3AD8CD12-0BC9-4AF2-ACD0-BABA6E3E9825}" type="presParOf" srcId="{F76029D5-6D56-405C-990B-3EE1C19F9ECF}" destId="{EE770F66-BB52-4BE6-93B2-D35A966E880A}" srcOrd="0" destOrd="0" presId="urn:microsoft.com/office/officeart/2005/8/layout/process4"/>
    <dgm:cxn modelId="{22D97D55-BD05-43BE-B848-2756D739895E}" type="presParOf" srcId="{F76029D5-6D56-405C-990B-3EE1C19F9ECF}" destId="{F61855D7-E9EA-47CC-B046-B018F47230E1}" srcOrd="1" destOrd="0" presId="urn:microsoft.com/office/officeart/2005/8/layout/process4"/>
    <dgm:cxn modelId="{C14E49E8-ED77-492B-9AD2-62B7C20A96AC}" type="presParOf" srcId="{F76029D5-6D56-405C-990B-3EE1C19F9ECF}" destId="{AC58B0B8-2A72-4ABF-B54C-4D51D7E58D70}" srcOrd="2" destOrd="0" presId="urn:microsoft.com/office/officeart/2005/8/layout/process4"/>
    <dgm:cxn modelId="{83FCC1A0-8473-42BD-92AC-24057073A214}" type="presParOf" srcId="{AC58B0B8-2A72-4ABF-B54C-4D51D7E58D70}" destId="{E1219ABF-82E3-4DCD-AE5D-D446EA9AC7FA}" srcOrd="0" destOrd="0" presId="urn:microsoft.com/office/officeart/2005/8/layout/process4"/>
    <dgm:cxn modelId="{F4522BA2-18BE-42DC-98A5-CB5E5E04109E}" type="presParOf" srcId="{AC58B0B8-2A72-4ABF-B54C-4D51D7E58D70}" destId="{C336451B-2BAB-42C5-9550-363806EFD5F5}" srcOrd="1" destOrd="0" presId="urn:microsoft.com/office/officeart/2005/8/layout/process4"/>
    <dgm:cxn modelId="{9093C9A6-A0BC-439D-AD5D-6207168C8E2B}" type="presParOf" srcId="{603B50B1-9D87-4CC9-BB86-2823E698BC22}" destId="{98382C76-1DE0-4921-98CF-5C045DA0B905}" srcOrd="5" destOrd="0" presId="urn:microsoft.com/office/officeart/2005/8/layout/process4"/>
    <dgm:cxn modelId="{12582334-B519-4AE5-B8A2-A85FFCF06D4D}" type="presParOf" srcId="{603B50B1-9D87-4CC9-BB86-2823E698BC22}" destId="{33F1ABC4-1836-40F9-9C4F-073A4A0CF841}" srcOrd="6" destOrd="0" presId="urn:microsoft.com/office/officeart/2005/8/layout/process4"/>
    <dgm:cxn modelId="{2CA3AB98-1EE3-48DE-A271-A6558DBE3F54}" type="presParOf" srcId="{33F1ABC4-1836-40F9-9C4F-073A4A0CF841}" destId="{AC9C82F5-546A-40D3-BCF3-E8B176814A9D}" srcOrd="0" destOrd="0" presId="urn:microsoft.com/office/officeart/2005/8/layout/process4"/>
    <dgm:cxn modelId="{7E79B64E-E8A5-40D5-9BE9-20FCF7BB4A20}" type="presParOf" srcId="{33F1ABC4-1836-40F9-9C4F-073A4A0CF841}" destId="{62A31950-23F8-4D4A-B613-3E01320D6362}" srcOrd="1" destOrd="0" presId="urn:microsoft.com/office/officeart/2005/8/layout/process4"/>
    <dgm:cxn modelId="{43C1FECD-DB75-4622-A163-99F963B1A627}" type="presParOf" srcId="{33F1ABC4-1836-40F9-9C4F-073A4A0CF841}" destId="{8C485020-4D8B-4DA8-8AB5-11EC38FF6FB6}" srcOrd="2" destOrd="0" presId="urn:microsoft.com/office/officeart/2005/8/layout/process4"/>
    <dgm:cxn modelId="{ADDBE181-E992-4549-AF63-7C0AC4120AEB}" type="presParOf" srcId="{8C485020-4D8B-4DA8-8AB5-11EC38FF6FB6}" destId="{0B5DB304-1E74-4DF9-931D-F8C5DB71ECB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6587D-B70F-4DD2-B950-E53499293CDF}">
      <dsp:nvSpPr>
        <dsp:cNvPr id="0" name=""/>
        <dsp:cNvSpPr/>
      </dsp:nvSpPr>
      <dsp:spPr>
        <a:xfrm>
          <a:off x="0" y="3802117"/>
          <a:ext cx="6810380" cy="83181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ANALYSING RESULT</a:t>
          </a:r>
          <a:endParaRPr lang="en-US" sz="1600" b="1" kern="1200" dirty="0"/>
        </a:p>
      </dsp:txBody>
      <dsp:txXfrm>
        <a:off x="0" y="3802117"/>
        <a:ext cx="6810380" cy="449177"/>
      </dsp:txXfrm>
    </dsp:sp>
    <dsp:sp modelId="{FB415BA7-340A-43A3-948E-9A137086ACB9}">
      <dsp:nvSpPr>
        <dsp:cNvPr id="0" name=""/>
        <dsp:cNvSpPr/>
      </dsp:nvSpPr>
      <dsp:spPr>
        <a:xfrm>
          <a:off x="0" y="4234659"/>
          <a:ext cx="6810380" cy="382632"/>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Various performance measures are computed for each of the models and the best one are chosen</a:t>
          </a:r>
        </a:p>
      </dsp:txBody>
      <dsp:txXfrm>
        <a:off x="0" y="4234659"/>
        <a:ext cx="6810380" cy="382632"/>
      </dsp:txXfrm>
    </dsp:sp>
    <dsp:sp modelId="{220815AC-6832-466F-A36D-760212F184F9}">
      <dsp:nvSpPr>
        <dsp:cNvPr id="0" name=""/>
        <dsp:cNvSpPr/>
      </dsp:nvSpPr>
      <dsp:spPr>
        <a:xfrm rot="10800000">
          <a:off x="0" y="2535270"/>
          <a:ext cx="6810380" cy="1279324"/>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MACHINE LEARNING CLASSIFIRE</a:t>
          </a:r>
          <a:endParaRPr lang="en-US" sz="1600" b="1" kern="1200" dirty="0"/>
        </a:p>
      </dsp:txBody>
      <dsp:txXfrm rot="-10800000">
        <a:off x="0" y="2535270"/>
        <a:ext cx="6810380" cy="449042"/>
      </dsp:txXfrm>
    </dsp:sp>
    <dsp:sp modelId="{9AA8D7B0-DA7B-4F58-9636-8C4A92F42DCC}">
      <dsp:nvSpPr>
        <dsp:cNvPr id="0" name=""/>
        <dsp:cNvSpPr/>
      </dsp:nvSpPr>
      <dsp:spPr>
        <a:xfrm>
          <a:off x="0" y="2984313"/>
          <a:ext cx="6810380" cy="38251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GB" sz="1200" kern="1200" dirty="0"/>
            <a:t>Support</a:t>
          </a:r>
          <a:r>
            <a:rPr lang="en-GB" sz="1200" kern="1200" baseline="0" dirty="0"/>
            <a:t> Vector Machine</a:t>
          </a:r>
          <a:endParaRPr lang="en-US" sz="1200" kern="1200" dirty="0"/>
        </a:p>
      </dsp:txBody>
      <dsp:txXfrm>
        <a:off x="0" y="2984313"/>
        <a:ext cx="6810380" cy="382517"/>
      </dsp:txXfrm>
    </dsp:sp>
    <dsp:sp modelId="{F61855D7-E9EA-47CC-B046-B018F47230E1}">
      <dsp:nvSpPr>
        <dsp:cNvPr id="0" name=""/>
        <dsp:cNvSpPr/>
      </dsp:nvSpPr>
      <dsp:spPr>
        <a:xfrm rot="10800000">
          <a:off x="0" y="1268423"/>
          <a:ext cx="6810380" cy="1279324"/>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DATA PROCESSING</a:t>
          </a:r>
          <a:endParaRPr lang="en-US" sz="1600" b="1" kern="1200" dirty="0"/>
        </a:p>
      </dsp:txBody>
      <dsp:txXfrm rot="-10800000">
        <a:off x="0" y="1268423"/>
        <a:ext cx="6810380" cy="449042"/>
      </dsp:txXfrm>
    </dsp:sp>
    <dsp:sp modelId="{E1219ABF-82E3-4DCD-AE5D-D446EA9AC7FA}">
      <dsp:nvSpPr>
        <dsp:cNvPr id="0" name=""/>
        <dsp:cNvSpPr/>
      </dsp:nvSpPr>
      <dsp:spPr>
        <a:xfrm>
          <a:off x="0" y="1717466"/>
          <a:ext cx="3405190" cy="38251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Split data into training data</a:t>
          </a:r>
          <a:endParaRPr lang="en-US" sz="1200" b="1" kern="1200" dirty="0"/>
        </a:p>
      </dsp:txBody>
      <dsp:txXfrm>
        <a:off x="0" y="1717466"/>
        <a:ext cx="3405190" cy="382517"/>
      </dsp:txXfrm>
    </dsp:sp>
    <dsp:sp modelId="{C336451B-2BAB-42C5-9550-363806EFD5F5}">
      <dsp:nvSpPr>
        <dsp:cNvPr id="0" name=""/>
        <dsp:cNvSpPr/>
      </dsp:nvSpPr>
      <dsp:spPr>
        <a:xfrm>
          <a:off x="3405190" y="1717466"/>
          <a:ext cx="3405190" cy="38251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Split data into test data</a:t>
          </a:r>
        </a:p>
      </dsp:txBody>
      <dsp:txXfrm>
        <a:off x="3405190" y="1717466"/>
        <a:ext cx="3405190" cy="382517"/>
      </dsp:txXfrm>
    </dsp:sp>
    <dsp:sp modelId="{62A31950-23F8-4D4A-B613-3E01320D6362}">
      <dsp:nvSpPr>
        <dsp:cNvPr id="0" name=""/>
        <dsp:cNvSpPr/>
      </dsp:nvSpPr>
      <dsp:spPr>
        <a:xfrm rot="10800000">
          <a:off x="0" y="1575"/>
          <a:ext cx="6810380" cy="1279324"/>
        </a:xfrm>
        <a:prstGeom prst="upArrowCallou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GB" sz="1600" b="1" kern="1200" dirty="0"/>
            <a:t>DATA COLLECTION</a:t>
          </a:r>
          <a:endParaRPr lang="en-US" sz="1600" b="1" kern="1200" dirty="0"/>
        </a:p>
      </dsp:txBody>
      <dsp:txXfrm rot="-10800000">
        <a:off x="0" y="1575"/>
        <a:ext cx="6810380" cy="449042"/>
      </dsp:txXfrm>
    </dsp:sp>
    <dsp:sp modelId="{0B5DB304-1E74-4DF9-931D-F8C5DB71ECBD}">
      <dsp:nvSpPr>
        <dsp:cNvPr id="0" name=""/>
        <dsp:cNvSpPr/>
      </dsp:nvSpPr>
      <dsp:spPr>
        <a:xfrm>
          <a:off x="0" y="450618"/>
          <a:ext cx="6810380" cy="382517"/>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 data used in the study are from Parkinson's Progression Markers Initiative (PPMI)</a:t>
          </a:r>
        </a:p>
      </dsp:txBody>
      <dsp:txXfrm>
        <a:off x="0" y="450618"/>
        <a:ext cx="6810380" cy="3825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F1D9B4-2C96-472C-BB5B-5EFA06B84813}" type="datetimeFigureOut">
              <a:rPr lang="en-US" smtClean="0"/>
              <a:pPr/>
              <a:t>8/25/2022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5B67A0-E8C9-405C-8CBF-EB960C1267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E2EF8290-A09E-4732-85F9-F1EB7AA20188}" type="datetime1">
              <a:rPr lang="en-US" smtClean="0"/>
              <a:pPr/>
              <a:t>8/25/2022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63701E9-2540-4C5D-BB56-E3E3A101C4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95A578B-25F5-4E3A-A47D-83EF6A7715B9}" type="datetime1">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01E9-2540-4C5D-BB56-E3E3A101C4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150501D-959A-4C9D-9C7B-45C90D6B5C82}" type="datetime1">
              <a:rPr lang="en-US" smtClean="0"/>
              <a:pPr/>
              <a:t>8/25/2022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3701E9-2540-4C5D-BB56-E3E3A101C4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013CF3EB-BB5E-4D16-BE49-39164525B7BB}" type="datetime1">
              <a:rPr lang="en-US" smtClean="0"/>
              <a:pPr/>
              <a:t>8/25/2022</a:t>
            </a:fld>
            <a:endParaRPr lang="en-US"/>
          </a:p>
        </p:txBody>
      </p:sp>
      <p:sp>
        <p:nvSpPr>
          <p:cNvPr id="9" name="Slide Number Placeholder 8"/>
          <p:cNvSpPr>
            <a:spLocks noGrp="1"/>
          </p:cNvSpPr>
          <p:nvPr>
            <p:ph type="sldNum" sz="quarter" idx="15"/>
          </p:nvPr>
        </p:nvSpPr>
        <p:spPr/>
        <p:txBody>
          <a:bodyPr rtlCol="0"/>
          <a:lstStyle/>
          <a:p>
            <a:fld id="{C63701E9-2540-4C5D-BB56-E3E3A101C4C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2CC39C2-1A0E-46A4-984B-7ED8D2AF755C}" type="datetime1">
              <a:rPr lang="en-US" smtClean="0"/>
              <a:pPr/>
              <a:t>8/25/2022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63701E9-2540-4C5D-BB56-E3E3A101C4C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BFF5169-1D5A-4916-AFEC-4BFCCB87D6C1}" type="datetime1">
              <a:rPr lang="en-US" smtClean="0"/>
              <a:pPr/>
              <a:t>8/25/2022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3701E9-2540-4C5D-BB56-E3E3A101C4C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747D40C-36E6-4ECD-AE4A-E683DB2FCBFC}" type="datetime1">
              <a:rPr lang="en-US" smtClean="0"/>
              <a:pPr/>
              <a:t>8/25/2022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3701E9-2540-4C5D-BB56-E3E3A101C4C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60F9EF3-9C08-42AC-8629-5B540E202EB8}" type="datetime1">
              <a:rPr lang="en-US" smtClean="0"/>
              <a:pPr/>
              <a:t>8/25/2022</a:t>
            </a:fld>
            <a:endParaRPr lang="en-US"/>
          </a:p>
        </p:txBody>
      </p:sp>
      <p:sp>
        <p:nvSpPr>
          <p:cNvPr id="7" name="Slide Number Placeholder 6"/>
          <p:cNvSpPr>
            <a:spLocks noGrp="1"/>
          </p:cNvSpPr>
          <p:nvPr>
            <p:ph type="sldNum" sz="quarter" idx="11"/>
          </p:nvPr>
        </p:nvSpPr>
        <p:spPr/>
        <p:txBody>
          <a:bodyPr rtlCol="0"/>
          <a:lstStyle/>
          <a:p>
            <a:fld id="{C63701E9-2540-4C5D-BB56-E3E3A101C4C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FCEACC-5F2E-44EB-9401-A7677CDA5BD8}" type="datetime1">
              <a:rPr lang="en-US" smtClean="0"/>
              <a:pPr/>
              <a:t>8/25/2022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3701E9-2540-4C5D-BB56-E3E3A101C4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7D1FF61-F2FA-4258-A117-2774A27AB6B9}" type="datetime1">
              <a:rPr lang="en-US" smtClean="0"/>
              <a:pPr/>
              <a:t>8/25/2022</a:t>
            </a:fld>
            <a:endParaRPr lang="en-US"/>
          </a:p>
        </p:txBody>
      </p:sp>
      <p:sp>
        <p:nvSpPr>
          <p:cNvPr id="22" name="Slide Number Placeholder 21"/>
          <p:cNvSpPr>
            <a:spLocks noGrp="1"/>
          </p:cNvSpPr>
          <p:nvPr>
            <p:ph type="sldNum" sz="quarter" idx="15"/>
          </p:nvPr>
        </p:nvSpPr>
        <p:spPr/>
        <p:txBody>
          <a:bodyPr rtlCol="0"/>
          <a:lstStyle/>
          <a:p>
            <a:fld id="{C63701E9-2540-4C5D-BB56-E3E3A101C4C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BC15DE0-FA75-41A3-A9BB-3DAAF6C865E1}" type="datetime1">
              <a:rPr lang="en-US" smtClean="0"/>
              <a:pPr/>
              <a:t>8/25/2022</a:t>
            </a:fld>
            <a:endParaRPr lang="en-US"/>
          </a:p>
        </p:txBody>
      </p:sp>
      <p:sp>
        <p:nvSpPr>
          <p:cNvPr id="18" name="Slide Number Placeholder 17"/>
          <p:cNvSpPr>
            <a:spLocks noGrp="1"/>
          </p:cNvSpPr>
          <p:nvPr>
            <p:ph type="sldNum" sz="quarter" idx="11"/>
          </p:nvPr>
        </p:nvSpPr>
        <p:spPr/>
        <p:txBody>
          <a:bodyPr rtlCol="0"/>
          <a:lstStyle/>
          <a:p>
            <a:fld id="{C63701E9-2540-4C5D-BB56-E3E3A101C4C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8D2CDE1-70A9-4C67-865A-27D397191CE2}" type="datetime1">
              <a:rPr lang="en-US" smtClean="0"/>
              <a:pPr/>
              <a:t>8/25/2022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63701E9-2540-4C5D-BB56-E3E3A101C4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480" y="214290"/>
            <a:ext cx="7215238" cy="679916"/>
          </a:xfrm>
        </p:spPr>
        <p:txBody>
          <a:bodyPr>
            <a:normAutofit/>
          </a:bodyPr>
          <a:lstStyle/>
          <a:p>
            <a:r>
              <a:rPr lang="en-GB" sz="3200" dirty="0"/>
              <a:t>Guru </a:t>
            </a:r>
            <a:r>
              <a:rPr lang="en-GB" sz="3200" dirty="0" err="1"/>
              <a:t>Ghasidas</a:t>
            </a:r>
            <a:r>
              <a:rPr lang="en-GB" sz="3200" dirty="0"/>
              <a:t> </a:t>
            </a:r>
            <a:r>
              <a:rPr lang="en-GB" sz="3200" dirty="0" err="1"/>
              <a:t>Vishwvidhyalaya</a:t>
            </a:r>
            <a:endParaRPr lang="en-US" sz="3200" dirty="0"/>
          </a:p>
        </p:txBody>
      </p:sp>
      <p:sp>
        <p:nvSpPr>
          <p:cNvPr id="3" name="Subtitle 2"/>
          <p:cNvSpPr>
            <a:spLocks noGrp="1"/>
          </p:cNvSpPr>
          <p:nvPr>
            <p:ph type="subTitle" idx="1"/>
          </p:nvPr>
        </p:nvSpPr>
        <p:spPr>
          <a:xfrm>
            <a:off x="6357950" y="857232"/>
            <a:ext cx="2571752" cy="425942"/>
          </a:xfrm>
        </p:spPr>
        <p:txBody>
          <a:bodyPr>
            <a:noAutofit/>
          </a:bodyPr>
          <a:lstStyle/>
          <a:p>
            <a:r>
              <a:rPr lang="en-GB" sz="2400" dirty="0" err="1"/>
              <a:t>Bilaspur</a:t>
            </a:r>
            <a:r>
              <a:rPr lang="en-GB" sz="2400" dirty="0"/>
              <a:t> (C.G.)</a:t>
            </a:r>
            <a:endParaRPr lang="en-US" sz="2400" dirty="0"/>
          </a:p>
        </p:txBody>
      </p:sp>
      <p:sp>
        <p:nvSpPr>
          <p:cNvPr id="4" name="Slide Number Placeholder 3"/>
          <p:cNvSpPr>
            <a:spLocks noGrp="1"/>
          </p:cNvSpPr>
          <p:nvPr>
            <p:ph type="sldNum" sz="quarter" idx="12"/>
          </p:nvPr>
        </p:nvSpPr>
        <p:spPr/>
        <p:txBody>
          <a:bodyPr/>
          <a:lstStyle/>
          <a:p>
            <a:fld id="{C63701E9-2540-4C5D-BB56-E3E3A101C4C4}" type="slidenum">
              <a:rPr lang="en-US" smtClean="0"/>
              <a:pPr/>
              <a:t>1</a:t>
            </a:fld>
            <a:endParaRPr lang="en-US"/>
          </a:p>
        </p:txBody>
      </p:sp>
      <p:sp>
        <p:nvSpPr>
          <p:cNvPr id="5" name="Subtitle 2"/>
          <p:cNvSpPr txBox="1">
            <a:spLocks/>
          </p:cNvSpPr>
          <p:nvPr/>
        </p:nvSpPr>
        <p:spPr>
          <a:xfrm>
            <a:off x="1857356" y="1785926"/>
            <a:ext cx="7000924" cy="2857520"/>
          </a:xfrm>
          <a:prstGeom prst="rect">
            <a:avLst/>
          </a:prstGeom>
        </p:spPr>
        <p:txBody>
          <a:bodyPr vert="horz">
            <a:noAutofit/>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2400" i="0" u="none" strike="noStrike" kern="1200" cap="none" spc="0" normalizeH="0" baseline="0" noProof="0" dirty="0">
                <a:ln>
                  <a:noFill/>
                </a:ln>
                <a:solidFill>
                  <a:schemeClr val="tx2"/>
                </a:solidFill>
                <a:effectLst/>
                <a:uLnTx/>
                <a:uFillTx/>
                <a:latin typeface="+mn-lt"/>
                <a:ea typeface="+mn-ea"/>
                <a:cs typeface="+mn-cs"/>
              </a:rPr>
              <a:t>SESSION</a:t>
            </a:r>
            <a:r>
              <a:rPr kumimoji="0" lang="en-GB" sz="2400" i="0" u="none" strike="noStrike" kern="1200" cap="none" spc="0" normalizeH="0" noProof="0" dirty="0">
                <a:ln>
                  <a:noFill/>
                </a:ln>
                <a:solidFill>
                  <a:schemeClr val="tx2"/>
                </a:solidFill>
                <a:effectLst/>
                <a:uLnTx/>
                <a:uFillTx/>
                <a:latin typeface="+mn-lt"/>
                <a:ea typeface="+mn-ea"/>
                <a:cs typeface="+mn-cs"/>
              </a:rPr>
              <a:t> 2021-22</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sz="2400" baseline="0" dirty="0">
                <a:solidFill>
                  <a:schemeClr val="tx2"/>
                </a:solidFill>
              </a:rPr>
              <a:t>A </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sz="2400" baseline="0" dirty="0">
                <a:solidFill>
                  <a:schemeClr val="tx2"/>
                </a:solidFill>
              </a:rPr>
              <a:t>PRESENTATION</a:t>
            </a:r>
            <a:r>
              <a:rPr lang="en-GB" sz="2400" dirty="0">
                <a:solidFill>
                  <a:schemeClr val="tx2"/>
                </a:solidFill>
              </a:rPr>
              <a:t> ON</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GB" sz="2400" b="1" i="0" u="none" strike="noStrike" kern="1200" cap="none" spc="0" normalizeH="0" baseline="0" noProof="0" dirty="0">
              <a:ln>
                <a:noFill/>
              </a:ln>
              <a:solidFill>
                <a:schemeClr val="tx2"/>
              </a:solidFill>
              <a:effectLst/>
              <a:uLnTx/>
              <a:uFillTx/>
              <a:latin typeface="+mn-lt"/>
              <a:ea typeface="+mn-ea"/>
              <a:cs typeface="+mn-cs"/>
            </a:endParaRPr>
          </a:p>
          <a:p>
            <a:pPr lvl="0" algn="ctr">
              <a:spcBef>
                <a:spcPts val="600"/>
              </a:spcBef>
              <a:buClr>
                <a:schemeClr val="accent1"/>
              </a:buClr>
              <a:buSzPct val="70000"/>
            </a:pPr>
            <a:r>
              <a:rPr lang="en-GB" sz="2400" b="1" dirty="0">
                <a:solidFill>
                  <a:schemeClr val="tx2"/>
                </a:solidFill>
              </a:rPr>
              <a:t>“PARKINSON'S DISEASE DETECTION USING MACHINE LEARNING”</a:t>
            </a:r>
            <a:endParaRPr lang="en-US" sz="2400" b="1" dirty="0">
              <a:solidFill>
                <a:schemeClr val="tx2"/>
              </a:solidFill>
            </a:endParaRPr>
          </a:p>
        </p:txBody>
      </p:sp>
      <p:sp>
        <p:nvSpPr>
          <p:cNvPr id="6" name="Rectangle 5"/>
          <p:cNvSpPr/>
          <p:nvPr/>
        </p:nvSpPr>
        <p:spPr>
          <a:xfrm>
            <a:off x="1928794" y="4929198"/>
            <a:ext cx="7072362" cy="1077218"/>
          </a:xfrm>
          <a:prstGeom prst="rect">
            <a:avLst/>
          </a:prstGeom>
        </p:spPr>
        <p:txBody>
          <a:bodyPr wrap="square">
            <a:spAutoFit/>
          </a:bodyPr>
          <a:lstStyle/>
          <a:p>
            <a:r>
              <a:rPr lang="en-GB" sz="1600" b="1" dirty="0">
                <a:solidFill>
                  <a:schemeClr val="tx2"/>
                </a:solidFill>
              </a:rPr>
              <a:t>PRESENTED TO			PRESENTED BY</a:t>
            </a:r>
          </a:p>
          <a:p>
            <a:r>
              <a:rPr lang="en-GB" sz="1600" b="1" dirty="0">
                <a:solidFill>
                  <a:schemeClr val="tx2"/>
                </a:solidFill>
              </a:rPr>
              <a:t>	Dr. VIKAS PANDEY sir		TUSHAR AWASTHI</a:t>
            </a:r>
          </a:p>
          <a:p>
            <a:r>
              <a:rPr lang="en-GB" sz="1600" dirty="0">
                <a:solidFill>
                  <a:schemeClr val="tx2"/>
                </a:solidFill>
              </a:rPr>
              <a:t>	Ass. Professor 			</a:t>
            </a:r>
          </a:p>
          <a:p>
            <a:r>
              <a:rPr lang="en-GB" sz="1600" dirty="0">
                <a:solidFill>
                  <a:schemeClr val="tx2"/>
                </a:solidFill>
              </a:rPr>
              <a:t>	GGV Bilaspur</a:t>
            </a:r>
          </a:p>
        </p:txBody>
      </p:sp>
      <p:pic>
        <p:nvPicPr>
          <p:cNvPr id="7" name="Picture 6" descr="Guru Ghasidas Vishwavidyalaya - Wikipedia"/>
          <p:cNvPicPr/>
          <p:nvPr/>
        </p:nvPicPr>
        <p:blipFill>
          <a:blip r:embed="rId2"/>
          <a:srcRect/>
          <a:stretch>
            <a:fillRect/>
          </a:stretch>
        </p:blipFill>
        <p:spPr bwMode="auto">
          <a:xfrm>
            <a:off x="428596" y="84517"/>
            <a:ext cx="1285884" cy="1272781"/>
          </a:xfrm>
          <a:prstGeom prst="rect">
            <a:avLst/>
          </a:prstGeom>
          <a:noFill/>
          <a:ln w="9525">
            <a:noFill/>
            <a:miter lim="800000"/>
            <a:headEnd/>
            <a:tailEnd/>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1143000"/>
          </a:xfrm>
        </p:spPr>
        <p:txBody>
          <a:bodyPr/>
          <a:lstStyle/>
          <a:p>
            <a:r>
              <a:rPr lang="en-GB" dirty="0"/>
              <a:t>MATERIALS AND METHODS</a:t>
            </a:r>
            <a:endParaRPr lang="en-US" dirty="0"/>
          </a:p>
        </p:txBody>
      </p:sp>
      <p:sp>
        <p:nvSpPr>
          <p:cNvPr id="3" name="Content Placeholder 2"/>
          <p:cNvSpPr>
            <a:spLocks noGrp="1"/>
          </p:cNvSpPr>
          <p:nvPr>
            <p:ph sz="quarter" idx="1"/>
          </p:nvPr>
        </p:nvSpPr>
        <p:spPr>
          <a:xfrm>
            <a:off x="457200" y="1285860"/>
            <a:ext cx="7467600" cy="5188092"/>
          </a:xfrm>
        </p:spPr>
        <p:txBody>
          <a:bodyPr>
            <a:normAutofit/>
          </a:bodyPr>
          <a:lstStyle/>
          <a:p>
            <a:pPr algn="just"/>
            <a:r>
              <a:rPr lang="en-GB" sz="2800" dirty="0">
                <a:latin typeface="Aparajita" pitchFamily="18" charset="0"/>
                <a:cs typeface="Aparajita" pitchFamily="18" charset="0"/>
              </a:rPr>
              <a:t>A flowchart of the proposed analysis is shown in next Slide. </a:t>
            </a:r>
          </a:p>
          <a:p>
            <a:pPr algn="just"/>
            <a:r>
              <a:rPr lang="en-GB" sz="2800" dirty="0">
                <a:latin typeface="Aparajita" pitchFamily="18" charset="0"/>
                <a:cs typeface="Aparajita" pitchFamily="18" charset="0"/>
              </a:rPr>
              <a:t>The data was first collected and the required non-motor and biomarker features are then extracted. </a:t>
            </a:r>
          </a:p>
          <a:p>
            <a:pPr algn="just"/>
            <a:r>
              <a:rPr lang="en-GB" sz="2800" dirty="0">
                <a:latin typeface="Aparajita" pitchFamily="18" charset="0"/>
                <a:cs typeface="Aparajita" pitchFamily="18" charset="0"/>
              </a:rPr>
              <a:t>Then different machine learning algorithms are employed for the classification task. </a:t>
            </a:r>
          </a:p>
          <a:p>
            <a:pPr algn="just"/>
            <a:r>
              <a:rPr lang="en-GB" sz="2800" dirty="0">
                <a:latin typeface="Aparajita" pitchFamily="18" charset="0"/>
                <a:cs typeface="Aparajita" pitchFamily="18" charset="0"/>
              </a:rPr>
              <a:t>Finally, a comparative analysis is made based on the accuracy provided by different machine learning models.</a:t>
            </a:r>
            <a:endParaRPr lang="en-US"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10</a:t>
            </a:fld>
            <a:endParaRPr 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1143000"/>
          </a:xfrm>
        </p:spPr>
        <p:txBody>
          <a:bodyPr/>
          <a:lstStyle/>
          <a:p>
            <a:r>
              <a:rPr lang="en-GB" dirty="0"/>
              <a:t>Flow Chart</a:t>
            </a:r>
            <a:endParaRPr lang="en-US"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11</a:t>
            </a:fld>
            <a:endParaRPr lang="en-US"/>
          </a:p>
        </p:txBody>
      </p:sp>
      <p:graphicFrame>
        <p:nvGraphicFramePr>
          <p:cNvPr id="6" name="Diagram 5"/>
          <p:cNvGraphicFramePr/>
          <p:nvPr/>
        </p:nvGraphicFramePr>
        <p:xfrm>
          <a:off x="1190644" y="1357298"/>
          <a:ext cx="6810380" cy="4635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a:t>
            </a:r>
            <a:endParaRPr lang="en-US" dirty="0"/>
          </a:p>
        </p:txBody>
      </p:sp>
      <p:sp>
        <p:nvSpPr>
          <p:cNvPr id="3" name="Content Placeholder 2"/>
          <p:cNvSpPr>
            <a:spLocks noGrp="1"/>
          </p:cNvSpPr>
          <p:nvPr>
            <p:ph sz="quarter" idx="1"/>
          </p:nvPr>
        </p:nvSpPr>
        <p:spPr/>
        <p:txBody>
          <a:bodyPr>
            <a:normAutofit/>
          </a:bodyPr>
          <a:lstStyle/>
          <a:p>
            <a:pPr algn="just"/>
            <a:r>
              <a:rPr lang="en-GB" sz="2800" dirty="0">
                <a:latin typeface="Aparajita" pitchFamily="18" charset="0"/>
                <a:cs typeface="Aparajita" pitchFamily="18" charset="0"/>
              </a:rPr>
              <a:t>In this study the data from Parkinson’s Progression Markers Initiative (PPMI) database was obtained.</a:t>
            </a:r>
          </a:p>
          <a:p>
            <a:pPr algn="just"/>
            <a:r>
              <a:rPr lang="en-GB" sz="2800" dirty="0">
                <a:latin typeface="Aparajita" pitchFamily="18" charset="0"/>
                <a:cs typeface="Aparajita" pitchFamily="18" charset="0"/>
              </a:rPr>
              <a:t>PPMI is an observational, multicentre study that collects clinical and imaging data and biologic samples from various cohorts that can be used by researchers to establish markers of disease progression in PD.</a:t>
            </a:r>
          </a:p>
          <a:p>
            <a:pPr algn="just"/>
            <a:r>
              <a:rPr lang="en-GB" sz="2800" dirty="0">
                <a:latin typeface="Aparajita" pitchFamily="18" charset="0"/>
                <a:cs typeface="Aparajita" pitchFamily="18" charset="0"/>
              </a:rPr>
              <a:t>In this study these features have been used because we felt that they are a good combination of non-motor features and biomarkers. The details of these features are given in next section.</a:t>
            </a:r>
            <a:endParaRPr lang="en-US" sz="2800" dirty="0">
              <a:latin typeface="Aparajita" pitchFamily="18" charset="0"/>
              <a:cs typeface="Aparajita" pitchFamily="18" charset="0"/>
            </a:endParaRPr>
          </a:p>
          <a:p>
            <a:pPr algn="just"/>
            <a:endParaRPr lang="en-US"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12</a:t>
            </a:fld>
            <a:endParaRPr 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7467600" cy="703282"/>
          </a:xfrm>
        </p:spPr>
        <p:txBody>
          <a:bodyPr/>
          <a:lstStyle/>
          <a:p>
            <a:r>
              <a:rPr lang="en-GB" dirty="0"/>
              <a:t>REQUIREMENT SPECIFICATION</a:t>
            </a:r>
            <a:endParaRPr lang="en-US" dirty="0"/>
          </a:p>
        </p:txBody>
      </p:sp>
      <p:sp>
        <p:nvSpPr>
          <p:cNvPr id="3" name="Content Placeholder 2"/>
          <p:cNvSpPr>
            <a:spLocks noGrp="1"/>
          </p:cNvSpPr>
          <p:nvPr>
            <p:ph sz="quarter" idx="1"/>
          </p:nvPr>
        </p:nvSpPr>
        <p:spPr>
          <a:xfrm>
            <a:off x="457200" y="1000108"/>
            <a:ext cx="7467600" cy="5473844"/>
          </a:xfrm>
        </p:spPr>
        <p:txBody>
          <a:bodyPr/>
          <a:lstStyle/>
          <a:p>
            <a:pPr algn="just"/>
            <a:r>
              <a:rPr lang="en-GB" sz="2800" dirty="0">
                <a:latin typeface="Aparajita" pitchFamily="18" charset="0"/>
                <a:cs typeface="Aparajita" pitchFamily="18" charset="0"/>
              </a:rPr>
              <a:t>A Software Requirements Specification (SRS) is a description of particular software product, program or set of programs that performs a set of functions in a target environment (IEEE Std. 830-1993).</a:t>
            </a:r>
            <a:endParaRPr lang="en-US" sz="2800" dirty="0">
              <a:latin typeface="Aparajita" pitchFamily="18" charset="0"/>
              <a:cs typeface="Aparajita" pitchFamily="18" charset="0"/>
            </a:endParaRPr>
          </a:p>
          <a:p>
            <a:pPr lvl="1" algn="just"/>
            <a:r>
              <a:rPr lang="en-GB" sz="2800" b="1" dirty="0">
                <a:latin typeface="Aparajita" pitchFamily="18" charset="0"/>
                <a:cs typeface="Aparajita" pitchFamily="18" charset="0"/>
              </a:rPr>
              <a:t>Purpose: </a:t>
            </a:r>
            <a:r>
              <a:rPr lang="en-GB" sz="2800" dirty="0">
                <a:latin typeface="Aparajita" pitchFamily="18" charset="0"/>
                <a:cs typeface="Aparajita" pitchFamily="18" charset="0"/>
              </a:rPr>
              <a:t>The purpose of software requirements specification specifies the intentions and intended audience of the SRS</a:t>
            </a:r>
            <a:endParaRPr lang="en-US" sz="2800" dirty="0">
              <a:latin typeface="Aparajita" pitchFamily="18" charset="0"/>
              <a:cs typeface="Aparajita" pitchFamily="18" charset="0"/>
            </a:endParaRPr>
          </a:p>
          <a:p>
            <a:pPr lvl="1" algn="just"/>
            <a:r>
              <a:rPr lang="en-GB" sz="2800" b="1" dirty="0">
                <a:latin typeface="Aparajita" pitchFamily="18" charset="0"/>
                <a:cs typeface="Aparajita" pitchFamily="18" charset="0"/>
              </a:rPr>
              <a:t>Scope: </a:t>
            </a:r>
            <a:r>
              <a:rPr lang="en-GB" sz="2800" dirty="0">
                <a:latin typeface="Aparajita" pitchFamily="18" charset="0"/>
                <a:cs typeface="Aparajita" pitchFamily="18" charset="0"/>
              </a:rPr>
              <a:t>The scope of the SRS identifies the software product to be produced, the capabilities, application, relevant objects etc. We are proposed to implement Passive Aggressive Algorithm which takes the test and trained data set from the cancer data set.</a:t>
            </a:r>
            <a:endParaRPr lang="en-US" sz="2800" dirty="0">
              <a:latin typeface="Aparajita" pitchFamily="18" charset="0"/>
              <a:cs typeface="Aparajita" pitchFamily="18" charset="0"/>
            </a:endParaRPr>
          </a:p>
          <a:p>
            <a:pPr lvl="1"/>
            <a:endParaRPr lang="en-US"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13</a:t>
            </a:fld>
            <a:endParaRPr 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28604"/>
            <a:ext cx="7467600" cy="6045348"/>
          </a:xfrm>
        </p:spPr>
        <p:txBody>
          <a:bodyPr>
            <a:normAutofit fontScale="92500" lnSpcReduction="10000"/>
          </a:bodyPr>
          <a:lstStyle/>
          <a:p>
            <a:pPr lvl="1" algn="just"/>
            <a:r>
              <a:rPr lang="en-GB" sz="2800" b="1" dirty="0">
                <a:latin typeface="Aparajita" pitchFamily="18" charset="0"/>
                <a:cs typeface="Aparajita" pitchFamily="18" charset="0"/>
              </a:rPr>
              <a:t>Definitions, Acronyms and Abbreviations Software Requirements Specification: </a:t>
            </a:r>
            <a:r>
              <a:rPr lang="en-GB" sz="2800" dirty="0">
                <a:latin typeface="Aparajita" pitchFamily="18" charset="0"/>
                <a:cs typeface="Aparajita" pitchFamily="18" charset="0"/>
              </a:rPr>
              <a:t>It’s a description of a particular software product, program or set of programs that performs a set of function in target environment.</a:t>
            </a:r>
            <a:endParaRPr lang="en-US" sz="2800" dirty="0">
              <a:latin typeface="Aparajita" pitchFamily="18" charset="0"/>
              <a:cs typeface="Aparajita" pitchFamily="18" charset="0"/>
            </a:endParaRPr>
          </a:p>
          <a:p>
            <a:pPr lvl="1" algn="just"/>
            <a:r>
              <a:rPr lang="en-GB" sz="2800" b="1" dirty="0">
                <a:latin typeface="Aparajita" pitchFamily="18" charset="0"/>
                <a:cs typeface="Aparajita" pitchFamily="18" charset="0"/>
              </a:rPr>
              <a:t>References:</a:t>
            </a:r>
            <a:r>
              <a:rPr lang="en-GB" sz="2800" dirty="0">
                <a:latin typeface="Aparajita" pitchFamily="18" charset="0"/>
                <a:cs typeface="Aparajita" pitchFamily="18" charset="0"/>
              </a:rPr>
              <a:t> IEEE Std. 830-1993, IEEE Recommended Practice for Software Requirements Specifications thy Sierra and Bert Bates.</a:t>
            </a:r>
            <a:endParaRPr lang="en-US" sz="2800" dirty="0">
              <a:latin typeface="Aparajita" pitchFamily="18" charset="0"/>
              <a:cs typeface="Aparajita" pitchFamily="18" charset="0"/>
            </a:endParaRPr>
          </a:p>
          <a:p>
            <a:pPr lvl="1" algn="just"/>
            <a:r>
              <a:rPr lang="en-GB" sz="2800" b="1" dirty="0">
                <a:latin typeface="Aparajita" pitchFamily="18" charset="0"/>
                <a:cs typeface="Aparajita" pitchFamily="18" charset="0"/>
              </a:rPr>
              <a:t>Overview: </a:t>
            </a:r>
            <a:r>
              <a:rPr lang="en-GB" sz="2800" dirty="0">
                <a:latin typeface="Aparajita" pitchFamily="18" charset="0"/>
                <a:cs typeface="Aparajita" pitchFamily="18" charset="0"/>
              </a:rPr>
              <a:t>The SRS contains the details of process, DFD’s, functions of the product, user characteristics. The non-functional requirements if any are also specified.</a:t>
            </a:r>
            <a:endParaRPr lang="en-US" sz="2800" dirty="0">
              <a:latin typeface="Aparajita" pitchFamily="18" charset="0"/>
              <a:cs typeface="Aparajita" pitchFamily="18" charset="0"/>
            </a:endParaRPr>
          </a:p>
          <a:p>
            <a:pPr lvl="1" algn="just"/>
            <a:r>
              <a:rPr lang="en-GB" sz="3000" b="1" dirty="0">
                <a:latin typeface="Aparajita" pitchFamily="18" charset="0"/>
                <a:cs typeface="Aparajita" pitchFamily="18" charset="0"/>
              </a:rPr>
              <a:t>Overall description: </a:t>
            </a:r>
            <a:r>
              <a:rPr lang="en-GB" sz="3000" dirty="0">
                <a:latin typeface="Aparajita" pitchFamily="18" charset="0"/>
                <a:cs typeface="Aparajita" pitchFamily="18" charset="0"/>
              </a:rPr>
              <a:t>The main functions associated with the product are described in this section of SRS. The characteristics of a user of this product are indicated. The assumptions in this section result from interaction with the project stakeholders.</a:t>
            </a:r>
            <a:endParaRPr lang="en-US" sz="3000" dirty="0">
              <a:latin typeface="Aparajita" pitchFamily="18" charset="0"/>
              <a:cs typeface="Aparajita" pitchFamily="18" charset="0"/>
            </a:endParaRPr>
          </a:p>
          <a:p>
            <a:pPr lvl="1"/>
            <a:endParaRPr lang="en-US"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14</a:t>
            </a:fld>
            <a:endParaRPr lang="en-US"/>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7467600" cy="1143000"/>
          </a:xfrm>
        </p:spPr>
        <p:txBody>
          <a:bodyPr/>
          <a:lstStyle/>
          <a:p>
            <a:r>
              <a:rPr lang="en-GB" dirty="0"/>
              <a:t>SYSTEM REQUIREMENTS</a:t>
            </a:r>
            <a:endParaRPr lang="en-US" dirty="0"/>
          </a:p>
        </p:txBody>
      </p:sp>
      <p:sp>
        <p:nvSpPr>
          <p:cNvPr id="3" name="Content Placeholder 2"/>
          <p:cNvSpPr>
            <a:spLocks noGrp="1"/>
          </p:cNvSpPr>
          <p:nvPr>
            <p:ph sz="quarter" idx="1"/>
          </p:nvPr>
        </p:nvSpPr>
        <p:spPr>
          <a:xfrm>
            <a:off x="676300" y="1357298"/>
            <a:ext cx="7467600" cy="4873752"/>
          </a:xfrm>
        </p:spPr>
        <p:txBody>
          <a:bodyPr>
            <a:normAutofit fontScale="77500" lnSpcReduction="20000"/>
          </a:bodyPr>
          <a:lstStyle/>
          <a:p>
            <a:pPr algn="just"/>
            <a:r>
              <a:rPr lang="en-GB" sz="4000" dirty="0">
                <a:latin typeface="Aparajita" pitchFamily="18" charset="0"/>
                <a:cs typeface="Aparajita" pitchFamily="18" charset="0"/>
              </a:rPr>
              <a:t>Hardware Requirements:</a:t>
            </a:r>
          </a:p>
          <a:p>
            <a:pPr lvl="1"/>
            <a:r>
              <a:rPr lang="en-GB" sz="3100" dirty="0">
                <a:latin typeface="Aparajita" pitchFamily="18" charset="0"/>
                <a:cs typeface="Aparajita" pitchFamily="18" charset="0"/>
              </a:rPr>
              <a:t>Processor 		: 	above 500 MHz </a:t>
            </a:r>
          </a:p>
          <a:p>
            <a:pPr lvl="1"/>
            <a:r>
              <a:rPr lang="en-GB" sz="3100" dirty="0">
                <a:latin typeface="Aparajita" pitchFamily="18" charset="0"/>
                <a:cs typeface="Aparajita" pitchFamily="18" charset="0"/>
              </a:rPr>
              <a:t>Ram 		: 	4 GB </a:t>
            </a:r>
          </a:p>
          <a:p>
            <a:pPr lvl="1"/>
            <a:r>
              <a:rPr lang="en-GB" sz="3100" dirty="0">
                <a:latin typeface="Aparajita" pitchFamily="18" charset="0"/>
                <a:cs typeface="Aparajita" pitchFamily="18" charset="0"/>
              </a:rPr>
              <a:t>Disk 		: 	4 GB </a:t>
            </a:r>
          </a:p>
          <a:p>
            <a:pPr lvl="1"/>
            <a:r>
              <a:rPr lang="en-GB" sz="3100" dirty="0">
                <a:latin typeface="Aparajita" pitchFamily="18" charset="0"/>
                <a:cs typeface="Aparajita" pitchFamily="18" charset="0"/>
              </a:rPr>
              <a:t>Input device 		: 	Standard Keyboard and Mouse.</a:t>
            </a:r>
          </a:p>
          <a:p>
            <a:pPr lvl="1"/>
            <a:r>
              <a:rPr lang="en-GB" sz="3100" dirty="0">
                <a:latin typeface="Aparajita" pitchFamily="18" charset="0"/>
                <a:cs typeface="Aparajita" pitchFamily="18" charset="0"/>
              </a:rPr>
              <a:t>Output device 	: 	VGA and High Resolution 					Monitor.</a:t>
            </a:r>
          </a:p>
          <a:p>
            <a:pPr algn="just"/>
            <a:r>
              <a:rPr lang="en-GB" sz="4000" dirty="0">
                <a:latin typeface="Aparajita" pitchFamily="18" charset="0"/>
                <a:cs typeface="Aparajita" pitchFamily="18" charset="0"/>
              </a:rPr>
              <a:t>Software Requirements:</a:t>
            </a:r>
          </a:p>
          <a:p>
            <a:pPr lvl="1" algn="just"/>
            <a:r>
              <a:rPr lang="en-GB" sz="3100" dirty="0">
                <a:latin typeface="Aparajita" pitchFamily="18" charset="0"/>
                <a:cs typeface="Aparajita" pitchFamily="18" charset="0"/>
              </a:rPr>
              <a:t>Operating System 	: 	Windows 7 or higher</a:t>
            </a:r>
          </a:p>
          <a:p>
            <a:pPr lvl="1" algn="just"/>
            <a:r>
              <a:rPr lang="en-GB" sz="3100" dirty="0">
                <a:latin typeface="Aparajita" pitchFamily="18" charset="0"/>
                <a:cs typeface="Aparajita" pitchFamily="18" charset="0"/>
              </a:rPr>
              <a:t>Programming 	: 	Python 3.6 and related </a:t>
            </a:r>
            <a:br>
              <a:rPr lang="en-GB" sz="3100" dirty="0">
                <a:latin typeface="Aparajita" pitchFamily="18" charset="0"/>
                <a:cs typeface="Aparajita" pitchFamily="18" charset="0"/>
              </a:rPr>
            </a:br>
            <a:r>
              <a:rPr lang="en-GB" sz="3100" dirty="0">
                <a:latin typeface="Aparajita" pitchFamily="18" charset="0"/>
                <a:cs typeface="Aparajita" pitchFamily="18" charset="0"/>
              </a:rPr>
              <a:t> 				libraries </a:t>
            </a:r>
          </a:p>
          <a:p>
            <a:pPr lvl="1" algn="just"/>
            <a:r>
              <a:rPr lang="en-GB" sz="3100" dirty="0">
                <a:latin typeface="Aparajita" pitchFamily="18" charset="0"/>
                <a:cs typeface="Aparajita" pitchFamily="18" charset="0"/>
              </a:rPr>
              <a:t>Software 		: 	Google </a:t>
            </a:r>
            <a:r>
              <a:rPr lang="en-GB" sz="3100" dirty="0" err="1">
                <a:latin typeface="Aparajita" pitchFamily="18" charset="0"/>
                <a:cs typeface="Aparajita" pitchFamily="18" charset="0"/>
              </a:rPr>
              <a:t>Colab</a:t>
            </a:r>
            <a:r>
              <a:rPr lang="en-GB" sz="3100" dirty="0">
                <a:latin typeface="Aparajita" pitchFamily="18" charset="0"/>
                <a:cs typeface="Aparajita" pitchFamily="18" charset="0"/>
              </a:rPr>
              <a:t>, Anaconda - </a:t>
            </a:r>
            <a:r>
              <a:rPr lang="en-GB" sz="3100" dirty="0" err="1">
                <a:latin typeface="Aparajita" pitchFamily="18" charset="0"/>
                <a:cs typeface="Aparajita" pitchFamily="18" charset="0"/>
              </a:rPr>
              <a:t>Jupyter</a:t>
            </a:r>
            <a:r>
              <a:rPr lang="en-GB" sz="3100" dirty="0">
                <a:latin typeface="Aparajita" pitchFamily="18" charset="0"/>
                <a:cs typeface="Aparajita" pitchFamily="18" charset="0"/>
              </a:rPr>
              <a:t> </a:t>
            </a:r>
          </a:p>
          <a:p>
            <a:pPr lvl="1" algn="just"/>
            <a:endParaRPr lang="en-GB"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15</a:t>
            </a:fld>
            <a:endParaRPr 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a:t>
            </a:r>
            <a:endParaRPr lang="en-US" dirty="0"/>
          </a:p>
        </p:txBody>
      </p:sp>
      <p:sp>
        <p:nvSpPr>
          <p:cNvPr id="3" name="Content Placeholder 2"/>
          <p:cNvSpPr>
            <a:spLocks noGrp="1"/>
          </p:cNvSpPr>
          <p:nvPr>
            <p:ph sz="quarter" idx="1"/>
          </p:nvPr>
        </p:nvSpPr>
        <p:spPr/>
        <p:txBody>
          <a:bodyPr/>
          <a:lstStyle/>
          <a:p>
            <a:pPr lvl="0" algn="just"/>
            <a:r>
              <a:rPr lang="en-GB" sz="2800" dirty="0">
                <a:latin typeface="Aparajita" pitchFamily="18" charset="0"/>
                <a:cs typeface="Aparajita" pitchFamily="18" charset="0"/>
              </a:rPr>
              <a:t>Install the required packages for building the ‘Passive Aggressive Classifier’.</a:t>
            </a:r>
            <a:endParaRPr lang="en-US" sz="2800" dirty="0">
              <a:latin typeface="Aparajita" pitchFamily="18" charset="0"/>
              <a:cs typeface="Aparajita" pitchFamily="18" charset="0"/>
            </a:endParaRPr>
          </a:p>
          <a:p>
            <a:pPr lvl="0" algn="just"/>
            <a:r>
              <a:rPr lang="en-GB" sz="2800" dirty="0">
                <a:latin typeface="Aparajita" pitchFamily="18" charset="0"/>
                <a:cs typeface="Aparajita" pitchFamily="18" charset="0"/>
              </a:rPr>
              <a:t>Load the libraries into the workspace from the packages.</a:t>
            </a:r>
            <a:endParaRPr lang="en-US" sz="2800" dirty="0">
              <a:latin typeface="Aparajita" pitchFamily="18" charset="0"/>
              <a:cs typeface="Aparajita" pitchFamily="18" charset="0"/>
            </a:endParaRPr>
          </a:p>
          <a:p>
            <a:pPr lvl="0" algn="just"/>
            <a:r>
              <a:rPr lang="en-GB" sz="2800" dirty="0">
                <a:latin typeface="Aparajita" pitchFamily="18" charset="0"/>
                <a:cs typeface="Aparajita" pitchFamily="18" charset="0"/>
              </a:rPr>
              <a:t>Read the input data set. </a:t>
            </a:r>
            <a:endParaRPr lang="en-US" sz="2800" dirty="0">
              <a:latin typeface="Aparajita" pitchFamily="18" charset="0"/>
              <a:cs typeface="Aparajita" pitchFamily="18" charset="0"/>
            </a:endParaRPr>
          </a:p>
          <a:p>
            <a:pPr lvl="0" algn="just"/>
            <a:r>
              <a:rPr lang="en-GB" sz="2800" dirty="0">
                <a:latin typeface="Aparajita" pitchFamily="18" charset="0"/>
                <a:cs typeface="Aparajita" pitchFamily="18" charset="0"/>
              </a:rPr>
              <a:t>Normalize the given input dataset. </a:t>
            </a:r>
            <a:endParaRPr lang="en-US" sz="2800" dirty="0">
              <a:latin typeface="Aparajita" pitchFamily="18" charset="0"/>
              <a:cs typeface="Aparajita" pitchFamily="18" charset="0"/>
            </a:endParaRPr>
          </a:p>
          <a:p>
            <a:pPr lvl="0" algn="just"/>
            <a:r>
              <a:rPr lang="en-GB" sz="2800" dirty="0">
                <a:latin typeface="Aparajita" pitchFamily="18" charset="0"/>
                <a:cs typeface="Aparajita" pitchFamily="18" charset="0"/>
              </a:rPr>
              <a:t>Divide this normalized data into two parts: a. Train data b. Test data (Note: 80% of Normalized data is used as Train data, 20% of the Normalized data is used as Test data.) </a:t>
            </a:r>
            <a:endParaRPr lang="en-US" sz="2800" dirty="0">
              <a:latin typeface="Aparajita" pitchFamily="18" charset="0"/>
              <a:cs typeface="Aparajita" pitchFamily="18" charset="0"/>
            </a:endParaRPr>
          </a:p>
          <a:p>
            <a:endParaRPr lang="en-US"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16</a:t>
            </a:fld>
            <a:endParaRPr lang="en-US"/>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7467600" cy="1143000"/>
          </a:xfrm>
        </p:spPr>
        <p:txBody>
          <a:bodyPr/>
          <a:lstStyle/>
          <a:p>
            <a:r>
              <a:rPr lang="en-GB" dirty="0"/>
              <a:t>SCREENSHOTS</a:t>
            </a:r>
            <a:endParaRPr lang="en-US"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17</a:t>
            </a:fld>
            <a:endParaRPr lang="en-US"/>
          </a:p>
        </p:txBody>
      </p:sp>
      <p:sp>
        <p:nvSpPr>
          <p:cNvPr id="6" name="Content Placeholder 2"/>
          <p:cNvSpPr txBox="1">
            <a:spLocks/>
          </p:cNvSpPr>
          <p:nvPr/>
        </p:nvSpPr>
        <p:spPr>
          <a:xfrm>
            <a:off x="1142976" y="5643578"/>
            <a:ext cx="5929354" cy="614354"/>
          </a:xfrm>
          <a:prstGeom prst="rect">
            <a:avLst/>
          </a:prstGeom>
        </p:spPr>
        <p:txBody>
          <a:bodyPr vert="horz">
            <a:normAutofit/>
          </a:bodyPr>
          <a:lstStyle/>
          <a:p>
            <a:pPr marL="274320" lvl="0" indent="-274320" algn="ctr">
              <a:spcBef>
                <a:spcPts val="600"/>
              </a:spcBef>
              <a:buClr>
                <a:schemeClr val="accent1"/>
              </a:buClr>
              <a:buSzPct val="70000"/>
            </a:pPr>
            <a:r>
              <a:rPr lang="en-GB" sz="2800" dirty="0">
                <a:latin typeface="Aparajita" pitchFamily="18" charset="0"/>
                <a:cs typeface="Aparajita" pitchFamily="18" charset="0"/>
              </a:rPr>
              <a:t>Output of Predictive System in Google </a:t>
            </a:r>
            <a:r>
              <a:rPr lang="en-GB" sz="2800" dirty="0" err="1">
                <a:latin typeface="Aparajita" pitchFamily="18" charset="0"/>
                <a:cs typeface="Aparajita" pitchFamily="18" charset="0"/>
              </a:rPr>
              <a:t>Colab</a:t>
            </a:r>
            <a:endParaRPr lang="en-US" sz="2800" dirty="0">
              <a:latin typeface="Aparajita" pitchFamily="18" charset="0"/>
              <a:cs typeface="Aparajita" pitchFamily="18" charset="0"/>
            </a:endParaRPr>
          </a:p>
        </p:txBody>
      </p:sp>
      <p:pic>
        <p:nvPicPr>
          <p:cNvPr id="1026" name="Picture 2"/>
          <p:cNvPicPr>
            <a:picLocks noChangeAspect="1" noChangeArrowheads="1"/>
          </p:cNvPicPr>
          <p:nvPr/>
        </p:nvPicPr>
        <p:blipFill>
          <a:blip r:embed="rId2"/>
          <a:srcRect t="3107" b="5243"/>
          <a:stretch>
            <a:fillRect/>
          </a:stretch>
        </p:blipFill>
        <p:spPr bwMode="auto">
          <a:xfrm>
            <a:off x="285720" y="1357298"/>
            <a:ext cx="8175682" cy="4214842"/>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63701E9-2540-4C5D-BB56-E3E3A101C4C4}" type="slidenum">
              <a:rPr lang="en-US" smtClean="0"/>
              <a:pPr/>
              <a:t>18</a:t>
            </a:fld>
            <a:endParaRPr lang="en-US"/>
          </a:p>
        </p:txBody>
      </p:sp>
      <p:pic>
        <p:nvPicPr>
          <p:cNvPr id="5" name="Picture 4"/>
          <p:cNvPicPr/>
          <p:nvPr/>
        </p:nvPicPr>
        <p:blipFill>
          <a:blip r:embed="rId2"/>
          <a:srcRect/>
          <a:stretch>
            <a:fillRect/>
          </a:stretch>
        </p:blipFill>
        <p:spPr bwMode="auto">
          <a:xfrm>
            <a:off x="428596" y="357166"/>
            <a:ext cx="8215338" cy="5286388"/>
          </a:xfrm>
          <a:prstGeom prst="rect">
            <a:avLst/>
          </a:prstGeom>
          <a:noFill/>
          <a:ln w="9525">
            <a:noFill/>
            <a:miter lim="800000"/>
            <a:headEnd/>
            <a:tailEnd/>
          </a:ln>
        </p:spPr>
      </p:pic>
      <p:sp>
        <p:nvSpPr>
          <p:cNvPr id="6" name="Content Placeholder 2"/>
          <p:cNvSpPr txBox="1">
            <a:spLocks/>
          </p:cNvSpPr>
          <p:nvPr/>
        </p:nvSpPr>
        <p:spPr>
          <a:xfrm>
            <a:off x="2000232" y="5743604"/>
            <a:ext cx="4572032" cy="614354"/>
          </a:xfrm>
          <a:prstGeom prst="rect">
            <a:avLst/>
          </a:prstGeom>
        </p:spPr>
        <p:txBody>
          <a:bodyPr vert="horz">
            <a:normAutofit/>
          </a:bodyPr>
          <a:lstStyle/>
          <a:p>
            <a:pPr marL="274320" lvl="0" indent="-274320" algn="ctr">
              <a:spcBef>
                <a:spcPts val="600"/>
              </a:spcBef>
              <a:buClr>
                <a:schemeClr val="accent1"/>
              </a:buClr>
              <a:buSzPct val="70000"/>
            </a:pPr>
            <a:r>
              <a:rPr lang="en-GB" sz="2800" dirty="0">
                <a:latin typeface="Aparajita" pitchFamily="18" charset="0"/>
                <a:cs typeface="Aparajita" pitchFamily="18" charset="0"/>
              </a:rPr>
              <a:t>Another s/w Anaconda Navigator</a:t>
            </a:r>
            <a:endParaRPr lang="en-US" sz="2800" dirty="0">
              <a:latin typeface="Aparajita" pitchFamily="18" charset="0"/>
              <a:cs typeface="Aparajita" pitchFamily="18" charset="0"/>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63701E9-2540-4C5D-BB56-E3E3A101C4C4}" type="slidenum">
              <a:rPr lang="en-US" smtClean="0"/>
              <a:pPr/>
              <a:t>19</a:t>
            </a:fld>
            <a:endParaRPr lang="en-US"/>
          </a:p>
        </p:txBody>
      </p:sp>
      <p:pic>
        <p:nvPicPr>
          <p:cNvPr id="5" name="Picture 4"/>
          <p:cNvPicPr/>
          <p:nvPr/>
        </p:nvPicPr>
        <p:blipFill>
          <a:blip r:embed="rId2"/>
          <a:srcRect/>
          <a:stretch>
            <a:fillRect/>
          </a:stretch>
        </p:blipFill>
        <p:spPr bwMode="auto">
          <a:xfrm>
            <a:off x="357158" y="214290"/>
            <a:ext cx="8286808" cy="5357850"/>
          </a:xfrm>
          <a:prstGeom prst="rect">
            <a:avLst/>
          </a:prstGeom>
          <a:noFill/>
          <a:ln w="9525">
            <a:noFill/>
            <a:miter lim="800000"/>
            <a:headEnd/>
            <a:tailEnd/>
          </a:ln>
        </p:spPr>
      </p:pic>
      <p:sp>
        <p:nvSpPr>
          <p:cNvPr id="6" name="Content Placeholder 2"/>
          <p:cNvSpPr txBox="1">
            <a:spLocks/>
          </p:cNvSpPr>
          <p:nvPr/>
        </p:nvSpPr>
        <p:spPr>
          <a:xfrm>
            <a:off x="2428860" y="5743604"/>
            <a:ext cx="3614734" cy="614354"/>
          </a:xfrm>
          <a:prstGeom prst="rect">
            <a:avLst/>
          </a:prstGeom>
        </p:spPr>
        <p:txBody>
          <a:bodyPr vert="horz">
            <a:normAutofit fontScale="92500"/>
          </a:bodyPr>
          <a:lstStyle/>
          <a:p>
            <a:pPr marL="274320" lvl="0" indent="-274320" algn="ctr">
              <a:spcBef>
                <a:spcPts val="600"/>
              </a:spcBef>
              <a:buClr>
                <a:schemeClr val="accent1"/>
              </a:buClr>
              <a:buSzPct val="70000"/>
            </a:pPr>
            <a:r>
              <a:rPr lang="en-GB" sz="2800" dirty="0">
                <a:latin typeface="Aparajita" pitchFamily="18" charset="0"/>
                <a:cs typeface="Aparajita" pitchFamily="18" charset="0"/>
              </a:rPr>
              <a:t>Dataset of Parkinson’s Project</a:t>
            </a:r>
            <a:endParaRPr lang="en-US" sz="2800" dirty="0">
              <a:latin typeface="Aparajita" pitchFamily="18" charset="0"/>
              <a:cs typeface="Aparajita" pitchFamily="18"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7467600" cy="703282"/>
          </a:xfrm>
        </p:spPr>
        <p:txBody>
          <a:bodyPr/>
          <a:lstStyle/>
          <a:p>
            <a:pPr lvl="0" algn="ctr"/>
            <a:r>
              <a:rPr lang="en-GB" dirty="0"/>
              <a:t>INTRODUCTION</a:t>
            </a:r>
            <a:endParaRPr lang="en-US" dirty="0"/>
          </a:p>
        </p:txBody>
      </p:sp>
      <p:sp>
        <p:nvSpPr>
          <p:cNvPr id="3" name="Content Placeholder 2"/>
          <p:cNvSpPr>
            <a:spLocks noGrp="1"/>
          </p:cNvSpPr>
          <p:nvPr>
            <p:ph sz="quarter" idx="1"/>
          </p:nvPr>
        </p:nvSpPr>
        <p:spPr>
          <a:xfrm>
            <a:off x="428596" y="1000108"/>
            <a:ext cx="4686304" cy="4873752"/>
          </a:xfrm>
        </p:spPr>
        <p:txBody>
          <a:bodyPr>
            <a:normAutofit/>
          </a:bodyPr>
          <a:lstStyle/>
          <a:p>
            <a:pPr algn="just"/>
            <a:r>
              <a:rPr lang="en-GB" dirty="0">
                <a:latin typeface="Aparajita" pitchFamily="18" charset="0"/>
                <a:cs typeface="Aparajita" pitchFamily="18" charset="0"/>
              </a:rPr>
              <a:t>Parkinson’s disease (PD) is one of the major public health problems in the world. It is a well-known fact that around five million people suffer from Parkinson’s disease in the worldwide. </a:t>
            </a:r>
          </a:p>
          <a:p>
            <a:pPr algn="just"/>
            <a:r>
              <a:rPr lang="en-GB" dirty="0">
                <a:latin typeface="Aparajita" pitchFamily="18" charset="0"/>
                <a:cs typeface="Aparajita" pitchFamily="18" charset="0"/>
              </a:rPr>
              <a:t>Thus, it is important to predict Parkinson’s disease in early stages so that early plan for the necessary treatment can be made. </a:t>
            </a:r>
          </a:p>
          <a:p>
            <a:pPr algn="just"/>
            <a:r>
              <a:rPr lang="en-GB" dirty="0">
                <a:latin typeface="Aparajita" pitchFamily="18" charset="0"/>
                <a:cs typeface="Aparajita" pitchFamily="18" charset="0"/>
              </a:rPr>
              <a:t>Diagnosis of the Parkinson disease through machine learning approaches provides better understanding from PD dataset in the present decade.</a:t>
            </a:r>
            <a:endParaRPr lang="en-US"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2</a:t>
            </a:fld>
            <a:endParaRPr lang="en-US"/>
          </a:p>
        </p:txBody>
      </p:sp>
      <p:pic>
        <p:nvPicPr>
          <p:cNvPr id="15362" name="Picture 2" descr="Thank You 5 Million Or Five Million Followers Design Concept Made Of People  Crowd Vector Illustration Stock Illustration - Download Image Now - iStock"/>
          <p:cNvPicPr>
            <a:picLocks noChangeAspect="1" noChangeArrowheads="1"/>
          </p:cNvPicPr>
          <p:nvPr/>
        </p:nvPicPr>
        <p:blipFill>
          <a:blip r:embed="rId2"/>
          <a:srcRect l="22575" t="31241" r="20296" b="19596"/>
          <a:stretch>
            <a:fillRect/>
          </a:stretch>
        </p:blipFill>
        <p:spPr bwMode="auto">
          <a:xfrm>
            <a:off x="5214942" y="3500438"/>
            <a:ext cx="3357586" cy="2023161"/>
          </a:xfrm>
          <a:prstGeom prst="rect">
            <a:avLst/>
          </a:prstGeom>
          <a:ln>
            <a:noFill/>
          </a:ln>
          <a:effectLst>
            <a:outerShdw blurRad="292100" dist="139700" dir="2700000" algn="tl" rotWithShape="0">
              <a:srgbClr val="333333">
                <a:alpha val="65000"/>
              </a:srgbClr>
            </a:outerShdw>
          </a:effectLst>
        </p:spPr>
      </p:pic>
      <p:pic>
        <p:nvPicPr>
          <p:cNvPr id="15364" name="Picture 4" descr="Managing Parkinson&amp;#39;s Disease Symptoms in Edmonton, AB Edmonton"/>
          <p:cNvPicPr>
            <a:picLocks noChangeAspect="1" noChangeArrowheads="1"/>
          </p:cNvPicPr>
          <p:nvPr/>
        </p:nvPicPr>
        <p:blipFill>
          <a:blip r:embed="rId3" cstate="print"/>
          <a:srcRect l="8696" t="8166" r="6522" b="7454"/>
          <a:stretch>
            <a:fillRect/>
          </a:stretch>
        </p:blipFill>
        <p:spPr bwMode="auto">
          <a:xfrm>
            <a:off x="5500694" y="1000108"/>
            <a:ext cx="2786082" cy="2214578"/>
          </a:xfrm>
          <a:prstGeom prst="rect">
            <a:avLst/>
          </a:prstGeom>
          <a:ln>
            <a:noFill/>
          </a:ln>
          <a:effectLst>
            <a:outerShdw blurRad="190500" algn="tl" rotWithShape="0">
              <a:srgbClr val="000000">
                <a:alpha val="70000"/>
              </a:srgbClr>
            </a:outerShdw>
          </a:effectLst>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7467600" cy="631844"/>
          </a:xfrm>
        </p:spPr>
        <p:txBody>
          <a:bodyPr/>
          <a:lstStyle/>
          <a:p>
            <a:r>
              <a:rPr lang="en-GB" dirty="0"/>
              <a:t>TESTING </a:t>
            </a:r>
            <a:endParaRPr lang="en-US" dirty="0"/>
          </a:p>
        </p:txBody>
      </p:sp>
      <p:sp>
        <p:nvSpPr>
          <p:cNvPr id="3" name="Content Placeholder 2"/>
          <p:cNvSpPr>
            <a:spLocks noGrp="1"/>
          </p:cNvSpPr>
          <p:nvPr>
            <p:ph sz="quarter" idx="1"/>
          </p:nvPr>
        </p:nvSpPr>
        <p:spPr>
          <a:xfrm>
            <a:off x="457200" y="928670"/>
            <a:ext cx="7467600" cy="5545282"/>
          </a:xfrm>
        </p:spPr>
        <p:txBody>
          <a:bodyPr/>
          <a:lstStyle/>
          <a:p>
            <a:pPr algn="just"/>
            <a:r>
              <a:rPr lang="en-GB" sz="2800" dirty="0">
                <a:latin typeface="Aparajita" pitchFamily="18" charset="0"/>
                <a:cs typeface="Aparajita" pitchFamily="18" charset="0"/>
              </a:rPr>
              <a:t>UNIT TESTING: It is the level of software testing where individual units and the components are tested. In the proposed project the data of an individual person is taken and tested. The accuracy is high 100% when tested with a single person data.</a:t>
            </a:r>
            <a:endParaRPr lang="en-US" sz="2800" dirty="0">
              <a:latin typeface="Aparajita" pitchFamily="18" charset="0"/>
              <a:cs typeface="Aparajita" pitchFamily="18" charset="0"/>
            </a:endParaRPr>
          </a:p>
          <a:p>
            <a:pPr algn="just"/>
            <a:r>
              <a:rPr lang="en-GB" sz="2800" dirty="0">
                <a:latin typeface="Aparajita" pitchFamily="18" charset="0"/>
                <a:cs typeface="Aparajita" pitchFamily="18" charset="0"/>
              </a:rPr>
              <a:t>INTEGRATION TESTING: It may be level of software testing where individual units are combined and it tested as a gaggle. In the proposed project all the data is combined and tested. The accuracy level is 94.87%. This testing will test whole project at a time. It reduces the time complexity in integration testing.</a:t>
            </a:r>
            <a:endParaRPr lang="en-US" sz="2800" dirty="0">
              <a:latin typeface="Aparajita" pitchFamily="18" charset="0"/>
              <a:cs typeface="Aparajita" pitchFamily="18" charset="0"/>
            </a:endParaRPr>
          </a:p>
          <a:p>
            <a:endParaRPr lang="en-US"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20</a:t>
            </a:fld>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642918"/>
            <a:ext cx="7467600" cy="5831034"/>
          </a:xfrm>
        </p:spPr>
        <p:txBody>
          <a:bodyPr>
            <a:normAutofit fontScale="92500"/>
          </a:bodyPr>
          <a:lstStyle/>
          <a:p>
            <a:pPr algn="just"/>
            <a:r>
              <a:rPr lang="en-GB" sz="2800" dirty="0">
                <a:latin typeface="Aparajita" pitchFamily="18" charset="0"/>
                <a:cs typeface="Aparajita" pitchFamily="18" charset="0"/>
              </a:rPr>
              <a:t>FUNCTIONAL TESTING: Functional testing may be a sort of software testing that validates the software against the functional requirements/specifications. This testing is detecting Parkinson’s will based on machine learning algorithm. ML algorithm will boost up the speed.</a:t>
            </a:r>
          </a:p>
          <a:p>
            <a:pPr algn="just"/>
            <a:r>
              <a:rPr lang="en-GB" sz="3000" dirty="0">
                <a:latin typeface="Aparajita" pitchFamily="18" charset="0"/>
                <a:cs typeface="Aparajita" pitchFamily="18" charset="0"/>
              </a:rPr>
              <a:t>Typically, functional testing involves the following steps: </a:t>
            </a:r>
            <a:endParaRPr lang="en-US" sz="3000" dirty="0">
              <a:latin typeface="Aparajita" pitchFamily="18" charset="0"/>
              <a:cs typeface="Aparajita" pitchFamily="18" charset="0"/>
            </a:endParaRPr>
          </a:p>
          <a:p>
            <a:pPr lvl="1" algn="just"/>
            <a:r>
              <a:rPr lang="en-GB" sz="2700" dirty="0">
                <a:latin typeface="Aparajita" pitchFamily="18" charset="0"/>
                <a:cs typeface="Aparajita" pitchFamily="18" charset="0"/>
              </a:rPr>
              <a:t>Identifying the functions of that the software is expected to perform. </a:t>
            </a:r>
            <a:endParaRPr lang="en-US" sz="2700" dirty="0">
              <a:latin typeface="Aparajita" pitchFamily="18" charset="0"/>
              <a:cs typeface="Aparajita" pitchFamily="18" charset="0"/>
            </a:endParaRPr>
          </a:p>
          <a:p>
            <a:pPr lvl="1" algn="just"/>
            <a:r>
              <a:rPr lang="en-GB" sz="2700" dirty="0">
                <a:latin typeface="Aparajita" pitchFamily="18" charset="0"/>
                <a:cs typeface="Aparajita" pitchFamily="18" charset="0"/>
              </a:rPr>
              <a:t>Create input-data based on the function's specifications. </a:t>
            </a:r>
            <a:endParaRPr lang="en-US" sz="2700" dirty="0">
              <a:latin typeface="Aparajita" pitchFamily="18" charset="0"/>
              <a:cs typeface="Aparajita" pitchFamily="18" charset="0"/>
            </a:endParaRPr>
          </a:p>
          <a:p>
            <a:pPr lvl="1" algn="just"/>
            <a:r>
              <a:rPr lang="en-GB" sz="2700" dirty="0">
                <a:latin typeface="Aparajita" pitchFamily="18" charset="0"/>
                <a:cs typeface="Aparajita" pitchFamily="18" charset="0"/>
              </a:rPr>
              <a:t>It determines the output based up on the function's specifications. </a:t>
            </a:r>
            <a:endParaRPr lang="en-US" sz="2700" dirty="0">
              <a:latin typeface="Aparajita" pitchFamily="18" charset="0"/>
              <a:cs typeface="Aparajita" pitchFamily="18" charset="0"/>
            </a:endParaRPr>
          </a:p>
          <a:p>
            <a:pPr lvl="1" algn="just"/>
            <a:r>
              <a:rPr lang="en-GB" sz="2700" dirty="0">
                <a:latin typeface="Aparajita" pitchFamily="18" charset="0"/>
                <a:cs typeface="Aparajita" pitchFamily="18" charset="0"/>
              </a:rPr>
              <a:t>Execute the test case. •Compare the actual and expected outputs.</a:t>
            </a:r>
            <a:endParaRPr lang="en-US" sz="27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21</a:t>
            </a:fld>
            <a:endParaRPr lang="en-US"/>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500306"/>
            <a:ext cx="7467600" cy="703282"/>
          </a:xfrm>
        </p:spPr>
        <p:txBody>
          <a:bodyPr/>
          <a:lstStyle/>
          <a:p>
            <a:pPr algn="ctr"/>
            <a:r>
              <a:rPr lang="en-GB" dirty="0"/>
              <a:t>~: THANK YOU :~</a:t>
            </a:r>
            <a:endParaRPr lang="en-US"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22</a:t>
            </a:fld>
            <a:endParaRPr lang="en-US"/>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71472" y="1142984"/>
            <a:ext cx="7615262" cy="4429156"/>
          </a:xfrm>
        </p:spPr>
        <p:txBody>
          <a:bodyPr>
            <a:noAutofit/>
          </a:bodyPr>
          <a:lstStyle/>
          <a:p>
            <a:pPr algn="just"/>
            <a:r>
              <a:rPr lang="en-GB" dirty="0">
                <a:latin typeface="Aparajita" pitchFamily="18" charset="0"/>
                <a:cs typeface="Aparajita" pitchFamily="18" charset="0"/>
              </a:rPr>
              <a:t>Parkinson’s disease is a progressive disorder that affects movement leading to shaking, stiffness and difficulty with walking balance and coordination.</a:t>
            </a:r>
          </a:p>
          <a:p>
            <a:pPr algn="just"/>
            <a:r>
              <a:rPr lang="en-GB" dirty="0">
                <a:latin typeface="Aparajita" pitchFamily="18" charset="0"/>
                <a:cs typeface="Aparajita" pitchFamily="18" charset="0"/>
              </a:rPr>
              <a:t>This is the one of the important project in machine learning because it comes under healthcare domain and healthcare is one of those fields where machine learning can contribute a lot. </a:t>
            </a:r>
          </a:p>
          <a:p>
            <a:pPr algn="just"/>
            <a:r>
              <a:rPr lang="en-GB" dirty="0">
                <a:latin typeface="Aparajita" pitchFamily="18" charset="0"/>
                <a:cs typeface="Aparajita" pitchFamily="18" charset="0"/>
              </a:rPr>
              <a:t>Parkinson affects a mostly people who are more than 50 years of age so there are also cases when people below that age also get affected with it.</a:t>
            </a:r>
          </a:p>
          <a:p>
            <a:pPr algn="just"/>
            <a:r>
              <a:rPr lang="en-GB" dirty="0">
                <a:latin typeface="Aparajita" pitchFamily="18" charset="0"/>
                <a:cs typeface="Aparajita" pitchFamily="18" charset="0"/>
              </a:rPr>
              <a:t>The main cause of Parkinson’s disease is actually unknown. </a:t>
            </a:r>
          </a:p>
          <a:p>
            <a:pPr algn="just"/>
            <a:r>
              <a:rPr lang="en-GB" dirty="0">
                <a:latin typeface="Aparajita" pitchFamily="18" charset="0"/>
                <a:cs typeface="Aparajita" pitchFamily="18" charset="0"/>
              </a:rPr>
              <a:t>Parkinson’s disease is treated as disorder of the central nervous system which is the result of loss of cells from various parts of the brain. </a:t>
            </a:r>
          </a:p>
        </p:txBody>
      </p:sp>
      <p:sp>
        <p:nvSpPr>
          <p:cNvPr id="4" name="Slide Number Placeholder 3"/>
          <p:cNvSpPr>
            <a:spLocks noGrp="1"/>
          </p:cNvSpPr>
          <p:nvPr>
            <p:ph type="sldNum" sz="quarter" idx="15"/>
          </p:nvPr>
        </p:nvSpPr>
        <p:spPr/>
        <p:txBody>
          <a:bodyPr/>
          <a:lstStyle/>
          <a:p>
            <a:fld id="{C63701E9-2540-4C5D-BB56-E3E3A101C4C4}" type="slidenum">
              <a:rPr lang="en-US" smtClean="0"/>
              <a:pPr/>
              <a:t>3</a:t>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642958"/>
          </a:xfrm>
        </p:spPr>
        <p:txBody>
          <a:bodyPr/>
          <a:lstStyle/>
          <a:p>
            <a:r>
              <a:rPr lang="en-GB" dirty="0"/>
              <a:t>WORK FLOW: </a:t>
            </a:r>
            <a:endParaRPr lang="en-US" dirty="0"/>
          </a:p>
        </p:txBody>
      </p:sp>
      <p:sp>
        <p:nvSpPr>
          <p:cNvPr id="3" name="Content Placeholder 2"/>
          <p:cNvSpPr>
            <a:spLocks noGrp="1"/>
          </p:cNvSpPr>
          <p:nvPr>
            <p:ph sz="quarter" idx="1"/>
          </p:nvPr>
        </p:nvSpPr>
        <p:spPr>
          <a:xfrm>
            <a:off x="428596" y="857232"/>
            <a:ext cx="6615130" cy="4873752"/>
          </a:xfrm>
        </p:spPr>
        <p:txBody>
          <a:bodyPr>
            <a:normAutofit/>
          </a:bodyPr>
          <a:lstStyle/>
          <a:p>
            <a:pPr algn="just"/>
            <a:r>
              <a:rPr lang="en-GB" dirty="0">
                <a:latin typeface="Aparajita" pitchFamily="18" charset="0"/>
                <a:cs typeface="Aparajita" pitchFamily="18" charset="0"/>
              </a:rPr>
              <a:t>The first thing that we need in machine learning is the data which we use to train our machine learning model. So for this we need the Parkinson’s data, the data which contains certain details about the patients who has Parkinson’s and those patients who doesn’t have Parkinson’s.</a:t>
            </a:r>
          </a:p>
          <a:p>
            <a:pPr algn="just">
              <a:buNone/>
            </a:pPr>
            <a:endParaRPr lang="en-GB" dirty="0">
              <a:latin typeface="Aparajita" pitchFamily="18" charset="0"/>
              <a:cs typeface="Aparajita" pitchFamily="18" charset="0"/>
            </a:endParaRPr>
          </a:p>
          <a:p>
            <a:pPr algn="just"/>
            <a:r>
              <a:rPr lang="en-GB" dirty="0">
                <a:latin typeface="Aparajita" pitchFamily="18" charset="0"/>
                <a:cs typeface="Aparajita" pitchFamily="18" charset="0"/>
              </a:rPr>
              <a:t>once we have this data we need to process this data so we cannot feed the raw data to out machine learning model so we need to do some processing</a:t>
            </a:r>
          </a:p>
          <a:p>
            <a:pPr algn="just">
              <a:buNone/>
            </a:pPr>
            <a:endParaRPr lang="en-GB" dirty="0">
              <a:latin typeface="Aparajita" pitchFamily="18" charset="0"/>
              <a:cs typeface="Aparajita" pitchFamily="18" charset="0"/>
            </a:endParaRPr>
          </a:p>
          <a:p>
            <a:pPr algn="just"/>
            <a:r>
              <a:rPr lang="en-GB" dirty="0">
                <a:latin typeface="Aparajita" pitchFamily="18" charset="0"/>
                <a:cs typeface="Aparajita" pitchFamily="18" charset="0"/>
              </a:rPr>
              <a:t>once we do the processing we need to split this data to training data and test data</a:t>
            </a:r>
            <a:endParaRPr lang="en-US"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4</a:t>
            </a:fld>
            <a:endParaRPr lang="en-US"/>
          </a:p>
        </p:txBody>
      </p:sp>
      <p:pic>
        <p:nvPicPr>
          <p:cNvPr id="5" name="Picture 4" descr="WhatsApp Image 2022-02-25 at 9.51.16 AM.jpeg"/>
          <p:cNvPicPr>
            <a:picLocks noChangeAspect="1"/>
          </p:cNvPicPr>
          <p:nvPr/>
        </p:nvPicPr>
        <p:blipFill>
          <a:blip r:embed="rId2"/>
          <a:srcRect l="13568" t="17708" r="71092" b="61458"/>
          <a:stretch>
            <a:fillRect/>
          </a:stretch>
        </p:blipFill>
        <p:spPr>
          <a:xfrm>
            <a:off x="7143768" y="928670"/>
            <a:ext cx="1143008" cy="1428760"/>
          </a:xfrm>
          <a:prstGeom prst="rect">
            <a:avLst/>
          </a:prstGeom>
        </p:spPr>
      </p:pic>
      <p:pic>
        <p:nvPicPr>
          <p:cNvPr id="7" name="Picture 6" descr="WhatsApp Image 2022-02-25 at 9.51.16 AM.jpeg"/>
          <p:cNvPicPr>
            <a:picLocks noChangeAspect="1"/>
          </p:cNvPicPr>
          <p:nvPr/>
        </p:nvPicPr>
        <p:blipFill>
          <a:blip r:embed="rId2"/>
          <a:srcRect l="41371" t="17708" r="41372" b="65625"/>
          <a:stretch>
            <a:fillRect/>
          </a:stretch>
        </p:blipFill>
        <p:spPr>
          <a:xfrm>
            <a:off x="7143768" y="3143248"/>
            <a:ext cx="1285884" cy="1143008"/>
          </a:xfrm>
          <a:prstGeom prst="rect">
            <a:avLst/>
          </a:prstGeom>
        </p:spPr>
      </p:pic>
      <p:pic>
        <p:nvPicPr>
          <p:cNvPr id="8" name="Picture 7" descr="WhatsApp Image 2022-02-25 at 9.51.16 AM.jpeg"/>
          <p:cNvPicPr>
            <a:picLocks noChangeAspect="1"/>
          </p:cNvPicPr>
          <p:nvPr/>
        </p:nvPicPr>
        <p:blipFill>
          <a:blip r:embed="rId2"/>
          <a:srcRect l="71092" t="16666" r="12610" b="66667"/>
          <a:stretch>
            <a:fillRect/>
          </a:stretch>
        </p:blipFill>
        <p:spPr>
          <a:xfrm>
            <a:off x="7000892" y="4714884"/>
            <a:ext cx="1214446" cy="1143008"/>
          </a:xfrm>
          <a:prstGeom prst="rect">
            <a:avLst/>
          </a:prstGeom>
        </p:spPr>
      </p:pic>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6239458" y="714356"/>
            <a:ext cx="885179" cy="1214446"/>
            <a:chOff x="6239458" y="714356"/>
            <a:chExt cx="885179" cy="1214446"/>
          </a:xfrm>
        </p:grpSpPr>
        <p:grpSp>
          <p:nvGrpSpPr>
            <p:cNvPr id="12" name="Group 11"/>
            <p:cNvGrpSpPr/>
            <p:nvPr/>
          </p:nvGrpSpPr>
          <p:grpSpPr>
            <a:xfrm>
              <a:off x="6286512" y="714356"/>
              <a:ext cx="767530" cy="1214446"/>
              <a:chOff x="6215074" y="785794"/>
              <a:chExt cx="767530" cy="1214446"/>
            </a:xfrm>
          </p:grpSpPr>
          <p:pic>
            <p:nvPicPr>
              <p:cNvPr id="8" name="Picture 7" descr="WhatsApp Image 2022-02-25 at 9.51.16 AM.jpeg"/>
              <p:cNvPicPr>
                <a:picLocks noChangeAspect="1"/>
              </p:cNvPicPr>
              <p:nvPr/>
            </p:nvPicPr>
            <p:blipFill>
              <a:blip r:embed="rId2"/>
              <a:srcRect l="71092" t="16666" r="20280" b="69792"/>
              <a:stretch>
                <a:fillRect/>
              </a:stretch>
            </p:blipFill>
            <p:spPr>
              <a:xfrm>
                <a:off x="6215074" y="785794"/>
                <a:ext cx="642942" cy="928694"/>
              </a:xfrm>
              <a:prstGeom prst="rect">
                <a:avLst/>
              </a:prstGeom>
            </p:spPr>
          </p:pic>
          <p:pic>
            <p:nvPicPr>
              <p:cNvPr id="9" name="Picture 8" descr="WhatsApp Image 2022-02-25 at 9.51.16 AM.jpeg"/>
              <p:cNvPicPr>
                <a:picLocks noChangeAspect="1"/>
              </p:cNvPicPr>
              <p:nvPr/>
            </p:nvPicPr>
            <p:blipFill>
              <a:blip r:embed="rId2"/>
              <a:srcRect l="71092" t="16666" r="26991" b="66667"/>
              <a:stretch>
                <a:fillRect/>
              </a:stretch>
            </p:blipFill>
            <p:spPr>
              <a:xfrm>
                <a:off x="6839728" y="857232"/>
                <a:ext cx="142876" cy="1143008"/>
              </a:xfrm>
              <a:prstGeom prst="rect">
                <a:avLst/>
              </a:prstGeom>
            </p:spPr>
          </p:pic>
        </p:grpSp>
        <p:sp>
          <p:nvSpPr>
            <p:cNvPr id="15" name="TextBox 14"/>
            <p:cNvSpPr txBox="1"/>
            <p:nvPr/>
          </p:nvSpPr>
          <p:spPr>
            <a:xfrm>
              <a:off x="6239458" y="1571612"/>
              <a:ext cx="885179" cy="276999"/>
            </a:xfrm>
            <a:prstGeom prst="rect">
              <a:avLst/>
            </a:prstGeom>
            <a:noFill/>
          </p:spPr>
          <p:txBody>
            <a:bodyPr wrap="none" rtlCol="0">
              <a:spAutoFit/>
            </a:bodyPr>
            <a:lstStyle/>
            <a:p>
              <a:r>
                <a:rPr lang="en-GB" sz="1200" b="1" dirty="0" err="1">
                  <a:latin typeface="Aparajita" pitchFamily="18" charset="0"/>
                  <a:cs typeface="Aparajita" pitchFamily="18" charset="0"/>
                </a:rPr>
                <a:t>Traning</a:t>
              </a:r>
              <a:r>
                <a:rPr lang="en-GB" sz="1200" b="1" dirty="0">
                  <a:latin typeface="Aparajita" pitchFamily="18" charset="0"/>
                  <a:cs typeface="Aparajita" pitchFamily="18" charset="0"/>
                </a:rPr>
                <a:t> data</a:t>
              </a:r>
              <a:endParaRPr lang="en-US" sz="1200" b="1" dirty="0">
                <a:latin typeface="Aparajita" pitchFamily="18" charset="0"/>
                <a:cs typeface="Aparajita" pitchFamily="18" charset="0"/>
              </a:endParaRPr>
            </a:p>
          </p:txBody>
        </p:sp>
      </p:grpSp>
      <p:sp>
        <p:nvSpPr>
          <p:cNvPr id="2" name="Title 1"/>
          <p:cNvSpPr>
            <a:spLocks noGrp="1"/>
          </p:cNvSpPr>
          <p:nvPr>
            <p:ph type="title"/>
          </p:nvPr>
        </p:nvSpPr>
        <p:spPr>
          <a:xfrm>
            <a:off x="428596" y="0"/>
            <a:ext cx="7467600" cy="560406"/>
          </a:xfrm>
        </p:spPr>
        <p:txBody>
          <a:bodyPr/>
          <a:lstStyle/>
          <a:p>
            <a:r>
              <a:rPr lang="en-GB" dirty="0"/>
              <a:t>WORK FLOW</a:t>
            </a:r>
            <a:endParaRPr lang="en-US" dirty="0"/>
          </a:p>
        </p:txBody>
      </p:sp>
      <p:sp>
        <p:nvSpPr>
          <p:cNvPr id="3" name="Content Placeholder 2"/>
          <p:cNvSpPr>
            <a:spLocks noGrp="1"/>
          </p:cNvSpPr>
          <p:nvPr>
            <p:ph sz="quarter" idx="1"/>
          </p:nvPr>
        </p:nvSpPr>
        <p:spPr>
          <a:xfrm>
            <a:off x="457200" y="714356"/>
            <a:ext cx="5614998" cy="5715040"/>
          </a:xfrm>
        </p:spPr>
        <p:txBody>
          <a:bodyPr>
            <a:noAutofit/>
          </a:bodyPr>
          <a:lstStyle/>
          <a:p>
            <a:pPr algn="just"/>
            <a:r>
              <a:rPr lang="en-GB" dirty="0">
                <a:latin typeface="Aparajita" pitchFamily="18" charset="0"/>
                <a:cs typeface="Aparajita" pitchFamily="18" charset="0"/>
              </a:rPr>
              <a:t>we split this data into training data and testing data and we use this training data to train our machine learning model so this is where our machine learning model will understand about the data.</a:t>
            </a:r>
          </a:p>
          <a:p>
            <a:pPr algn="just"/>
            <a:r>
              <a:rPr lang="en-GB" dirty="0">
                <a:latin typeface="Aparajita" pitchFamily="18" charset="0"/>
                <a:cs typeface="Aparajita" pitchFamily="18" charset="0"/>
              </a:rPr>
              <a:t>for this particular projects we are going to use a support vector machine model or a support vector machine classifier. So once we train this support vector machine model with the training data, we will then evaluate this model to find how this model is working, what is the performance of this model using the test data.</a:t>
            </a:r>
          </a:p>
          <a:p>
            <a:pPr algn="just"/>
            <a:r>
              <a:rPr lang="en-GB" dirty="0">
                <a:latin typeface="Aparajita" pitchFamily="18" charset="0"/>
                <a:cs typeface="Aparajita" pitchFamily="18" charset="0"/>
              </a:rPr>
              <a:t>So this is the reason why we splitting the data into training data and testing data, the training data is used for the training the model and the test data is used for evaluating our model.</a:t>
            </a:r>
            <a:endParaRPr lang="en-US"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5</a:t>
            </a:fld>
            <a:endParaRPr lang="en-US"/>
          </a:p>
        </p:txBody>
      </p:sp>
      <p:pic>
        <p:nvPicPr>
          <p:cNvPr id="6" name="Picture 5" descr="WhatsApp Image 2022-02-25 at 9.51.16 AM.jpeg"/>
          <p:cNvPicPr>
            <a:picLocks noChangeAspect="1"/>
          </p:cNvPicPr>
          <p:nvPr/>
        </p:nvPicPr>
        <p:blipFill>
          <a:blip r:embed="rId2"/>
          <a:srcRect l="37537" t="34375" r="36577" b="47917"/>
          <a:stretch>
            <a:fillRect/>
          </a:stretch>
        </p:blipFill>
        <p:spPr>
          <a:xfrm>
            <a:off x="6072198" y="2928934"/>
            <a:ext cx="2496128" cy="1571636"/>
          </a:xfrm>
          <a:prstGeom prst="rect">
            <a:avLst/>
          </a:prstGeom>
        </p:spPr>
      </p:pic>
      <p:pic>
        <p:nvPicPr>
          <p:cNvPr id="7" name="Picture 6" descr="WhatsApp Image 2022-02-25 at 9.51.16 AM.jpeg"/>
          <p:cNvPicPr>
            <a:picLocks noChangeAspect="1"/>
          </p:cNvPicPr>
          <p:nvPr/>
        </p:nvPicPr>
        <p:blipFill>
          <a:blip r:embed="rId2"/>
          <a:srcRect l="89308" t="45833" b="40625"/>
          <a:stretch>
            <a:fillRect/>
          </a:stretch>
        </p:blipFill>
        <p:spPr>
          <a:xfrm>
            <a:off x="7858148" y="3000372"/>
            <a:ext cx="796716" cy="928694"/>
          </a:xfrm>
          <a:prstGeom prst="rect">
            <a:avLst/>
          </a:prstGeom>
        </p:spPr>
      </p:pic>
      <p:grpSp>
        <p:nvGrpSpPr>
          <p:cNvPr id="18" name="Group 17"/>
          <p:cNvGrpSpPr/>
          <p:nvPr/>
        </p:nvGrpSpPr>
        <p:grpSpPr>
          <a:xfrm>
            <a:off x="7815476" y="642918"/>
            <a:ext cx="843501" cy="1205693"/>
            <a:chOff x="7815476" y="642918"/>
            <a:chExt cx="843501" cy="1205693"/>
          </a:xfrm>
        </p:grpSpPr>
        <p:grpSp>
          <p:nvGrpSpPr>
            <p:cNvPr id="13" name="Group 12"/>
            <p:cNvGrpSpPr/>
            <p:nvPr/>
          </p:nvGrpSpPr>
          <p:grpSpPr>
            <a:xfrm>
              <a:off x="7858148" y="642918"/>
              <a:ext cx="750956" cy="1143008"/>
              <a:chOff x="7464382" y="642918"/>
              <a:chExt cx="750956" cy="1143008"/>
            </a:xfrm>
          </p:grpSpPr>
          <p:pic>
            <p:nvPicPr>
              <p:cNvPr id="10" name="Picture 9" descr="WhatsApp Image 2022-02-25 at 9.51.16 AM.jpeg"/>
              <p:cNvPicPr>
                <a:picLocks noChangeAspect="1"/>
              </p:cNvPicPr>
              <p:nvPr/>
            </p:nvPicPr>
            <p:blipFill>
              <a:blip r:embed="rId2"/>
              <a:srcRect l="78762" t="16666" r="12610" b="69792"/>
              <a:stretch>
                <a:fillRect/>
              </a:stretch>
            </p:blipFill>
            <p:spPr>
              <a:xfrm>
                <a:off x="7572396" y="714356"/>
                <a:ext cx="642942" cy="928694"/>
              </a:xfrm>
              <a:prstGeom prst="rect">
                <a:avLst/>
              </a:prstGeom>
            </p:spPr>
          </p:pic>
          <p:pic>
            <p:nvPicPr>
              <p:cNvPr id="11" name="Picture 10" descr="WhatsApp Image 2022-02-25 at 9.51.16 AM.jpeg"/>
              <p:cNvPicPr>
                <a:picLocks noChangeAspect="1"/>
              </p:cNvPicPr>
              <p:nvPr/>
            </p:nvPicPr>
            <p:blipFill>
              <a:blip r:embed="rId2"/>
              <a:srcRect l="71092" t="16666" r="26991" b="66667"/>
              <a:stretch>
                <a:fillRect/>
              </a:stretch>
            </p:blipFill>
            <p:spPr>
              <a:xfrm>
                <a:off x="7464382" y="642918"/>
                <a:ext cx="142876" cy="1143008"/>
              </a:xfrm>
              <a:prstGeom prst="rect">
                <a:avLst/>
              </a:prstGeom>
            </p:spPr>
          </p:pic>
        </p:grpSp>
        <p:sp>
          <p:nvSpPr>
            <p:cNvPr id="17" name="TextBox 16"/>
            <p:cNvSpPr txBox="1"/>
            <p:nvPr/>
          </p:nvSpPr>
          <p:spPr>
            <a:xfrm>
              <a:off x="7815476" y="1571612"/>
              <a:ext cx="843501" cy="276999"/>
            </a:xfrm>
            <a:prstGeom prst="rect">
              <a:avLst/>
            </a:prstGeom>
            <a:noFill/>
          </p:spPr>
          <p:txBody>
            <a:bodyPr wrap="none" rtlCol="0">
              <a:spAutoFit/>
            </a:bodyPr>
            <a:lstStyle/>
            <a:p>
              <a:r>
                <a:rPr lang="en-GB" sz="1200" b="1" dirty="0">
                  <a:latin typeface="Aparajita" pitchFamily="18" charset="0"/>
                  <a:cs typeface="Aparajita" pitchFamily="18" charset="0"/>
                </a:rPr>
                <a:t>Testing data</a:t>
              </a:r>
              <a:endParaRPr lang="en-US" sz="1200" b="1" dirty="0">
                <a:latin typeface="Aparajita" pitchFamily="18" charset="0"/>
                <a:cs typeface="Aparajita" pitchFamily="18" charset="0"/>
              </a:endParaRPr>
            </a:p>
          </p:txBody>
        </p:sp>
      </p:grpSp>
      <p:grpSp>
        <p:nvGrpSpPr>
          <p:cNvPr id="26" name="Group 25"/>
          <p:cNvGrpSpPr/>
          <p:nvPr/>
        </p:nvGrpSpPr>
        <p:grpSpPr>
          <a:xfrm>
            <a:off x="6115713" y="5009389"/>
            <a:ext cx="885179" cy="1134255"/>
            <a:chOff x="6072198" y="5009389"/>
            <a:chExt cx="885179" cy="1134255"/>
          </a:xfrm>
        </p:grpSpPr>
        <p:pic>
          <p:nvPicPr>
            <p:cNvPr id="19" name="Picture 18" descr="WhatsApp Image 2022-02-25 at 9.51.16 AM.jpeg"/>
            <p:cNvPicPr>
              <a:picLocks noChangeAspect="1"/>
            </p:cNvPicPr>
            <p:nvPr/>
          </p:nvPicPr>
          <p:blipFill>
            <a:blip r:embed="rId2"/>
            <a:srcRect l="71092" t="16666" r="20280" b="69792"/>
            <a:stretch>
              <a:fillRect/>
            </a:stretch>
          </p:blipFill>
          <p:spPr>
            <a:xfrm>
              <a:off x="6119252" y="5009389"/>
              <a:ext cx="642942" cy="928694"/>
            </a:xfrm>
            <a:prstGeom prst="rect">
              <a:avLst/>
            </a:prstGeom>
          </p:spPr>
        </p:pic>
        <p:sp>
          <p:nvSpPr>
            <p:cNvPr id="20" name="TextBox 19"/>
            <p:cNvSpPr txBox="1"/>
            <p:nvPr/>
          </p:nvSpPr>
          <p:spPr>
            <a:xfrm>
              <a:off x="6072198" y="5866645"/>
              <a:ext cx="885179" cy="276999"/>
            </a:xfrm>
            <a:prstGeom prst="rect">
              <a:avLst/>
            </a:prstGeom>
            <a:noFill/>
          </p:spPr>
          <p:txBody>
            <a:bodyPr wrap="none" rtlCol="0">
              <a:spAutoFit/>
            </a:bodyPr>
            <a:lstStyle/>
            <a:p>
              <a:r>
                <a:rPr lang="en-GB" sz="1200" b="1" dirty="0" err="1">
                  <a:latin typeface="Aparajita" pitchFamily="18" charset="0"/>
                  <a:cs typeface="Aparajita" pitchFamily="18" charset="0"/>
                </a:rPr>
                <a:t>Traning</a:t>
              </a:r>
              <a:r>
                <a:rPr lang="en-GB" sz="1200" b="1" dirty="0">
                  <a:latin typeface="Aparajita" pitchFamily="18" charset="0"/>
                  <a:cs typeface="Aparajita" pitchFamily="18" charset="0"/>
                </a:rPr>
                <a:t> data</a:t>
              </a:r>
              <a:endParaRPr lang="en-US" sz="1200" b="1" dirty="0">
                <a:latin typeface="Aparajita" pitchFamily="18" charset="0"/>
                <a:cs typeface="Aparajita" pitchFamily="18" charset="0"/>
              </a:endParaRPr>
            </a:p>
          </p:txBody>
        </p:sp>
      </p:grpSp>
      <p:grpSp>
        <p:nvGrpSpPr>
          <p:cNvPr id="25" name="Group 24"/>
          <p:cNvGrpSpPr/>
          <p:nvPr/>
        </p:nvGrpSpPr>
        <p:grpSpPr>
          <a:xfrm>
            <a:off x="7300399" y="4929198"/>
            <a:ext cx="843501" cy="1205693"/>
            <a:chOff x="7072330" y="4929198"/>
            <a:chExt cx="843501" cy="1205693"/>
          </a:xfrm>
        </p:grpSpPr>
        <p:pic>
          <p:nvPicPr>
            <p:cNvPr id="22" name="Picture 21" descr="WhatsApp Image 2022-02-25 at 9.51.16 AM.jpeg"/>
            <p:cNvPicPr>
              <a:picLocks noChangeAspect="1"/>
            </p:cNvPicPr>
            <p:nvPr/>
          </p:nvPicPr>
          <p:blipFill>
            <a:blip r:embed="rId2"/>
            <a:srcRect l="78762" t="16666" r="12610" b="69792"/>
            <a:stretch>
              <a:fillRect/>
            </a:stretch>
          </p:blipFill>
          <p:spPr>
            <a:xfrm>
              <a:off x="7223016" y="5000636"/>
              <a:ext cx="642942" cy="928694"/>
            </a:xfrm>
            <a:prstGeom prst="rect">
              <a:avLst/>
            </a:prstGeom>
          </p:spPr>
        </p:pic>
        <p:pic>
          <p:nvPicPr>
            <p:cNvPr id="23" name="Picture 22" descr="WhatsApp Image 2022-02-25 at 9.51.16 AM.jpeg"/>
            <p:cNvPicPr>
              <a:picLocks noChangeAspect="1"/>
            </p:cNvPicPr>
            <p:nvPr/>
          </p:nvPicPr>
          <p:blipFill>
            <a:blip r:embed="rId2"/>
            <a:srcRect l="71092" t="16666" r="26991" b="66667"/>
            <a:stretch>
              <a:fillRect/>
            </a:stretch>
          </p:blipFill>
          <p:spPr>
            <a:xfrm>
              <a:off x="7115002" y="4929198"/>
              <a:ext cx="142876" cy="1143008"/>
            </a:xfrm>
            <a:prstGeom prst="rect">
              <a:avLst/>
            </a:prstGeom>
          </p:spPr>
        </p:pic>
        <p:sp>
          <p:nvSpPr>
            <p:cNvPr id="24" name="TextBox 23"/>
            <p:cNvSpPr txBox="1"/>
            <p:nvPr/>
          </p:nvSpPr>
          <p:spPr>
            <a:xfrm>
              <a:off x="7072330" y="5857892"/>
              <a:ext cx="843501" cy="276999"/>
            </a:xfrm>
            <a:prstGeom prst="rect">
              <a:avLst/>
            </a:prstGeom>
            <a:noFill/>
          </p:spPr>
          <p:txBody>
            <a:bodyPr wrap="none" rtlCol="0">
              <a:spAutoFit/>
            </a:bodyPr>
            <a:lstStyle/>
            <a:p>
              <a:r>
                <a:rPr lang="en-GB" sz="1200" b="1" dirty="0">
                  <a:latin typeface="Aparajita" pitchFamily="18" charset="0"/>
                  <a:cs typeface="Aparajita" pitchFamily="18" charset="0"/>
                </a:rPr>
                <a:t>Testing data</a:t>
              </a:r>
              <a:endParaRPr lang="en-US" sz="1200" b="1" dirty="0">
                <a:latin typeface="Aparajita" pitchFamily="18" charset="0"/>
                <a:cs typeface="Aparajita" pitchFamily="18" charset="0"/>
              </a:endParaRP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WhatsApp Image 2022-02-25 at 9.51.16 AM.jpeg"/>
          <p:cNvPicPr>
            <a:picLocks noChangeAspect="1"/>
          </p:cNvPicPr>
          <p:nvPr/>
        </p:nvPicPr>
        <p:blipFill>
          <a:blip r:embed="rId2"/>
          <a:srcRect l="72567" t="53125" r="12610" b="28125"/>
          <a:stretch>
            <a:fillRect/>
          </a:stretch>
        </p:blipFill>
        <p:spPr>
          <a:xfrm>
            <a:off x="6858016" y="3143248"/>
            <a:ext cx="1595449" cy="1857388"/>
          </a:xfrm>
          <a:prstGeom prst="rect">
            <a:avLst/>
          </a:prstGeom>
        </p:spPr>
      </p:pic>
      <p:sp>
        <p:nvSpPr>
          <p:cNvPr id="3" name="Content Placeholder 2"/>
          <p:cNvSpPr>
            <a:spLocks noGrp="1"/>
          </p:cNvSpPr>
          <p:nvPr>
            <p:ph sz="quarter" idx="1"/>
          </p:nvPr>
        </p:nvSpPr>
        <p:spPr>
          <a:xfrm>
            <a:off x="500034" y="714356"/>
            <a:ext cx="7467600" cy="4873752"/>
          </a:xfrm>
        </p:spPr>
        <p:txBody>
          <a:bodyPr>
            <a:normAutofit/>
          </a:bodyPr>
          <a:lstStyle/>
          <a:p>
            <a:pPr algn="just"/>
            <a:r>
              <a:rPr lang="en-GB" sz="2800" dirty="0">
                <a:latin typeface="Aparajita" pitchFamily="18" charset="0"/>
                <a:cs typeface="Aparajita" pitchFamily="18" charset="0"/>
              </a:rPr>
              <a:t>Once we evaluate the model we will have a trained support vector machine model so when you give new data this particular model can detect whether a person has Parkinson or not</a:t>
            </a:r>
            <a:endParaRPr lang="en-US"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6</a:t>
            </a:fld>
            <a:endParaRPr lang="en-US"/>
          </a:p>
        </p:txBody>
      </p:sp>
      <p:pic>
        <p:nvPicPr>
          <p:cNvPr id="5" name="Picture 4" descr="WhatsApp Image 2022-02-25 at 9.51.16 AM.jpeg"/>
          <p:cNvPicPr>
            <a:picLocks noChangeAspect="1"/>
          </p:cNvPicPr>
          <p:nvPr/>
        </p:nvPicPr>
        <p:blipFill>
          <a:blip r:embed="rId2"/>
          <a:srcRect l="15486" t="53125" r="71239" b="28125"/>
          <a:stretch>
            <a:fillRect/>
          </a:stretch>
        </p:blipFill>
        <p:spPr>
          <a:xfrm>
            <a:off x="571472" y="3143248"/>
            <a:ext cx="1428760" cy="1857388"/>
          </a:xfrm>
          <a:prstGeom prst="rect">
            <a:avLst/>
          </a:prstGeom>
        </p:spPr>
      </p:pic>
      <p:pic>
        <p:nvPicPr>
          <p:cNvPr id="6" name="Picture 5" descr="WhatsApp Image 2022-02-25 at 9.51.16 AM.jpeg"/>
          <p:cNvPicPr>
            <a:picLocks noChangeAspect="1"/>
          </p:cNvPicPr>
          <p:nvPr/>
        </p:nvPicPr>
        <p:blipFill>
          <a:blip r:embed="rId2"/>
          <a:srcRect l="28761" t="53125" r="28097" b="28125"/>
          <a:stretch>
            <a:fillRect/>
          </a:stretch>
        </p:blipFill>
        <p:spPr>
          <a:xfrm>
            <a:off x="2143108" y="3214686"/>
            <a:ext cx="4643470" cy="1857388"/>
          </a:xfrm>
          <a:prstGeom prst="rect">
            <a:avLst/>
          </a:prstGeom>
        </p:spPr>
      </p:pic>
    </p:spTree>
  </p:cSld>
  <p:clrMapOvr>
    <a:masterClrMapping/>
  </p:clrMapOvr>
  <p:transition advClick="0">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7467600" cy="631844"/>
          </a:xfrm>
        </p:spPr>
        <p:txBody>
          <a:bodyPr>
            <a:normAutofit fontScale="90000"/>
          </a:bodyPr>
          <a:lstStyle/>
          <a:p>
            <a:r>
              <a:rPr lang="en-GB" dirty="0"/>
              <a:t>RESEARCH WORK and DATASET INFO:</a:t>
            </a:r>
            <a:endParaRPr lang="en-US" dirty="0"/>
          </a:p>
        </p:txBody>
      </p:sp>
      <p:sp>
        <p:nvSpPr>
          <p:cNvPr id="3" name="Content Placeholder 2"/>
          <p:cNvSpPr>
            <a:spLocks noGrp="1"/>
          </p:cNvSpPr>
          <p:nvPr>
            <p:ph sz="quarter" idx="1"/>
          </p:nvPr>
        </p:nvSpPr>
        <p:spPr>
          <a:xfrm>
            <a:off x="457200" y="928670"/>
            <a:ext cx="7615262" cy="5715040"/>
          </a:xfrm>
        </p:spPr>
        <p:txBody>
          <a:bodyPr>
            <a:noAutofit/>
          </a:bodyPr>
          <a:lstStyle/>
          <a:p>
            <a:pPr algn="just"/>
            <a:r>
              <a:rPr lang="en-GB" sz="2800" dirty="0">
                <a:latin typeface="Aparajita" pitchFamily="18" charset="0"/>
                <a:cs typeface="Aparajita" pitchFamily="18" charset="0"/>
              </a:rPr>
              <a:t>Different researchers have used different features and data to predict Parkinson’s disease. We have used biomedical voice of human as the main feature. </a:t>
            </a:r>
          </a:p>
          <a:p>
            <a:pPr algn="just"/>
            <a:r>
              <a:rPr lang="en-GB" sz="2800" dirty="0">
                <a:latin typeface="Aparajita" pitchFamily="18" charset="0"/>
                <a:cs typeface="Aparajita" pitchFamily="18" charset="0"/>
              </a:rPr>
              <a:t>The voice dataset for Parkinson disease has been retrieved from UCI Machine learning repository from Centre for Machine Learning and Intelligent Systems. </a:t>
            </a:r>
          </a:p>
          <a:p>
            <a:pPr algn="just"/>
            <a:r>
              <a:rPr lang="en-GB" sz="2800" dirty="0">
                <a:latin typeface="Aparajita" pitchFamily="18" charset="0"/>
                <a:cs typeface="Aparajita" pitchFamily="18" charset="0"/>
              </a:rPr>
              <a:t>This dataset is composed of a range of biomedical voice measurements from 31 people, 23 with Parkinson's disease (PD). </a:t>
            </a:r>
          </a:p>
          <a:p>
            <a:pPr algn="just"/>
            <a:r>
              <a:rPr lang="en-GB" sz="2800" dirty="0">
                <a:latin typeface="Aparajita" pitchFamily="18" charset="0"/>
                <a:cs typeface="Aparajita" pitchFamily="18" charset="0"/>
              </a:rPr>
              <a:t>Each column in the table is a particular voice measure, and each row corresponds one of 195 voice recording from these individuals ("name" column). </a:t>
            </a:r>
            <a:endParaRPr lang="en-US"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7</a:t>
            </a:fld>
            <a:endParaRPr 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00108"/>
            <a:ext cx="7543824" cy="4643470"/>
          </a:xfrm>
        </p:spPr>
        <p:txBody>
          <a:bodyPr>
            <a:noAutofit/>
          </a:bodyPr>
          <a:lstStyle/>
          <a:p>
            <a:pPr algn="just"/>
            <a:r>
              <a:rPr lang="en-GB" sz="2800" dirty="0">
                <a:latin typeface="Aparajita" pitchFamily="18" charset="0"/>
                <a:cs typeface="Aparajita" pitchFamily="18" charset="0"/>
              </a:rPr>
              <a:t>The main aim of the data is to discriminate healthy people from those with PD, according to "status" column which is set to 0 for healthy and 1 for PD.</a:t>
            </a:r>
          </a:p>
          <a:p>
            <a:pPr algn="just"/>
            <a:endParaRPr lang="en-GB" sz="2800" dirty="0">
              <a:latin typeface="Aparajita" pitchFamily="18" charset="0"/>
              <a:cs typeface="Aparajita" pitchFamily="18" charset="0"/>
            </a:endParaRPr>
          </a:p>
          <a:p>
            <a:pPr algn="just"/>
            <a:r>
              <a:rPr lang="en-GB" sz="2800" dirty="0">
                <a:latin typeface="Aparajita" pitchFamily="18" charset="0"/>
                <a:cs typeface="Aparajita" pitchFamily="18" charset="0"/>
              </a:rPr>
              <a:t>The data is in ASCII CSV format.</a:t>
            </a:r>
          </a:p>
          <a:p>
            <a:pPr algn="just"/>
            <a:endParaRPr lang="en-GB" sz="2800" dirty="0">
              <a:latin typeface="Aparajita" pitchFamily="18" charset="0"/>
              <a:cs typeface="Aparajita" pitchFamily="18" charset="0"/>
            </a:endParaRPr>
          </a:p>
          <a:p>
            <a:pPr algn="just"/>
            <a:r>
              <a:rPr lang="en-GB" sz="2800" dirty="0">
                <a:latin typeface="Aparajita" pitchFamily="18" charset="0"/>
                <a:cs typeface="Aparajita" pitchFamily="18" charset="0"/>
              </a:rPr>
              <a:t>The rows of the CSV file contain an instance corresponding to one voice recording. There are around six recordings per patient the name of the patient is identified in the first column.</a:t>
            </a:r>
            <a:endParaRPr lang="en-US" sz="2800" dirty="0">
              <a:latin typeface="Aparajita" pitchFamily="18" charset="0"/>
              <a:cs typeface="Aparajita" pitchFamily="18" charset="0"/>
            </a:endParaRPr>
          </a:p>
        </p:txBody>
      </p:sp>
      <p:sp>
        <p:nvSpPr>
          <p:cNvPr id="4" name="Slide Number Placeholder 3"/>
          <p:cNvSpPr>
            <a:spLocks noGrp="1"/>
          </p:cNvSpPr>
          <p:nvPr>
            <p:ph type="sldNum" sz="quarter" idx="15"/>
          </p:nvPr>
        </p:nvSpPr>
        <p:spPr/>
        <p:txBody>
          <a:bodyPr/>
          <a:lstStyle/>
          <a:p>
            <a:fld id="{C63701E9-2540-4C5D-BB56-E3E3A101C4C4}" type="slidenum">
              <a:rPr lang="en-US" smtClean="0"/>
              <a:pPr/>
              <a:t>8</a:t>
            </a:fld>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500058"/>
          </a:xfrm>
        </p:spPr>
        <p:txBody>
          <a:bodyPr>
            <a:normAutofit/>
          </a:bodyPr>
          <a:lstStyle/>
          <a:p>
            <a:r>
              <a:rPr lang="en-GB" sz="2400" dirty="0"/>
              <a:t>The following are the Attribute Information:</a:t>
            </a:r>
            <a:endParaRPr lang="en-US" sz="2400" dirty="0"/>
          </a:p>
        </p:txBody>
      </p:sp>
      <p:sp>
        <p:nvSpPr>
          <p:cNvPr id="3" name="Content Placeholder 2"/>
          <p:cNvSpPr>
            <a:spLocks noGrp="1"/>
          </p:cNvSpPr>
          <p:nvPr>
            <p:ph sz="quarter" idx="1"/>
          </p:nvPr>
        </p:nvSpPr>
        <p:spPr>
          <a:xfrm>
            <a:off x="457200" y="571480"/>
            <a:ext cx="8115328" cy="6286520"/>
          </a:xfrm>
        </p:spPr>
        <p:txBody>
          <a:bodyPr>
            <a:noAutofit/>
          </a:bodyPr>
          <a:lstStyle/>
          <a:p>
            <a:r>
              <a:rPr lang="en-GB" sz="1600" b="1" dirty="0"/>
              <a:t>name:</a:t>
            </a:r>
            <a:endParaRPr lang="en-US" sz="1600" dirty="0"/>
          </a:p>
          <a:p>
            <a:pPr lvl="1"/>
            <a:r>
              <a:rPr lang="en-GB" sz="1400" dirty="0"/>
              <a:t>ASCII subject name and recording number</a:t>
            </a:r>
            <a:endParaRPr lang="en-US" sz="1400" dirty="0"/>
          </a:p>
          <a:p>
            <a:r>
              <a:rPr lang="en-GB" sz="1600" b="1" dirty="0" err="1"/>
              <a:t>MDVP:Fo</a:t>
            </a:r>
            <a:r>
              <a:rPr lang="en-GB" sz="1600" b="1" dirty="0"/>
              <a:t>(Hz)</a:t>
            </a:r>
            <a:endParaRPr lang="en-US" sz="1600" dirty="0"/>
          </a:p>
          <a:p>
            <a:pPr lvl="1"/>
            <a:r>
              <a:rPr lang="en-GB" sz="1400" dirty="0"/>
              <a:t>Average vocal fundamental frequency</a:t>
            </a:r>
            <a:endParaRPr lang="en-US" sz="1400" dirty="0"/>
          </a:p>
          <a:p>
            <a:r>
              <a:rPr lang="en-GB" sz="1600" b="1" dirty="0" err="1"/>
              <a:t>MDVP:Fhi</a:t>
            </a:r>
            <a:r>
              <a:rPr lang="en-GB" sz="1600" b="1" dirty="0"/>
              <a:t>(Hz), </a:t>
            </a:r>
            <a:r>
              <a:rPr lang="en-GB" sz="1600" b="1" dirty="0" err="1"/>
              <a:t>MDVP:Flo</a:t>
            </a:r>
            <a:r>
              <a:rPr lang="en-GB" sz="1600" b="1" dirty="0"/>
              <a:t>(Hz)</a:t>
            </a:r>
            <a:r>
              <a:rPr lang="en-US" sz="1600" b="1" dirty="0"/>
              <a:t>, </a:t>
            </a:r>
            <a:r>
              <a:rPr lang="en-GB" sz="1600" b="1" dirty="0" err="1"/>
              <a:t>MDVP:Jitter</a:t>
            </a:r>
            <a:r>
              <a:rPr lang="en-GB" sz="1600" b="1" dirty="0"/>
              <a:t>(%)</a:t>
            </a:r>
            <a:r>
              <a:rPr lang="en-US" sz="1600" b="1" dirty="0"/>
              <a:t>, </a:t>
            </a:r>
            <a:r>
              <a:rPr lang="en-GB" sz="1600" b="1" dirty="0" err="1"/>
              <a:t>MDVP:Jitter</a:t>
            </a:r>
            <a:r>
              <a:rPr lang="en-GB" sz="1600" b="1" dirty="0"/>
              <a:t>(Abs)</a:t>
            </a:r>
            <a:r>
              <a:rPr lang="en-US" sz="1600" b="1" dirty="0"/>
              <a:t>, </a:t>
            </a:r>
            <a:r>
              <a:rPr lang="en-GB" sz="1600" b="1" dirty="0"/>
              <a:t>MDVP:RAP</a:t>
            </a:r>
            <a:r>
              <a:rPr lang="en-US" sz="1600" b="1" dirty="0"/>
              <a:t>, </a:t>
            </a:r>
            <a:r>
              <a:rPr lang="en-GB" sz="1600" b="1" dirty="0"/>
              <a:t>MDVP:PPQ</a:t>
            </a:r>
            <a:r>
              <a:rPr lang="en-US" sz="1600" b="1" dirty="0"/>
              <a:t>, </a:t>
            </a:r>
            <a:r>
              <a:rPr lang="en-GB" sz="1600" b="1" dirty="0" err="1"/>
              <a:t>Jitter:DDP</a:t>
            </a:r>
            <a:r>
              <a:rPr lang="en-US" sz="1600" b="1" dirty="0"/>
              <a:t> </a:t>
            </a:r>
          </a:p>
          <a:p>
            <a:pPr lvl="1"/>
            <a:r>
              <a:rPr lang="en-GB" sz="1400" dirty="0"/>
              <a:t>Several measures of variation in fundamental frequency</a:t>
            </a:r>
            <a:endParaRPr lang="en-US" sz="1400" dirty="0"/>
          </a:p>
          <a:p>
            <a:r>
              <a:rPr lang="en-GB" sz="1600" b="1" dirty="0" err="1"/>
              <a:t>MDVP:Shimmer</a:t>
            </a:r>
            <a:r>
              <a:rPr lang="en-US" sz="1600" b="1" dirty="0"/>
              <a:t>, </a:t>
            </a:r>
            <a:r>
              <a:rPr lang="en-GB" sz="1600" b="1" dirty="0" err="1"/>
              <a:t>MDVP:Shimmer</a:t>
            </a:r>
            <a:r>
              <a:rPr lang="en-GB" sz="1600" b="1" dirty="0"/>
              <a:t>(dB)</a:t>
            </a:r>
            <a:r>
              <a:rPr lang="en-US" sz="1600" b="1" dirty="0"/>
              <a:t>, </a:t>
            </a:r>
            <a:r>
              <a:rPr lang="en-GB" sz="1600" b="1" dirty="0"/>
              <a:t>Shimmer:APQ3</a:t>
            </a:r>
            <a:r>
              <a:rPr lang="en-US" sz="1600" b="1" dirty="0"/>
              <a:t>, </a:t>
            </a:r>
            <a:r>
              <a:rPr lang="en-GB" sz="1600" b="1" dirty="0"/>
              <a:t>Shimmer:APQ5</a:t>
            </a:r>
            <a:r>
              <a:rPr lang="en-US" sz="1600" b="1" dirty="0"/>
              <a:t>, </a:t>
            </a:r>
            <a:r>
              <a:rPr lang="en-GB" sz="1600" b="1" dirty="0"/>
              <a:t>MDVP:APQ</a:t>
            </a:r>
            <a:r>
              <a:rPr lang="en-US" sz="1600" b="1" dirty="0"/>
              <a:t>, </a:t>
            </a:r>
            <a:r>
              <a:rPr lang="en-GB" sz="1600" b="1" dirty="0" err="1"/>
              <a:t>Shimmer:DDA</a:t>
            </a:r>
            <a:endParaRPr lang="en-GB" sz="1600" b="1" dirty="0"/>
          </a:p>
          <a:p>
            <a:pPr lvl="1"/>
            <a:r>
              <a:rPr lang="en-GB" sz="1400" dirty="0"/>
              <a:t>Several measures of variation in amplitude</a:t>
            </a:r>
            <a:endParaRPr lang="en-US" sz="1400" dirty="0"/>
          </a:p>
          <a:p>
            <a:r>
              <a:rPr lang="en-GB" sz="1600" b="1" dirty="0"/>
              <a:t>NHR, HNR</a:t>
            </a:r>
            <a:endParaRPr lang="en-US" sz="1600" dirty="0"/>
          </a:p>
          <a:p>
            <a:pPr lvl="1"/>
            <a:r>
              <a:rPr lang="en-GB" sz="1400" dirty="0"/>
              <a:t>Two measures of ratio of noise to tonal components in the voice</a:t>
            </a:r>
            <a:endParaRPr lang="en-US" sz="1400" dirty="0"/>
          </a:p>
          <a:p>
            <a:r>
              <a:rPr lang="en-GB" sz="1600" b="1" dirty="0"/>
              <a:t>status</a:t>
            </a:r>
            <a:endParaRPr lang="en-US" sz="1600" dirty="0"/>
          </a:p>
          <a:p>
            <a:pPr lvl="1"/>
            <a:r>
              <a:rPr lang="en-GB" sz="1400" dirty="0"/>
              <a:t>Health status of the subject</a:t>
            </a:r>
            <a:endParaRPr lang="en-US" sz="1400" dirty="0"/>
          </a:p>
          <a:p>
            <a:pPr lvl="2"/>
            <a:r>
              <a:rPr lang="en-GB" sz="1200" dirty="0"/>
              <a:t>(one) - Parkinson's</a:t>
            </a:r>
            <a:endParaRPr lang="en-US" sz="1200" dirty="0"/>
          </a:p>
          <a:p>
            <a:pPr lvl="2"/>
            <a:r>
              <a:rPr lang="en-GB" sz="1200" dirty="0"/>
              <a:t>(zero) - healthy</a:t>
            </a:r>
            <a:endParaRPr lang="en-US" sz="1200" dirty="0"/>
          </a:p>
          <a:p>
            <a:r>
              <a:rPr lang="en-GB" sz="1600" b="1" dirty="0"/>
              <a:t>RPDE,D2</a:t>
            </a:r>
            <a:endParaRPr lang="en-US" sz="1600" dirty="0"/>
          </a:p>
          <a:p>
            <a:pPr lvl="1"/>
            <a:r>
              <a:rPr lang="en-GB" sz="1400" dirty="0"/>
              <a:t>Two nonlinear dynamical complexity measures</a:t>
            </a:r>
            <a:endParaRPr lang="en-US" sz="1400" dirty="0"/>
          </a:p>
          <a:p>
            <a:r>
              <a:rPr lang="en-GB" sz="1600" b="1" dirty="0"/>
              <a:t>DFA</a:t>
            </a:r>
            <a:endParaRPr lang="en-US" sz="1600" dirty="0"/>
          </a:p>
          <a:p>
            <a:pPr lvl="1"/>
            <a:r>
              <a:rPr lang="en-GB" sz="1400" dirty="0"/>
              <a:t>Signal fractal scaling exponent</a:t>
            </a:r>
            <a:endParaRPr lang="en-US" sz="1400" dirty="0"/>
          </a:p>
          <a:p>
            <a:r>
              <a:rPr lang="en-GB" sz="1600" b="1" dirty="0"/>
              <a:t>Spread1</a:t>
            </a:r>
            <a:r>
              <a:rPr lang="en-US" sz="1600" b="1" dirty="0"/>
              <a:t>, </a:t>
            </a:r>
            <a:r>
              <a:rPr lang="en-GB" sz="1600" b="1" dirty="0"/>
              <a:t>spread2</a:t>
            </a:r>
            <a:r>
              <a:rPr lang="en-US" sz="1600" b="1" dirty="0"/>
              <a:t>, </a:t>
            </a:r>
            <a:r>
              <a:rPr lang="en-GB" sz="1600" b="1" dirty="0"/>
              <a:t>PPE</a:t>
            </a:r>
          </a:p>
          <a:p>
            <a:pPr lvl="1"/>
            <a:r>
              <a:rPr lang="en-GB" sz="1400" dirty="0"/>
              <a:t>Three nonlinear measures of fundamental frequency variation</a:t>
            </a:r>
            <a:endParaRPr lang="en-US" sz="1400" dirty="0"/>
          </a:p>
        </p:txBody>
      </p:sp>
      <p:sp>
        <p:nvSpPr>
          <p:cNvPr id="4" name="Slide Number Placeholder 3"/>
          <p:cNvSpPr>
            <a:spLocks noGrp="1"/>
          </p:cNvSpPr>
          <p:nvPr>
            <p:ph type="sldNum" sz="quarter" idx="15"/>
          </p:nvPr>
        </p:nvSpPr>
        <p:spPr/>
        <p:txBody>
          <a:bodyPr/>
          <a:lstStyle/>
          <a:p>
            <a:fld id="{C63701E9-2540-4C5D-BB56-E3E3A101C4C4}" type="slidenum">
              <a:rPr lang="en-US" smtClean="0"/>
              <a:pPr/>
              <a:t>9</a:t>
            </a:fld>
            <a:endParaRPr lang="en-US"/>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462</TotalTime>
  <Words>1706</Words>
  <Application>Microsoft Office PowerPoint</Application>
  <PresentationFormat>On-screen Show (4:3)</PresentationFormat>
  <Paragraphs>146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Aparajita</vt:lpstr>
      <vt:lpstr>Calibri</vt:lpstr>
      <vt:lpstr>Century Schoolbook</vt:lpstr>
      <vt:lpstr>Wingdings</vt:lpstr>
      <vt:lpstr>Wingdings 2</vt:lpstr>
      <vt:lpstr>Oriel</vt:lpstr>
      <vt:lpstr>Guru Ghasidas Vishwvidhyalaya</vt:lpstr>
      <vt:lpstr>INTRODUCTION</vt:lpstr>
      <vt:lpstr>PowerPoint Presentation</vt:lpstr>
      <vt:lpstr>WORK FLOW: </vt:lpstr>
      <vt:lpstr>WORK FLOW</vt:lpstr>
      <vt:lpstr>PowerPoint Presentation</vt:lpstr>
      <vt:lpstr>RESEARCH WORK and DATASET INFO:</vt:lpstr>
      <vt:lpstr>PowerPoint Presentation</vt:lpstr>
      <vt:lpstr>The following are the Attribute Information:</vt:lpstr>
      <vt:lpstr>MATERIALS AND METHODS</vt:lpstr>
      <vt:lpstr>Flow Chart</vt:lpstr>
      <vt:lpstr>DATABASE</vt:lpstr>
      <vt:lpstr>REQUIREMENT SPECIFICATION</vt:lpstr>
      <vt:lpstr>PowerPoint Presentation</vt:lpstr>
      <vt:lpstr>SYSTEM REQUIREMENTS</vt:lpstr>
      <vt:lpstr>IMPLEMENTATION</vt:lpstr>
      <vt:lpstr>SCREENSHOTS</vt:lpstr>
      <vt:lpstr>PowerPoint Presentation</vt:lpstr>
      <vt:lpstr>PowerPoint Presentation</vt:lpstr>
      <vt:lpstr>TESTING </vt:lpstr>
      <vt:lpstr>PowerPoint Presentation</vt:lpstr>
      <vt:lpstr>~: THANK YOU :~</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Tushar Awasthi</dc:creator>
  <cp:lastModifiedBy>user</cp:lastModifiedBy>
  <cp:revision>40</cp:revision>
  <dcterms:created xsi:type="dcterms:W3CDTF">2022-02-21T12:08:15Z</dcterms:created>
  <dcterms:modified xsi:type="dcterms:W3CDTF">2022-08-25T12:19:49Z</dcterms:modified>
</cp:coreProperties>
</file>