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512"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d\Downloads\naan%20mudhalva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mudhalvan.xlsx]Sheet1!PivotTable1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a:p>
            <a:pPr>
              <a:defRPr/>
            </a:pPr>
            <a:r>
              <a:rPr lang="en-IN" baseline="0"/>
              <a:t>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0-382E-44FF-836A-C8B5C38FA8D5}"/>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79</c:v>
                </c:pt>
                <c:pt idx="1">
                  <c:v>89</c:v>
                </c:pt>
                <c:pt idx="2">
                  <c:v>78</c:v>
                </c:pt>
                <c:pt idx="3">
                  <c:v>76</c:v>
                </c:pt>
                <c:pt idx="4">
                  <c:v>73</c:v>
                </c:pt>
                <c:pt idx="5">
                  <c:v>68</c:v>
                </c:pt>
                <c:pt idx="6">
                  <c:v>85</c:v>
                </c:pt>
                <c:pt idx="7">
                  <c:v>78</c:v>
                </c:pt>
                <c:pt idx="8">
                  <c:v>74</c:v>
                </c:pt>
                <c:pt idx="9">
                  <c:v>78</c:v>
                </c:pt>
              </c:numCache>
            </c:numRef>
          </c:val>
          <c:extLst>
            <c:ext xmlns:c16="http://schemas.microsoft.com/office/drawing/2014/chart" uri="{C3380CC4-5D6E-409C-BE32-E72D297353CC}">
              <c16:uniqueId val="{00000001-382E-44FF-836A-C8B5C38FA8D5}"/>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152</c:v>
                </c:pt>
                <c:pt idx="1">
                  <c:v>141</c:v>
                </c:pt>
                <c:pt idx="2">
                  <c:v>160</c:v>
                </c:pt>
                <c:pt idx="3">
                  <c:v>158</c:v>
                </c:pt>
                <c:pt idx="4">
                  <c:v>158</c:v>
                </c:pt>
                <c:pt idx="5">
                  <c:v>151</c:v>
                </c:pt>
                <c:pt idx="6">
                  <c:v>146</c:v>
                </c:pt>
                <c:pt idx="7">
                  <c:v>155</c:v>
                </c:pt>
                <c:pt idx="8">
                  <c:v>160</c:v>
                </c:pt>
                <c:pt idx="9">
                  <c:v>148</c:v>
                </c:pt>
              </c:numCache>
            </c:numRef>
          </c:val>
          <c:extLst>
            <c:ext xmlns:c16="http://schemas.microsoft.com/office/drawing/2014/chart" uri="{C3380CC4-5D6E-409C-BE32-E72D297353CC}">
              <c16:uniqueId val="{00000002-382E-44FF-836A-C8B5C38FA8D5}"/>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3-382E-44FF-836A-C8B5C38FA8D5}"/>
            </c:ext>
          </c:extLst>
        </c:ser>
        <c:dLbls>
          <c:showLegendKey val="0"/>
          <c:showVal val="0"/>
          <c:showCatName val="0"/>
          <c:showSerName val="0"/>
          <c:showPercent val="0"/>
          <c:showBubbleSize val="0"/>
        </c:dLbls>
        <c:gapWidth val="219"/>
        <c:overlap val="-27"/>
        <c:axId val="305992735"/>
        <c:axId val="306001375"/>
      </c:barChart>
      <c:catAx>
        <c:axId val="3059927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6001375"/>
        <c:crosses val="autoZero"/>
        <c:auto val="1"/>
        <c:lblAlgn val="ctr"/>
        <c:lblOffset val="100"/>
        <c:noMultiLvlLbl val="0"/>
      </c:catAx>
      <c:valAx>
        <c:axId val="3060013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59927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600200" y="3322475"/>
            <a:ext cx="8610600"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a:t>
            </a:r>
            <a:r>
              <a:rPr lang="en-US" sz="2400" dirty="0"/>
              <a:t> : </a:t>
            </a:r>
            <a:r>
              <a:rPr lang="en-US" sz="2400" dirty="0">
                <a:latin typeface="Times New Roman" panose="02020603050405020304" pitchFamily="18" charset="0"/>
                <a:cs typeface="Times New Roman" panose="02020603050405020304" pitchFamily="18" charset="0"/>
              </a:rPr>
              <a:t>R.LOSHINI</a:t>
            </a:r>
            <a:endParaRPr lang="en-US" sz="2400" dirty="0"/>
          </a:p>
          <a:p>
            <a:r>
              <a:rPr lang="en-US" sz="2400" dirty="0">
                <a:latin typeface="Times New Roman" panose="02020603050405020304" pitchFamily="18" charset="0"/>
                <a:cs typeface="Times New Roman" panose="02020603050405020304" pitchFamily="18" charset="0"/>
              </a:rPr>
              <a:t>REGISTER NO : 322200077</a:t>
            </a:r>
          </a:p>
          <a:p>
            <a:r>
              <a:rPr lang="en-US" sz="2400" dirty="0">
                <a:latin typeface="Times New Roman" panose="02020603050405020304" pitchFamily="18" charset="0"/>
                <a:cs typeface="Times New Roman" panose="02020603050405020304" pitchFamily="18" charset="0"/>
              </a:rPr>
              <a:t>DEPARTMENT :</a:t>
            </a:r>
            <a:r>
              <a:rPr lang="en-US" sz="2400" dirty="0"/>
              <a:t> </a:t>
            </a:r>
            <a:r>
              <a:rPr lang="en-US" sz="2400" dirty="0">
                <a:latin typeface="Times New Roman" panose="02020603050405020304" pitchFamily="18" charset="0"/>
                <a:cs typeface="Times New Roman" panose="02020603050405020304" pitchFamily="18" charset="0"/>
              </a:rPr>
              <a:t>B.COM HONOURS</a:t>
            </a:r>
          </a:p>
          <a:p>
            <a:r>
              <a:rPr lang="en-US" sz="2400" dirty="0">
                <a:latin typeface="Times New Roman" panose="02020603050405020304" pitchFamily="18" charset="0"/>
                <a:cs typeface="Times New Roman" panose="02020603050405020304" pitchFamily="18" charset="0"/>
              </a:rPr>
              <a:t>COLLEGE</a:t>
            </a:r>
            <a:r>
              <a:rPr lang="en-US" sz="2400" dirty="0"/>
              <a:t> : </a:t>
            </a:r>
            <a:r>
              <a:rPr lang="en-US" sz="2400" dirty="0">
                <a:latin typeface="Times New Roman" panose="02020603050405020304" pitchFamily="18" charset="0"/>
                <a:cs typeface="Times New Roman" panose="02020603050405020304" pitchFamily="18" charset="0"/>
              </a:rPr>
              <a:t>SHRI SHANKARLAL SUNDARBAI SHASUN JAIN COLLEGE FOR WOMEN</a:t>
            </a:r>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BE1B769F-54CF-8AA4-7DBF-E563DC742EC5}"/>
              </a:ext>
            </a:extLst>
          </p:cNvPr>
          <p:cNvSpPr>
            <a:spLocks noGrp="1"/>
          </p:cNvSpPr>
          <p:nvPr>
            <p:ph type="body" idx="1"/>
          </p:nvPr>
        </p:nvSpPr>
        <p:spPr>
          <a:xfrm>
            <a:off x="609600" y="1577340"/>
            <a:ext cx="10972800" cy="5262979"/>
          </a:xfrm>
        </p:spPr>
        <p:txBody>
          <a:bodyPr/>
          <a:lstStyle/>
          <a:p>
            <a:r>
              <a:rPr lang="en-IN" b="1" dirty="0"/>
              <a:t>1)DATA COLLECTION</a:t>
            </a:r>
          </a:p>
          <a:p>
            <a:r>
              <a:rPr lang="en-IN" dirty="0"/>
              <a:t>                 The data has been collected through Edunet dash board.</a:t>
            </a:r>
          </a:p>
          <a:p>
            <a:endParaRPr lang="en-IN" dirty="0"/>
          </a:p>
          <a:p>
            <a:r>
              <a:rPr lang="en-IN" b="1" dirty="0"/>
              <a:t>2</a:t>
            </a:r>
            <a:r>
              <a:rPr lang="en-IN" dirty="0"/>
              <a:t>)</a:t>
            </a:r>
            <a:r>
              <a:rPr lang="en-IN" b="1" dirty="0"/>
              <a:t>FEEDBACK COLLECTION </a:t>
            </a:r>
          </a:p>
          <a:p>
            <a:r>
              <a:rPr lang="en-IN" dirty="0"/>
              <a:t>                 The listed 10 features were taken for the analysis of data </a:t>
            </a:r>
          </a:p>
          <a:p>
            <a:endParaRPr lang="en-IN" dirty="0"/>
          </a:p>
          <a:p>
            <a:r>
              <a:rPr lang="en-IN" b="1" dirty="0"/>
              <a:t>3</a:t>
            </a:r>
            <a:r>
              <a:rPr lang="en-IN" dirty="0"/>
              <a:t>)</a:t>
            </a:r>
            <a:r>
              <a:rPr lang="en-IN" b="1" dirty="0"/>
              <a:t>DATA CLEANING</a:t>
            </a:r>
          </a:p>
          <a:p>
            <a:r>
              <a:rPr lang="en-IN" dirty="0"/>
              <a:t>                 Identifying the missing values.</a:t>
            </a:r>
          </a:p>
          <a:p>
            <a:r>
              <a:rPr lang="en-IN" dirty="0"/>
              <a:t>                 Filtering of those missing values.</a:t>
            </a:r>
          </a:p>
          <a:p>
            <a:endParaRPr lang="en-IN" dirty="0"/>
          </a:p>
          <a:p>
            <a:r>
              <a:rPr lang="en-IN" dirty="0"/>
              <a:t>4</a:t>
            </a:r>
            <a:r>
              <a:rPr lang="en-IN" b="1" dirty="0"/>
              <a:t>)CALCULATION OF PERFORMANCE LEVEL</a:t>
            </a:r>
          </a:p>
          <a:p>
            <a:r>
              <a:rPr lang="en-IN" dirty="0"/>
              <a:t>                 By considering the current employee rating, I found the performance level using the formula.</a:t>
            </a:r>
          </a:p>
          <a:p>
            <a:endParaRPr lang="en-IN" dirty="0"/>
          </a:p>
          <a:p>
            <a:r>
              <a:rPr lang="en-IN" b="1" dirty="0"/>
              <a:t>5</a:t>
            </a:r>
            <a:r>
              <a:rPr lang="en-IN" dirty="0"/>
              <a:t>)</a:t>
            </a:r>
            <a:r>
              <a:rPr lang="en-IN" b="1" dirty="0"/>
              <a:t>SUMMARY PIVOT LEVEL</a:t>
            </a:r>
          </a:p>
          <a:p>
            <a:r>
              <a:rPr lang="en-IN" dirty="0"/>
              <a:t>                Segregating od certain to rows, columns, heading and so on.</a:t>
            </a:r>
          </a:p>
          <a:p>
            <a:endParaRPr lang="en-IN" dirty="0"/>
          </a:p>
          <a:p>
            <a:r>
              <a:rPr lang="en-IN" b="1" dirty="0"/>
              <a:t>6</a:t>
            </a:r>
            <a:r>
              <a:rPr lang="en-IN" dirty="0"/>
              <a:t>)</a:t>
            </a:r>
            <a:r>
              <a:rPr lang="en-IN" b="1" dirty="0"/>
              <a:t>VISUALIZATION</a:t>
            </a:r>
          </a:p>
          <a:p>
            <a:r>
              <a:rPr lang="en-IN" dirty="0"/>
              <a:t>                 Once completed with pivot table, created the graph for precise visualization.</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94D91A9-383D-934A-2706-FC79AF613C9F}"/>
              </a:ext>
            </a:extLst>
          </p:cNvPr>
          <p:cNvGraphicFramePr>
            <a:graphicFrameLocks/>
          </p:cNvGraphicFramePr>
          <p:nvPr>
            <p:extLst>
              <p:ext uri="{D42A27DB-BD31-4B8C-83A1-F6EECF244321}">
                <p14:modId xmlns:p14="http://schemas.microsoft.com/office/powerpoint/2010/main" val="1202883454"/>
              </p:ext>
            </p:extLst>
          </p:nvPr>
        </p:nvGraphicFramePr>
        <p:xfrm>
          <a:off x="2057400" y="1447800"/>
          <a:ext cx="6435725" cy="351948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838200"/>
            <a:ext cx="10681335" cy="76200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1E107FA-340A-55CB-6A28-D3CBA0F895A1}"/>
              </a:ext>
            </a:extLst>
          </p:cNvPr>
          <p:cNvSpPr>
            <a:spLocks noGrp="1"/>
          </p:cNvSpPr>
          <p:nvPr>
            <p:ph type="body" idx="1"/>
          </p:nvPr>
        </p:nvSpPr>
        <p:spPr>
          <a:xfrm>
            <a:off x="609600" y="2362200"/>
            <a:ext cx="8534400" cy="3048000"/>
          </a:xfrm>
        </p:spPr>
        <p:txBody>
          <a:bodyPr/>
          <a:lstStyle/>
          <a:p>
            <a:pPr algn="just"/>
            <a:r>
              <a:rPr lang="en-IN" sz="2400" dirty="0">
                <a:latin typeface="Times New Roman" panose="02020603050405020304" pitchFamily="18" charset="0"/>
                <a:cs typeface="Times New Roman" panose="02020603050405020304" pitchFamily="18" charset="0"/>
              </a:rPr>
              <a:t>The employee performance analysis project has provided valuable insights into our organization performance management processes, highlighting areas of strength and opportunities for improvement. By implementing the employee performance excellence(EPE)framework, we can enhance employee engagement and motivation, improve performance insights and data-driven decision making, streamline performance management processes.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940308" y="240218"/>
            <a:ext cx="10681335" cy="75819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a:extLst>
              <a:ext uri="{FF2B5EF4-FFF2-40B4-BE49-F238E27FC236}">
                <a16:creationId xmlns:a16="http://schemas.microsoft.com/office/drawing/2014/main" id="{DCD164C5-1486-0C09-E9A1-16B2BF4231DD}"/>
              </a:ext>
            </a:extLst>
          </p:cNvPr>
          <p:cNvSpPr txBox="1"/>
          <p:nvPr/>
        </p:nvSpPr>
        <p:spPr>
          <a:xfrm>
            <a:off x="952881" y="1389936"/>
            <a:ext cx="6099048" cy="4801314"/>
          </a:xfrm>
          <a:prstGeom prst="rect">
            <a:avLst/>
          </a:prstGeom>
          <a:noFill/>
        </p:spPr>
        <p:txBody>
          <a:bodyPr wrap="square">
            <a:spAutoFit/>
          </a:bodyPr>
          <a:lstStyle/>
          <a:p>
            <a:pPr algn="just"/>
            <a:r>
              <a:rPr lang="en-IN" sz="1800" b="1" dirty="0">
                <a:latin typeface="Times New Roman" panose="02020603050405020304" pitchFamily="18" charset="0"/>
                <a:cs typeface="Times New Roman" panose="02020603050405020304" pitchFamily="18" charset="0"/>
              </a:rPr>
              <a:t>Goal setting : </a:t>
            </a:r>
            <a:r>
              <a:rPr lang="en-IN" sz="1800" dirty="0">
                <a:latin typeface="Times New Roman" panose="02020603050405020304" pitchFamily="18" charset="0"/>
                <a:cs typeface="Times New Roman" panose="02020603050405020304" pitchFamily="18" charset="0"/>
              </a:rPr>
              <a:t>Lack of clear and measurable objectives . Insufficient alignment with organizational strategy, limited employee involvement in goal setting process.</a:t>
            </a:r>
          </a:p>
          <a:p>
            <a:pPr algn="just"/>
            <a:r>
              <a:rPr lang="en-IN" sz="1800" b="1" dirty="0">
                <a:latin typeface="Times New Roman" panose="02020603050405020304" pitchFamily="18" charset="0"/>
                <a:cs typeface="Times New Roman" panose="02020603050405020304" pitchFamily="18" charset="0"/>
              </a:rPr>
              <a:t>Evaluation criteria </a:t>
            </a:r>
            <a:r>
              <a:rPr lang="en-IN" sz="1800" dirty="0">
                <a:latin typeface="Times New Roman" panose="02020603050405020304" pitchFamily="18" charset="0"/>
                <a:cs typeface="Times New Roman" panose="02020603050405020304" pitchFamily="18" charset="0"/>
              </a:rPr>
              <a:t>: Subjective and biased evaluation methods, inconsistent application of evaluation criteria. Limited consideration of employee skills and competencies.</a:t>
            </a:r>
          </a:p>
          <a:p>
            <a:pPr algn="just"/>
            <a:r>
              <a:rPr lang="en-IN" sz="1800" b="1" dirty="0">
                <a:latin typeface="Times New Roman" panose="02020603050405020304" pitchFamily="18" charset="0"/>
                <a:cs typeface="Times New Roman" panose="02020603050405020304" pitchFamily="18" charset="0"/>
              </a:rPr>
              <a:t>Employee development </a:t>
            </a:r>
            <a:r>
              <a:rPr lang="en-IN" sz="1800" dirty="0">
                <a:latin typeface="Times New Roman" panose="02020603050405020304" pitchFamily="18" charset="0"/>
                <a:cs typeface="Times New Roman" panose="02020603050405020304" pitchFamily="18" charset="0"/>
              </a:rPr>
              <a:t>: Inadequate identification of employee development needs. Limited opportunities for training and growth . Insufficient support for employee career advancement.</a:t>
            </a:r>
          </a:p>
          <a:p>
            <a:pPr algn="just"/>
            <a:r>
              <a:rPr lang="en-IN" sz="1800" b="1" dirty="0">
                <a:latin typeface="Times New Roman" panose="02020603050405020304" pitchFamily="18" charset="0"/>
                <a:cs typeface="Times New Roman" panose="02020603050405020304" pitchFamily="18" charset="0"/>
              </a:rPr>
              <a:t>Data driven appraisals </a:t>
            </a:r>
            <a:r>
              <a:rPr lang="en-IN" sz="1800" dirty="0">
                <a:latin typeface="Times New Roman" panose="02020603050405020304" pitchFamily="18" charset="0"/>
                <a:cs typeface="Times New Roman" panose="02020603050405020304" pitchFamily="18" charset="0"/>
              </a:rPr>
              <a:t>: Limited use of data and metrics in appraisal decisions. Inadequate analysis of employee performance trends. Insufficient transparency in appraisal outcomes.</a:t>
            </a:r>
          </a:p>
          <a:p>
            <a:pPr algn="just"/>
            <a:r>
              <a:rPr lang="en-IN" sz="1800" b="1" dirty="0">
                <a:latin typeface="Times New Roman" panose="02020603050405020304" pitchFamily="18" charset="0"/>
                <a:cs typeface="Times New Roman" panose="02020603050405020304" pitchFamily="18" charset="0"/>
              </a:rPr>
              <a:t>Feedback mechanisms </a:t>
            </a:r>
            <a:r>
              <a:rPr lang="en-IN" sz="1800" dirty="0">
                <a:latin typeface="Times New Roman" panose="02020603050405020304" pitchFamily="18" charset="0"/>
                <a:cs typeface="Times New Roman" panose="02020603050405020304" pitchFamily="18" charset="0"/>
              </a:rPr>
              <a:t>: Infrequent and inadequate feedback. Lack of constructive and actionable feedback. Limited opportunities for employee self-assessment.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9" name="Text Placeholder 8">
            <a:extLst>
              <a:ext uri="{FF2B5EF4-FFF2-40B4-BE49-F238E27FC236}">
                <a16:creationId xmlns:a16="http://schemas.microsoft.com/office/drawing/2014/main" id="{BA01965A-DACE-F179-9115-F5F96A93E819}"/>
              </a:ext>
            </a:extLst>
          </p:cNvPr>
          <p:cNvSpPr>
            <a:spLocks noGrp="1"/>
          </p:cNvSpPr>
          <p:nvPr>
            <p:ph type="body" idx="1"/>
          </p:nvPr>
        </p:nvSpPr>
        <p:spPr>
          <a:xfrm>
            <a:off x="342900" y="1219834"/>
            <a:ext cx="8801100" cy="4616648"/>
          </a:xfrm>
        </p:spPr>
        <p:txBody>
          <a:bodyPr/>
          <a:lstStyle/>
          <a:p>
            <a:pPr algn="just"/>
            <a:r>
              <a:rPr lang="en-IN" sz="2000" b="1" dirty="0">
                <a:latin typeface="Times New Roman" panose="02020603050405020304" pitchFamily="18" charset="0"/>
                <a:cs typeface="Times New Roman" panose="02020603050405020304" pitchFamily="18" charset="0"/>
              </a:rPr>
              <a:t>Current state assessment </a:t>
            </a:r>
            <a:r>
              <a:rPr lang="en-IN" sz="2000" dirty="0">
                <a:latin typeface="Times New Roman" panose="02020603050405020304" pitchFamily="18" charset="0"/>
                <a:cs typeface="Times New Roman" panose="02020603050405020304" pitchFamily="18" charset="0"/>
              </a:rPr>
              <a:t>: Evaluate the effectiveness of our current performance management process. Identify trends, weaknesses, opportunities and threats (</a:t>
            </a:r>
            <a:r>
              <a:rPr lang="en-IN" sz="2000" b="1" dirty="0">
                <a:latin typeface="Times New Roman" panose="02020603050405020304" pitchFamily="18" charset="0"/>
                <a:cs typeface="Times New Roman" panose="02020603050405020304" pitchFamily="18" charset="0"/>
              </a:rPr>
              <a:t>SWOT</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ANALYSIS</a:t>
            </a:r>
            <a:r>
              <a:rPr lang="en-IN" sz="2000" dirty="0">
                <a:latin typeface="Times New Roman" panose="02020603050405020304" pitchFamily="18" charset="0"/>
                <a:cs typeface="Times New Roman" panose="02020603050405020304" pitchFamily="18" charset="0"/>
              </a:rPr>
              <a:t>). </a:t>
            </a:r>
          </a:p>
          <a:p>
            <a:pPr algn="just"/>
            <a:r>
              <a:rPr lang="en-IN" sz="2000" b="1" dirty="0">
                <a:latin typeface="Times New Roman" panose="02020603050405020304" pitchFamily="18" charset="0"/>
                <a:cs typeface="Times New Roman" panose="02020603050405020304" pitchFamily="18" charset="0"/>
              </a:rPr>
              <a:t>Performance metrics and data analysis </a:t>
            </a:r>
            <a:r>
              <a:rPr lang="en-IN" sz="2000" dirty="0">
                <a:latin typeface="Times New Roman" panose="02020603050405020304" pitchFamily="18" charset="0"/>
                <a:cs typeface="Times New Roman" panose="02020603050405020304" pitchFamily="18" charset="0"/>
              </a:rPr>
              <a:t>: develop and track key performance indicator (KPIs) for employee performance. Analyse data on employee performance trends, gaps and areas for improvement.</a:t>
            </a:r>
          </a:p>
          <a:p>
            <a:pPr algn="just"/>
            <a:r>
              <a:rPr lang="en-IN" sz="2000" b="1" dirty="0">
                <a:latin typeface="Times New Roman" panose="02020603050405020304" pitchFamily="18" charset="0"/>
                <a:cs typeface="Times New Roman" panose="02020603050405020304" pitchFamily="18" charset="0"/>
              </a:rPr>
              <a:t>Goal setting and alignment </a:t>
            </a:r>
            <a:r>
              <a:rPr lang="en-IN" sz="2000" dirty="0">
                <a:latin typeface="Times New Roman" panose="02020603050405020304" pitchFamily="18" charset="0"/>
                <a:cs typeface="Times New Roman" panose="02020603050405020304" pitchFamily="18" charset="0"/>
              </a:rPr>
              <a:t>: review and refine our goal-setting process to ensure alignment with organizational objectives. Develop a framework for cascading goals and objectives.</a:t>
            </a:r>
          </a:p>
          <a:p>
            <a:pPr algn="just"/>
            <a:r>
              <a:rPr lang="en-IN" sz="2000" b="1" dirty="0">
                <a:latin typeface="Times New Roman" panose="02020603050405020304" pitchFamily="18" charset="0"/>
                <a:cs typeface="Times New Roman" panose="02020603050405020304" pitchFamily="18" charset="0"/>
              </a:rPr>
              <a:t>Evaluation and development </a:t>
            </a:r>
            <a:r>
              <a:rPr lang="en-IN" sz="2000" dirty="0">
                <a:latin typeface="Times New Roman" panose="02020603050405020304" pitchFamily="18" charset="0"/>
                <a:cs typeface="Times New Roman" panose="02020603050405020304" pitchFamily="18" charset="0"/>
              </a:rPr>
              <a:t>: Review and refine our evaluation criteria and process. Develop a plan to enhance employee development and growth opportunities.</a:t>
            </a:r>
          </a:p>
          <a:p>
            <a:pPr algn="just"/>
            <a:r>
              <a:rPr lang="en-IN" sz="2000" b="1" dirty="0">
                <a:latin typeface="Times New Roman" panose="02020603050405020304" pitchFamily="18" charset="0"/>
                <a:cs typeface="Times New Roman" panose="02020603050405020304" pitchFamily="18" charset="0"/>
              </a:rPr>
              <a:t>Implementation and monitoring </a:t>
            </a:r>
            <a:r>
              <a:rPr lang="en-IN" sz="2000" dirty="0">
                <a:latin typeface="Times New Roman" panose="02020603050405020304" pitchFamily="18" charset="0"/>
                <a:cs typeface="Times New Roman" panose="02020603050405020304" pitchFamily="18" charset="0"/>
              </a:rPr>
              <a:t>: Develop an implementation plan for recommended improvement. Establish metric to monitor progress and evaluate effectiveness.</a:t>
            </a:r>
          </a:p>
          <a:p>
            <a:endParaRPr lang="en-IN" sz="20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AA5BA23B-7ED3-EAA5-CF20-5993724F8D5A}"/>
              </a:ext>
            </a:extLst>
          </p:cNvPr>
          <p:cNvSpPr>
            <a:spLocks noGrp="1"/>
          </p:cNvSpPr>
          <p:nvPr>
            <p:ph type="body" idx="1"/>
          </p:nvPr>
        </p:nvSpPr>
        <p:spPr>
          <a:xfrm>
            <a:off x="609600" y="1577340"/>
            <a:ext cx="10972800" cy="3693319"/>
          </a:xfrm>
        </p:spPr>
        <p:txBody>
          <a:bodyPr/>
          <a:lstStyle/>
          <a:p>
            <a:r>
              <a:rPr lang="en-IN" sz="2400" dirty="0">
                <a:latin typeface="Times New Roman" panose="02020603050405020304" pitchFamily="18" charset="0"/>
                <a:cs typeface="Times New Roman" panose="02020603050405020304" pitchFamily="18" charset="0"/>
              </a:rPr>
              <a:t>1) EMPLOYERS</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2) LEADERS</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3) EXECUTIVES</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4)MANAGERS</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5)STAKEHOLDERS</a:t>
            </a:r>
          </a:p>
          <a:p>
            <a:endParaRPr lang="en-IN" sz="24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a:extLst>
              <a:ext uri="{FF2B5EF4-FFF2-40B4-BE49-F238E27FC236}">
                <a16:creationId xmlns:a16="http://schemas.microsoft.com/office/drawing/2014/main" id="{687AC25A-EEEE-B92C-9775-782CBDFDD025}"/>
              </a:ext>
            </a:extLst>
          </p:cNvPr>
          <p:cNvSpPr>
            <a:spLocks noGrp="1"/>
          </p:cNvSpPr>
          <p:nvPr>
            <p:ph type="body" idx="1"/>
          </p:nvPr>
        </p:nvSpPr>
        <p:spPr>
          <a:xfrm>
            <a:off x="2819400" y="1695450"/>
            <a:ext cx="6991350" cy="4431983"/>
          </a:xfrm>
        </p:spPr>
        <p:txBody>
          <a:bodyPr/>
          <a:lstStyle/>
          <a:p>
            <a:pPr algn="just"/>
            <a:r>
              <a:rPr lang="en-IN" sz="2400" b="1" dirty="0">
                <a:latin typeface="Times New Roman" panose="02020603050405020304" pitchFamily="18" charset="0"/>
                <a:cs typeface="Times New Roman" panose="02020603050405020304" pitchFamily="18" charset="0"/>
              </a:rPr>
              <a:t>Improve employee engagement </a:t>
            </a:r>
            <a:r>
              <a:rPr lang="en-IN" sz="2400" dirty="0">
                <a:latin typeface="Times New Roman" panose="02020603050405020304" pitchFamily="18" charset="0"/>
                <a:cs typeface="Times New Roman" panose="02020603050405020304" pitchFamily="18" charset="0"/>
              </a:rPr>
              <a:t>: increase employee involvement in goal setting and feedback processes, leading to higher job satisfaction and engagement</a:t>
            </a:r>
          </a:p>
          <a:p>
            <a:pPr algn="just"/>
            <a:r>
              <a:rPr lang="en-IN" sz="2400" b="1" dirty="0">
                <a:latin typeface="Times New Roman" panose="02020603050405020304" pitchFamily="18" charset="0"/>
                <a:cs typeface="Times New Roman" panose="02020603050405020304" pitchFamily="18" charset="0"/>
              </a:rPr>
              <a:t>Enhance performance insights </a:t>
            </a:r>
            <a:r>
              <a:rPr lang="en-IN" sz="2400" dirty="0">
                <a:latin typeface="Times New Roman" panose="02020603050405020304" pitchFamily="18" charset="0"/>
                <a:cs typeface="Times New Roman" panose="02020603050405020304" pitchFamily="18" charset="0"/>
              </a:rPr>
              <a:t>: Gain data-driven insights into employee performance strength, trends and areas for improvement</a:t>
            </a:r>
          </a:p>
          <a:p>
            <a:pPr algn="just"/>
            <a:r>
              <a:rPr lang="en-IN" sz="2400" b="1" dirty="0">
                <a:latin typeface="Times New Roman" panose="02020603050405020304" pitchFamily="18" charset="0"/>
                <a:cs typeface="Times New Roman" panose="02020603050405020304" pitchFamily="18" charset="0"/>
              </a:rPr>
              <a:t>Faster growth and development </a:t>
            </a:r>
            <a:r>
              <a:rPr lang="en-IN" sz="2400" dirty="0">
                <a:latin typeface="Times New Roman" panose="02020603050405020304" pitchFamily="18" charset="0"/>
                <a:cs typeface="Times New Roman" panose="02020603050405020304" pitchFamily="18" charset="0"/>
              </a:rPr>
              <a:t>: Provide targeted development opportunities, enhancing employee skills and competencies.</a:t>
            </a:r>
          </a:p>
          <a:p>
            <a:pPr algn="just"/>
            <a:r>
              <a:rPr lang="en-IN" sz="2400" b="1" dirty="0">
                <a:latin typeface="Times New Roman" panose="02020603050405020304" pitchFamily="18" charset="0"/>
                <a:cs typeface="Times New Roman" panose="02020603050405020304" pitchFamily="18" charset="0"/>
              </a:rPr>
              <a:t>Boost organizational productivity </a:t>
            </a:r>
            <a:r>
              <a:rPr lang="en-IN" sz="2400" dirty="0">
                <a:latin typeface="Times New Roman" panose="02020603050405020304" pitchFamily="18" charset="0"/>
                <a:cs typeface="Times New Roman" panose="02020603050405020304" pitchFamily="18" charset="0"/>
              </a:rPr>
              <a:t>: Align employee gaols with organizational objectives, driving business outcome and success.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BE53F088-DDBF-F775-CB58-5C2A7DF90AA1}"/>
              </a:ext>
            </a:extLst>
          </p:cNvPr>
          <p:cNvSpPr>
            <a:spLocks noGrp="1"/>
          </p:cNvSpPr>
          <p:nvPr>
            <p:ph type="body" idx="1"/>
          </p:nvPr>
        </p:nvSpPr>
        <p:spPr>
          <a:xfrm>
            <a:off x="381000" y="1371600"/>
            <a:ext cx="10972800" cy="4308872"/>
          </a:xfrm>
        </p:spPr>
        <p:txBody>
          <a:bodyPr/>
          <a:lstStyle/>
          <a:p>
            <a:pPr marL="342900" indent="-342900">
              <a:buFont typeface="Wingdings" panose="05000000000000000000" pitchFamily="2" charset="2"/>
              <a:buChar char="q"/>
            </a:pPr>
            <a:r>
              <a:rPr lang="en-IN" sz="2000" dirty="0"/>
              <a:t>Employee data set taken form edunet dashboard</a:t>
            </a:r>
          </a:p>
          <a:p>
            <a:pPr marL="342900" indent="-342900">
              <a:buFont typeface="Wingdings" panose="05000000000000000000" pitchFamily="2" charset="2"/>
              <a:buChar char="q"/>
            </a:pPr>
            <a:r>
              <a:rPr lang="en-IN" sz="2000" dirty="0"/>
              <a:t>In dataset, out of 26 dataset I took only 9 features out of it.</a:t>
            </a:r>
          </a:p>
          <a:p>
            <a:pPr marL="342900" indent="-342900">
              <a:buFont typeface="Wingdings" panose="05000000000000000000" pitchFamily="2" charset="2"/>
              <a:buChar char="q"/>
            </a:pPr>
            <a:r>
              <a:rPr lang="en-IN" sz="2000" dirty="0"/>
              <a:t>The selected features are listed below:</a:t>
            </a:r>
          </a:p>
          <a:p>
            <a:endParaRPr lang="en-IN" sz="2000" dirty="0"/>
          </a:p>
          <a:p>
            <a:pPr marL="457200" indent="-457200">
              <a:buFont typeface="+mj-lt"/>
              <a:buAutoNum type="arabicParenR"/>
            </a:pPr>
            <a:r>
              <a:rPr lang="en-IN" sz="2000" dirty="0"/>
              <a:t>Employee ID</a:t>
            </a:r>
          </a:p>
          <a:p>
            <a:pPr marL="457200" indent="-457200">
              <a:buFont typeface="+mj-lt"/>
              <a:buAutoNum type="arabicParenR"/>
            </a:pPr>
            <a:r>
              <a:rPr lang="en-IN" sz="2000" dirty="0"/>
              <a:t>First name </a:t>
            </a:r>
          </a:p>
          <a:p>
            <a:pPr marL="457200" indent="-457200">
              <a:buFont typeface="+mj-lt"/>
              <a:buAutoNum type="arabicParenR"/>
            </a:pPr>
            <a:r>
              <a:rPr lang="en-IN" sz="2000" dirty="0"/>
              <a:t>Last name</a:t>
            </a:r>
          </a:p>
          <a:p>
            <a:pPr marL="457200" indent="-457200">
              <a:buFont typeface="+mj-lt"/>
              <a:buAutoNum type="arabicParenR"/>
            </a:pPr>
            <a:r>
              <a:rPr lang="en-IN" sz="2000" dirty="0"/>
              <a:t>Business unit</a:t>
            </a:r>
          </a:p>
          <a:p>
            <a:pPr marL="457200" indent="-457200">
              <a:buFont typeface="+mj-lt"/>
              <a:buAutoNum type="arabicParenR"/>
            </a:pPr>
            <a:r>
              <a:rPr lang="en-IN" sz="2000" dirty="0"/>
              <a:t>Employee type</a:t>
            </a:r>
          </a:p>
          <a:p>
            <a:pPr marL="457200" indent="-457200">
              <a:buFont typeface="+mj-lt"/>
              <a:buAutoNum type="arabicParenR"/>
            </a:pPr>
            <a:r>
              <a:rPr lang="en-IN" sz="2000" dirty="0"/>
              <a:t>Employee status</a:t>
            </a:r>
          </a:p>
          <a:p>
            <a:pPr marL="457200" indent="-457200">
              <a:buFont typeface="+mj-lt"/>
              <a:buAutoNum type="arabicParenR"/>
            </a:pPr>
            <a:r>
              <a:rPr lang="en-IN" sz="2000" dirty="0"/>
              <a:t>Employee classification type</a:t>
            </a:r>
          </a:p>
          <a:p>
            <a:pPr marL="457200" indent="-457200">
              <a:buFont typeface="+mj-lt"/>
              <a:buAutoNum type="arabicParenR"/>
            </a:pPr>
            <a:r>
              <a:rPr lang="en-IN" sz="2000" dirty="0"/>
              <a:t>Gender code </a:t>
            </a:r>
          </a:p>
          <a:p>
            <a:pPr marL="457200" indent="-457200">
              <a:buFont typeface="+mj-lt"/>
              <a:buAutoNum type="arabicParenR"/>
            </a:pPr>
            <a:r>
              <a:rPr lang="en-IN" sz="2000" dirty="0"/>
              <a:t>Performance code</a:t>
            </a:r>
          </a:p>
          <a:p>
            <a:pPr marL="457200" indent="-457200">
              <a:buFont typeface="+mj-lt"/>
              <a:buAutoNum type="arabicParenR"/>
            </a:pPr>
            <a:r>
              <a:rPr lang="en-IN" sz="2000" dirty="0"/>
              <a:t>Current employee rating</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1594311"/>
            <a:ext cx="6400800"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31BC02D4-3A20-304F-D0A8-FA4609D17A9B}"/>
              </a:ext>
            </a:extLst>
          </p:cNvPr>
          <p:cNvSpPr txBox="1"/>
          <p:nvPr/>
        </p:nvSpPr>
        <p:spPr>
          <a:xfrm>
            <a:off x="2286000" y="2802633"/>
            <a:ext cx="6862572" cy="369332"/>
          </a:xfrm>
          <a:prstGeom prst="rect">
            <a:avLst/>
          </a:prstGeom>
          <a:noFill/>
        </p:spPr>
        <p:txBody>
          <a:bodyPr wrap="square">
            <a:spAutoFit/>
          </a:bodyPr>
          <a:lstStyle/>
          <a:p>
            <a:r>
              <a:rPr lang="en-IN" dirty="0"/>
              <a:t>=IFS(Z8&gt;=5,"VERY 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329</TotalTime>
  <Words>687</Words>
  <Application>Microsoft Office PowerPoint</Application>
  <PresentationFormat>Widescreen</PresentationFormat>
  <Paragraphs>100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Madhu Hari</cp:lastModifiedBy>
  <cp:revision>13</cp:revision>
  <dcterms:created xsi:type="dcterms:W3CDTF">2024-03-29T15:07:22Z</dcterms:created>
  <dcterms:modified xsi:type="dcterms:W3CDTF">2024-08-30T14:39:38Z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