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66" r:id="rId5"/>
    <p:sldId id="258" r:id="rId6"/>
    <p:sldId id="259" r:id="rId7"/>
    <p:sldId id="260" r:id="rId8"/>
    <p:sldId id="261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F4B57-96D1-8D1E-BE82-9A7A9EDC11FC}" v="2" dt="2024-11-10T22:54:39.251"/>
  </p1510:revLst>
</p1510:revInfo>
</file>

<file path=ppt/tableStyles.xml><?xml version="1.0" encoding="utf-8"?>
<a:tblStyleLst xmlns:a="http://schemas.openxmlformats.org/drawingml/2006/main" def="{825F6AE1-3AB4-4EE1-A0F0-9F7C0662F09F}">
  <a:tblStyle styleId="{825F6AE1-3AB4-4EE1-A0F0-9F7C0662F0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719"/>
  </p:normalViewPr>
  <p:slideViewPr>
    <p:cSldViewPr snapToGrid="0">
      <p:cViewPr varScale="1">
        <p:scale>
          <a:sx n="202" d="100"/>
          <a:sy n="202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u, Manushree" userId="S::mvasu6@gatech.edu::0c9e701b-4219-4db1-bf94-0607d7140215" providerId="AD" clId="Web-{11CF4B57-96D1-8D1E-BE82-9A7A9EDC11FC}"/>
    <pc:docChg chg="modSld">
      <pc:chgData name="Vasu, Manushree" userId="S::mvasu6@gatech.edu::0c9e701b-4219-4db1-bf94-0607d7140215" providerId="AD" clId="Web-{11CF4B57-96D1-8D1E-BE82-9A7A9EDC11FC}" dt="2024-11-10T22:54:38.548" v="0" actId="20577"/>
      <pc:docMkLst>
        <pc:docMk/>
      </pc:docMkLst>
      <pc:sldChg chg="modSp">
        <pc:chgData name="Vasu, Manushree" userId="S::mvasu6@gatech.edu::0c9e701b-4219-4db1-bf94-0607d7140215" providerId="AD" clId="Web-{11CF4B57-96D1-8D1E-BE82-9A7A9EDC11FC}" dt="2024-11-10T22:54:38.548" v="0" actId="20577"/>
        <pc:sldMkLst>
          <pc:docMk/>
          <pc:sldMk cId="0" sldId="256"/>
        </pc:sldMkLst>
        <pc:spChg chg="mod">
          <ac:chgData name="Vasu, Manushree" userId="S::mvasu6@gatech.edu::0c9e701b-4219-4db1-bf94-0607d7140215" providerId="AD" clId="Web-{11CF4B57-96D1-8D1E-BE82-9A7A9EDC11FC}" dt="2024-11-10T22:54:38.548" v="0" actId="20577"/>
          <ac:spMkLst>
            <pc:docMk/>
            <pc:sldMk cId="0" sldId="256"/>
            <ac:spMk id="9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da3c6ae5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cda3c6ae5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a3c6ae5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a3c6ae5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56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da3c6ae5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da3c6ae5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da3c6ae5f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da3c6ae5f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383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a3c6ae5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a3c6ae5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da3c6ae5f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da3c6ae5f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da3c6ae5f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da3c6ae5f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da3c6ae5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da3c6ae5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a3c6ae5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a3c6ae5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954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a3c6ae5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a3c6ae5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4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6476 Project 5</a:t>
            </a:r>
            <a:endParaRPr dirty="0"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[name]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email]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username]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ID]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11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Extra Credit : </a:t>
            </a:r>
            <a:r>
              <a:rPr lang="en" dirty="0" err="1"/>
              <a:t>WandB</a:t>
            </a:r>
            <a:r>
              <a:rPr lang="en" dirty="0"/>
              <a:t> (3 points)</a:t>
            </a:r>
            <a:endParaRPr dirty="0" err="1"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622975"/>
            <a:ext cx="85206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Add the link to your </a:t>
            </a:r>
            <a:r>
              <a:rPr lang="en" dirty="0" err="1"/>
              <a:t>WandB</a:t>
            </a:r>
            <a:r>
              <a:rPr lang="en" dirty="0"/>
              <a:t> project and make sure the project is public</a:t>
            </a:r>
          </a:p>
        </p:txBody>
      </p:sp>
    </p:spTree>
    <p:extLst>
      <p:ext uri="{BB962C8B-B14F-4D97-AF65-F5344CB8AC3E}">
        <p14:creationId xmlns:p14="http://schemas.microsoft.com/office/powerpoint/2010/main" val="153445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Parts 4 &amp; 5: </a:t>
            </a:r>
            <a:r>
              <a:rPr lang="en" dirty="0" err="1"/>
              <a:t>mIoU</a:t>
            </a:r>
            <a:r>
              <a:rPr lang="en" dirty="0"/>
              <a:t> of different models (9 points)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each of the following (keeping the changes as you move to the next row):</a:t>
            </a:r>
            <a:endParaRPr dirty="0"/>
          </a:p>
        </p:txBody>
      </p:sp>
      <p:graphicFrame>
        <p:nvGraphicFramePr>
          <p:cNvPr id="107" name="Google Shape;107;p26"/>
          <p:cNvGraphicFramePr/>
          <p:nvPr/>
        </p:nvGraphicFramePr>
        <p:xfrm>
          <a:off x="595263" y="1693450"/>
          <a:ext cx="7872750" cy="3059415"/>
        </p:xfrm>
        <a:graphic>
          <a:graphicData uri="http://schemas.openxmlformats.org/drawingml/2006/table">
            <a:tbl>
              <a:tblPr>
                <a:noFill/>
                <a:tableStyleId>{825F6AE1-3AB4-4EE1-A0F0-9F7C0662F09F}</a:tableStyleId>
              </a:tblPr>
              <a:tblGrid>
                <a:gridCol w="49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Training </a:t>
                      </a:r>
                      <a:r>
                        <a:rPr lang="en" dirty="0" err="1"/>
                        <a:t>mIoU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Validation </a:t>
                      </a:r>
                      <a:r>
                        <a:rPr lang="en" dirty="0" err="1"/>
                        <a:t>mIoU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2286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Simple Segmentation Net (no pretrained weights)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 dirty="0"/>
                        <a:t>ImageNet-Pretrained backbone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5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 dirty="0"/>
                        <a:t>Data augmentation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ImageNet-Pretrained </a:t>
                      </a:r>
                      <a:r>
                        <a:rPr lang="en" dirty="0" err="1"/>
                        <a:t>PSPNet</a:t>
                      </a:r>
                      <a:r>
                        <a:rPr lang="en" dirty="0"/>
                        <a:t> w/ Data Aug. without PPM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 dirty="0" err="1"/>
                        <a:t>PSPNet</a:t>
                      </a:r>
                      <a:r>
                        <a:rPr lang="en" dirty="0"/>
                        <a:t> with PPM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 dirty="0" err="1"/>
                        <a:t>PSPNet</a:t>
                      </a:r>
                      <a:r>
                        <a:rPr lang="en" dirty="0"/>
                        <a:t> with auxiliary loss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Parts 4 &amp; 5 (5 points)</a:t>
            </a:r>
            <a:endParaRPr dirty="0"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[For each of the changes in the table given in page 2, explain the reason for the increase/decrease in performance. ]</a:t>
            </a:r>
          </a:p>
          <a:p>
            <a:pPr marL="0" indent="0">
              <a:buNone/>
            </a:pPr>
            <a:endParaRPr lang="en" sz="1000" dirty="0"/>
          </a:p>
          <a:p>
            <a:pPr marL="0" indent="0">
              <a:buNone/>
            </a:pPr>
            <a:r>
              <a:rPr lang="en-IN" sz="1000" dirty="0"/>
              <a:t>1. ImageNet-Pretrained backbone</a:t>
            </a:r>
          </a:p>
          <a:p>
            <a:pPr marL="0" indent="0">
              <a:buNone/>
            </a:pPr>
            <a:r>
              <a:rPr lang="en-IN" sz="1000" dirty="0"/>
              <a:t>2. Data augmentation</a:t>
            </a:r>
          </a:p>
          <a:p>
            <a:pPr marL="0" indent="0">
              <a:buNone/>
            </a:pPr>
            <a:r>
              <a:rPr lang="en-IN" sz="1000" dirty="0"/>
              <a:t>3. </a:t>
            </a:r>
            <a:r>
              <a:rPr lang="en-IN" sz="1000" dirty="0" err="1"/>
              <a:t>PSPNet</a:t>
            </a:r>
            <a:endParaRPr lang="en-IN" sz="1000" dirty="0"/>
          </a:p>
          <a:p>
            <a:pPr marL="0" indent="0">
              <a:buNone/>
            </a:pPr>
            <a:r>
              <a:rPr lang="en-IN" sz="1000" dirty="0"/>
              <a:t>4. </a:t>
            </a:r>
            <a:r>
              <a:rPr lang="en-IN" sz="1000" dirty="0" err="1"/>
              <a:t>PSPNet</a:t>
            </a:r>
            <a:r>
              <a:rPr lang="en-IN" sz="1000" dirty="0"/>
              <a:t> with PPM</a:t>
            </a:r>
          </a:p>
          <a:p>
            <a:pPr marL="0" indent="0">
              <a:buNone/>
            </a:pPr>
            <a:r>
              <a:rPr lang="en-IN" sz="1000" dirty="0"/>
              <a:t>5. </a:t>
            </a:r>
            <a:r>
              <a:rPr lang="en-IN" sz="1000" dirty="0" err="1"/>
              <a:t>PSPNet</a:t>
            </a:r>
            <a:r>
              <a:rPr lang="en-IN" sz="1000" dirty="0"/>
              <a:t> with auxiliary loss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>
              <a:buAutoNum type="arabicPeriod"/>
            </a:pPr>
            <a:endParaRPr lang="en-IN"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32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11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Parts 4 &amp; 5: Per class </a:t>
            </a:r>
            <a:r>
              <a:rPr lang="en" dirty="0" err="1"/>
              <a:t>IoUs</a:t>
            </a:r>
            <a:r>
              <a:rPr lang="en" dirty="0"/>
              <a:t> (1 points)</a:t>
            </a:r>
            <a:endParaRPr dirty="0"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622975"/>
            <a:ext cx="85206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your model’s IoU for the 11 Camvid classes (you can find the order they are listed in at dataset_lists/camvid-11/camvid-11_names.txt):</a:t>
            </a:r>
            <a:endParaRPr/>
          </a:p>
        </p:txBody>
      </p:sp>
      <p:graphicFrame>
        <p:nvGraphicFramePr>
          <p:cNvPr id="114" name="Google Shape;114;p27"/>
          <p:cNvGraphicFramePr/>
          <p:nvPr>
            <p:extLst>
              <p:ext uri="{D42A27DB-BD31-4B8C-83A1-F6EECF244321}">
                <p14:modId xmlns:p14="http://schemas.microsoft.com/office/powerpoint/2010/main" val="2281228232"/>
              </p:ext>
            </p:extLst>
          </p:nvPr>
        </p:nvGraphicFramePr>
        <p:xfrm>
          <a:off x="696475" y="1232200"/>
          <a:ext cx="7919025" cy="3840120"/>
        </p:xfrm>
        <a:graphic>
          <a:graphicData uri="http://schemas.openxmlformats.org/drawingml/2006/table">
            <a:tbl>
              <a:tblPr>
                <a:noFill/>
                <a:tableStyleId>{825F6AE1-3AB4-4EE1-A0F0-9F7C0662F09F}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Class Index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Class name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Simple Segmentation Net Class </a:t>
                      </a:r>
                      <a:r>
                        <a:rPr lang="en" sz="900" dirty="0" err="1"/>
                        <a:t>IoU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err="1"/>
                        <a:t>PSPNet</a:t>
                      </a:r>
                      <a:r>
                        <a:rPr lang="en" sz="900" dirty="0"/>
                        <a:t> Class </a:t>
                      </a:r>
                      <a:r>
                        <a:rPr lang="en" sz="900" dirty="0" err="1"/>
                        <a:t>IoU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Building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Tree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Sky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Car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SignSymbol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Road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Pedestrian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Fence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Column_Pole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Sidewalk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Bicyclist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Parts 4 &amp; 5: Most difficult classes (3 points)</a:t>
            </a:r>
            <a:endParaRPr dirty="0"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[Which classes have the lowest </a:t>
            </a:r>
            <a:r>
              <a:rPr lang="en" dirty="0" err="1"/>
              <a:t>mIoU</a:t>
            </a:r>
            <a:r>
              <a:rPr lang="en" dirty="0"/>
              <a:t>? Why might they be the most difficult? Provide an example RGB image from </a:t>
            </a:r>
            <a:r>
              <a:rPr lang="en" dirty="0" err="1"/>
              <a:t>Camvid</a:t>
            </a:r>
            <a:r>
              <a:rPr lang="en" dirty="0"/>
              <a:t> that illustrates your point]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Part 4: Simple segmentation net qualitative results (1 point)</a:t>
            </a:r>
            <a:endParaRPr sz="2400" dirty="0"/>
          </a:p>
        </p:txBody>
      </p:sp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[Paste a figure of the generated semantic segmentation from </a:t>
            </a:r>
            <a:r>
              <a:rPr lang="en" dirty="0" err="1"/>
              <a:t>Colab</a:t>
            </a:r>
            <a:r>
              <a:rPr lang="en" dirty="0"/>
              <a:t>. It should be a 2x3 grid, with ground truth on the top row, and your predictions on the bottom row.]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5: </a:t>
            </a:r>
            <a:r>
              <a:rPr lang="en" dirty="0" err="1"/>
              <a:t>PSPNet</a:t>
            </a:r>
            <a:r>
              <a:rPr lang="en" dirty="0"/>
              <a:t> qualitative results (1 point)</a:t>
            </a:r>
            <a:endParaRPr dirty="0"/>
          </a:p>
        </p:txBody>
      </p:sp>
      <p:sp>
        <p:nvSpPr>
          <p:cNvPr id="132" name="Google Shape;13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[Paste a figure of the generated semantic segmentation from Colab. It should be a 2x3 grid, with ground truth on the top row, and your predictions on the bottom row.]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11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Extra Credit: Transfer Learning (1 point)</a:t>
            </a:r>
            <a:endParaRPr dirty="0" err="1"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622975"/>
            <a:ext cx="85206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Report your model’s </a:t>
            </a:r>
            <a:r>
              <a:rPr lang="en" dirty="0" err="1"/>
              <a:t>IoU</a:t>
            </a:r>
            <a:r>
              <a:rPr lang="en" dirty="0"/>
              <a:t> for the Kitti Dataset.</a:t>
            </a:r>
          </a:p>
        </p:txBody>
      </p:sp>
    </p:spTree>
    <p:extLst>
      <p:ext uri="{BB962C8B-B14F-4D97-AF65-F5344CB8AC3E}">
        <p14:creationId xmlns:p14="http://schemas.microsoft.com/office/powerpoint/2010/main" val="99145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11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Extra Credit: Transfer Learning (1 point)</a:t>
            </a:r>
            <a:endParaRPr dirty="0" err="1"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622975"/>
            <a:ext cx="85206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dirty="0"/>
              <a:t>Compare the training loss generated when training on Kitti dataset and </a:t>
            </a:r>
            <a:r>
              <a:rPr lang="en" dirty="0" err="1"/>
              <a:t>Camvid</a:t>
            </a:r>
            <a:r>
              <a:rPr lang="en" dirty="0"/>
              <a:t> dataset. Which decreases at a faster rate? If </a:t>
            </a:r>
            <a:r>
              <a:rPr lang="en" dirty="0" err="1"/>
              <a:t>Camvid</a:t>
            </a:r>
            <a:r>
              <a:rPr lang="en" dirty="0"/>
              <a:t> or Kitti training loss decreases at a faster rate than the other, why do you think this happened? Or, if the loss decreases at a similar rate, why do you think that is so?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71835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461</Words>
  <Application>Microsoft Office PowerPoint</Application>
  <PresentationFormat>On-screen Show (16:9)</PresentationFormat>
  <Paragraphs>66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Simple Light</vt:lpstr>
      <vt:lpstr>Simple Light</vt:lpstr>
      <vt:lpstr>CS 6476 Project 5</vt:lpstr>
      <vt:lpstr>Parts 4 &amp; 5: mIoU of different models (9 points) </vt:lpstr>
      <vt:lpstr>Parts 4 &amp; 5 (5 points)</vt:lpstr>
      <vt:lpstr>Parts 4 &amp; 5: Per class IoUs (1 points)</vt:lpstr>
      <vt:lpstr>Parts 4 &amp; 5: Most difficult classes (3 points)</vt:lpstr>
      <vt:lpstr>Part 4: Simple segmentation net qualitative results (1 point)</vt:lpstr>
      <vt:lpstr>Part 5: PSPNet qualitative results (1 point)</vt:lpstr>
      <vt:lpstr>Extra Credit: Transfer Learning (1 point)</vt:lpstr>
      <vt:lpstr>Extra Credit: Transfer Learning (1 point)</vt:lpstr>
      <vt:lpstr>Extra Credit : WandB (3 points)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6</dc:title>
  <cp:lastModifiedBy>Vasu, Manushree</cp:lastModifiedBy>
  <cp:revision>44</cp:revision>
  <dcterms:modified xsi:type="dcterms:W3CDTF">2024-11-10T22:54:49Z</dcterms:modified>
</cp:coreProperties>
</file>