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60" r:id="rId7"/>
    <p:sldId id="271" r:id="rId8"/>
    <p:sldId id="272" r:id="rId9"/>
    <p:sldId id="267" r:id="rId10"/>
    <p:sldId id="268" r:id="rId11"/>
    <p:sldId id="275" r:id="rId12"/>
    <p:sldId id="273" r:id="rId13"/>
    <p:sldId id="274" r:id="rId14"/>
    <p:sldId id="265" r:id="rId15"/>
    <p:sldId id="276" r:id="rId16"/>
    <p:sldId id="280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2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A33B6-DAD5-42AC-8E40-7DED7B94F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D100B-7021-4ED9-9644-1211DB03E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8"/>
            <a:ext cx="10905059" cy="25639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CADASTRO DE NCM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71BAF-34F2-4E99-9BE4-098919D9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Desenvolvimento do Site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aculdade Impacta: Bolsas de até 70% | Mais Bolsas">
            <a:extLst>
              <a:ext uri="{FF2B5EF4-FFF2-40B4-BE49-F238E27FC236}">
                <a16:creationId xmlns:a16="http://schemas.microsoft.com/office/drawing/2014/main" id="{8D888B3B-2BA1-4ECB-B99D-A56F0F1C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F55FE-6B18-4D54-BB76-DD247876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4FC3A8-BE22-4B8C-9A4F-2A953841CC4A}"/>
              </a:ext>
            </a:extLst>
          </p:cNvPr>
          <p:cNvSpPr txBox="1"/>
          <p:nvPr/>
        </p:nvSpPr>
        <p:spPr>
          <a:xfrm>
            <a:off x="671839" y="2447648"/>
            <a:ext cx="7239699" cy="27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</a:t>
            </a:r>
            <a:r>
              <a:rPr lang="pt-BR" sz="28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Otimização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kern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Balança Tempo/Gastos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kern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Necessidade do cliente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437A2E15-6912-4A44-A418-D5695C02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0646"/>
            <a:ext cx="5361264" cy="5361264"/>
          </a:xfrm>
          <a:prstGeom prst="rect">
            <a:avLst/>
          </a:prstGeom>
        </p:spPr>
      </p:pic>
      <p:pic>
        <p:nvPicPr>
          <p:cNvPr id="4" name="Picture 2" descr="Faculdade Impacta: Bolsas de até 70% | Mais Bolsas">
            <a:extLst>
              <a:ext uri="{FF2B5EF4-FFF2-40B4-BE49-F238E27FC236}">
                <a16:creationId xmlns:a16="http://schemas.microsoft.com/office/drawing/2014/main" id="{8698E897-F09F-4C6E-A517-46445B29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6853-B36F-45AE-911E-23EBE9AB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Suporte</a:t>
            </a:r>
          </a:p>
        </p:txBody>
      </p:sp>
      <p:pic>
        <p:nvPicPr>
          <p:cNvPr id="4" name="Picture 2" descr="Faculdade Impacta: Bolsas de até 70% | Mais Bolsas">
            <a:extLst>
              <a:ext uri="{FF2B5EF4-FFF2-40B4-BE49-F238E27FC236}">
                <a16:creationId xmlns:a16="http://schemas.microsoft.com/office/drawing/2014/main" id="{1C6E8584-6553-422C-BD8E-DE2945ED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30290A-B73F-43A6-B2EC-B7A720F6A8CD}"/>
              </a:ext>
            </a:extLst>
          </p:cNvPr>
          <p:cNvSpPr txBox="1"/>
          <p:nvPr/>
        </p:nvSpPr>
        <p:spPr>
          <a:xfrm>
            <a:off x="575894" y="1815548"/>
            <a:ext cx="10555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>
                <a:sym typeface="+mn-ea"/>
              </a:rPr>
              <a:t> 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Prestara suporte as empresas que solicitaram junto com o fabricante do software, todas as funcionalidade desde;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instalaçao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teste de desempenho,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configuraçao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manuteçao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do NCM.</a:t>
            </a:r>
          </a:p>
          <a:p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Qualquer tipo de visita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tecnica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sera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cobrado uma taxa de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seviço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Basta que o cliente solicita o serviço pelo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telefone,Mail,Whatsapp,que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estara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contrado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 </a:t>
            </a:r>
            <a:r>
              <a:rPr lang="pt-BR" alt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servico</a:t>
            </a:r>
            <a:r>
              <a:rPr lang="pt-BR" alt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pt-BR" sz="20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14">
            <a:extLst>
              <a:ext uri="{FF2B5EF4-FFF2-40B4-BE49-F238E27FC236}">
                <a16:creationId xmlns:a16="http://schemas.microsoft.com/office/drawing/2014/main" id="{F257A0A4-EE9A-48C7-85BC-A5508776D4F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56" y="3138987"/>
            <a:ext cx="8009793" cy="2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44EE-18DC-4541-BE39-F3FBF657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519F74-EA75-4C7A-9B3D-B1D53276AF65}"/>
              </a:ext>
            </a:extLst>
          </p:cNvPr>
          <p:cNvSpPr txBox="1"/>
          <p:nvPr/>
        </p:nvSpPr>
        <p:spPr>
          <a:xfrm>
            <a:off x="303952" y="2242022"/>
            <a:ext cx="6834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programa é bem simples, conta com: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– Entrar com os dados disponibilizados para acessar ás áreas abaixo.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cadastro – Cadastro de produtos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exclusão – Exclusão de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consulta – Consulta de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suporte – Solicita suporte caso encontre problemas ou dúvidas.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2" descr="Faculdade Impacta: Bolsas de até 70% | Mais Bolsas">
            <a:extLst>
              <a:ext uri="{FF2B5EF4-FFF2-40B4-BE49-F238E27FC236}">
                <a16:creationId xmlns:a16="http://schemas.microsoft.com/office/drawing/2014/main" id="{E0F549E3-6DD7-4DB9-A22A-75E5388D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B1B5368-EC0D-4C71-89B5-B95295DA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13" y="1481826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 three million SMEs get no interest from their business savings">
            <a:extLst>
              <a:ext uri="{FF2B5EF4-FFF2-40B4-BE49-F238E27FC236}">
                <a16:creationId xmlns:a16="http://schemas.microsoft.com/office/drawing/2014/main" id="{DE5D095C-4E54-44DA-BA69-903366C33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r="3" b="3"/>
          <a:stretch/>
        </p:blipFill>
        <p:spPr bwMode="auto">
          <a:xfrm>
            <a:off x="8051799" y="643376"/>
            <a:ext cx="3699935" cy="27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culdade Impacta: Bolsas de até 70% | Mais Bolsas">
            <a:extLst>
              <a:ext uri="{FF2B5EF4-FFF2-40B4-BE49-F238E27FC236}">
                <a16:creationId xmlns:a16="http://schemas.microsoft.com/office/drawing/2014/main" id="{E227F3A6-54FD-4F8E-B2A5-61606FB91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-1" b="225"/>
          <a:stretch/>
        </p:blipFill>
        <p:spPr bwMode="auto">
          <a:xfrm>
            <a:off x="8051799" y="3476499"/>
            <a:ext cx="3699935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DCEF3A-C5AE-4847-9E83-532CE29E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3262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Conclusão </a:t>
            </a:r>
            <a:endParaRPr lang="en-US" sz="28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7621DF-C9D7-424A-88CC-1277DDBFBC11}"/>
              </a:ext>
            </a:extLst>
          </p:cNvPr>
          <p:cNvSpPr txBox="1"/>
          <p:nvPr/>
        </p:nvSpPr>
        <p:spPr>
          <a:xfrm>
            <a:off x="581192" y="2180496"/>
            <a:ext cx="722507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LUCRO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NCM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praticamente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zeradas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Facilidade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produtividade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Suporte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0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D0EA1-E8D5-4991-8843-DBF095E0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- CADASTRO DE NCM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D643BC-6082-4FF7-A03A-9D89B71F9351}"/>
              </a:ext>
            </a:extLst>
          </p:cNvPr>
          <p:cNvSpPr txBox="1"/>
          <p:nvPr/>
        </p:nvSpPr>
        <p:spPr>
          <a:xfrm>
            <a:off x="722671" y="1946787"/>
            <a:ext cx="8554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Jefferson Gonçalves Dos Santos     RA:1902876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Vinnicius Dias Vergatti Augusto     RA:1904349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Caio Gustavo Lopes da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Silva          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1903698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Guilherme Paixão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Pardini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RA:1903774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Felipe Rodrigo Paiva  Bastos          RA:1903288</a:t>
            </a:r>
          </a:p>
        </p:txBody>
      </p:sp>
      <p:pic>
        <p:nvPicPr>
          <p:cNvPr id="5" name="Picture 2" descr="Faculdade Impacta: Bolsas de até 70% | Mais Bolsas">
            <a:extLst>
              <a:ext uri="{FF2B5EF4-FFF2-40B4-BE49-F238E27FC236}">
                <a16:creationId xmlns:a16="http://schemas.microsoft.com/office/drawing/2014/main" id="{7AEAEEFC-CC07-43D0-9CAC-A820A74E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CEBD-ED52-496A-8125-207656F5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6406"/>
            <a:ext cx="11029616" cy="988332"/>
          </a:xfrm>
        </p:spPr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66E8C9-D1AB-421B-84E1-4DC163CA37E8}"/>
              </a:ext>
            </a:extLst>
          </p:cNvPr>
          <p:cNvSpPr txBox="1"/>
          <p:nvPr/>
        </p:nvSpPr>
        <p:spPr>
          <a:xfrm>
            <a:off x="940904" y="2133600"/>
            <a:ext cx="1066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 Base as pesquisa e experiencias Profissionais, encontramos uma necessidade, onde muitas empresas tem dificuldade para cadastrar o NCM correto.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595EFE-04A5-43EA-862D-04601BF0F5B3}"/>
              </a:ext>
            </a:extLst>
          </p:cNvPr>
          <p:cNvSpPr txBox="1"/>
          <p:nvPr/>
        </p:nvSpPr>
        <p:spPr>
          <a:xfrm>
            <a:off x="1060174" y="3429000"/>
            <a:ext cx="1007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Nessa OPE tratamos muito a relação do Cadastro correto do NCM, e focamos em algum que possui eficácia. </a:t>
            </a:r>
          </a:p>
        </p:txBody>
      </p:sp>
      <p:sp>
        <p:nvSpPr>
          <p:cNvPr id="15" name="AutoShape 4" descr="Certo E Errado Meme Png Clipart (#5790135) - PinClipart">
            <a:extLst>
              <a:ext uri="{FF2B5EF4-FFF2-40B4-BE49-F238E27FC236}">
                <a16:creationId xmlns:a16="http://schemas.microsoft.com/office/drawing/2014/main" id="{E557084C-5731-4A68-B522-A35F392070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67ABEC9-1284-4DB5-80DE-958389FC0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31" b="93211" l="10000" r="90000">
                        <a14:foregroundMark x1="37614" y1="88967" x2="42841" y2="92928"/>
                        <a14:foregroundMark x1="42841" y1="92928" x2="53074" y2="94250"/>
                        <a14:foregroundMark x1="64586" y1="91132" x2="65049" y2="90761"/>
                        <a14:foregroundMark x1="32614" y1="11881" x2="52386" y2="6931"/>
                        <a14:foregroundMark x1="52386" y1="6931" x2="64545" y2="9477"/>
                        <a14:backgroundMark x1="52955" y1="94484" x2="59091" y2="94484"/>
                        <a14:backgroundMark x1="59091" y1="94484" x2="69886" y2="91513"/>
                        <a14:backgroundMark x1="66023" y1="91372" x2="65455" y2="90665"/>
                        <a14:backgroundMark x1="65455" y1="90665" x2="65000" y2="90665"/>
                        <a14:backgroundMark x1="68182" y1="88967" x2="65000" y2="9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307" y="4418056"/>
            <a:ext cx="3036988" cy="2439944"/>
          </a:xfrm>
          <a:prstGeom prst="rect">
            <a:avLst/>
          </a:prstGeom>
        </p:spPr>
      </p:pic>
      <p:pic>
        <p:nvPicPr>
          <p:cNvPr id="2050" name="Picture 2" descr="Faculdade Impacta: Bolsas de até 70% | Mais Bolsas">
            <a:extLst>
              <a:ext uri="{FF2B5EF4-FFF2-40B4-BE49-F238E27FC236}">
                <a16:creationId xmlns:a16="http://schemas.microsoft.com/office/drawing/2014/main" id="{FA6ACA2B-E603-4852-B076-44E85DB7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375C-E6C8-442F-8336-02B992DA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NCM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318F85-D04F-4304-AE20-285F752949A0}"/>
              </a:ext>
            </a:extLst>
          </p:cNvPr>
          <p:cNvSpPr txBox="1"/>
          <p:nvPr/>
        </p:nvSpPr>
        <p:spPr>
          <a:xfrm>
            <a:off x="575894" y="2073807"/>
            <a:ext cx="106149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NCM (Nomenclatura Comum Mercosul) é o nome dado para um código utilizado para designar as mercadorias que circulam no Brasil e nos demais países que fazem parte do Mercosul</a:t>
            </a:r>
            <a:r>
              <a:rPr lang="pt-B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191536-D13F-418E-9E28-030249F03982}"/>
              </a:ext>
            </a:extLst>
          </p:cNvPr>
          <p:cNvSpPr txBox="1"/>
          <p:nvPr/>
        </p:nvSpPr>
        <p:spPr>
          <a:xfrm>
            <a:off x="575894" y="3087757"/>
            <a:ext cx="10370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NCM é importante por diferentes razões, e uma delas é justamente o cálculo dos impostos incidentes sobre a importação. Dentre os tributos é possível citar os seguintes: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692130-426B-456B-9ED2-2B1FD2622F3F}"/>
              </a:ext>
            </a:extLst>
          </p:cNvPr>
          <p:cNvSpPr txBox="1"/>
          <p:nvPr/>
        </p:nvSpPr>
        <p:spPr>
          <a:xfrm>
            <a:off x="575894" y="4291547"/>
            <a:ext cx="7852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IPI (Imposto sobre Produtos Industrializados);</a:t>
            </a:r>
          </a:p>
          <a:p>
            <a:r>
              <a:rPr lang="pt-BR" dirty="0"/>
              <a:t>II (Imposto de Importação);</a:t>
            </a:r>
          </a:p>
          <a:p>
            <a:r>
              <a:rPr lang="pt-BR" dirty="0"/>
              <a:t>ICMS (Imposto sobre a Circulação de Mercadorias e Serviços).</a:t>
            </a:r>
          </a:p>
          <a:p>
            <a:endParaRPr lang="pt-BR" dirty="0"/>
          </a:p>
        </p:txBody>
      </p:sp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A13CD59B-FDC8-4081-9C73-14795ADDD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30" b="89933" l="8821" r="89860">
                        <a14:foregroundMark x1="15251" y1="23266" x2="12284" y2="69128"/>
                        <a14:foregroundMark x1="12284" y1="69128" x2="13273" y2="81432"/>
                        <a14:foregroundMark x1="13273" y1="81432" x2="55812" y2="97315"/>
                        <a14:foregroundMark x1="55812" y1="97315" x2="65128" y2="97315"/>
                        <a14:foregroundMark x1="65128" y1="97315" x2="67436" y2="85459"/>
                        <a14:foregroundMark x1="67436" y1="85459" x2="70404" y2="14765"/>
                        <a14:foregroundMark x1="70404" y1="14765" x2="66529" y2="7830"/>
                        <a14:foregroundMark x1="66529" y1="7830" x2="20033" y2="7830"/>
                        <a14:foregroundMark x1="20033" y1="7830" x2="14757" y2="11857"/>
                        <a14:foregroundMark x1="14757" y1="11857" x2="14097" y2="25727"/>
                        <a14:foregroundMark x1="14015" y1="45638" x2="53092" y2="20582"/>
                        <a14:foregroundMark x1="53092" y1="20582" x2="67189" y2="17673"/>
                        <a14:foregroundMark x1="11707" y1="67562" x2="65458" y2="40045"/>
                        <a14:foregroundMark x1="25227" y1="70694" x2="47238" y2="56376"/>
                        <a14:foregroundMark x1="47238" y1="56376" x2="47156" y2="70917"/>
                        <a14:foregroundMark x1="47156" y1="70917" x2="22341" y2="69351"/>
                        <a14:foregroundMark x1="22341" y1="69351" x2="18796" y2="61521"/>
                        <a14:foregroundMark x1="18796" y1="61521" x2="20775" y2="48770"/>
                        <a14:foregroundMark x1="20775" y1="48770" x2="30008" y2="38926"/>
                        <a14:foregroundMark x1="30008" y1="38926" x2="38747" y2="37584"/>
                        <a14:foregroundMark x1="38747" y1="37584" x2="38335" y2="53244"/>
                        <a14:foregroundMark x1="38335" y1="53244" x2="8079" y2="56823"/>
                        <a14:foregroundMark x1="8079" y1="56823" x2="3462" y2="47651"/>
                        <a14:foregroundMark x1="3462" y1="47651" x2="8821" y2="28188"/>
                        <a14:foregroundMark x1="8821" y1="28188" x2="21682" y2="11857"/>
                        <a14:foregroundMark x1="21682" y1="11857" x2="29596" y2="9172"/>
                        <a14:foregroundMark x1="29596" y1="9172" x2="33636" y2="13423"/>
                        <a14:foregroundMark x1="33636" y1="13423" x2="27370" y2="31096"/>
                        <a14:foregroundMark x1="27370" y1="31096" x2="20940" y2="31544"/>
                        <a14:foregroundMark x1="20940" y1="31544" x2="24650" y2="21924"/>
                        <a14:foregroundMark x1="24650" y1="21924" x2="31987" y2="21253"/>
                        <a14:foregroundMark x1="31987" y1="21253" x2="36274" y2="25056"/>
                        <a14:foregroundMark x1="36274" y1="25056" x2="32399" y2="32662"/>
                        <a14:foregroundMark x1="32399" y1="32662" x2="26546" y2="32438"/>
                        <a14:foregroundMark x1="26546" y1="32438" x2="30173" y2="20134"/>
                        <a14:foregroundMark x1="30173" y1="20134" x2="30750" y2="20134"/>
                        <a14:foregroundMark x1="18549" y1="45638" x2="31162" y2="26846"/>
                        <a14:foregroundMark x1="31162" y1="26846" x2="36274" y2="25951"/>
                        <a14:foregroundMark x1="36274" y1="25951" x2="27700" y2="36242"/>
                        <a14:foregroundMark x1="27700" y1="36242" x2="22836" y2="29306"/>
                        <a14:foregroundMark x1="22836" y1="29306" x2="28359" y2="22148"/>
                        <a14:foregroundMark x1="28359" y1="22148" x2="25886" y2="27069"/>
                        <a14:foregroundMark x1="69167" y1="9620" x2="65458" y2="8277"/>
                        <a14:foregroundMark x1="65458" y1="8054" x2="69662" y2="10067"/>
                        <a14:foregroundMark x1="69662" y1="10067" x2="72877" y2="17002"/>
                        <a14:foregroundMark x1="72877" y1="17002" x2="75268" y2="27740"/>
                        <a14:foregroundMark x1="75268" y1="27740" x2="65293" y2="64877"/>
                        <a14:backgroundMark x1="75433" y1="49664" x2="72877" y2="72036"/>
                        <a14:backgroundMark x1="72877" y1="72036" x2="77824" y2="80761"/>
                        <a14:backgroundMark x1="77824" y1="80761" x2="84007" y2="75168"/>
                        <a14:backgroundMark x1="84007" y1="75168" x2="86397" y2="64877"/>
                        <a14:backgroundMark x1="86397" y1="64877" x2="83100" y2="58166"/>
                        <a14:backgroundMark x1="83100" y1="58166" x2="75763" y2="51007"/>
                        <a14:backgroundMark x1="74196" y1="54139" x2="71476" y2="63982"/>
                        <a14:backgroundMark x1="71476" y1="63982" x2="73949" y2="75615"/>
                        <a14:backgroundMark x1="73949" y1="75615" x2="79802" y2="77852"/>
                        <a14:backgroundMark x1="79802" y1="77852" x2="85820" y2="72483"/>
                        <a14:backgroundMark x1="85820" y1="72483" x2="86645" y2="59284"/>
                        <a14:backgroundMark x1="86645" y1="59284" x2="83842" y2="49888"/>
                        <a14:backgroundMark x1="83842" y1="49888" x2="77988" y2="48546"/>
                        <a14:backgroundMark x1="77988" y1="48546" x2="74279" y2="53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7063" r="22930" b="13026"/>
          <a:stretch/>
        </p:blipFill>
        <p:spPr>
          <a:xfrm>
            <a:off x="7752522" y="4000872"/>
            <a:ext cx="4439478" cy="2278278"/>
          </a:xfrm>
          <a:prstGeom prst="rect">
            <a:avLst/>
          </a:prstGeom>
        </p:spPr>
      </p:pic>
      <p:pic>
        <p:nvPicPr>
          <p:cNvPr id="3" name="Picture 2" descr="Faculdade Impacta: Bolsas de até 70% | Mais Bolsas">
            <a:extLst>
              <a:ext uri="{FF2B5EF4-FFF2-40B4-BE49-F238E27FC236}">
                <a16:creationId xmlns:a16="http://schemas.microsoft.com/office/drawing/2014/main" id="{8D9AEA70-EC1E-4E84-8D29-0E8E905D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4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57232-C8DF-4C39-AF2A-2F2F4771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NCM 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1E446835-69D4-4218-9AA8-1CB936FA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72" y="2165250"/>
            <a:ext cx="7498961" cy="17664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9A493B-213A-41DD-A86D-A27EFFF18832}"/>
              </a:ext>
            </a:extLst>
          </p:cNvPr>
          <p:cNvSpPr txBox="1"/>
          <p:nvPr/>
        </p:nvSpPr>
        <p:spPr>
          <a:xfrm>
            <a:off x="575894" y="4324403"/>
            <a:ext cx="1237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/>
              <a:t>A. 1 e 2 dígitos: </a:t>
            </a:r>
            <a:r>
              <a:rPr lang="pt-BR" dirty="0"/>
              <a:t>capítulo, características do produto;</a:t>
            </a:r>
          </a:p>
          <a:p>
            <a:r>
              <a:rPr lang="pt-BR" b="1" dirty="0"/>
              <a:t>B. 3 e 4 dígitos: </a:t>
            </a:r>
            <a:r>
              <a:rPr lang="pt-BR" dirty="0"/>
              <a:t>posição, desdobramento da característica de uma mercadoria identificada no capítulo;</a:t>
            </a:r>
          </a:p>
          <a:p>
            <a:r>
              <a:rPr lang="pt-BR" b="1" dirty="0"/>
              <a:t>C. 5 e 6 dígitos: </a:t>
            </a:r>
            <a:r>
              <a:rPr lang="pt-BR" dirty="0"/>
              <a:t>subposição, desdobramentos da característica de uma mercadoria identificada na posição;</a:t>
            </a:r>
          </a:p>
          <a:p>
            <a:r>
              <a:rPr lang="pt-BR" b="1" dirty="0"/>
              <a:t>D. 7 dígito: </a:t>
            </a:r>
            <a:r>
              <a:rPr lang="pt-BR" dirty="0"/>
              <a:t>item, classificação do produto;</a:t>
            </a:r>
          </a:p>
          <a:p>
            <a:r>
              <a:rPr lang="pt-BR" b="1" dirty="0"/>
              <a:t>E. 8 dígito: </a:t>
            </a:r>
            <a:r>
              <a:rPr lang="pt-BR" dirty="0"/>
              <a:t>subitem, classificação e descrição mais completa de uma mercadoria.</a:t>
            </a:r>
          </a:p>
        </p:txBody>
      </p:sp>
      <p:pic>
        <p:nvPicPr>
          <p:cNvPr id="3" name="Picture 2" descr="Faculdade Impacta: Bolsas de até 70% | Mais Bolsas">
            <a:extLst>
              <a:ext uri="{FF2B5EF4-FFF2-40B4-BE49-F238E27FC236}">
                <a16:creationId xmlns:a16="http://schemas.microsoft.com/office/drawing/2014/main" id="{C580DCD4-4D6E-4858-9852-E3054B11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85B0-3C06-4220-9553-1DD2DB4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NCM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7796102D-82A6-413D-B848-C12C57B2C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1717990"/>
            <a:ext cx="9683792" cy="5009437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32B230E0-C076-4BEA-99CE-2DDB3CB12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0" y="1717990"/>
            <a:ext cx="11029616" cy="48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1C85B-1BE3-41DF-AF6F-F0C94306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0" y="244299"/>
            <a:ext cx="11029616" cy="988332"/>
          </a:xfrm>
        </p:spPr>
        <p:txBody>
          <a:bodyPr/>
          <a:lstStyle/>
          <a:p>
            <a:r>
              <a:rPr lang="pt-BR" dirty="0"/>
              <a:t>Declaração do Problema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3947582-8058-4110-B833-B740BB4E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3104"/>
              </p:ext>
            </p:extLst>
          </p:nvPr>
        </p:nvGraphicFramePr>
        <p:xfrm>
          <a:off x="958646" y="1232631"/>
          <a:ext cx="10117394" cy="552950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180572">
                  <a:extLst>
                    <a:ext uri="{9D8B030D-6E8A-4147-A177-3AD203B41FA5}">
                      <a16:colId xmlns:a16="http://schemas.microsoft.com/office/drawing/2014/main" val="1156375728"/>
                    </a:ext>
                  </a:extLst>
                </a:gridCol>
                <a:gridCol w="8936822">
                  <a:extLst>
                    <a:ext uri="{9D8B030D-6E8A-4147-A177-3AD203B41FA5}">
                      <a16:colId xmlns:a16="http://schemas.microsoft.com/office/drawing/2014/main" val="4279877013"/>
                    </a:ext>
                  </a:extLst>
                </a:gridCol>
              </a:tblGrid>
              <a:tr h="471569">
                <a:tc>
                  <a:txBody>
                    <a:bodyPr/>
                    <a:lstStyle/>
                    <a:p>
                      <a:pPr algn="l">
                        <a:tabLst>
                          <a:tab pos="2529840" algn="r"/>
                        </a:tabLst>
                      </a:pPr>
                      <a:r>
                        <a:rPr lang="pt-BR" sz="1800" dirty="0">
                          <a:effectLst/>
                        </a:rPr>
                        <a:t>Problema</a:t>
                      </a:r>
                      <a:r>
                        <a:rPr lang="pt-BR" sz="1200" dirty="0">
                          <a:effectLst/>
                        </a:rPr>
                        <a:t>	</a:t>
                      </a:r>
                      <a:endParaRPr lang="pt-BR" sz="600" dirty="0">
                        <a:effectLst/>
                      </a:endParaRPr>
                    </a:p>
                    <a:p>
                      <a:pPr algn="l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600" dirty="0">
                        <a:effectLst/>
                      </a:endParaRPr>
                    </a:p>
                    <a:p>
                      <a:pPr algn="l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Erro de Cadastro do NCM na atribuição do produto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extLst>
                  <a:ext uri="{0D108BD9-81ED-4DB2-BD59-A6C34878D82A}">
                    <a16:rowId xmlns:a16="http://schemas.microsoft.com/office/drawing/2014/main" val="1228723719"/>
                  </a:ext>
                </a:extLst>
              </a:tr>
              <a:tr h="407591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Afeta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Os usuários e a empresa.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extLst>
                  <a:ext uri="{0D108BD9-81ED-4DB2-BD59-A6C34878D82A}">
                    <a16:rowId xmlns:a16="http://schemas.microsoft.com/office/drawing/2014/main" val="256253454"/>
                  </a:ext>
                </a:extLst>
              </a:tr>
              <a:tr h="2652796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Devido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Cadastro do NCM, Com erro: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Prejudica a atribuição fiscal.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Falta de treinamento.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Sem preparo para atribuição do NCM.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Empresa terá que fazer o suporte dos NCM cadastrado incorretamente (Retrabalho)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Empresa terá mais gastos do que o necessário.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Orçamentos não previsto pela empresa.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Desgaste com esforço físico e psicológico dos usuários e empresa.</a:t>
                      </a:r>
                    </a:p>
                    <a:p>
                      <a:pPr marL="457200" algn="l"/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extLst>
                  <a:ext uri="{0D108BD9-81ED-4DB2-BD59-A6C34878D82A}">
                    <a16:rowId xmlns:a16="http://schemas.microsoft.com/office/drawing/2014/main" val="1578837412"/>
                  </a:ext>
                </a:extLst>
              </a:tr>
              <a:tr h="1829037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Os benefícios desse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cadastro do NCM de forma correta.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Otimizar tempo e manufatura.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Otimização do processo 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Certificação do NCM Correto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Fácil utilização da ferramenta.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</a:rPr>
                        <a:t>Empresa paga menos taxas incorretas. </a:t>
                      </a:r>
                    </a:p>
                    <a:p>
                      <a:pPr algn="l"/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902" marR="39902" marT="0" marB="0"/>
                </a:tc>
                <a:extLst>
                  <a:ext uri="{0D108BD9-81ED-4DB2-BD59-A6C34878D82A}">
                    <a16:rowId xmlns:a16="http://schemas.microsoft.com/office/drawing/2014/main" val="194999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8840-9EC0-46D7-9A9B-083E02A8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37" y="953414"/>
            <a:ext cx="7150644" cy="616496"/>
          </a:xfrm>
        </p:spPr>
        <p:txBody>
          <a:bodyPr>
            <a:normAutofit/>
          </a:bodyPr>
          <a:lstStyle/>
          <a:p>
            <a:r>
              <a:rPr lang="pt-BR" sz="2400" dirty="0"/>
              <a:t>Ciclo de Vida Clássico (Cascata)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95C50F-47E9-4086-9256-EA4D62B66E75}"/>
              </a:ext>
            </a:extLst>
          </p:cNvPr>
          <p:cNvSpPr txBox="1"/>
          <p:nvPr/>
        </p:nvSpPr>
        <p:spPr>
          <a:xfrm>
            <a:off x="5148945" y="2090558"/>
            <a:ext cx="6477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Modelo em Cascata é um modelo de desenvolvimento de software sequencial no qual o processo é visto como um fluir constante para frente através das fases de análise de requisitos, projeto, implementação, testes, integração, e manutenção de software.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A3C4563-FF2E-4309-A7B1-28840D7B61B2}"/>
              </a:ext>
            </a:extLst>
          </p:cNvPr>
          <p:cNvSpPr/>
          <p:nvPr/>
        </p:nvSpPr>
        <p:spPr>
          <a:xfrm>
            <a:off x="675859" y="3053693"/>
            <a:ext cx="1557706" cy="890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Engenharia</a:t>
            </a:r>
            <a:r>
              <a:rPr lang="en-US" dirty="0"/>
              <a:t> </a:t>
            </a:r>
          </a:p>
          <a:p>
            <a:pPr algn="ctr"/>
            <a:r>
              <a:rPr lang="pt-BR" dirty="0"/>
              <a:t>De</a:t>
            </a:r>
            <a:br>
              <a:rPr lang="pt-BR" dirty="0"/>
            </a:br>
            <a:r>
              <a:rPr lang="pt-BR" dirty="0"/>
              <a:t>Sistema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DD3CFA-BCA2-4E10-A94C-8A294D231344}"/>
              </a:ext>
            </a:extLst>
          </p:cNvPr>
          <p:cNvSpPr/>
          <p:nvPr/>
        </p:nvSpPr>
        <p:spPr>
          <a:xfrm>
            <a:off x="1913802" y="3499080"/>
            <a:ext cx="1557706" cy="8907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Analise</a:t>
            </a:r>
          </a:p>
          <a:p>
            <a:pPr algn="ctr"/>
            <a:r>
              <a:rPr lang="pt-BR" dirty="0"/>
              <a:t>De</a:t>
            </a:r>
          </a:p>
          <a:p>
            <a:pPr algn="ctr"/>
            <a:r>
              <a:rPr lang="pt-BR" dirty="0"/>
              <a:t>Requisito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DA713EC-5BFF-4800-8ED0-EE811A154D51}"/>
              </a:ext>
            </a:extLst>
          </p:cNvPr>
          <p:cNvSpPr/>
          <p:nvPr/>
        </p:nvSpPr>
        <p:spPr>
          <a:xfrm>
            <a:off x="3151745" y="3944467"/>
            <a:ext cx="1557706" cy="89077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</a:t>
            </a:r>
          </a:p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C7E77A-ADA9-423E-AF70-CF9E00ACC92E}"/>
              </a:ext>
            </a:extLst>
          </p:cNvPr>
          <p:cNvSpPr/>
          <p:nvPr/>
        </p:nvSpPr>
        <p:spPr>
          <a:xfrm>
            <a:off x="4370092" y="4389854"/>
            <a:ext cx="1557706" cy="8907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Codificação</a:t>
            </a:r>
          </a:p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B4AB1C-7CC3-456B-99D5-AAEA9C3D0D42}"/>
              </a:ext>
            </a:extLst>
          </p:cNvPr>
          <p:cNvSpPr/>
          <p:nvPr/>
        </p:nvSpPr>
        <p:spPr>
          <a:xfrm>
            <a:off x="5483837" y="4835241"/>
            <a:ext cx="1557706" cy="89077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5B46335-B5F5-4B34-BBDB-C48A8E884BBD}"/>
              </a:ext>
            </a:extLst>
          </p:cNvPr>
          <p:cNvSpPr/>
          <p:nvPr/>
        </p:nvSpPr>
        <p:spPr>
          <a:xfrm>
            <a:off x="6677657" y="5280628"/>
            <a:ext cx="1557706" cy="8907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</a:t>
            </a: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2E2B454A-33F1-4EAD-A83A-BF5E0C519FA2}"/>
              </a:ext>
            </a:extLst>
          </p:cNvPr>
          <p:cNvSpPr/>
          <p:nvPr/>
        </p:nvSpPr>
        <p:spPr>
          <a:xfrm rot="10800000" flipH="1">
            <a:off x="2233566" y="3079441"/>
            <a:ext cx="549390" cy="398793"/>
          </a:xfrm>
          <a:prstGeom prst="bentUpArrow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355FCC35-78F2-4F86-AC9A-F74B56CAC799}"/>
              </a:ext>
            </a:extLst>
          </p:cNvPr>
          <p:cNvSpPr/>
          <p:nvPr/>
        </p:nvSpPr>
        <p:spPr>
          <a:xfrm rot="10800000" flipH="1">
            <a:off x="3487582" y="3522377"/>
            <a:ext cx="549390" cy="398793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para Cima 23">
            <a:extLst>
              <a:ext uri="{FF2B5EF4-FFF2-40B4-BE49-F238E27FC236}">
                <a16:creationId xmlns:a16="http://schemas.microsoft.com/office/drawing/2014/main" id="{D71F6247-8E30-4AD0-BA97-32E7A416DE8D}"/>
              </a:ext>
            </a:extLst>
          </p:cNvPr>
          <p:cNvSpPr/>
          <p:nvPr/>
        </p:nvSpPr>
        <p:spPr>
          <a:xfrm rot="10800000" flipH="1">
            <a:off x="4705929" y="3944467"/>
            <a:ext cx="549390" cy="398793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Dobrada para Cima 25">
            <a:extLst>
              <a:ext uri="{FF2B5EF4-FFF2-40B4-BE49-F238E27FC236}">
                <a16:creationId xmlns:a16="http://schemas.microsoft.com/office/drawing/2014/main" id="{D931C65C-1632-4BD3-BC97-FAD0DDD3DCF0}"/>
              </a:ext>
            </a:extLst>
          </p:cNvPr>
          <p:cNvSpPr/>
          <p:nvPr/>
        </p:nvSpPr>
        <p:spPr>
          <a:xfrm rot="10800000" flipH="1">
            <a:off x="5935280" y="4389854"/>
            <a:ext cx="549390" cy="398793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Dobrada para Cima 27">
            <a:extLst>
              <a:ext uri="{FF2B5EF4-FFF2-40B4-BE49-F238E27FC236}">
                <a16:creationId xmlns:a16="http://schemas.microsoft.com/office/drawing/2014/main" id="{2AFD9F4B-A022-4399-839D-5582515A6736}"/>
              </a:ext>
            </a:extLst>
          </p:cNvPr>
          <p:cNvSpPr/>
          <p:nvPr/>
        </p:nvSpPr>
        <p:spPr>
          <a:xfrm rot="10800000" flipH="1">
            <a:off x="7057877" y="4835241"/>
            <a:ext cx="549390" cy="398793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Faculdade Impacta: Bolsas de até 70% | Mais Bolsas">
            <a:extLst>
              <a:ext uri="{FF2B5EF4-FFF2-40B4-BE49-F238E27FC236}">
                <a16:creationId xmlns:a16="http://schemas.microsoft.com/office/drawing/2014/main" id="{195D5864-AD24-42F6-956D-27B6ED58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4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2AE7-7892-4D69-9BA0-2A9093B1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0CC6B-B68A-49D9-83E7-6BC20E1C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2133892"/>
            <a:ext cx="6255026" cy="36009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0E060A-A24C-41FC-A788-8CE5321F285E}"/>
              </a:ext>
            </a:extLst>
          </p:cNvPr>
          <p:cNvSpPr txBox="1"/>
          <p:nvPr/>
        </p:nvSpPr>
        <p:spPr>
          <a:xfrm>
            <a:off x="6533322" y="2133892"/>
            <a:ext cx="52743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desenvolvimento iremos utilizar algumas ferramentas, que serram listadas abaixo: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</p:txBody>
      </p:sp>
      <p:pic>
        <p:nvPicPr>
          <p:cNvPr id="3" name="Picture 2" descr="Faculdade Impacta: Bolsas de até 70% | Mais Bolsas">
            <a:extLst>
              <a:ext uri="{FF2B5EF4-FFF2-40B4-BE49-F238E27FC236}">
                <a16:creationId xmlns:a16="http://schemas.microsoft.com/office/drawing/2014/main" id="{86C230DA-00DF-4901-8B76-76DDE267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7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28FF-005E-48BA-A335-C2200DF7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EEECF1-9C1F-44F2-8699-350C61FCCEA9}"/>
              </a:ext>
            </a:extLst>
          </p:cNvPr>
          <p:cNvSpPr txBox="1"/>
          <p:nvPr/>
        </p:nvSpPr>
        <p:spPr>
          <a:xfrm>
            <a:off x="575894" y="2474752"/>
            <a:ext cx="11029616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 </a:t>
            </a:r>
            <a:r>
              <a:rPr lang="pt-BR" sz="24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kern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BACKUP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kern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MANUTENÇÃO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F0BB11E-62BD-4637-811C-89330CC6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29" y="1717990"/>
            <a:ext cx="5761168" cy="4872629"/>
          </a:xfrm>
          <a:prstGeom prst="rect">
            <a:avLst/>
          </a:prstGeom>
        </p:spPr>
      </p:pic>
      <p:pic>
        <p:nvPicPr>
          <p:cNvPr id="4" name="Picture 2" descr="Faculdade Impacta: Bolsas de até 70% | Mais Bolsas">
            <a:extLst>
              <a:ext uri="{FF2B5EF4-FFF2-40B4-BE49-F238E27FC236}">
                <a16:creationId xmlns:a16="http://schemas.microsoft.com/office/drawing/2014/main" id="{9E82175B-6D46-4425-921C-1BF32CEA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76" y="53513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35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C029E7"/>
      </a:accent1>
      <a:accent2>
        <a:srgbClr val="641ED6"/>
      </a:accent2>
      <a:accent3>
        <a:srgbClr val="2930E7"/>
      </a:accent3>
      <a:accent4>
        <a:srgbClr val="176DD5"/>
      </a:accent4>
      <a:accent5>
        <a:srgbClr val="25BCD2"/>
      </a:accent5>
      <a:accent6>
        <a:srgbClr val="15C492"/>
      </a:accent6>
      <a:hlink>
        <a:srgbClr val="3D94B8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3" ma:contentTypeDescription="Crie um novo documento." ma:contentTypeScope="" ma:versionID="ea05b3c34cc121052716b49b92ef9449">
  <xsd:schema xmlns:xsd="http://www.w3.org/2001/XMLSchema" xmlns:xs="http://www.w3.org/2001/XMLSchema" xmlns:p="http://schemas.microsoft.com/office/2006/metadata/properties" xmlns:ns3="6f48301a-8fe6-4e77-9b8b-4bfb63225020" targetNamespace="http://schemas.microsoft.com/office/2006/metadata/properties" ma:root="true" ma:fieldsID="677b9f15448ddaf3a6a39d51cd661141" ns3:_="">
    <xsd:import namespace="6f48301a-8fe6-4e77-9b8b-4bfb632250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F77519-1C6B-4D66-B361-7BBAA121B4E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f48301a-8fe6-4e77-9b8b-4bfb6322502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D1C430-1582-4D54-A10A-3D65307FE4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4D39-D7EB-401A-BF22-C1B43E221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652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Franklin Gothic Book</vt:lpstr>
      <vt:lpstr>Symbol</vt:lpstr>
      <vt:lpstr>Times New Roman</vt:lpstr>
      <vt:lpstr>Wingdings 2</vt:lpstr>
      <vt:lpstr>DividendVTI</vt:lpstr>
      <vt:lpstr>CADASTRO DE NCM</vt:lpstr>
      <vt:lpstr>Introdução </vt:lpstr>
      <vt:lpstr>O que é NCM </vt:lpstr>
      <vt:lpstr>Composição NCM </vt:lpstr>
      <vt:lpstr>Exemplo - NCM</vt:lpstr>
      <vt:lpstr>Declaração do Problema </vt:lpstr>
      <vt:lpstr>Ciclo de Vida Clássico (Cascata)</vt:lpstr>
      <vt:lpstr>Desenvolvimento </vt:lpstr>
      <vt:lpstr>Infraestrutura</vt:lpstr>
      <vt:lpstr>Tempo</vt:lpstr>
      <vt:lpstr>Suporte</vt:lpstr>
      <vt:lpstr>Característica</vt:lpstr>
      <vt:lpstr>Conclusão </vt:lpstr>
      <vt:lpstr>Grupo - CADASTRO DE NCM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NCM</dc:title>
  <dc:creator>Vinnicius Dias Vergatti Augusto</dc:creator>
  <cp:lastModifiedBy>caio silva</cp:lastModifiedBy>
  <cp:revision>22</cp:revision>
  <dcterms:created xsi:type="dcterms:W3CDTF">2020-10-21T23:16:57Z</dcterms:created>
  <dcterms:modified xsi:type="dcterms:W3CDTF">2020-11-04T22:17:04Z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