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9"/>
  </p:notesMasterIdLst>
  <p:sldIdLst>
    <p:sldId id="270" r:id="rId2"/>
    <p:sldId id="263" r:id="rId3"/>
    <p:sldId id="271" r:id="rId4"/>
    <p:sldId id="272" r:id="rId5"/>
    <p:sldId id="277" r:id="rId6"/>
    <p:sldId id="278" r:id="rId7"/>
    <p:sldId id="279" r:id="rId8"/>
    <p:sldId id="280" r:id="rId9"/>
    <p:sldId id="281" r:id="rId10"/>
    <p:sldId id="282" r:id="rId11"/>
    <p:sldId id="283" r:id="rId12"/>
    <p:sldId id="284" r:id="rId13"/>
    <p:sldId id="285" r:id="rId14"/>
    <p:sldId id="286" r:id="rId15"/>
    <p:sldId id="287" r:id="rId16"/>
    <p:sldId id="288"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5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023E2-A79F-4A29-B50C-6C1CFDA3ACD4}" type="datetimeFigureOut">
              <a:rPr lang="en-US" smtClean="0"/>
              <a:t>2/18/2025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D526A-4AE1-4F6D-A790-E92B95307C28}" type="slidenum">
              <a:rPr lang="en-US" smtClean="0"/>
              <a:t>‹#›</a:t>
            </a:fld>
            <a:endParaRPr lang="en-US"/>
          </a:p>
        </p:txBody>
      </p:sp>
    </p:spTree>
    <p:extLst>
      <p:ext uri="{BB962C8B-B14F-4D97-AF65-F5344CB8AC3E}">
        <p14:creationId xmlns:p14="http://schemas.microsoft.com/office/powerpoint/2010/main" val="20908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4D526A-4AE1-4F6D-A790-E92B95307C28}" type="slidenum">
              <a:rPr lang="en-US" smtClean="0"/>
              <a:t>7</a:t>
            </a:fld>
            <a:endParaRPr lang="en-US"/>
          </a:p>
        </p:txBody>
      </p:sp>
    </p:spTree>
    <p:extLst>
      <p:ext uri="{BB962C8B-B14F-4D97-AF65-F5344CB8AC3E}">
        <p14:creationId xmlns:p14="http://schemas.microsoft.com/office/powerpoint/2010/main" val="318824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2/18/2025</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4940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2/18/2025</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7238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2/18/2025</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8498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2/18/2025</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61448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2/18/2025</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48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2/18/2025</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905480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2/18/2025</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452391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2/18/2025</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4070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2/18/2025</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484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2/18/2025</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574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2/18/2025</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92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2/18/2025</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144896637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32" r:id="rId5"/>
    <p:sldLayoutId id="2147483737" r:id="rId6"/>
    <p:sldLayoutId id="2147483733" r:id="rId7"/>
    <p:sldLayoutId id="2147483734" r:id="rId8"/>
    <p:sldLayoutId id="2147483735" r:id="rId9"/>
    <p:sldLayoutId id="2147483736" r:id="rId10"/>
    <p:sldLayoutId id="2147483738"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7" name="Rectangle 126">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network made up of connected lines and dots">
            <a:extLst>
              <a:ext uri="{FF2B5EF4-FFF2-40B4-BE49-F238E27FC236}">
                <a16:creationId xmlns:a16="http://schemas.microsoft.com/office/drawing/2014/main" id="{8186D94A-E9F7-A59D-5D8D-8CC61A50572E}"/>
              </a:ext>
            </a:extLst>
          </p:cNvPr>
          <p:cNvPicPr>
            <a:picLocks noChangeAspect="1"/>
          </p:cNvPicPr>
          <p:nvPr/>
        </p:nvPicPr>
        <p:blipFill rotWithShape="1">
          <a:blip r:embed="rId2"/>
          <a:srcRect/>
          <a:stretch/>
        </p:blipFill>
        <p:spPr>
          <a:xfrm>
            <a:off x="717006" y="540000"/>
            <a:ext cx="5778000" cy="5778000"/>
          </a:xfrm>
          <a:custGeom>
            <a:avLst/>
            <a:gdLst/>
            <a:ahLst/>
            <a:cxnLst/>
            <a:rect l="l" t="t" r="r" b="b"/>
            <a:pathLst>
              <a:path w="5778000" h="5778000">
                <a:moveTo>
                  <a:pt x="2889000" y="0"/>
                </a:moveTo>
                <a:cubicBezTo>
                  <a:pt x="4484551" y="0"/>
                  <a:pt x="5778000" y="1293449"/>
                  <a:pt x="5778000" y="2889000"/>
                </a:cubicBezTo>
                <a:cubicBezTo>
                  <a:pt x="5778000" y="4484551"/>
                  <a:pt x="4484551" y="5778000"/>
                  <a:pt x="2889000" y="5778000"/>
                </a:cubicBezTo>
                <a:cubicBezTo>
                  <a:pt x="1293449" y="5778000"/>
                  <a:pt x="0" y="4484551"/>
                  <a:pt x="0" y="2889000"/>
                </a:cubicBezTo>
                <a:cubicBezTo>
                  <a:pt x="0" y="1293449"/>
                  <a:pt x="1293449" y="0"/>
                  <a:pt x="2889000" y="0"/>
                </a:cubicBezTo>
                <a:close/>
              </a:path>
            </a:pathLst>
          </a:custGeom>
        </p:spPr>
      </p:pic>
      <p:cxnSp>
        <p:nvCxnSpPr>
          <p:cNvPr id="129" name="Straight Connector 128">
            <a:extLst>
              <a:ext uri="{FF2B5EF4-FFF2-40B4-BE49-F238E27FC236}">
                <a16:creationId xmlns:a16="http://schemas.microsoft.com/office/drawing/2014/main" id="{1850A2DA-FC3C-4E59-9724-29CF2777D3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4" name="Content Placeholder 123">
            <a:extLst>
              <a:ext uri="{FF2B5EF4-FFF2-40B4-BE49-F238E27FC236}">
                <a16:creationId xmlns:a16="http://schemas.microsoft.com/office/drawing/2014/main" id="{621C31E2-CF3B-671D-902C-D830814D69B2}"/>
              </a:ext>
            </a:extLst>
          </p:cNvPr>
          <p:cNvSpPr>
            <a:spLocks noGrp="1"/>
          </p:cNvSpPr>
          <p:nvPr>
            <p:ph idx="1"/>
          </p:nvPr>
        </p:nvSpPr>
        <p:spPr>
          <a:xfrm>
            <a:off x="6693269" y="1162518"/>
            <a:ext cx="5358960" cy="4539782"/>
          </a:xfrm>
        </p:spPr>
        <p:txBody>
          <a:bodyPr vert="horz" lIns="91440" tIns="45720" rIns="91440" bIns="45720" rtlCol="0" anchor="t">
            <a:normAutofit/>
          </a:bodyPr>
          <a:lstStyle/>
          <a:p>
            <a:pPr marL="0" indent="0" algn="ctr">
              <a:buNone/>
            </a:pPr>
            <a:r>
              <a:rPr lang="en-US" sz="1800" dirty="0">
                <a:solidFill>
                  <a:srgbClr val="000000">
                    <a:alpha val="60000"/>
                  </a:srgbClr>
                </a:solidFill>
              </a:rPr>
              <a:t>Week 12 Assignment 12.2</a:t>
            </a:r>
            <a:endParaRPr lang="en-US" sz="1800" dirty="0"/>
          </a:p>
          <a:p>
            <a:pPr marL="0" indent="0" algn="ctr">
              <a:buNone/>
            </a:pPr>
            <a:r>
              <a:rPr lang="en-US" sz="1800" dirty="0">
                <a:solidFill>
                  <a:srgbClr val="000000">
                    <a:alpha val="60000"/>
                  </a:srgbClr>
                </a:solidFill>
              </a:rPr>
              <a:t>Hockey Assumptions</a:t>
            </a:r>
          </a:p>
          <a:p>
            <a:pPr marL="0" indent="0" algn="ctr">
              <a:buNone/>
            </a:pPr>
            <a:endParaRPr lang="en-US" sz="1800" dirty="0">
              <a:solidFill>
                <a:srgbClr val="000000">
                  <a:alpha val="60000"/>
                </a:srgbClr>
              </a:solidFill>
            </a:endParaRPr>
          </a:p>
          <a:p>
            <a:pPr marL="0" indent="0" algn="ctr">
              <a:buNone/>
            </a:pPr>
            <a:r>
              <a:rPr lang="en-US" sz="1800" dirty="0">
                <a:solidFill>
                  <a:srgbClr val="000000">
                    <a:alpha val="60000"/>
                  </a:srgbClr>
                </a:solidFill>
              </a:rPr>
              <a:t>Eric Quina</a:t>
            </a:r>
          </a:p>
          <a:p>
            <a:pPr marL="0" indent="0" algn="ctr">
              <a:buNone/>
            </a:pPr>
            <a:r>
              <a:rPr lang="en-US" sz="1800" dirty="0">
                <a:solidFill>
                  <a:srgbClr val="000000">
                    <a:alpha val="60000"/>
                  </a:srgbClr>
                </a:solidFill>
              </a:rPr>
              <a:t>DSC530-T302 Data Exploration and Analysis Matthew Metzger</a:t>
            </a:r>
          </a:p>
          <a:p>
            <a:pPr marL="0" indent="0" algn="ctr">
              <a:buNone/>
            </a:pPr>
            <a:r>
              <a:rPr lang="en-US" sz="1800" dirty="0">
                <a:solidFill>
                  <a:srgbClr val="000000">
                    <a:alpha val="60000"/>
                  </a:srgbClr>
                </a:solidFill>
              </a:rPr>
              <a:t>February 16, 2024</a:t>
            </a:r>
          </a:p>
        </p:txBody>
      </p:sp>
    </p:spTree>
    <p:extLst>
      <p:ext uri="{BB962C8B-B14F-4D97-AF65-F5344CB8AC3E}">
        <p14:creationId xmlns:p14="http://schemas.microsoft.com/office/powerpoint/2010/main" val="736964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1D6F5-2429-4791-1658-A1213E81E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2AC3DC-1FD2-98B2-2272-8F66098476B5}"/>
              </a:ext>
            </a:extLst>
          </p:cNvPr>
          <p:cNvSpPr>
            <a:spLocks noGrp="1"/>
          </p:cNvSpPr>
          <p:nvPr>
            <p:ph type="title"/>
          </p:nvPr>
        </p:nvSpPr>
        <p:spPr>
          <a:xfrm>
            <a:off x="157194" y="385015"/>
            <a:ext cx="11301474" cy="587937"/>
          </a:xfrm>
        </p:spPr>
        <p:txBody>
          <a:bodyPr>
            <a:normAutofit/>
          </a:bodyPr>
          <a:lstStyle/>
          <a:p>
            <a:r>
              <a:rPr lang="en-US" dirty="0">
                <a:latin typeface="Arial" panose="020B0604020202020204" pitchFamily="34" charset="0"/>
                <a:cs typeface="Arial" panose="020B0604020202020204" pitchFamily="34" charset="0"/>
              </a:rPr>
              <a:t>Cumulative Distribution Function (CDF)</a:t>
            </a:r>
          </a:p>
        </p:txBody>
      </p:sp>
      <p:sp>
        <p:nvSpPr>
          <p:cNvPr id="4" name="Content Placeholder 2">
            <a:extLst>
              <a:ext uri="{FF2B5EF4-FFF2-40B4-BE49-F238E27FC236}">
                <a16:creationId xmlns:a16="http://schemas.microsoft.com/office/drawing/2014/main" id="{0EED9759-4CE5-EEC6-123E-2AE5FEC9C134}"/>
              </a:ext>
            </a:extLst>
          </p:cNvPr>
          <p:cNvSpPr txBox="1">
            <a:spLocks/>
          </p:cNvSpPr>
          <p:nvPr/>
        </p:nvSpPr>
        <p:spPr>
          <a:xfrm>
            <a:off x="182803" y="1126920"/>
            <a:ext cx="5747046" cy="491428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CDF shows the cumulative distribution of points per game. This helps answer why NHL GMs think that right shot defensemen are better assets. However, this only provides support that the right shot defensemen appear to be better offensively as the CDF for right shot defensemen is skewed toward higher points per game.</a:t>
            </a:r>
          </a:p>
          <a:p>
            <a:pPr marL="0" indent="0">
              <a:lnSpc>
                <a:spcPct val="100000"/>
              </a:lnSpc>
              <a:spcBef>
                <a:spcPts val="0"/>
              </a:spcBef>
              <a:buFont typeface="Wingdings" panose="05000000000000000000" pitchFamily="2" charset="2"/>
              <a:buNone/>
            </a:pPr>
            <a:endParaRPr lang="en-US" sz="1200" dirty="0">
              <a:solidFill>
                <a:srgbClr val="000000">
                  <a:alpha val="60000"/>
                </a:srgbClr>
              </a:solidFill>
              <a:latin typeface="Arial" panose="020B0604020202020204" pitchFamily="34" charset="0"/>
              <a:cs typeface="Arial" panose="020B0604020202020204" pitchFamily="34" charset="0"/>
            </a:endParaRP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This does not evaluate the defensive capabilities of the defensemen, and this is their primary function. There are NHL GMs that are willing to take an offensive defenseman hoping that offensive production will out weight the defensive short falls that normally accompany a defenseman that presses more fully into an offensive zone than a defensive minded defenseman.</a:t>
            </a:r>
          </a:p>
        </p:txBody>
      </p:sp>
      <p:pic>
        <p:nvPicPr>
          <p:cNvPr id="7170" name="Picture 2">
            <a:extLst>
              <a:ext uri="{FF2B5EF4-FFF2-40B4-BE49-F238E27FC236}">
                <a16:creationId xmlns:a16="http://schemas.microsoft.com/office/drawing/2014/main" id="{50B47749-41D9-DB81-21C1-39B3E0B1F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636" y="1371600"/>
            <a:ext cx="54006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05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68DC8-82A0-5A55-5D73-6BAAB11FC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1AF304-8F06-787B-24EA-15D732F577FB}"/>
              </a:ext>
            </a:extLst>
          </p:cNvPr>
          <p:cNvSpPr>
            <a:spLocks noGrp="1"/>
          </p:cNvSpPr>
          <p:nvPr>
            <p:ph type="title"/>
          </p:nvPr>
        </p:nvSpPr>
        <p:spPr>
          <a:xfrm>
            <a:off x="157194" y="385015"/>
            <a:ext cx="11301474" cy="587937"/>
          </a:xfrm>
        </p:spPr>
        <p:txBody>
          <a:bodyPr>
            <a:normAutofit/>
          </a:bodyPr>
          <a:lstStyle/>
          <a:p>
            <a:r>
              <a:rPr lang="en-US" dirty="0">
                <a:latin typeface="Arial" panose="020B0604020202020204" pitchFamily="34" charset="0"/>
                <a:cs typeface="Arial" panose="020B0604020202020204" pitchFamily="34" charset="0"/>
              </a:rPr>
              <a:t>Normal Probability Plot</a:t>
            </a:r>
          </a:p>
        </p:txBody>
      </p:sp>
      <p:pic>
        <p:nvPicPr>
          <p:cNvPr id="8194" name="Picture 2">
            <a:extLst>
              <a:ext uri="{FF2B5EF4-FFF2-40B4-BE49-F238E27FC236}">
                <a16:creationId xmlns:a16="http://schemas.microsoft.com/office/drawing/2014/main" id="{36429F46-F245-2FA7-F735-ED3583878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2932" y="1271587"/>
            <a:ext cx="6096265" cy="47696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D9F8CA9-F411-E447-6762-5F9EC60DFDCD}"/>
              </a:ext>
            </a:extLst>
          </p:cNvPr>
          <p:cNvSpPr txBox="1">
            <a:spLocks/>
          </p:cNvSpPr>
          <p:nvPr/>
        </p:nvSpPr>
        <p:spPr>
          <a:xfrm>
            <a:off x="182803" y="1126920"/>
            <a:ext cx="5747046" cy="491428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normal probability plot shows that the right shot defensemen are not significantly better at blocking shots than the entire population of defensemen. This also indicates that right shot defensemen are also not significantly worse than the population. Given the slight edge in the offensive capabilities and the indication of being on pace in a defensive category, this does indicate that right shot defensemen give a team an edge.</a:t>
            </a:r>
          </a:p>
        </p:txBody>
      </p:sp>
    </p:spTree>
    <p:extLst>
      <p:ext uri="{BB962C8B-B14F-4D97-AF65-F5344CB8AC3E}">
        <p14:creationId xmlns:p14="http://schemas.microsoft.com/office/powerpoint/2010/main" val="302357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95266-2A24-EA4B-D680-BC6B63670E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C9496-AD4C-37F2-FC27-A0E6D8C1366F}"/>
              </a:ext>
            </a:extLst>
          </p:cNvPr>
          <p:cNvSpPr>
            <a:spLocks noGrp="1"/>
          </p:cNvSpPr>
          <p:nvPr>
            <p:ph type="title"/>
          </p:nvPr>
        </p:nvSpPr>
        <p:spPr>
          <a:xfrm>
            <a:off x="157194" y="385015"/>
            <a:ext cx="11301474" cy="587937"/>
          </a:xfrm>
        </p:spPr>
        <p:txBody>
          <a:bodyPr>
            <a:normAutofit/>
          </a:bodyPr>
          <a:lstStyle/>
          <a:p>
            <a:r>
              <a:rPr lang="en-US" dirty="0">
                <a:latin typeface="Arial" panose="020B0604020202020204" pitchFamily="34" charset="0"/>
                <a:cs typeface="Arial" panose="020B0604020202020204" pitchFamily="34" charset="0"/>
              </a:rPr>
              <a:t>Scatter Plot: Game Played &amp; Goals</a:t>
            </a:r>
          </a:p>
        </p:txBody>
      </p:sp>
      <p:sp>
        <p:nvSpPr>
          <p:cNvPr id="4" name="Content Placeholder 2">
            <a:extLst>
              <a:ext uri="{FF2B5EF4-FFF2-40B4-BE49-F238E27FC236}">
                <a16:creationId xmlns:a16="http://schemas.microsoft.com/office/drawing/2014/main" id="{9D3F3604-9722-8FA6-E2BE-4BF4CCF45AB3}"/>
              </a:ext>
            </a:extLst>
          </p:cNvPr>
          <p:cNvSpPr txBox="1">
            <a:spLocks/>
          </p:cNvSpPr>
          <p:nvPr/>
        </p:nvSpPr>
        <p:spPr>
          <a:xfrm>
            <a:off x="6698383" y="5670424"/>
            <a:ext cx="5747046" cy="2133865"/>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700" b="1" dirty="0">
                <a:solidFill>
                  <a:srgbClr val="000000">
                    <a:alpha val="60000"/>
                  </a:srgbClr>
                </a:solidFill>
                <a:latin typeface="Arial" panose="020B0604020202020204" pitchFamily="34" charset="0"/>
                <a:cs typeface="Arial" panose="020B0604020202020204" pitchFamily="34" charset="0"/>
              </a:rPr>
              <a:t>Analysis:</a:t>
            </a:r>
          </a:p>
          <a:p>
            <a:pPr marL="0" indent="0">
              <a:lnSpc>
                <a:spcPct val="100000"/>
              </a:lnSpc>
              <a:spcBef>
                <a:spcPts val="0"/>
              </a:spcBef>
              <a:buFont typeface="Wingdings" panose="05000000000000000000" pitchFamily="2" charset="2"/>
              <a:buNone/>
            </a:pPr>
            <a:r>
              <a:rPr lang="en-US" sz="1300" dirty="0">
                <a:effectLst/>
                <a:latin typeface="Aptos" panose="020B0004020202020204" pitchFamily="34" charset="0"/>
                <a:ea typeface="Aptos" panose="020B0004020202020204" pitchFamily="34" charset="0"/>
                <a:cs typeface="Times New Roman" panose="02020603050405020304" pitchFamily="18" charset="0"/>
              </a:rPr>
              <a:t>provide your analysis on correlation and causation. Remember, covariance, Pearson’s correlation, and Non-Linear Relationships should also be considered during your analysis </a:t>
            </a:r>
            <a:r>
              <a:rPr lang="en-US" sz="1300" b="1" dirty="0">
                <a:solidFill>
                  <a:srgbClr val="000000">
                    <a:alpha val="60000"/>
                  </a:srgbClr>
                </a:solidFill>
                <a:latin typeface="Arial" panose="020B0604020202020204" pitchFamily="34" charset="0"/>
                <a:cs typeface="Arial" panose="020B0604020202020204" pitchFamily="34" charset="0"/>
              </a:rPr>
              <a:t> </a:t>
            </a:r>
          </a:p>
        </p:txBody>
      </p:sp>
      <p:pic>
        <p:nvPicPr>
          <p:cNvPr id="12290" name="Picture 2">
            <a:extLst>
              <a:ext uri="{FF2B5EF4-FFF2-40B4-BE49-F238E27FC236}">
                <a16:creationId xmlns:a16="http://schemas.microsoft.com/office/drawing/2014/main" id="{6E6689F5-DEA5-CED6-FA9C-20875B9983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5858" y="1343025"/>
            <a:ext cx="5438775"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65BAF9B-C240-FF37-818F-AC5EA139AC84}"/>
              </a:ext>
            </a:extLst>
          </p:cNvPr>
          <p:cNvSpPr txBox="1">
            <a:spLocks/>
          </p:cNvSpPr>
          <p:nvPr/>
        </p:nvSpPr>
        <p:spPr>
          <a:xfrm>
            <a:off x="182803" y="1126920"/>
            <a:ext cx="5747046" cy="174984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Games played and goals share a strong correlation in both correlation measures with a 0.76 Pearson’s correlation and a 0.82 Spearman correlation. While correlation is not always causation, goals have a causal relationship with games played. The more games that a player is involved in, the more opportunities that player will have score a goal. While other factors come into play, having increased time is a large contributing factor and the correlation factors support this. </a:t>
            </a:r>
          </a:p>
        </p:txBody>
      </p:sp>
      <p:sp>
        <p:nvSpPr>
          <p:cNvPr id="5" name="Content Placeholder 2">
            <a:extLst>
              <a:ext uri="{FF2B5EF4-FFF2-40B4-BE49-F238E27FC236}">
                <a16:creationId xmlns:a16="http://schemas.microsoft.com/office/drawing/2014/main" id="{F9896E51-6E20-3431-9522-234830138CB4}"/>
              </a:ext>
            </a:extLst>
          </p:cNvPr>
          <p:cNvSpPr txBox="1">
            <a:spLocks/>
          </p:cNvSpPr>
          <p:nvPr/>
        </p:nvSpPr>
        <p:spPr>
          <a:xfrm>
            <a:off x="182803" y="3162822"/>
            <a:ext cx="5747046" cy="1193421"/>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Correlations: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covariance is 8181.82</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Pearson’s correlation is 0.76</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Spearman correlation is 0.82</a:t>
            </a:r>
          </a:p>
        </p:txBody>
      </p:sp>
    </p:spTree>
    <p:extLst>
      <p:ext uri="{BB962C8B-B14F-4D97-AF65-F5344CB8AC3E}">
        <p14:creationId xmlns:p14="http://schemas.microsoft.com/office/powerpoint/2010/main" val="3632383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FFB9E-02A4-962B-8B29-6DD9E7674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6EC8C4-52E6-A0CC-3B70-E0DC776113E8}"/>
              </a:ext>
            </a:extLst>
          </p:cNvPr>
          <p:cNvSpPr>
            <a:spLocks noGrp="1"/>
          </p:cNvSpPr>
          <p:nvPr>
            <p:ph type="title"/>
          </p:nvPr>
        </p:nvSpPr>
        <p:spPr>
          <a:xfrm>
            <a:off x="157194" y="385015"/>
            <a:ext cx="11301474" cy="587937"/>
          </a:xfrm>
        </p:spPr>
        <p:txBody>
          <a:bodyPr>
            <a:normAutofit/>
          </a:bodyPr>
          <a:lstStyle/>
          <a:p>
            <a:r>
              <a:rPr lang="en-US" dirty="0">
                <a:latin typeface="Arial" panose="020B0604020202020204" pitchFamily="34" charset="0"/>
                <a:cs typeface="Arial" panose="020B0604020202020204" pitchFamily="34" charset="0"/>
              </a:rPr>
              <a:t>Scatter Plot: Time on Ice &amp; Points</a:t>
            </a:r>
          </a:p>
        </p:txBody>
      </p:sp>
      <p:sp>
        <p:nvSpPr>
          <p:cNvPr id="4" name="Content Placeholder 2">
            <a:extLst>
              <a:ext uri="{FF2B5EF4-FFF2-40B4-BE49-F238E27FC236}">
                <a16:creationId xmlns:a16="http://schemas.microsoft.com/office/drawing/2014/main" id="{B048A7E1-228D-D1F1-A7DD-4EB277315C8C}"/>
              </a:ext>
            </a:extLst>
          </p:cNvPr>
          <p:cNvSpPr txBox="1">
            <a:spLocks/>
          </p:cNvSpPr>
          <p:nvPr/>
        </p:nvSpPr>
        <p:spPr>
          <a:xfrm>
            <a:off x="6397520" y="5144116"/>
            <a:ext cx="5747046" cy="491428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a:t>
            </a:r>
          </a:p>
          <a:p>
            <a:pPr marL="0" indent="0">
              <a:lnSpc>
                <a:spcPct val="100000"/>
              </a:lnSpc>
              <a:spcBef>
                <a:spcPts val="0"/>
              </a:spcBef>
              <a:buFont typeface="Wingdings" panose="05000000000000000000" pitchFamily="2" charset="2"/>
              <a:buNone/>
            </a:pPr>
            <a:endParaRPr lang="en-US" sz="1600" b="1" dirty="0">
              <a:solidFill>
                <a:srgbClr val="000000">
                  <a:alpha val="60000"/>
                </a:srgbClr>
              </a:solidFill>
              <a:latin typeface="Arial" panose="020B0604020202020204" pitchFamily="34" charset="0"/>
              <a:cs typeface="Arial" panose="020B0604020202020204" pitchFamily="34" charset="0"/>
            </a:endParaRPr>
          </a:p>
          <a:p>
            <a:pPr marL="0" indent="0">
              <a:lnSpc>
                <a:spcPct val="100000"/>
              </a:lnSpc>
              <a:spcBef>
                <a:spcPts val="0"/>
              </a:spcBef>
              <a:buFont typeface="Wingdings" panose="05000000000000000000" pitchFamily="2" charset="2"/>
              <a:buNone/>
            </a:pPr>
            <a:endParaRPr lang="en-US" sz="1600" b="1" dirty="0">
              <a:solidFill>
                <a:srgbClr val="000000">
                  <a:alpha val="60000"/>
                </a:srgbClr>
              </a:solidFill>
              <a:latin typeface="Arial" panose="020B0604020202020204" pitchFamily="34" charset="0"/>
              <a:cs typeface="Arial" panose="020B0604020202020204" pitchFamily="34" charset="0"/>
            </a:endParaRPr>
          </a:p>
          <a:p>
            <a:pPr marL="0" indent="0">
              <a:lnSpc>
                <a:spcPct val="100000"/>
              </a:lnSpc>
              <a:spcBef>
                <a:spcPts val="0"/>
              </a:spcBef>
              <a:buFont typeface="Wingdings" panose="05000000000000000000" pitchFamily="2" charset="2"/>
              <a:buNone/>
            </a:pPr>
            <a:endParaRPr lang="en-US" sz="1600" b="1" dirty="0">
              <a:solidFill>
                <a:srgbClr val="000000">
                  <a:alpha val="60000"/>
                </a:srgbClr>
              </a:solidFill>
              <a:latin typeface="Arial" panose="020B0604020202020204" pitchFamily="34" charset="0"/>
              <a:cs typeface="Arial" panose="020B0604020202020204" pitchFamily="34" charset="0"/>
            </a:endParaRPr>
          </a:p>
          <a:p>
            <a:pPr marL="0" indent="0">
              <a:lnSpc>
                <a:spcPct val="100000"/>
              </a:lnSpc>
              <a:spcBef>
                <a:spcPts val="0"/>
              </a:spcBef>
              <a:buFont typeface="Wingdings" panose="05000000000000000000" pitchFamily="2" charset="2"/>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provide your analysis on correlation and causation. Remember, covariance, Pearson’s correlation, and Non-Linear Relationships should also be considered during your analysis </a:t>
            </a:r>
            <a:r>
              <a:rPr lang="en-US" sz="1600" b="1" dirty="0">
                <a:solidFill>
                  <a:srgbClr val="000000">
                    <a:alpha val="60000"/>
                  </a:srgbClr>
                </a:solidFill>
                <a:latin typeface="Arial" panose="020B0604020202020204" pitchFamily="34" charset="0"/>
                <a:cs typeface="Arial" panose="020B0604020202020204" pitchFamily="34" charset="0"/>
              </a:rPr>
              <a:t> </a:t>
            </a:r>
          </a:p>
        </p:txBody>
      </p:sp>
      <p:pic>
        <p:nvPicPr>
          <p:cNvPr id="11266" name="Picture 2">
            <a:extLst>
              <a:ext uri="{FF2B5EF4-FFF2-40B4-BE49-F238E27FC236}">
                <a16:creationId xmlns:a16="http://schemas.microsoft.com/office/drawing/2014/main" id="{46065FF3-80EC-7713-E503-0F965273C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153" y="1498087"/>
            <a:ext cx="5524500" cy="41719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EB55E1-B5EB-C43D-AAA8-DDD20FCDBB02}"/>
              </a:ext>
            </a:extLst>
          </p:cNvPr>
          <p:cNvSpPr txBox="1">
            <a:spLocks/>
          </p:cNvSpPr>
          <p:nvPr/>
        </p:nvSpPr>
        <p:spPr>
          <a:xfrm>
            <a:off x="182803" y="1126920"/>
            <a:ext cx="5747046" cy="3445080"/>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As with games played and goals, Time on Ice and points have a strong correlation. In fact, the correlation is near perfect with a 0.9 Pearson’s correlation and a 0.94 Spearman correlation. </a:t>
            </a:r>
          </a:p>
          <a:p>
            <a:pPr marL="0" indent="0">
              <a:lnSpc>
                <a:spcPct val="100000"/>
              </a:lnSpc>
              <a:spcBef>
                <a:spcPts val="0"/>
              </a:spcBef>
              <a:buFont typeface="Wingdings" panose="05000000000000000000" pitchFamily="2" charset="2"/>
              <a:buNone/>
            </a:pPr>
            <a:endParaRPr lang="en-US" sz="1200" dirty="0">
              <a:solidFill>
                <a:srgbClr val="000000">
                  <a:alpha val="60000"/>
                </a:srgbClr>
              </a:solidFill>
              <a:latin typeface="Arial" panose="020B0604020202020204" pitchFamily="34" charset="0"/>
              <a:cs typeface="Arial" panose="020B0604020202020204" pitchFamily="34" charset="0"/>
            </a:endParaRP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higher level of correlation is logical as more time playing is a stronger indicator than just dressing for a game. A player with 20 minutes of play time will have 4 times the opportunities as a player with 5 minutes of play time. While other factors such as powerplays (opposing team penalty) and short-handed situations (team penalty) will impact how the time on ice is spent. The increased time and the addition of assists to goals (points) increases that players opportunity to register a point.</a:t>
            </a:r>
          </a:p>
          <a:p>
            <a:pPr marL="0" indent="0">
              <a:lnSpc>
                <a:spcPct val="100000"/>
              </a:lnSpc>
              <a:spcBef>
                <a:spcPts val="0"/>
              </a:spcBef>
              <a:buFont typeface="Wingdings" panose="05000000000000000000" pitchFamily="2" charset="2"/>
              <a:buNone/>
            </a:pPr>
            <a:endParaRPr lang="en-US" sz="1200" dirty="0">
              <a:solidFill>
                <a:srgbClr val="000000">
                  <a:alpha val="60000"/>
                </a:srgbClr>
              </a:solidFill>
              <a:latin typeface="Arial" panose="020B0604020202020204" pitchFamily="34" charset="0"/>
              <a:cs typeface="Arial" panose="020B0604020202020204" pitchFamily="34" charset="0"/>
            </a:endParaRP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There is a correlation between these variables and the relationship is causal.</a:t>
            </a:r>
          </a:p>
        </p:txBody>
      </p:sp>
      <p:sp>
        <p:nvSpPr>
          <p:cNvPr id="5" name="Content Placeholder 2">
            <a:extLst>
              <a:ext uri="{FF2B5EF4-FFF2-40B4-BE49-F238E27FC236}">
                <a16:creationId xmlns:a16="http://schemas.microsoft.com/office/drawing/2014/main" id="{A4E3CD54-BFFD-5D85-CB6F-04D0760B84E1}"/>
              </a:ext>
            </a:extLst>
          </p:cNvPr>
          <p:cNvSpPr txBox="1">
            <a:spLocks/>
          </p:cNvSpPr>
          <p:nvPr/>
        </p:nvSpPr>
        <p:spPr>
          <a:xfrm>
            <a:off x="182802" y="4572000"/>
            <a:ext cx="5747046" cy="1193421"/>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Correlations: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covariance is 952490.97</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Pearson’s correlation is 0.9</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Spearman Correlation is 0.94</a:t>
            </a:r>
          </a:p>
        </p:txBody>
      </p:sp>
    </p:spTree>
    <p:extLst>
      <p:ext uri="{BB962C8B-B14F-4D97-AF65-F5344CB8AC3E}">
        <p14:creationId xmlns:p14="http://schemas.microsoft.com/office/powerpoint/2010/main" val="1019108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B137D-CCC9-2567-A31A-96581BA7B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5A6971-5483-1B76-9180-522AE9219289}"/>
              </a:ext>
            </a:extLst>
          </p:cNvPr>
          <p:cNvSpPr>
            <a:spLocks noGrp="1"/>
          </p:cNvSpPr>
          <p:nvPr>
            <p:ph type="title"/>
          </p:nvPr>
        </p:nvSpPr>
        <p:spPr>
          <a:xfrm>
            <a:off x="157194" y="385015"/>
            <a:ext cx="11301474" cy="587937"/>
          </a:xfrm>
        </p:spPr>
        <p:txBody>
          <a:bodyPr>
            <a:normAutofit/>
          </a:bodyPr>
          <a:lstStyle/>
          <a:p>
            <a:r>
              <a:rPr lang="en-US" dirty="0">
                <a:latin typeface="Arial" panose="020B0604020202020204" pitchFamily="34" charset="0"/>
                <a:cs typeface="Arial" panose="020B0604020202020204" pitchFamily="34" charset="0"/>
              </a:rPr>
              <a:t>Hypothesis Test</a:t>
            </a:r>
          </a:p>
        </p:txBody>
      </p:sp>
      <p:sp>
        <p:nvSpPr>
          <p:cNvPr id="4" name="Content Placeholder 2">
            <a:extLst>
              <a:ext uri="{FF2B5EF4-FFF2-40B4-BE49-F238E27FC236}">
                <a16:creationId xmlns:a16="http://schemas.microsoft.com/office/drawing/2014/main" id="{11F1E247-9B16-9AF3-B0A2-65BEB7E43CEA}"/>
              </a:ext>
            </a:extLst>
          </p:cNvPr>
          <p:cNvSpPr txBox="1">
            <a:spLocks/>
          </p:cNvSpPr>
          <p:nvPr/>
        </p:nvSpPr>
        <p:spPr>
          <a:xfrm>
            <a:off x="182803" y="1126920"/>
            <a:ext cx="5747046" cy="491428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p-value is 0.001</a:t>
            </a:r>
          </a:p>
          <a:p>
            <a:pPr marL="0" indent="0">
              <a:lnSpc>
                <a:spcPct val="100000"/>
              </a:lnSpc>
              <a:spcBef>
                <a:spcPts val="0"/>
              </a:spcBef>
              <a:buFont typeface="Wingdings" panose="05000000000000000000" pitchFamily="2" charset="2"/>
              <a:buNone/>
            </a:pPr>
            <a:endParaRPr lang="en-US" sz="1600" b="1" dirty="0">
              <a:solidFill>
                <a:srgbClr val="000000">
                  <a:alpha val="60000"/>
                </a:srgbClr>
              </a:solidFill>
              <a:latin typeface="Arial" panose="020B0604020202020204" pitchFamily="34" charset="0"/>
              <a:cs typeface="Arial" panose="020B0604020202020204" pitchFamily="34" charset="0"/>
            </a:endParaRPr>
          </a:p>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hypothesis test confirms that the hypothesis is valid. The p-value indicates that the value is not because of chance in the sampling. This supports that for the factor of Goals per Game. The NHL GMs are validated in their theory that right shot defensemen have more offensive value.</a:t>
            </a:r>
          </a:p>
          <a:p>
            <a:pPr marL="0" indent="0">
              <a:lnSpc>
                <a:spcPct val="100000"/>
              </a:lnSpc>
              <a:spcBef>
                <a:spcPts val="0"/>
              </a:spcBef>
              <a:buFont typeface="Wingdings" panose="05000000000000000000" pitchFamily="2" charset="2"/>
              <a:buNone/>
            </a:pPr>
            <a:endParaRPr lang="en-US" sz="1200" dirty="0">
              <a:solidFill>
                <a:srgbClr val="000000">
                  <a:alpha val="60000"/>
                </a:srgbClr>
              </a:solidFill>
              <a:latin typeface="Arial" panose="020B0604020202020204" pitchFamily="34" charset="0"/>
              <a:cs typeface="Arial" panose="020B0604020202020204" pitchFamily="34" charset="0"/>
            </a:endParaRP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However, additional testing is needed to determine if the offensive edge that is obtained from right shot defensemen is worth any defensive short falls that may exist if the right shot defensemen as not as skilled defensively.</a:t>
            </a:r>
          </a:p>
        </p:txBody>
      </p:sp>
      <p:pic>
        <p:nvPicPr>
          <p:cNvPr id="10244" name="Picture 4">
            <a:extLst>
              <a:ext uri="{FF2B5EF4-FFF2-40B4-BE49-F238E27FC236}">
                <a16:creationId xmlns:a16="http://schemas.microsoft.com/office/drawing/2014/main" id="{04479DA7-A3C4-E565-7691-D533B3AA7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153" y="1371600"/>
            <a:ext cx="54006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343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DE4A9-5A06-E77E-3074-A9BFDB2A7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C217EA-025D-32F4-A051-A01ED0695570}"/>
              </a:ext>
            </a:extLst>
          </p:cNvPr>
          <p:cNvSpPr>
            <a:spLocks noGrp="1"/>
          </p:cNvSpPr>
          <p:nvPr>
            <p:ph type="title"/>
          </p:nvPr>
        </p:nvSpPr>
        <p:spPr>
          <a:xfrm>
            <a:off x="157194" y="385015"/>
            <a:ext cx="11301474" cy="587937"/>
          </a:xfrm>
        </p:spPr>
        <p:txBody>
          <a:bodyPr>
            <a:normAutofit/>
          </a:bodyPr>
          <a:lstStyle/>
          <a:p>
            <a:r>
              <a:rPr lang="en-US" dirty="0">
                <a:latin typeface="Arial" panose="020B0604020202020204" pitchFamily="34" charset="0"/>
                <a:cs typeface="Arial" panose="020B0604020202020204" pitchFamily="34" charset="0"/>
              </a:rPr>
              <a:t>Regression Analysis</a:t>
            </a:r>
          </a:p>
        </p:txBody>
      </p:sp>
      <p:sp>
        <p:nvSpPr>
          <p:cNvPr id="4" name="Content Placeholder 2">
            <a:extLst>
              <a:ext uri="{FF2B5EF4-FFF2-40B4-BE49-F238E27FC236}">
                <a16:creationId xmlns:a16="http://schemas.microsoft.com/office/drawing/2014/main" id="{779A5564-2AA5-6491-CEB0-8A4F85BBF33D}"/>
              </a:ext>
            </a:extLst>
          </p:cNvPr>
          <p:cNvSpPr txBox="1">
            <a:spLocks/>
          </p:cNvSpPr>
          <p:nvPr/>
        </p:nvSpPr>
        <p:spPr>
          <a:xfrm>
            <a:off x="182803" y="1126920"/>
            <a:ext cx="5303597" cy="4914284"/>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Conducting a regression analysis indicates that the intercept and the games played are a good indicator of goals that a player will have. This as a low p-value indicting that this result is not due to random chance.</a:t>
            </a:r>
          </a:p>
          <a:p>
            <a:pPr marL="0" indent="0">
              <a:lnSpc>
                <a:spcPct val="100000"/>
              </a:lnSpc>
              <a:spcBef>
                <a:spcPts val="0"/>
              </a:spcBef>
              <a:buFont typeface="Wingdings" panose="05000000000000000000" pitchFamily="2" charset="2"/>
              <a:buNone/>
            </a:pPr>
            <a:endParaRPr lang="en-US" sz="1200" b="1" dirty="0">
              <a:solidFill>
                <a:srgbClr val="000000">
                  <a:alpha val="60000"/>
                </a:srgbClr>
              </a:solidFill>
              <a:latin typeface="Arial" panose="020B0604020202020204" pitchFamily="34" charset="0"/>
              <a:cs typeface="Arial" panose="020B0604020202020204" pitchFamily="34" charset="0"/>
            </a:endParaRP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R-squared indicates that 59.6% of the observed variation in goals is explained by the games played. While other factors influence the number of goals that a player has, the games played is a strong indicator given that this increases the opportunity for goals. While factors like skill, shots, powerplay time, and ice time will also influence the number of goals, much of the variance is explained by games played. </a:t>
            </a:r>
            <a:endParaRPr lang="en-US" sz="1600" dirty="0">
              <a:solidFill>
                <a:srgbClr val="000000">
                  <a:alpha val="60000"/>
                </a:srgbClr>
              </a:solidFill>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CE9A77F1-998F-F602-0AE2-8F079048BDA5}"/>
              </a:ext>
            </a:extLst>
          </p:cNvPr>
          <p:cNvGraphicFramePr>
            <a:graphicFrameLocks noGrp="1"/>
          </p:cNvGraphicFramePr>
          <p:nvPr>
            <p:extLst>
              <p:ext uri="{D42A27DB-BD31-4B8C-83A1-F6EECF244321}">
                <p14:modId xmlns:p14="http://schemas.microsoft.com/office/powerpoint/2010/main" val="378352906"/>
              </p:ext>
            </p:extLst>
          </p:nvPr>
        </p:nvGraphicFramePr>
        <p:xfrm>
          <a:off x="5633481" y="223715"/>
          <a:ext cx="6375716" cy="2743200"/>
        </p:xfrm>
        <a:graphic>
          <a:graphicData uri="http://schemas.openxmlformats.org/drawingml/2006/table">
            <a:tbl>
              <a:tblPr/>
              <a:tblGrid>
                <a:gridCol w="1593929">
                  <a:extLst>
                    <a:ext uri="{9D8B030D-6E8A-4147-A177-3AD203B41FA5}">
                      <a16:colId xmlns:a16="http://schemas.microsoft.com/office/drawing/2014/main" val="2661426481"/>
                    </a:ext>
                  </a:extLst>
                </a:gridCol>
                <a:gridCol w="1593929">
                  <a:extLst>
                    <a:ext uri="{9D8B030D-6E8A-4147-A177-3AD203B41FA5}">
                      <a16:colId xmlns:a16="http://schemas.microsoft.com/office/drawing/2014/main" val="3104754193"/>
                    </a:ext>
                  </a:extLst>
                </a:gridCol>
                <a:gridCol w="1593929">
                  <a:extLst>
                    <a:ext uri="{9D8B030D-6E8A-4147-A177-3AD203B41FA5}">
                      <a16:colId xmlns:a16="http://schemas.microsoft.com/office/drawing/2014/main" val="439345546"/>
                    </a:ext>
                  </a:extLst>
                </a:gridCol>
                <a:gridCol w="1593929">
                  <a:extLst>
                    <a:ext uri="{9D8B030D-6E8A-4147-A177-3AD203B41FA5}">
                      <a16:colId xmlns:a16="http://schemas.microsoft.com/office/drawing/2014/main" val="2299305745"/>
                    </a:ext>
                  </a:extLst>
                </a:gridCol>
              </a:tblGrid>
              <a:tr h="247131">
                <a:tc gridSpan="4">
                  <a:txBody>
                    <a:bodyPr/>
                    <a:lstStyle/>
                    <a:p>
                      <a:r>
                        <a:rPr lang="en-US" sz="1200" dirty="0">
                          <a:latin typeface="Arial" panose="020B0604020202020204" pitchFamily="34" charset="0"/>
                          <a:cs typeface="Arial" panose="020B0604020202020204" pitchFamily="34" charset="0"/>
                        </a:rPr>
                        <a:t>OLS Regression Results</a:t>
                      </a:r>
                    </a:p>
                  </a:txBody>
                  <a:tcPr anchor="c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97198732"/>
                  </a:ext>
                </a:extLst>
              </a:tr>
              <a:tr h="247131">
                <a:tc>
                  <a:txBody>
                    <a:bodyPr/>
                    <a:lstStyle/>
                    <a:p>
                      <a:pPr algn="r" fontAlgn="ctr"/>
                      <a:r>
                        <a:rPr lang="en-US" sz="1200" b="1">
                          <a:effectLst/>
                          <a:latin typeface="Arial" panose="020B0604020202020204" pitchFamily="34" charset="0"/>
                          <a:cs typeface="Arial" panose="020B0604020202020204" pitchFamily="34" charset="0"/>
                        </a:rPr>
                        <a:t>Dep. Variable:</a:t>
                      </a:r>
                    </a:p>
                  </a:txBody>
                  <a:tcPr anchor="ctr">
                    <a:lnL>
                      <a:noFill/>
                    </a:lnL>
                    <a:lnR>
                      <a:noFill/>
                    </a:lnR>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goals</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R-squared:</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0.596</a:t>
                      </a:r>
                    </a:p>
                  </a:txBody>
                  <a:tcPr anchor="ctr">
                    <a:lnL>
                      <a:noFill/>
                    </a:lnL>
                    <a:lnR>
                      <a:noFill/>
                    </a:lnR>
                    <a:lnT>
                      <a:noFill/>
                    </a:lnT>
                    <a:lnB>
                      <a:noFill/>
                    </a:lnB>
                    <a:solidFill>
                      <a:srgbClr val="FFFFFF"/>
                    </a:solidFill>
                  </a:tcPr>
                </a:tc>
                <a:extLst>
                  <a:ext uri="{0D108BD9-81ED-4DB2-BD59-A6C34878D82A}">
                    <a16:rowId xmlns:a16="http://schemas.microsoft.com/office/drawing/2014/main" val="177635126"/>
                  </a:ext>
                </a:extLst>
              </a:tr>
              <a:tr h="247131">
                <a:tc>
                  <a:txBody>
                    <a:bodyPr/>
                    <a:lstStyle/>
                    <a:p>
                      <a:pPr algn="r" fontAlgn="ctr"/>
                      <a:r>
                        <a:rPr lang="en-US" sz="1200" b="1">
                          <a:effectLst/>
                          <a:latin typeface="Arial" panose="020B0604020202020204" pitchFamily="34" charset="0"/>
                          <a:cs typeface="Arial" panose="020B0604020202020204" pitchFamily="34" charset="0"/>
                        </a:rPr>
                        <a:t>Model:</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OLS</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Adj. R-squared:</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0.595</a:t>
                      </a:r>
                    </a:p>
                  </a:txBody>
                  <a:tcPr anchor="ctr">
                    <a:lnL>
                      <a:noFill/>
                    </a:lnL>
                    <a:lnR>
                      <a:noFill/>
                    </a:lnR>
                    <a:lnT>
                      <a:noFill/>
                    </a:lnT>
                    <a:lnB>
                      <a:noFill/>
                    </a:lnB>
                    <a:solidFill>
                      <a:srgbClr val="FFFFFF"/>
                    </a:solidFill>
                  </a:tcPr>
                </a:tc>
                <a:extLst>
                  <a:ext uri="{0D108BD9-81ED-4DB2-BD59-A6C34878D82A}">
                    <a16:rowId xmlns:a16="http://schemas.microsoft.com/office/drawing/2014/main" val="2047527277"/>
                  </a:ext>
                </a:extLst>
              </a:tr>
              <a:tr h="247131">
                <a:tc>
                  <a:txBody>
                    <a:bodyPr/>
                    <a:lstStyle/>
                    <a:p>
                      <a:pPr algn="r" fontAlgn="ctr"/>
                      <a:r>
                        <a:rPr lang="en-US" sz="1200" b="1" dirty="0">
                          <a:effectLst/>
                          <a:latin typeface="Arial" panose="020B0604020202020204" pitchFamily="34" charset="0"/>
                          <a:cs typeface="Arial" panose="020B0604020202020204" pitchFamily="34" charset="0"/>
                        </a:rPr>
                        <a:t>Method:</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Least Squares</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F-statistic:</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998.8</a:t>
                      </a:r>
                    </a:p>
                  </a:txBody>
                  <a:tcPr anchor="ctr">
                    <a:lnL>
                      <a:noFill/>
                    </a:lnL>
                    <a:lnR>
                      <a:noFill/>
                    </a:lnR>
                    <a:lnT>
                      <a:noFill/>
                    </a:lnT>
                    <a:lnB>
                      <a:noFill/>
                    </a:lnB>
                    <a:solidFill>
                      <a:srgbClr val="FFFFFF"/>
                    </a:solidFill>
                  </a:tcPr>
                </a:tc>
                <a:extLst>
                  <a:ext uri="{0D108BD9-81ED-4DB2-BD59-A6C34878D82A}">
                    <a16:rowId xmlns:a16="http://schemas.microsoft.com/office/drawing/2014/main" val="2819104356"/>
                  </a:ext>
                </a:extLst>
              </a:tr>
              <a:tr h="247131">
                <a:tc>
                  <a:txBody>
                    <a:bodyPr/>
                    <a:lstStyle/>
                    <a:p>
                      <a:pPr algn="r" fontAlgn="ctr"/>
                      <a:r>
                        <a:rPr lang="en-US" sz="1200" b="1">
                          <a:effectLst/>
                          <a:latin typeface="Arial" panose="020B0604020202020204" pitchFamily="34" charset="0"/>
                          <a:cs typeface="Arial" panose="020B0604020202020204" pitchFamily="34" charset="0"/>
                        </a:rPr>
                        <a:t>Date:</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Sun, 16 Feb 2025</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Prob (F-statistic):</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1.95e-135</a:t>
                      </a:r>
                    </a:p>
                  </a:txBody>
                  <a:tcPr anchor="ctr">
                    <a:lnL>
                      <a:noFill/>
                    </a:lnL>
                    <a:lnR>
                      <a:noFill/>
                    </a:lnR>
                    <a:lnT>
                      <a:noFill/>
                    </a:lnT>
                    <a:lnB>
                      <a:noFill/>
                    </a:lnB>
                    <a:solidFill>
                      <a:srgbClr val="FFFFFF"/>
                    </a:solidFill>
                  </a:tcPr>
                </a:tc>
                <a:extLst>
                  <a:ext uri="{0D108BD9-81ED-4DB2-BD59-A6C34878D82A}">
                    <a16:rowId xmlns:a16="http://schemas.microsoft.com/office/drawing/2014/main" val="2833234335"/>
                  </a:ext>
                </a:extLst>
              </a:tr>
              <a:tr h="247131">
                <a:tc>
                  <a:txBody>
                    <a:bodyPr/>
                    <a:lstStyle/>
                    <a:p>
                      <a:pPr algn="r" fontAlgn="ctr"/>
                      <a:r>
                        <a:rPr lang="en-US" sz="1200" b="1">
                          <a:effectLst/>
                          <a:latin typeface="Arial" panose="020B0604020202020204" pitchFamily="34" charset="0"/>
                          <a:cs typeface="Arial" panose="020B0604020202020204" pitchFamily="34" charset="0"/>
                        </a:rPr>
                        <a:t>Time:</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21:58:38</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Log-Likelihood:</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-3106.4</a:t>
                      </a:r>
                    </a:p>
                  </a:txBody>
                  <a:tcPr anchor="ctr">
                    <a:lnL>
                      <a:noFill/>
                    </a:lnL>
                    <a:lnR>
                      <a:noFill/>
                    </a:lnR>
                    <a:lnT>
                      <a:noFill/>
                    </a:lnT>
                    <a:lnB>
                      <a:noFill/>
                    </a:lnB>
                    <a:solidFill>
                      <a:srgbClr val="FFFFFF"/>
                    </a:solidFill>
                  </a:tcPr>
                </a:tc>
                <a:extLst>
                  <a:ext uri="{0D108BD9-81ED-4DB2-BD59-A6C34878D82A}">
                    <a16:rowId xmlns:a16="http://schemas.microsoft.com/office/drawing/2014/main" val="1149467407"/>
                  </a:ext>
                </a:extLst>
              </a:tr>
              <a:tr h="247131">
                <a:tc>
                  <a:txBody>
                    <a:bodyPr/>
                    <a:lstStyle/>
                    <a:p>
                      <a:pPr algn="r" fontAlgn="ctr"/>
                      <a:r>
                        <a:rPr lang="en-US" sz="1200" b="1">
                          <a:effectLst/>
                          <a:latin typeface="Arial" panose="020B0604020202020204" pitchFamily="34" charset="0"/>
                          <a:cs typeface="Arial" panose="020B0604020202020204" pitchFamily="34" charset="0"/>
                        </a:rPr>
                        <a:t>No. Observations:</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680</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AIC:</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6217.</a:t>
                      </a:r>
                    </a:p>
                  </a:txBody>
                  <a:tcPr anchor="ctr">
                    <a:lnL>
                      <a:noFill/>
                    </a:lnL>
                    <a:lnR>
                      <a:noFill/>
                    </a:lnR>
                    <a:lnT>
                      <a:noFill/>
                    </a:lnT>
                    <a:lnB>
                      <a:noFill/>
                    </a:lnB>
                    <a:solidFill>
                      <a:srgbClr val="FFFFFF"/>
                    </a:solidFill>
                  </a:tcPr>
                </a:tc>
                <a:extLst>
                  <a:ext uri="{0D108BD9-81ED-4DB2-BD59-A6C34878D82A}">
                    <a16:rowId xmlns:a16="http://schemas.microsoft.com/office/drawing/2014/main" val="458304586"/>
                  </a:ext>
                </a:extLst>
              </a:tr>
              <a:tr h="247131">
                <a:tc>
                  <a:txBody>
                    <a:bodyPr/>
                    <a:lstStyle/>
                    <a:p>
                      <a:pPr algn="r" fontAlgn="ctr"/>
                      <a:r>
                        <a:rPr lang="en-US" sz="1200" b="1">
                          <a:effectLst/>
                          <a:latin typeface="Arial" panose="020B0604020202020204" pitchFamily="34" charset="0"/>
                          <a:cs typeface="Arial" panose="020B0604020202020204" pitchFamily="34" charset="0"/>
                        </a:rPr>
                        <a:t>Df Residuals:</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678</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BIC:</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6226.</a:t>
                      </a:r>
                    </a:p>
                  </a:txBody>
                  <a:tcPr anchor="ctr">
                    <a:lnL>
                      <a:noFill/>
                    </a:lnL>
                    <a:lnR>
                      <a:noFill/>
                    </a:lnR>
                    <a:lnT>
                      <a:noFill/>
                    </a:lnT>
                    <a:lnB>
                      <a:noFill/>
                    </a:lnB>
                    <a:solidFill>
                      <a:srgbClr val="FFFFFF"/>
                    </a:solidFill>
                  </a:tcPr>
                </a:tc>
                <a:extLst>
                  <a:ext uri="{0D108BD9-81ED-4DB2-BD59-A6C34878D82A}">
                    <a16:rowId xmlns:a16="http://schemas.microsoft.com/office/drawing/2014/main" val="630847233"/>
                  </a:ext>
                </a:extLst>
              </a:tr>
              <a:tr h="247131">
                <a:tc>
                  <a:txBody>
                    <a:bodyPr/>
                    <a:lstStyle/>
                    <a:p>
                      <a:pPr algn="r" fontAlgn="ctr"/>
                      <a:r>
                        <a:rPr lang="en-US" sz="1200" b="1">
                          <a:effectLst/>
                          <a:latin typeface="Arial" panose="020B0604020202020204" pitchFamily="34" charset="0"/>
                          <a:cs typeface="Arial" panose="020B0604020202020204" pitchFamily="34" charset="0"/>
                        </a:rPr>
                        <a:t>Df Model:</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1</a:t>
                      </a:r>
                    </a:p>
                  </a:txBody>
                  <a:tcPr anchor="ctr">
                    <a:lnL>
                      <a:noFill/>
                    </a:lnL>
                    <a:lnR>
                      <a:noFill/>
                    </a:lnR>
                    <a:lnT>
                      <a:noFill/>
                    </a:lnT>
                    <a:lnB>
                      <a:noFill/>
                    </a:lnB>
                    <a:solidFill>
                      <a:srgbClr val="FFFFFF"/>
                    </a:solidFill>
                  </a:tcPr>
                </a:tc>
                <a:tc>
                  <a:txBody>
                    <a:bodyPr/>
                    <a:lstStyle/>
                    <a:p>
                      <a:pPr algn="r" fontAlgn="ctr"/>
                      <a:endParaRPr lang="en-US" sz="1200" b="1">
                        <a:effectLst/>
                        <a:latin typeface="Arial" panose="020B0604020202020204" pitchFamily="34" charset="0"/>
                        <a:cs typeface="Arial" panose="020B0604020202020204" pitchFamily="34" charset="0"/>
                      </a:endParaRPr>
                    </a:p>
                  </a:txBody>
                  <a:tcPr anchor="ctr">
                    <a:lnL>
                      <a:noFill/>
                    </a:lnL>
                    <a:lnR>
                      <a:noFill/>
                    </a:lnR>
                    <a:lnT>
                      <a:noFill/>
                    </a:lnT>
                    <a:lnB>
                      <a:noFill/>
                    </a:lnB>
                    <a:solidFill>
                      <a:srgbClr val="FFFFFF"/>
                    </a:solidFill>
                  </a:tcPr>
                </a:tc>
                <a:tc>
                  <a:txBody>
                    <a:bodyPr/>
                    <a:lstStyle/>
                    <a:p>
                      <a:pPr algn="r" fontAlgn="ctr"/>
                      <a:endParaRPr lang="en-US" sz="1200">
                        <a:effectLst/>
                        <a:latin typeface="Arial" panose="020B0604020202020204" pitchFamily="34" charset="0"/>
                        <a:cs typeface="Arial" panose="020B060402020202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628855704"/>
                  </a:ext>
                </a:extLst>
              </a:tr>
              <a:tr h="247131">
                <a:tc>
                  <a:txBody>
                    <a:bodyPr/>
                    <a:lstStyle/>
                    <a:p>
                      <a:pPr algn="r" fontAlgn="ctr"/>
                      <a:r>
                        <a:rPr lang="en-US" sz="1200" b="1">
                          <a:effectLst/>
                          <a:latin typeface="Arial" panose="020B0604020202020204" pitchFamily="34" charset="0"/>
                          <a:cs typeface="Arial" panose="020B0604020202020204" pitchFamily="34" charset="0"/>
                        </a:rPr>
                        <a:t>Covariance Type:</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nonrobust</a:t>
                      </a:r>
                    </a:p>
                  </a:txBody>
                  <a:tcPr anchor="ctr">
                    <a:lnL>
                      <a:noFill/>
                    </a:lnL>
                    <a:lnR>
                      <a:noFill/>
                    </a:lnR>
                    <a:lnT>
                      <a:noFill/>
                    </a:lnT>
                    <a:lnB>
                      <a:noFill/>
                    </a:lnB>
                    <a:solidFill>
                      <a:srgbClr val="FFFFFF"/>
                    </a:solidFill>
                  </a:tcPr>
                </a:tc>
                <a:tc>
                  <a:txBody>
                    <a:bodyPr/>
                    <a:lstStyle/>
                    <a:p>
                      <a:pPr algn="r" fontAlgn="ctr"/>
                      <a:endParaRPr lang="en-US" sz="1200" b="1">
                        <a:effectLst/>
                        <a:latin typeface="Arial" panose="020B0604020202020204" pitchFamily="34" charset="0"/>
                        <a:cs typeface="Arial" panose="020B0604020202020204" pitchFamily="34" charset="0"/>
                      </a:endParaRPr>
                    </a:p>
                  </a:txBody>
                  <a:tcPr anchor="ctr">
                    <a:lnL>
                      <a:noFill/>
                    </a:lnL>
                    <a:lnR>
                      <a:noFill/>
                    </a:lnR>
                    <a:lnT>
                      <a:noFill/>
                    </a:lnT>
                    <a:lnB>
                      <a:noFill/>
                    </a:lnB>
                    <a:solidFill>
                      <a:srgbClr val="FFFFFF"/>
                    </a:solidFill>
                  </a:tcPr>
                </a:tc>
                <a:tc>
                  <a:txBody>
                    <a:bodyPr/>
                    <a:lstStyle/>
                    <a:p>
                      <a:pPr algn="r" fontAlgn="ctr"/>
                      <a:endParaRPr lang="en-US" sz="1200" dirty="0">
                        <a:effectLst/>
                        <a:latin typeface="Arial" panose="020B0604020202020204" pitchFamily="34" charset="0"/>
                        <a:cs typeface="Arial" panose="020B060402020202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904496568"/>
                  </a:ext>
                </a:extLst>
              </a:tr>
            </a:tbl>
          </a:graphicData>
        </a:graphic>
      </p:graphicFrame>
      <p:graphicFrame>
        <p:nvGraphicFramePr>
          <p:cNvPr id="9" name="Table 8">
            <a:extLst>
              <a:ext uri="{FF2B5EF4-FFF2-40B4-BE49-F238E27FC236}">
                <a16:creationId xmlns:a16="http://schemas.microsoft.com/office/drawing/2014/main" id="{75BD6870-DE23-0AA3-40C9-1786F35B0597}"/>
              </a:ext>
            </a:extLst>
          </p:cNvPr>
          <p:cNvGraphicFramePr>
            <a:graphicFrameLocks noGrp="1"/>
          </p:cNvGraphicFramePr>
          <p:nvPr>
            <p:extLst>
              <p:ext uri="{D42A27DB-BD31-4B8C-83A1-F6EECF244321}">
                <p14:modId xmlns:p14="http://schemas.microsoft.com/office/powerpoint/2010/main" val="1554096808"/>
              </p:ext>
            </p:extLst>
          </p:nvPr>
        </p:nvGraphicFramePr>
        <p:xfrm>
          <a:off x="5633480" y="4690261"/>
          <a:ext cx="6375720" cy="1282663"/>
        </p:xfrm>
        <a:graphic>
          <a:graphicData uri="http://schemas.openxmlformats.org/drawingml/2006/table">
            <a:tbl>
              <a:tblPr/>
              <a:tblGrid>
                <a:gridCol w="1352947">
                  <a:extLst>
                    <a:ext uri="{9D8B030D-6E8A-4147-A177-3AD203B41FA5}">
                      <a16:colId xmlns:a16="http://schemas.microsoft.com/office/drawing/2014/main" val="3059498710"/>
                    </a:ext>
                  </a:extLst>
                </a:gridCol>
                <a:gridCol w="914400">
                  <a:extLst>
                    <a:ext uri="{9D8B030D-6E8A-4147-A177-3AD203B41FA5}">
                      <a16:colId xmlns:a16="http://schemas.microsoft.com/office/drawing/2014/main" val="254721450"/>
                    </a:ext>
                  </a:extLst>
                </a:gridCol>
                <a:gridCol w="801384">
                  <a:extLst>
                    <a:ext uri="{9D8B030D-6E8A-4147-A177-3AD203B41FA5}">
                      <a16:colId xmlns:a16="http://schemas.microsoft.com/office/drawing/2014/main" val="2528708557"/>
                    </a:ext>
                  </a:extLst>
                </a:gridCol>
                <a:gridCol w="811659">
                  <a:extLst>
                    <a:ext uri="{9D8B030D-6E8A-4147-A177-3AD203B41FA5}">
                      <a16:colId xmlns:a16="http://schemas.microsoft.com/office/drawing/2014/main" val="3696250448"/>
                    </a:ext>
                  </a:extLst>
                </a:gridCol>
                <a:gridCol w="739739">
                  <a:extLst>
                    <a:ext uri="{9D8B030D-6E8A-4147-A177-3AD203B41FA5}">
                      <a16:colId xmlns:a16="http://schemas.microsoft.com/office/drawing/2014/main" val="1082681962"/>
                    </a:ext>
                  </a:extLst>
                </a:gridCol>
                <a:gridCol w="832207">
                  <a:extLst>
                    <a:ext uri="{9D8B030D-6E8A-4147-A177-3AD203B41FA5}">
                      <a16:colId xmlns:a16="http://schemas.microsoft.com/office/drawing/2014/main" val="2549300903"/>
                    </a:ext>
                  </a:extLst>
                </a:gridCol>
                <a:gridCol w="923384">
                  <a:extLst>
                    <a:ext uri="{9D8B030D-6E8A-4147-A177-3AD203B41FA5}">
                      <a16:colId xmlns:a16="http://schemas.microsoft.com/office/drawing/2014/main" val="3098713409"/>
                    </a:ext>
                  </a:extLst>
                </a:gridCol>
              </a:tblGrid>
              <a:tr h="349817">
                <a:tc>
                  <a:txBody>
                    <a:bodyPr/>
                    <a:lstStyle/>
                    <a:p>
                      <a:pPr algn="r" fontAlgn="ctr"/>
                      <a:endParaRPr lang="en-US" sz="1200">
                        <a:effectLst/>
                        <a:latin typeface="Arial" panose="020B0604020202020204" pitchFamily="34" charset="0"/>
                        <a:cs typeface="Arial" panose="020B0604020202020204" pitchFamily="34" charset="0"/>
                      </a:endParaRPr>
                    </a:p>
                  </a:txBody>
                  <a:tcPr anchor="ctr">
                    <a:lnL>
                      <a:noFill/>
                    </a:lnL>
                    <a:lnR>
                      <a:noFill/>
                    </a:lnR>
                    <a:lnT>
                      <a:noFill/>
                    </a:lnT>
                    <a:lnB>
                      <a:noFill/>
                    </a:lnB>
                    <a:solidFill>
                      <a:srgbClr val="FFFFFF"/>
                    </a:solidFill>
                  </a:tcPr>
                </a:tc>
                <a:tc>
                  <a:txBody>
                    <a:bodyPr/>
                    <a:lstStyle/>
                    <a:p>
                      <a:pPr algn="r" fontAlgn="ctr"/>
                      <a:r>
                        <a:rPr lang="en-US" sz="1200" b="1" dirty="0" err="1">
                          <a:effectLst/>
                          <a:latin typeface="Arial" panose="020B0604020202020204" pitchFamily="34" charset="0"/>
                          <a:cs typeface="Arial" panose="020B0604020202020204" pitchFamily="34" charset="0"/>
                        </a:rPr>
                        <a:t>coef</a:t>
                      </a:r>
                      <a:endParaRPr lang="en-US" sz="1200" b="1" dirty="0">
                        <a:effectLst/>
                        <a:latin typeface="Arial" panose="020B0604020202020204" pitchFamily="34" charset="0"/>
                        <a:cs typeface="Arial" panose="020B0604020202020204" pitchFamily="34" charset="0"/>
                      </a:endParaRP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std err</a:t>
                      </a:r>
                    </a:p>
                  </a:txBody>
                  <a:tcPr anchor="ctr">
                    <a:lnL>
                      <a:noFill/>
                    </a:lnL>
                    <a:lnR>
                      <a:noFill/>
                    </a:lnR>
                    <a:lnT>
                      <a:noFill/>
                    </a:lnT>
                    <a:lnB>
                      <a:noFill/>
                    </a:lnB>
                    <a:solidFill>
                      <a:srgbClr val="FFFFFF"/>
                    </a:solidFill>
                  </a:tcPr>
                </a:tc>
                <a:tc>
                  <a:txBody>
                    <a:bodyPr/>
                    <a:lstStyle/>
                    <a:p>
                      <a:pPr algn="r" fontAlgn="ctr"/>
                      <a:r>
                        <a:rPr lang="en-US" sz="1200" b="1" dirty="0">
                          <a:effectLst/>
                          <a:latin typeface="Arial" panose="020B0604020202020204" pitchFamily="34" charset="0"/>
                          <a:cs typeface="Arial" panose="020B0604020202020204" pitchFamily="34" charset="0"/>
                        </a:rPr>
                        <a:t>t</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P&gt;|t|</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[0.025</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0.975]</a:t>
                      </a:r>
                    </a:p>
                  </a:txBody>
                  <a:tcPr anchor="ctr">
                    <a:lnL>
                      <a:noFill/>
                    </a:lnL>
                    <a:lnR>
                      <a:noFill/>
                    </a:lnR>
                    <a:lnT>
                      <a:noFill/>
                    </a:lnT>
                    <a:lnB>
                      <a:noFill/>
                    </a:lnB>
                    <a:solidFill>
                      <a:srgbClr val="FFFFFF"/>
                    </a:solidFill>
                  </a:tcPr>
                </a:tc>
                <a:extLst>
                  <a:ext uri="{0D108BD9-81ED-4DB2-BD59-A6C34878D82A}">
                    <a16:rowId xmlns:a16="http://schemas.microsoft.com/office/drawing/2014/main" val="1720788253"/>
                  </a:ext>
                </a:extLst>
              </a:tr>
              <a:tr h="349817">
                <a:tc>
                  <a:txBody>
                    <a:bodyPr/>
                    <a:lstStyle/>
                    <a:p>
                      <a:pPr algn="r" fontAlgn="ctr"/>
                      <a:r>
                        <a:rPr lang="en-US" sz="1200" b="1" dirty="0">
                          <a:effectLst/>
                          <a:latin typeface="Arial" panose="020B0604020202020204" pitchFamily="34" charset="0"/>
                          <a:cs typeface="Arial" panose="020B0604020202020204" pitchFamily="34" charset="0"/>
                        </a:rPr>
                        <a:t>Intercept</a:t>
                      </a:r>
                    </a:p>
                  </a:txBody>
                  <a:tcPr anchor="ctr">
                    <a:lnL>
                      <a:noFill/>
                    </a:lnL>
                    <a:lnR>
                      <a:noFill/>
                    </a:lnR>
                    <a:lnT>
                      <a:noFill/>
                    </a:lnT>
                    <a:lnB>
                      <a:noFill/>
                    </a:lnB>
                    <a:solidFill>
                      <a:srgbClr val="FFFFFF"/>
                    </a:solidFill>
                  </a:tcPr>
                </a:tc>
                <a:tc>
                  <a:txBody>
                    <a:bodyPr/>
                    <a:lstStyle/>
                    <a:p>
                      <a:pPr algn="r" fontAlgn="ctr"/>
                      <a:r>
                        <a:rPr lang="en-US" sz="1200" dirty="0">
                          <a:effectLst/>
                          <a:latin typeface="Arial" panose="020B0604020202020204" pitchFamily="34" charset="0"/>
                          <a:cs typeface="Arial" panose="020B0604020202020204" pitchFamily="34" charset="0"/>
                        </a:rPr>
                        <a:t>-10.9009</a:t>
                      </a:r>
                    </a:p>
                  </a:txBody>
                  <a:tcPr anchor="ctr">
                    <a:lnL>
                      <a:noFill/>
                    </a:lnL>
                    <a:lnR>
                      <a:noFill/>
                    </a:lnR>
                    <a:lnT>
                      <a:noFill/>
                    </a:lnT>
                    <a:lnB>
                      <a:noFill/>
                    </a:lnB>
                    <a:solidFill>
                      <a:srgbClr val="FFFFFF"/>
                    </a:solidFill>
                  </a:tcPr>
                </a:tc>
                <a:tc>
                  <a:txBody>
                    <a:bodyPr/>
                    <a:lstStyle/>
                    <a:p>
                      <a:pPr algn="r" fontAlgn="ctr"/>
                      <a:r>
                        <a:rPr lang="en-US" sz="1200" dirty="0">
                          <a:effectLst/>
                          <a:latin typeface="Arial" panose="020B0604020202020204" pitchFamily="34" charset="0"/>
                          <a:cs typeface="Arial" panose="020B0604020202020204" pitchFamily="34" charset="0"/>
                        </a:rPr>
                        <a:t>1.620</a:t>
                      </a:r>
                    </a:p>
                  </a:txBody>
                  <a:tcPr anchor="ctr">
                    <a:lnL>
                      <a:noFill/>
                    </a:lnL>
                    <a:lnR>
                      <a:noFill/>
                    </a:lnR>
                    <a:lnT>
                      <a:noFill/>
                    </a:lnT>
                    <a:lnB>
                      <a:noFill/>
                    </a:lnB>
                    <a:solidFill>
                      <a:srgbClr val="FFFFFF"/>
                    </a:solidFill>
                  </a:tcPr>
                </a:tc>
                <a:tc>
                  <a:txBody>
                    <a:bodyPr/>
                    <a:lstStyle/>
                    <a:p>
                      <a:pPr algn="r" fontAlgn="ctr"/>
                      <a:r>
                        <a:rPr lang="en-US" sz="1200" dirty="0">
                          <a:effectLst/>
                          <a:latin typeface="Arial" panose="020B0604020202020204" pitchFamily="34" charset="0"/>
                          <a:cs typeface="Arial" panose="020B0604020202020204" pitchFamily="34" charset="0"/>
                        </a:rPr>
                        <a:t>-6.727</a:t>
                      </a:r>
                    </a:p>
                  </a:txBody>
                  <a:tcPr anchor="ctr">
                    <a:lnL>
                      <a:noFill/>
                    </a:lnL>
                    <a:lnR>
                      <a:noFill/>
                    </a:lnR>
                    <a:lnT>
                      <a:noFill/>
                    </a:lnT>
                    <a:lnB>
                      <a:noFill/>
                    </a:lnB>
                    <a:solidFill>
                      <a:srgbClr val="FFFFFF"/>
                    </a:solidFill>
                  </a:tcPr>
                </a:tc>
                <a:tc>
                  <a:txBody>
                    <a:bodyPr/>
                    <a:lstStyle/>
                    <a:p>
                      <a:pPr algn="r" fontAlgn="ctr"/>
                      <a:r>
                        <a:rPr lang="en-US" sz="1200" dirty="0">
                          <a:effectLst/>
                          <a:latin typeface="Arial" panose="020B0604020202020204" pitchFamily="34" charset="0"/>
                          <a:cs typeface="Arial" panose="020B0604020202020204" pitchFamily="34" charset="0"/>
                        </a:rPr>
                        <a:t>0.000</a:t>
                      </a:r>
                    </a:p>
                  </a:txBody>
                  <a:tcPr anchor="ctr">
                    <a:lnL>
                      <a:noFill/>
                    </a:lnL>
                    <a:lnR>
                      <a:noFill/>
                    </a:lnR>
                    <a:lnT>
                      <a:noFill/>
                    </a:lnT>
                    <a:lnB>
                      <a:noFill/>
                    </a:lnB>
                    <a:solidFill>
                      <a:srgbClr val="FFFFFF"/>
                    </a:solidFill>
                  </a:tcPr>
                </a:tc>
                <a:tc>
                  <a:txBody>
                    <a:bodyPr/>
                    <a:lstStyle/>
                    <a:p>
                      <a:pPr algn="r" fontAlgn="ctr"/>
                      <a:r>
                        <a:rPr lang="en-US" sz="1200" dirty="0">
                          <a:effectLst/>
                          <a:latin typeface="Arial" panose="020B0604020202020204" pitchFamily="34" charset="0"/>
                          <a:cs typeface="Arial" panose="020B0604020202020204" pitchFamily="34" charset="0"/>
                        </a:rPr>
                        <a:t>-14.082</a:t>
                      </a:r>
                    </a:p>
                  </a:txBody>
                  <a:tcPr anchor="ctr">
                    <a:lnL>
                      <a:noFill/>
                    </a:lnL>
                    <a:lnR>
                      <a:noFill/>
                    </a:lnR>
                    <a:lnT>
                      <a:noFill/>
                    </a:lnT>
                    <a:lnB>
                      <a:noFill/>
                    </a:lnB>
                    <a:solidFill>
                      <a:srgbClr val="FFFFFF"/>
                    </a:solidFill>
                  </a:tcPr>
                </a:tc>
                <a:tc>
                  <a:txBody>
                    <a:bodyPr/>
                    <a:lstStyle/>
                    <a:p>
                      <a:pPr algn="r" fontAlgn="ctr"/>
                      <a:r>
                        <a:rPr lang="en-US" sz="1200" dirty="0">
                          <a:effectLst/>
                          <a:latin typeface="Arial" panose="020B0604020202020204" pitchFamily="34" charset="0"/>
                          <a:cs typeface="Arial" panose="020B0604020202020204" pitchFamily="34" charset="0"/>
                        </a:rPr>
                        <a:t>-7.719</a:t>
                      </a:r>
                    </a:p>
                  </a:txBody>
                  <a:tcPr anchor="ctr">
                    <a:lnL>
                      <a:noFill/>
                    </a:lnL>
                    <a:lnR>
                      <a:noFill/>
                    </a:lnR>
                    <a:lnT>
                      <a:noFill/>
                    </a:lnT>
                    <a:lnB>
                      <a:noFill/>
                    </a:lnB>
                    <a:solidFill>
                      <a:srgbClr val="FFFFFF"/>
                    </a:solidFill>
                  </a:tcPr>
                </a:tc>
                <a:extLst>
                  <a:ext uri="{0D108BD9-81ED-4DB2-BD59-A6C34878D82A}">
                    <a16:rowId xmlns:a16="http://schemas.microsoft.com/office/drawing/2014/main" val="727647579"/>
                  </a:ext>
                </a:extLst>
              </a:tr>
              <a:tr h="583029">
                <a:tc>
                  <a:txBody>
                    <a:bodyPr/>
                    <a:lstStyle/>
                    <a:p>
                      <a:pPr algn="r" fontAlgn="ctr"/>
                      <a:r>
                        <a:rPr lang="en-US" sz="1200" b="1">
                          <a:effectLst/>
                          <a:latin typeface="Arial" panose="020B0604020202020204" pitchFamily="34" charset="0"/>
                          <a:cs typeface="Arial" panose="020B0604020202020204" pitchFamily="34" charset="0"/>
                        </a:rPr>
                        <a:t>games_played</a:t>
                      </a:r>
                    </a:p>
                  </a:txBody>
                  <a:tcPr anchor="ctr">
                    <a:lnL>
                      <a:noFill/>
                    </a:lnL>
                    <a:lnR>
                      <a:noFill/>
                    </a:lnR>
                    <a:lnT>
                      <a:noFill/>
                    </a:lnT>
                    <a:lnB>
                      <a:noFill/>
                    </a:lnB>
                    <a:solidFill>
                      <a:srgbClr val="FFFFFF"/>
                    </a:solidFill>
                  </a:tcPr>
                </a:tc>
                <a:tc>
                  <a:txBody>
                    <a:bodyPr/>
                    <a:lstStyle/>
                    <a:p>
                      <a:pPr algn="r" fontAlgn="ctr"/>
                      <a:r>
                        <a:rPr lang="en-US" sz="1200" dirty="0">
                          <a:effectLst/>
                          <a:latin typeface="Arial" panose="020B0604020202020204" pitchFamily="34" charset="0"/>
                          <a:cs typeface="Arial" panose="020B0604020202020204" pitchFamily="34" charset="0"/>
                        </a:rPr>
                        <a:t>0.0942</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0.003</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31.603</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0.000</a:t>
                      </a:r>
                    </a:p>
                  </a:txBody>
                  <a:tcPr anchor="ctr">
                    <a:lnL>
                      <a:noFill/>
                    </a:lnL>
                    <a:lnR>
                      <a:noFill/>
                    </a:lnR>
                    <a:lnT>
                      <a:noFill/>
                    </a:lnT>
                    <a:lnB>
                      <a:noFill/>
                    </a:lnB>
                    <a:solidFill>
                      <a:srgbClr val="FFFFFF"/>
                    </a:solidFill>
                  </a:tcPr>
                </a:tc>
                <a:tc>
                  <a:txBody>
                    <a:bodyPr/>
                    <a:lstStyle/>
                    <a:p>
                      <a:pPr algn="r" fontAlgn="ctr"/>
                      <a:r>
                        <a:rPr lang="en-US" sz="1200" dirty="0">
                          <a:effectLst/>
                          <a:latin typeface="Arial" panose="020B0604020202020204" pitchFamily="34" charset="0"/>
                          <a:cs typeface="Arial" panose="020B0604020202020204" pitchFamily="34" charset="0"/>
                        </a:rPr>
                        <a:t>0.088</a:t>
                      </a:r>
                    </a:p>
                  </a:txBody>
                  <a:tcPr anchor="ctr">
                    <a:lnL>
                      <a:noFill/>
                    </a:lnL>
                    <a:lnR>
                      <a:noFill/>
                    </a:lnR>
                    <a:lnT>
                      <a:noFill/>
                    </a:lnT>
                    <a:lnB>
                      <a:noFill/>
                    </a:lnB>
                    <a:solidFill>
                      <a:srgbClr val="FFFFFF"/>
                    </a:solidFill>
                  </a:tcPr>
                </a:tc>
                <a:tc>
                  <a:txBody>
                    <a:bodyPr/>
                    <a:lstStyle/>
                    <a:p>
                      <a:pPr algn="r" fontAlgn="ctr"/>
                      <a:r>
                        <a:rPr lang="en-US" sz="1200" dirty="0">
                          <a:effectLst/>
                          <a:latin typeface="Arial" panose="020B0604020202020204" pitchFamily="34" charset="0"/>
                          <a:cs typeface="Arial" panose="020B0604020202020204" pitchFamily="34" charset="0"/>
                        </a:rPr>
                        <a:t>0.100</a:t>
                      </a:r>
                    </a:p>
                  </a:txBody>
                  <a:tcPr anchor="ctr">
                    <a:lnL>
                      <a:noFill/>
                    </a:lnL>
                    <a:lnR>
                      <a:noFill/>
                    </a:lnR>
                    <a:lnT>
                      <a:noFill/>
                    </a:lnT>
                    <a:lnB>
                      <a:noFill/>
                    </a:lnB>
                    <a:solidFill>
                      <a:srgbClr val="FFFFFF"/>
                    </a:solidFill>
                  </a:tcPr>
                </a:tc>
                <a:extLst>
                  <a:ext uri="{0D108BD9-81ED-4DB2-BD59-A6C34878D82A}">
                    <a16:rowId xmlns:a16="http://schemas.microsoft.com/office/drawing/2014/main" val="3965576629"/>
                  </a:ext>
                </a:extLst>
              </a:tr>
            </a:tbl>
          </a:graphicData>
        </a:graphic>
      </p:graphicFrame>
      <p:graphicFrame>
        <p:nvGraphicFramePr>
          <p:cNvPr id="10" name="Table 9">
            <a:extLst>
              <a:ext uri="{FF2B5EF4-FFF2-40B4-BE49-F238E27FC236}">
                <a16:creationId xmlns:a16="http://schemas.microsoft.com/office/drawing/2014/main" id="{1188CEBC-384D-6FC3-3D7F-466C86B4A965}"/>
              </a:ext>
            </a:extLst>
          </p:cNvPr>
          <p:cNvGraphicFramePr>
            <a:graphicFrameLocks noGrp="1"/>
          </p:cNvGraphicFramePr>
          <p:nvPr>
            <p:extLst>
              <p:ext uri="{D42A27DB-BD31-4B8C-83A1-F6EECF244321}">
                <p14:modId xmlns:p14="http://schemas.microsoft.com/office/powerpoint/2010/main" val="3324892746"/>
              </p:ext>
            </p:extLst>
          </p:nvPr>
        </p:nvGraphicFramePr>
        <p:xfrm>
          <a:off x="5633480" y="3187256"/>
          <a:ext cx="6375716" cy="1282664"/>
        </p:xfrm>
        <a:graphic>
          <a:graphicData uri="http://schemas.openxmlformats.org/drawingml/2006/table">
            <a:tbl>
              <a:tblPr/>
              <a:tblGrid>
                <a:gridCol w="1593929">
                  <a:extLst>
                    <a:ext uri="{9D8B030D-6E8A-4147-A177-3AD203B41FA5}">
                      <a16:colId xmlns:a16="http://schemas.microsoft.com/office/drawing/2014/main" val="2367434015"/>
                    </a:ext>
                  </a:extLst>
                </a:gridCol>
                <a:gridCol w="1593929">
                  <a:extLst>
                    <a:ext uri="{9D8B030D-6E8A-4147-A177-3AD203B41FA5}">
                      <a16:colId xmlns:a16="http://schemas.microsoft.com/office/drawing/2014/main" val="1009393934"/>
                    </a:ext>
                  </a:extLst>
                </a:gridCol>
                <a:gridCol w="1593929">
                  <a:extLst>
                    <a:ext uri="{9D8B030D-6E8A-4147-A177-3AD203B41FA5}">
                      <a16:colId xmlns:a16="http://schemas.microsoft.com/office/drawing/2014/main" val="3539205638"/>
                    </a:ext>
                  </a:extLst>
                </a:gridCol>
                <a:gridCol w="1593929">
                  <a:extLst>
                    <a:ext uri="{9D8B030D-6E8A-4147-A177-3AD203B41FA5}">
                      <a16:colId xmlns:a16="http://schemas.microsoft.com/office/drawing/2014/main" val="4223708704"/>
                    </a:ext>
                  </a:extLst>
                </a:gridCol>
              </a:tblGrid>
              <a:tr h="320666">
                <a:tc>
                  <a:txBody>
                    <a:bodyPr/>
                    <a:lstStyle/>
                    <a:p>
                      <a:pPr algn="r" fontAlgn="ctr"/>
                      <a:r>
                        <a:rPr lang="en-US" sz="1200" b="1">
                          <a:effectLst/>
                          <a:latin typeface="Arial" panose="020B0604020202020204" pitchFamily="34" charset="0"/>
                          <a:cs typeface="Arial" panose="020B0604020202020204" pitchFamily="34" charset="0"/>
                        </a:rPr>
                        <a:t>Omnibus:</a:t>
                      </a:r>
                    </a:p>
                  </a:txBody>
                  <a:tcPr anchor="ctr">
                    <a:lnL>
                      <a:noFill/>
                    </a:lnL>
                    <a:lnR>
                      <a:noFill/>
                    </a:lnR>
                    <a:lnT>
                      <a:noFill/>
                    </a:lnT>
                    <a:lnB>
                      <a:noFill/>
                    </a:lnB>
                    <a:solidFill>
                      <a:srgbClr val="FFFFFF"/>
                    </a:solidFill>
                  </a:tcPr>
                </a:tc>
                <a:tc>
                  <a:txBody>
                    <a:bodyPr/>
                    <a:lstStyle/>
                    <a:p>
                      <a:pPr algn="r" fontAlgn="ctr"/>
                      <a:r>
                        <a:rPr lang="en-US" sz="1200" dirty="0">
                          <a:effectLst/>
                          <a:latin typeface="Arial" panose="020B0604020202020204" pitchFamily="34" charset="0"/>
                          <a:cs typeface="Arial" panose="020B0604020202020204" pitchFamily="34" charset="0"/>
                        </a:rPr>
                        <a:t>266.566</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Durbin-Watson:</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2.037</a:t>
                      </a:r>
                    </a:p>
                  </a:txBody>
                  <a:tcPr anchor="ctr">
                    <a:lnL>
                      <a:noFill/>
                    </a:lnL>
                    <a:lnR>
                      <a:noFill/>
                    </a:lnR>
                    <a:lnT>
                      <a:noFill/>
                    </a:lnT>
                    <a:lnB>
                      <a:noFill/>
                    </a:lnB>
                    <a:solidFill>
                      <a:srgbClr val="FFFFFF"/>
                    </a:solidFill>
                  </a:tcPr>
                </a:tc>
                <a:extLst>
                  <a:ext uri="{0D108BD9-81ED-4DB2-BD59-A6C34878D82A}">
                    <a16:rowId xmlns:a16="http://schemas.microsoft.com/office/drawing/2014/main" val="3915364549"/>
                  </a:ext>
                </a:extLst>
              </a:tr>
              <a:tr h="320666">
                <a:tc>
                  <a:txBody>
                    <a:bodyPr/>
                    <a:lstStyle/>
                    <a:p>
                      <a:pPr algn="r" fontAlgn="ctr"/>
                      <a:r>
                        <a:rPr lang="en-US" sz="1200" b="1">
                          <a:effectLst/>
                          <a:latin typeface="Arial" panose="020B0604020202020204" pitchFamily="34" charset="0"/>
                          <a:cs typeface="Arial" panose="020B0604020202020204" pitchFamily="34" charset="0"/>
                        </a:rPr>
                        <a:t>Prob(Omnibus):</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0.000</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Jarque-Bera (JB):</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1967.770</a:t>
                      </a:r>
                    </a:p>
                  </a:txBody>
                  <a:tcPr anchor="ctr">
                    <a:lnL>
                      <a:noFill/>
                    </a:lnL>
                    <a:lnR>
                      <a:noFill/>
                    </a:lnR>
                    <a:lnT>
                      <a:noFill/>
                    </a:lnT>
                    <a:lnB>
                      <a:noFill/>
                    </a:lnB>
                    <a:solidFill>
                      <a:srgbClr val="FFFFFF"/>
                    </a:solidFill>
                  </a:tcPr>
                </a:tc>
                <a:extLst>
                  <a:ext uri="{0D108BD9-81ED-4DB2-BD59-A6C34878D82A}">
                    <a16:rowId xmlns:a16="http://schemas.microsoft.com/office/drawing/2014/main" val="2820426633"/>
                  </a:ext>
                </a:extLst>
              </a:tr>
              <a:tr h="320666">
                <a:tc>
                  <a:txBody>
                    <a:bodyPr/>
                    <a:lstStyle/>
                    <a:p>
                      <a:pPr algn="r" fontAlgn="ctr"/>
                      <a:r>
                        <a:rPr lang="en-US" sz="1200" b="1">
                          <a:effectLst/>
                          <a:latin typeface="Arial" panose="020B0604020202020204" pitchFamily="34" charset="0"/>
                          <a:cs typeface="Arial" panose="020B0604020202020204" pitchFamily="34" charset="0"/>
                        </a:rPr>
                        <a:t>Skew:</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1.567</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Prob(JB):</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0.00</a:t>
                      </a:r>
                    </a:p>
                  </a:txBody>
                  <a:tcPr anchor="ctr">
                    <a:lnL>
                      <a:noFill/>
                    </a:lnL>
                    <a:lnR>
                      <a:noFill/>
                    </a:lnR>
                    <a:lnT>
                      <a:noFill/>
                    </a:lnT>
                    <a:lnB>
                      <a:noFill/>
                    </a:lnB>
                    <a:solidFill>
                      <a:srgbClr val="FFFFFF"/>
                    </a:solidFill>
                  </a:tcPr>
                </a:tc>
                <a:extLst>
                  <a:ext uri="{0D108BD9-81ED-4DB2-BD59-A6C34878D82A}">
                    <a16:rowId xmlns:a16="http://schemas.microsoft.com/office/drawing/2014/main" val="2348035494"/>
                  </a:ext>
                </a:extLst>
              </a:tr>
              <a:tr h="320666">
                <a:tc>
                  <a:txBody>
                    <a:bodyPr/>
                    <a:lstStyle/>
                    <a:p>
                      <a:pPr algn="r" fontAlgn="ctr"/>
                      <a:r>
                        <a:rPr lang="en-US" sz="1200" b="1">
                          <a:effectLst/>
                          <a:latin typeface="Arial" panose="020B0604020202020204" pitchFamily="34" charset="0"/>
                          <a:cs typeface="Arial" panose="020B0604020202020204" pitchFamily="34" charset="0"/>
                        </a:rPr>
                        <a:t>Kurtosis:</a:t>
                      </a:r>
                    </a:p>
                  </a:txBody>
                  <a:tcPr anchor="ctr">
                    <a:lnL>
                      <a:noFill/>
                    </a:lnL>
                    <a:lnR>
                      <a:noFill/>
                    </a:lnR>
                    <a:lnT>
                      <a:noFill/>
                    </a:lnT>
                    <a:lnB>
                      <a:noFill/>
                    </a:lnB>
                    <a:solidFill>
                      <a:srgbClr val="FFFFFF"/>
                    </a:solidFill>
                  </a:tcPr>
                </a:tc>
                <a:tc>
                  <a:txBody>
                    <a:bodyPr/>
                    <a:lstStyle/>
                    <a:p>
                      <a:pPr algn="r" fontAlgn="ctr"/>
                      <a:r>
                        <a:rPr lang="en-US" sz="1200">
                          <a:effectLst/>
                          <a:latin typeface="Arial" panose="020B0604020202020204" pitchFamily="34" charset="0"/>
                          <a:cs typeface="Arial" panose="020B0604020202020204" pitchFamily="34" charset="0"/>
                        </a:rPr>
                        <a:t>10.722</a:t>
                      </a:r>
                    </a:p>
                  </a:txBody>
                  <a:tcPr anchor="ctr">
                    <a:lnL>
                      <a:noFill/>
                    </a:lnL>
                    <a:lnR>
                      <a:noFill/>
                    </a:lnR>
                    <a:lnT>
                      <a:noFill/>
                    </a:lnT>
                    <a:lnB>
                      <a:noFill/>
                    </a:lnB>
                    <a:solidFill>
                      <a:srgbClr val="FFFFFF"/>
                    </a:solidFill>
                  </a:tcPr>
                </a:tc>
                <a:tc>
                  <a:txBody>
                    <a:bodyPr/>
                    <a:lstStyle/>
                    <a:p>
                      <a:pPr algn="r" fontAlgn="ctr"/>
                      <a:r>
                        <a:rPr lang="en-US" sz="1200" b="1">
                          <a:effectLst/>
                          <a:latin typeface="Arial" panose="020B0604020202020204" pitchFamily="34" charset="0"/>
                          <a:cs typeface="Arial" panose="020B0604020202020204" pitchFamily="34" charset="0"/>
                        </a:rPr>
                        <a:t>Cond. No.</a:t>
                      </a:r>
                    </a:p>
                  </a:txBody>
                  <a:tcPr anchor="ctr">
                    <a:lnL>
                      <a:noFill/>
                    </a:lnL>
                    <a:lnR>
                      <a:noFill/>
                    </a:lnR>
                    <a:lnT>
                      <a:noFill/>
                    </a:lnT>
                    <a:lnB>
                      <a:noFill/>
                    </a:lnB>
                    <a:solidFill>
                      <a:srgbClr val="FFFFFF"/>
                    </a:solidFill>
                  </a:tcPr>
                </a:tc>
                <a:tc>
                  <a:txBody>
                    <a:bodyPr/>
                    <a:lstStyle/>
                    <a:p>
                      <a:pPr algn="r" fontAlgn="ctr"/>
                      <a:r>
                        <a:rPr lang="en-US" sz="1200" dirty="0">
                          <a:effectLst/>
                          <a:latin typeface="Arial" panose="020B0604020202020204" pitchFamily="34" charset="0"/>
                          <a:cs typeface="Arial" panose="020B0604020202020204" pitchFamily="34" charset="0"/>
                        </a:rPr>
                        <a:t>983.</a:t>
                      </a:r>
                    </a:p>
                  </a:txBody>
                  <a:tcPr anchor="ctr">
                    <a:lnL>
                      <a:noFill/>
                    </a:lnL>
                    <a:lnR>
                      <a:noFill/>
                    </a:lnR>
                    <a:lnT>
                      <a:noFill/>
                    </a:lnT>
                    <a:lnB>
                      <a:noFill/>
                    </a:lnB>
                    <a:solidFill>
                      <a:srgbClr val="FFFFFF"/>
                    </a:solidFill>
                  </a:tcPr>
                </a:tc>
                <a:extLst>
                  <a:ext uri="{0D108BD9-81ED-4DB2-BD59-A6C34878D82A}">
                    <a16:rowId xmlns:a16="http://schemas.microsoft.com/office/drawing/2014/main" val="1463347724"/>
                  </a:ext>
                </a:extLst>
              </a:tr>
            </a:tbl>
          </a:graphicData>
        </a:graphic>
      </p:graphicFrame>
      <p:sp>
        <p:nvSpPr>
          <p:cNvPr id="11" name="Rectangle 2">
            <a:extLst>
              <a:ext uri="{FF2B5EF4-FFF2-40B4-BE49-F238E27FC236}">
                <a16:creationId xmlns:a16="http://schemas.microsoft.com/office/drawing/2014/main" id="{44C63E1D-D251-78B7-CF1C-C65CA4A00ED8}"/>
              </a:ext>
            </a:extLst>
          </p:cNvPr>
          <p:cNvSpPr>
            <a:spLocks noChangeArrowheads="1"/>
          </p:cNvSpPr>
          <p:nvPr/>
        </p:nvSpPr>
        <p:spPr bwMode="auto">
          <a:xfrm>
            <a:off x="5633480" y="6193265"/>
            <a:ext cx="6375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system-ui"/>
              </a:rPr>
              <a:t>Notes:</a:t>
            </a:r>
            <a:br>
              <a:rPr kumimoji="0" lang="en-US" altLang="en-US" sz="800" b="0" i="0" u="none" strike="noStrike" cap="none" normalizeH="0" baseline="0" dirty="0">
                <a:ln>
                  <a:noFill/>
                </a:ln>
                <a:solidFill>
                  <a:schemeClr val="tx1"/>
                </a:solidFill>
                <a:effectLst/>
              </a:rPr>
            </a:br>
            <a:r>
              <a:rPr kumimoji="0" lang="en-US" altLang="en-US" sz="1000" b="0" i="0" u="none" strike="noStrike" cap="none" normalizeH="0" baseline="0" dirty="0">
                <a:ln>
                  <a:noFill/>
                </a:ln>
                <a:solidFill>
                  <a:schemeClr val="tx1"/>
                </a:solidFill>
                <a:effectLst/>
                <a:latin typeface="system-ui"/>
              </a:rPr>
              <a:t>[1] Standard Errors assume that the covariance matrix of the errors is correctly specified.</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43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D014E-3DED-C217-7FA7-86AD5AAAF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3CF6B-A4B1-42C1-B959-C5F7BBCC5778}"/>
              </a:ext>
            </a:extLst>
          </p:cNvPr>
          <p:cNvSpPr>
            <a:spLocks noGrp="1"/>
          </p:cNvSpPr>
          <p:nvPr>
            <p:ph type="title"/>
          </p:nvPr>
        </p:nvSpPr>
        <p:spPr>
          <a:xfrm>
            <a:off x="157194" y="385015"/>
            <a:ext cx="11301474" cy="587937"/>
          </a:xfrm>
        </p:spPr>
        <p:txBody>
          <a:bodyPr>
            <a:normAutofit/>
          </a:bodyPr>
          <a:lstStyle/>
          <a:p>
            <a:r>
              <a:rPr lang="en-US" dirty="0">
                <a:latin typeface="Arial" panose="020B0604020202020204" pitchFamily="34" charset="0"/>
                <a:cs typeface="Arial" panose="020B0604020202020204" pitchFamily="34" charset="0"/>
              </a:rPr>
              <a:t>Conclusion</a:t>
            </a:r>
          </a:p>
        </p:txBody>
      </p:sp>
      <p:sp>
        <p:nvSpPr>
          <p:cNvPr id="4" name="Content Placeholder 2">
            <a:extLst>
              <a:ext uri="{FF2B5EF4-FFF2-40B4-BE49-F238E27FC236}">
                <a16:creationId xmlns:a16="http://schemas.microsoft.com/office/drawing/2014/main" id="{7A2DB2AD-F152-6E38-BA9C-10064ED92A87}"/>
              </a:ext>
            </a:extLst>
          </p:cNvPr>
          <p:cNvSpPr txBox="1">
            <a:spLocks/>
          </p:cNvSpPr>
          <p:nvPr/>
        </p:nvSpPr>
        <p:spPr>
          <a:xfrm>
            <a:off x="182803" y="1126920"/>
            <a:ext cx="11301474" cy="4914284"/>
          </a:xfrm>
          <a:prstGeom prst="rect">
            <a:avLst/>
          </a:prstGeom>
        </p:spPr>
        <p:txBody>
          <a:bodyPr vert="horz" lIns="91440" tIns="45720" rIns="91440" bIns="45720" rtlCol="0" anchor="t">
            <a:normAutofit fontScale="77500" lnSpcReduction="20000"/>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a:t>
            </a:r>
          </a:p>
          <a:p>
            <a:pPr marL="0" marR="0" indent="0">
              <a:lnSpc>
                <a:spcPct val="200000"/>
              </a:lnSpc>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The exploratory data analysis (EDA) was conducted to determine if right shot defensemen are better assets than left shot defensemen. This is a widely held belief of National Hockey League General Managers and analysts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Akabas</a:t>
            </a:r>
            <a:r>
              <a:rPr lang="en-US" sz="1800" dirty="0">
                <a:effectLst/>
                <a:latin typeface="Calibri" panose="020F0502020204030204" pitchFamily="34" charset="0"/>
                <a:ea typeface="Times New Roman" panose="02020603050405020304" pitchFamily="18" charset="0"/>
                <a:cs typeface="Calibri" panose="020F0502020204030204" pitchFamily="34" charset="0"/>
              </a:rPr>
              <a:t>, 2023). The data appears to support this finding in one dimension of play. Right shot defensemen show a measurable offensive advantage over left show defensemen. In a game that can be decided with one shot, this is a marked advantage.</a:t>
            </a:r>
          </a:p>
          <a:p>
            <a:pPr marL="0" marR="0" indent="0">
              <a:lnSpc>
                <a:spcPct val="200000"/>
              </a:lnSpc>
              <a:buNone/>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lnSpc>
                <a:spcPct val="200000"/>
              </a:lnSpc>
              <a:buNone/>
            </a:pPr>
            <a:r>
              <a:rPr lang="en-US" sz="1800" dirty="0">
                <a:effectLst/>
                <a:latin typeface="Calibri" panose="020F0502020204030204" pitchFamily="34" charset="0"/>
                <a:ea typeface="Times New Roman" panose="02020603050405020304" pitchFamily="18" charset="0"/>
              </a:rPr>
              <a:t>While the focus is often on offensive power, defensemen are paid to defend. If a right shot defenseman is better offensively, but is a defensive liability, the team is not in a better position overall. However, if the player is better offensively and on par defensively, this would be a marked </a:t>
            </a:r>
            <a:r>
              <a:rPr lang="en-US" sz="1800">
                <a:effectLst/>
                <a:latin typeface="Calibri" panose="020F0502020204030204" pitchFamily="34" charset="0"/>
                <a:ea typeface="Times New Roman" panose="02020603050405020304" pitchFamily="18" charset="0"/>
              </a:rPr>
              <a:t>advantage.</a:t>
            </a:r>
          </a:p>
          <a:p>
            <a:pPr marL="0" marR="0" indent="0">
              <a:lnSpc>
                <a:spcPct val="200000"/>
              </a:lnSpc>
              <a:buNone/>
            </a:pPr>
            <a:endParaRPr lang="en-US" sz="1800" dirty="0">
              <a:latin typeface="Calibri" panose="020F0502020204030204" pitchFamily="34" charset="0"/>
              <a:ea typeface="Times New Roman" panose="02020603050405020304" pitchFamily="18" charset="0"/>
              <a:cs typeface="Calibri" panose="020F0502020204030204" pitchFamily="34" charset="0"/>
            </a:endParaRPr>
          </a:p>
          <a:p>
            <a:pPr marL="0" marR="0" indent="0">
              <a:lnSpc>
                <a:spcPct val="200000"/>
              </a:lnSpc>
              <a:buNone/>
            </a:pPr>
            <a:r>
              <a:rPr lang="en-US" sz="1800" dirty="0">
                <a:effectLst/>
                <a:latin typeface="Calibri" panose="020F0502020204030204" pitchFamily="34" charset="0"/>
                <a:ea typeface="Times New Roman" panose="02020603050405020304" pitchFamily="18" charset="0"/>
                <a:cs typeface="Calibri" panose="020F0502020204030204" pitchFamily="34" charset="0"/>
              </a:rPr>
              <a:t>Additional analysis would be needed to determine if the offensive advantage is not outweighed by any defensive shortfalls.</a:t>
            </a:r>
          </a:p>
        </p:txBody>
      </p:sp>
    </p:spTree>
    <p:extLst>
      <p:ext uri="{BB962C8B-B14F-4D97-AF65-F5344CB8AC3E}">
        <p14:creationId xmlns:p14="http://schemas.microsoft.com/office/powerpoint/2010/main" val="303108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A0CA-FFDE-8B66-5A93-17174480970A}"/>
              </a:ext>
            </a:extLst>
          </p:cNvPr>
          <p:cNvSpPr>
            <a:spLocks noGrp="1"/>
          </p:cNvSpPr>
          <p:nvPr>
            <p:ph type="title"/>
          </p:nvPr>
        </p:nvSpPr>
        <p:spPr>
          <a:xfrm>
            <a:off x="989400" y="395289"/>
            <a:ext cx="2074642" cy="1112836"/>
          </a:xfrm>
        </p:spPr>
        <p:txBody>
          <a:bodyPr/>
          <a:lstStyle/>
          <a:p>
            <a:r>
              <a:rPr lang="en-US" dirty="0"/>
              <a:t>Reference</a:t>
            </a:r>
          </a:p>
        </p:txBody>
      </p:sp>
      <p:sp>
        <p:nvSpPr>
          <p:cNvPr id="3" name="Content Placeholder 2">
            <a:extLst>
              <a:ext uri="{FF2B5EF4-FFF2-40B4-BE49-F238E27FC236}">
                <a16:creationId xmlns:a16="http://schemas.microsoft.com/office/drawing/2014/main" id="{1B306543-528A-F65C-511A-7D11E5567C23}"/>
              </a:ext>
            </a:extLst>
          </p:cNvPr>
          <p:cNvSpPr>
            <a:spLocks noGrp="1"/>
          </p:cNvSpPr>
          <p:nvPr>
            <p:ph idx="1"/>
          </p:nvPr>
        </p:nvSpPr>
        <p:spPr>
          <a:xfrm>
            <a:off x="163006" y="1718122"/>
            <a:ext cx="11780129" cy="4007994"/>
          </a:xfrm>
        </p:spPr>
        <p:txBody>
          <a:bodyPr vert="horz" lIns="91440" tIns="45720" rIns="91440" bIns="45720" rtlCol="0" anchor="t">
            <a:normAutofit/>
          </a:bodyPr>
          <a:lstStyle/>
          <a:p>
            <a:pPr marL="0" marR="0" indent="0">
              <a:lnSpc>
                <a:spcPct val="100000"/>
              </a:lnSpc>
              <a:spcBef>
                <a:spcPts val="0"/>
              </a:spcBef>
              <a:buNone/>
            </a:pPr>
            <a:r>
              <a:rPr lang="en-US" sz="1200" dirty="0" err="1">
                <a:effectLst/>
                <a:latin typeface="Calibri" panose="020F0502020204030204" pitchFamily="34" charset="0"/>
                <a:ea typeface="Times New Roman" panose="02020603050405020304" pitchFamily="18" charset="0"/>
                <a:cs typeface="Calibri" panose="020F0502020204030204" pitchFamily="34" charset="0"/>
              </a:rPr>
              <a:t>Akabas</a:t>
            </a:r>
            <a:r>
              <a:rPr lang="en-US" sz="1200" dirty="0">
                <a:effectLst/>
                <a:latin typeface="Calibri" panose="020F0502020204030204" pitchFamily="34" charset="0"/>
                <a:ea typeface="Times New Roman" panose="02020603050405020304" pitchFamily="18" charset="0"/>
                <a:cs typeface="Calibri" panose="020F0502020204030204" pitchFamily="34" charset="0"/>
              </a:rPr>
              <a:t>, L. (2023, February 3). “Right-Handed Defensemen Are the NHL’s Hot Commodity: Data Viz”. Sportico.com. Retrieved 2/18/2025 from </a:t>
            </a:r>
          </a:p>
          <a:p>
            <a:pPr marL="0" marR="0" indent="0">
              <a:lnSpc>
                <a:spcPct val="100000"/>
              </a:lnSpc>
              <a:spcBef>
                <a:spcPts val="0"/>
              </a:spcBef>
              <a:buNone/>
            </a:pPr>
            <a:r>
              <a:rPr lang="en-US" sz="1200" dirty="0">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Times New Roman" panose="02020603050405020304" pitchFamily="18" charset="0"/>
                <a:cs typeface="Calibri" panose="020F0502020204030204" pitchFamily="34" charset="0"/>
              </a:rPr>
              <a:t>https://www.sportico.com/leagues/hockey/2023/nhl-highest-paid-players-right-handed-defensemen-1234708533/</a:t>
            </a:r>
          </a:p>
          <a:p>
            <a:pPr marL="0" marR="0" indent="0">
              <a:lnSpc>
                <a:spcPct val="100000"/>
              </a:lnSpc>
              <a:spcBef>
                <a:spcPts val="0"/>
              </a:spcBef>
              <a:buNone/>
            </a:pPr>
            <a:r>
              <a:rPr lang="en-US" sz="1200" dirty="0">
                <a:effectLst/>
                <a:latin typeface="Calibri" panose="020F0502020204030204" pitchFamily="34" charset="0"/>
                <a:ea typeface="Times New Roman" panose="02020603050405020304" pitchFamily="18" charset="0"/>
                <a:cs typeface="Calibri" panose="020F0502020204030204" pitchFamily="34" charset="0"/>
              </a:rPr>
              <a:t>Downey, A. (2014). Think stats: Exploratory Data Analysis. “O’Reilly Media, Inc.”</a:t>
            </a:r>
          </a:p>
          <a:p>
            <a:pPr marL="0" marR="0" indent="0">
              <a:lnSpc>
                <a:spcPct val="100000"/>
              </a:lnSpc>
              <a:spcBef>
                <a:spcPts val="0"/>
              </a:spcBef>
              <a:buNone/>
            </a:pPr>
            <a:r>
              <a:rPr lang="en-US" sz="1200" dirty="0">
                <a:effectLst/>
                <a:latin typeface="Calibri" panose="020F0502020204030204" pitchFamily="34" charset="0"/>
                <a:ea typeface="Times New Roman" panose="02020603050405020304" pitchFamily="18" charset="0"/>
                <a:cs typeface="Calibri" panose="020F0502020204030204" pitchFamily="34" charset="0"/>
              </a:rPr>
              <a:t>Elite Prospects (2025). “Advanced Player Search”. Retrieved January 12, 2025, from https://www.eliteprospects.com/search/player?</a:t>
            </a:r>
          </a:p>
          <a:p>
            <a:pPr marL="0" marR="0" indent="0">
              <a:lnSpc>
                <a:spcPct val="100000"/>
              </a:lnSpc>
              <a:spcBef>
                <a:spcPts val="0"/>
              </a:spcBef>
              <a:buNone/>
            </a:pPr>
            <a:r>
              <a:rPr lang="en-US" sz="1200" dirty="0">
                <a:effectLst/>
                <a:latin typeface="Calibri" panose="020F0502020204030204" pitchFamily="34" charset="0"/>
                <a:ea typeface="Times New Roman" panose="02020603050405020304" pitchFamily="18" charset="0"/>
                <a:cs typeface="Calibri" panose="020F0502020204030204" pitchFamily="34" charset="0"/>
              </a:rPr>
              <a:t>Ellis, M. (n.d.). “NHL Game Data”. Retrieved January 12, 2025, from https://www.kaggle.com/datasets/martinellis/nhl-game-data</a:t>
            </a:r>
          </a:p>
        </p:txBody>
      </p:sp>
    </p:spTree>
    <p:extLst>
      <p:ext uri="{BB962C8B-B14F-4D97-AF65-F5344CB8AC3E}">
        <p14:creationId xmlns:p14="http://schemas.microsoft.com/office/powerpoint/2010/main" val="145189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1F82-D27B-BF4A-D88F-5B09D1C1C119}"/>
              </a:ext>
            </a:extLst>
          </p:cNvPr>
          <p:cNvSpPr>
            <a:spLocks noGrp="1"/>
          </p:cNvSpPr>
          <p:nvPr>
            <p:ph type="title"/>
          </p:nvPr>
        </p:nvSpPr>
        <p:spPr>
          <a:xfrm>
            <a:off x="989400" y="395289"/>
            <a:ext cx="10213200" cy="587937"/>
          </a:xfrm>
        </p:spPr>
        <p:txBody>
          <a:bodyPr/>
          <a:lstStyle/>
          <a:p>
            <a:r>
              <a:rPr lang="en-US"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BB71352-D8A8-6F4C-11A2-CC06189AD57A}"/>
              </a:ext>
            </a:extLst>
          </p:cNvPr>
          <p:cNvSpPr>
            <a:spLocks noGrp="1"/>
          </p:cNvSpPr>
          <p:nvPr>
            <p:ph idx="1"/>
          </p:nvPr>
        </p:nvSpPr>
        <p:spPr>
          <a:xfrm>
            <a:off x="989400" y="983226"/>
            <a:ext cx="10213200" cy="5712542"/>
          </a:xfrm>
        </p:spPr>
        <p:txBody>
          <a:bodyPr vert="horz" lIns="91440" tIns="45720" rIns="91440" bIns="45720" rtlCol="0" anchor="t">
            <a:normAutofit/>
          </a:bodyPr>
          <a:lstStyle/>
          <a:p>
            <a:pPr marL="359410" indent="-359410">
              <a:buFont typeface="Arial" panose="05000000000000000000" pitchFamily="2" charset="2"/>
              <a:buChar char="•"/>
            </a:pPr>
            <a:r>
              <a:rPr lang="en-US" sz="2400" dirty="0">
                <a:solidFill>
                  <a:srgbClr val="000000">
                    <a:alpha val="60000"/>
                  </a:srgbClr>
                </a:solidFill>
                <a:latin typeface="Arial" panose="020B0604020202020204" pitchFamily="34" charset="0"/>
                <a:cs typeface="Arial" panose="020B0604020202020204" pitchFamily="34" charset="0"/>
              </a:rPr>
              <a:t>Overview</a:t>
            </a:r>
          </a:p>
          <a:p>
            <a:pPr marL="359410" indent="-359410">
              <a:buFont typeface="Arial" panose="05000000000000000000" pitchFamily="2" charset="2"/>
              <a:buChar char="•"/>
            </a:pPr>
            <a:r>
              <a:rPr lang="en-US" sz="2400" dirty="0">
                <a:solidFill>
                  <a:srgbClr val="000000">
                    <a:alpha val="60000"/>
                  </a:srgbClr>
                </a:solidFill>
                <a:latin typeface="Arial" panose="020B0604020202020204" pitchFamily="34" charset="0"/>
                <a:cs typeface="Arial" panose="020B0604020202020204" pitchFamily="34" charset="0"/>
              </a:rPr>
              <a:t>Variables</a:t>
            </a:r>
          </a:p>
          <a:p>
            <a:pPr marL="359410" indent="-359410">
              <a:buFont typeface="Arial" panose="05000000000000000000" pitchFamily="2" charset="2"/>
              <a:buChar char="•"/>
            </a:pPr>
            <a:r>
              <a:rPr lang="en-US" sz="2400" dirty="0">
                <a:latin typeface="Arial" panose="020B0604020202020204" pitchFamily="34" charset="0"/>
                <a:cs typeface="Arial" panose="020B0604020202020204" pitchFamily="34" charset="0"/>
              </a:rPr>
              <a:t>Probability Mass Function and Cumulative Distribution Function</a:t>
            </a:r>
          </a:p>
          <a:p>
            <a:pPr marL="359410" indent="-359410">
              <a:buFont typeface="Arial" panose="05000000000000000000" pitchFamily="2" charset="2"/>
              <a:buChar char="•"/>
            </a:pPr>
            <a:r>
              <a:rPr lang="en-US" sz="2400" dirty="0">
                <a:latin typeface="Arial" panose="020B0604020202020204" pitchFamily="34" charset="0"/>
                <a:cs typeface="Arial" panose="020B0604020202020204" pitchFamily="34" charset="0"/>
              </a:rPr>
              <a:t>Normal Probability Plot</a:t>
            </a:r>
          </a:p>
          <a:p>
            <a:pPr marL="359410" indent="-359410">
              <a:buFont typeface="Arial" panose="05000000000000000000" pitchFamily="2" charset="2"/>
              <a:buChar char="•"/>
            </a:pPr>
            <a:r>
              <a:rPr lang="en-US" sz="2400" dirty="0">
                <a:latin typeface="Arial" panose="020B0604020202020204" pitchFamily="34" charset="0"/>
                <a:cs typeface="Arial" panose="020B0604020202020204" pitchFamily="34" charset="0"/>
              </a:rPr>
              <a:t>Scatter Plot</a:t>
            </a:r>
          </a:p>
          <a:p>
            <a:pPr marL="359410" indent="-359410">
              <a:buFont typeface="Arial" panose="05000000000000000000" pitchFamily="2" charset="2"/>
              <a:buChar char="•"/>
            </a:pPr>
            <a:r>
              <a:rPr lang="en-US" sz="2400" dirty="0">
                <a:latin typeface="Arial" panose="020B0604020202020204" pitchFamily="34" charset="0"/>
                <a:cs typeface="Arial" panose="020B0604020202020204" pitchFamily="34" charset="0"/>
              </a:rPr>
              <a:t>Hypothesis Test</a:t>
            </a:r>
          </a:p>
          <a:p>
            <a:pPr marL="359410" indent="-359410">
              <a:buFont typeface="Arial" panose="05000000000000000000" pitchFamily="2" charset="2"/>
              <a:buChar char="•"/>
            </a:pPr>
            <a:r>
              <a:rPr lang="en-US" sz="2400" dirty="0">
                <a:latin typeface="Arial" panose="020B0604020202020204" pitchFamily="34" charset="0"/>
                <a:cs typeface="Arial" panose="020B0604020202020204" pitchFamily="34" charset="0"/>
              </a:rPr>
              <a:t>Regression Analysis</a:t>
            </a:r>
          </a:p>
          <a:p>
            <a:pPr marL="359410" indent="-359410">
              <a:buFont typeface="Arial" panose="05000000000000000000" pitchFamily="2" charset="2"/>
              <a:buChar char="•"/>
            </a:pPr>
            <a:r>
              <a:rPr lang="en-US" sz="2400" dirty="0">
                <a:solidFill>
                  <a:srgbClr val="000000">
                    <a:alpha val="60000"/>
                  </a:srgbClr>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57494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7D057-7994-4302-FC1E-EA3992941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134BF-2AA2-9972-F7CC-9724D790C726}"/>
              </a:ext>
            </a:extLst>
          </p:cNvPr>
          <p:cNvSpPr>
            <a:spLocks noGrp="1"/>
          </p:cNvSpPr>
          <p:nvPr>
            <p:ph type="title"/>
          </p:nvPr>
        </p:nvSpPr>
        <p:spPr>
          <a:xfrm>
            <a:off x="989400" y="395289"/>
            <a:ext cx="10213200" cy="587937"/>
          </a:xfrm>
        </p:spPr>
        <p:txBody>
          <a:bodyPr/>
          <a:lstStyle/>
          <a:p>
            <a:r>
              <a:rPr lang="en-US" dirty="0">
                <a:latin typeface="Arial" panose="020B0604020202020204" pitchFamily="34" charset="0"/>
                <a:cs typeface="Arial" panose="020B0604020202020204" pitchFamily="34" charset="0"/>
              </a:rPr>
              <a:t>Overview</a:t>
            </a:r>
          </a:p>
        </p:txBody>
      </p:sp>
      <p:sp>
        <p:nvSpPr>
          <p:cNvPr id="3" name="Content Placeholder 2">
            <a:extLst>
              <a:ext uri="{FF2B5EF4-FFF2-40B4-BE49-F238E27FC236}">
                <a16:creationId xmlns:a16="http://schemas.microsoft.com/office/drawing/2014/main" id="{2350C542-1A35-F7E6-BE01-6580425C4426}"/>
              </a:ext>
            </a:extLst>
          </p:cNvPr>
          <p:cNvSpPr>
            <a:spLocks noGrp="1"/>
          </p:cNvSpPr>
          <p:nvPr>
            <p:ph idx="1"/>
          </p:nvPr>
        </p:nvSpPr>
        <p:spPr>
          <a:xfrm>
            <a:off x="989400" y="983226"/>
            <a:ext cx="10213200" cy="5712542"/>
          </a:xfrm>
        </p:spPr>
        <p:txBody>
          <a:bodyPr vert="horz" lIns="91440" tIns="45720" rIns="91440" bIns="45720" rtlCol="0" anchor="t">
            <a:normAutofit lnSpcReduction="10000"/>
          </a:bodyPr>
          <a:lstStyle/>
          <a:p>
            <a:pPr marL="359410" indent="-359410">
              <a:buFont typeface="Arial" panose="05000000000000000000" pitchFamily="2" charset="2"/>
              <a:buChar char="•"/>
            </a:pPr>
            <a:r>
              <a:rPr lang="en-US" dirty="0">
                <a:solidFill>
                  <a:srgbClr val="000000">
                    <a:alpha val="60000"/>
                  </a:srgbClr>
                </a:solidFill>
                <a:latin typeface="Arial" panose="020B0604020202020204" pitchFamily="34" charset="0"/>
                <a:cs typeface="Arial" panose="020B0604020202020204" pitchFamily="34" charset="0"/>
              </a:rPr>
              <a:t>National Hockey League (NHL) General Managers (GMs) have a belief that right shot defensemen are better assets (</a:t>
            </a:r>
            <a:r>
              <a:rPr lang="en-US" dirty="0" err="1">
                <a:solidFill>
                  <a:srgbClr val="000000">
                    <a:alpha val="60000"/>
                  </a:srgbClr>
                </a:solidFill>
                <a:latin typeface="Arial" panose="020B0604020202020204" pitchFamily="34" charset="0"/>
                <a:cs typeface="Arial" panose="020B0604020202020204" pitchFamily="34" charset="0"/>
              </a:rPr>
              <a:t>Akabas</a:t>
            </a:r>
            <a:r>
              <a:rPr lang="en-US" dirty="0">
                <a:solidFill>
                  <a:srgbClr val="000000">
                    <a:alpha val="60000"/>
                  </a:srgbClr>
                </a:solidFill>
                <a:latin typeface="Arial" panose="020B0604020202020204" pitchFamily="34" charset="0"/>
                <a:cs typeface="Arial" panose="020B0604020202020204" pitchFamily="34" charset="0"/>
              </a:rPr>
              <a:t>, 2023). (right shot in hockey is typically left-handed)</a:t>
            </a:r>
          </a:p>
          <a:p>
            <a:pPr marL="359410" lvl="1" indent="-359410">
              <a:buFont typeface="Arial" panose="05000000000000000000" pitchFamily="2" charset="2"/>
              <a:buChar char="•"/>
            </a:pPr>
            <a:r>
              <a:rPr lang="en-US" dirty="0">
                <a:solidFill>
                  <a:srgbClr val="000000">
                    <a:alpha val="60000"/>
                  </a:srgbClr>
                </a:solidFill>
                <a:latin typeface="Arial" panose="020B0604020202020204" pitchFamily="34" charset="0"/>
                <a:cs typeface="Arial" panose="020B0604020202020204" pitchFamily="34" charset="0"/>
              </a:rPr>
              <a:t>Is this due to scarcity or actual skill set?</a:t>
            </a:r>
          </a:p>
          <a:p>
            <a:pPr marL="359410" lvl="1" indent="-359410">
              <a:buFont typeface="Arial" panose="05000000000000000000" pitchFamily="2" charset="2"/>
              <a:buChar char="•"/>
            </a:pPr>
            <a:r>
              <a:rPr lang="en-US" dirty="0">
                <a:solidFill>
                  <a:srgbClr val="000000">
                    <a:alpha val="60000"/>
                  </a:srgbClr>
                </a:solidFill>
                <a:latin typeface="Arial" panose="020B0604020202020204" pitchFamily="34" charset="0"/>
                <a:cs typeface="Arial" panose="020B0604020202020204" pitchFamily="34" charset="0"/>
              </a:rPr>
              <a:t>Are right shot defensemen better than left shot defensemen?</a:t>
            </a:r>
          </a:p>
          <a:p>
            <a:pPr marL="359410" lvl="1" indent="-359410">
              <a:buFont typeface="Arial" panose="05000000000000000000" pitchFamily="2" charset="2"/>
              <a:buChar char="•"/>
            </a:pPr>
            <a:r>
              <a:rPr lang="en-US" dirty="0">
                <a:solidFill>
                  <a:srgbClr val="000000">
                    <a:alpha val="60000"/>
                  </a:srgbClr>
                </a:solidFill>
                <a:latin typeface="Arial" panose="020B0604020202020204" pitchFamily="34" charset="0"/>
                <a:cs typeface="Arial" panose="020B0604020202020204" pitchFamily="34" charset="0"/>
              </a:rPr>
              <a:t>An analysis of the 5 variable below will help develop an understanding whether right shot players are better that left shot players</a:t>
            </a:r>
          </a:p>
          <a:p>
            <a:pPr marL="1079410" lvl="2" indent="-359410">
              <a:buFont typeface="Arial" panose="05000000000000000000" pitchFamily="2" charset="2"/>
              <a:buChar char="•"/>
            </a:pPr>
            <a:r>
              <a:rPr lang="en-US" dirty="0">
                <a:solidFill>
                  <a:srgbClr val="000000">
                    <a:alpha val="60000"/>
                  </a:srgbClr>
                </a:solidFill>
                <a:latin typeface="Arial" panose="020B0604020202020204" pitchFamily="34" charset="0"/>
                <a:cs typeface="Arial" panose="020B0604020202020204" pitchFamily="34" charset="0"/>
              </a:rPr>
              <a:t>Goals per game</a:t>
            </a:r>
          </a:p>
          <a:p>
            <a:pPr marL="1079410" lvl="2" indent="-359410">
              <a:buFont typeface="Arial" panose="05000000000000000000" pitchFamily="2" charset="2"/>
              <a:buChar char="•"/>
            </a:pPr>
            <a:r>
              <a:rPr lang="en-US" dirty="0">
                <a:solidFill>
                  <a:srgbClr val="000000">
                    <a:alpha val="60000"/>
                  </a:srgbClr>
                </a:solidFill>
                <a:latin typeface="Arial" panose="020B0604020202020204" pitchFamily="34" charset="0"/>
                <a:cs typeface="Arial" panose="020B0604020202020204" pitchFamily="34" charset="0"/>
              </a:rPr>
              <a:t>Points per game</a:t>
            </a:r>
          </a:p>
          <a:p>
            <a:pPr marL="1079410" lvl="2" indent="-359410">
              <a:buFont typeface="Arial" panose="05000000000000000000" pitchFamily="2" charset="2"/>
              <a:buChar char="•"/>
            </a:pPr>
            <a:r>
              <a:rPr lang="en-US" dirty="0">
                <a:solidFill>
                  <a:srgbClr val="000000">
                    <a:alpha val="60000"/>
                  </a:srgbClr>
                </a:solidFill>
                <a:latin typeface="Arial" panose="020B0604020202020204" pitchFamily="34" charset="0"/>
                <a:cs typeface="Arial" panose="020B0604020202020204" pitchFamily="34" charset="0"/>
              </a:rPr>
              <a:t>Hits per game</a:t>
            </a:r>
          </a:p>
          <a:p>
            <a:pPr marL="1079410" lvl="2" indent="-359410">
              <a:buFont typeface="Arial" panose="05000000000000000000" pitchFamily="2" charset="2"/>
              <a:buChar char="•"/>
            </a:pPr>
            <a:r>
              <a:rPr lang="en-US" dirty="0">
                <a:solidFill>
                  <a:srgbClr val="000000">
                    <a:alpha val="60000"/>
                  </a:srgbClr>
                </a:solidFill>
                <a:latin typeface="Arial" panose="020B0604020202020204" pitchFamily="34" charset="0"/>
                <a:cs typeface="Arial" panose="020B0604020202020204" pitchFamily="34" charset="0"/>
              </a:rPr>
              <a:t>Blocked Shots per game</a:t>
            </a:r>
          </a:p>
          <a:p>
            <a:pPr marL="1079410" lvl="2" indent="-359410">
              <a:buFont typeface="Arial" panose="05000000000000000000" pitchFamily="2" charset="2"/>
              <a:buChar char="•"/>
            </a:pPr>
            <a:r>
              <a:rPr lang="en-US" dirty="0">
                <a:solidFill>
                  <a:srgbClr val="000000">
                    <a:alpha val="60000"/>
                  </a:srgbClr>
                </a:solidFill>
                <a:latin typeface="Arial" panose="020B0604020202020204" pitchFamily="34" charset="0"/>
                <a:cs typeface="Arial" panose="020B0604020202020204" pitchFamily="34" charset="0"/>
              </a:rPr>
              <a:t>Total Shooting Percentage </a:t>
            </a:r>
          </a:p>
        </p:txBody>
      </p:sp>
    </p:spTree>
    <p:extLst>
      <p:ext uri="{BB962C8B-B14F-4D97-AF65-F5344CB8AC3E}">
        <p14:creationId xmlns:p14="http://schemas.microsoft.com/office/powerpoint/2010/main" val="33452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CB134-0F37-3AF2-6830-DFA399CE9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ED0BD-A4BF-9847-35D3-CA2ADA79B468}"/>
              </a:ext>
            </a:extLst>
          </p:cNvPr>
          <p:cNvSpPr>
            <a:spLocks noGrp="1"/>
          </p:cNvSpPr>
          <p:nvPr>
            <p:ph type="title"/>
          </p:nvPr>
        </p:nvSpPr>
        <p:spPr>
          <a:xfrm>
            <a:off x="198292" y="395289"/>
            <a:ext cx="10213200" cy="587937"/>
          </a:xfrm>
        </p:spPr>
        <p:txBody>
          <a:bodyPr/>
          <a:lstStyle/>
          <a:p>
            <a:r>
              <a:rPr lang="en-US" dirty="0">
                <a:latin typeface="Arial" panose="020B0604020202020204" pitchFamily="34" charset="0"/>
                <a:cs typeface="Arial" panose="020B0604020202020204" pitchFamily="34" charset="0"/>
              </a:rPr>
              <a:t>Variables: Goals per Game</a:t>
            </a:r>
          </a:p>
        </p:txBody>
      </p:sp>
      <p:sp>
        <p:nvSpPr>
          <p:cNvPr id="3" name="Content Placeholder 2">
            <a:extLst>
              <a:ext uri="{FF2B5EF4-FFF2-40B4-BE49-F238E27FC236}">
                <a16:creationId xmlns:a16="http://schemas.microsoft.com/office/drawing/2014/main" id="{F7F27C01-32D4-E739-4BAF-1B08025ECA08}"/>
              </a:ext>
            </a:extLst>
          </p:cNvPr>
          <p:cNvSpPr>
            <a:spLocks noGrp="1"/>
          </p:cNvSpPr>
          <p:nvPr>
            <p:ph idx="1"/>
          </p:nvPr>
        </p:nvSpPr>
        <p:spPr>
          <a:xfrm>
            <a:off x="198292" y="1193701"/>
            <a:ext cx="6603200" cy="2104303"/>
          </a:xfrm>
        </p:spPr>
        <p:txBody>
          <a:bodyPr vert="horz" lIns="91440" tIns="45720" rIns="91440" bIns="45720" rtlCol="0" anchor="t">
            <a:normAutofit/>
          </a:bodyPr>
          <a:lstStyle/>
          <a:p>
            <a:pPr marL="0" indent="0">
              <a:lnSpc>
                <a:spcPct val="100000"/>
              </a:lnSpc>
              <a:spcBef>
                <a:spcPts val="0"/>
              </a:spcBef>
              <a:buNone/>
            </a:pPr>
            <a:r>
              <a:rPr lang="en-US" sz="1600" b="1" dirty="0">
                <a:solidFill>
                  <a:srgbClr val="000000">
                    <a:alpha val="60000"/>
                  </a:srgbClr>
                </a:solidFill>
                <a:latin typeface="Arial" panose="020B0604020202020204" pitchFamily="34" charset="0"/>
                <a:cs typeface="Arial" panose="020B0604020202020204" pitchFamily="34" charset="0"/>
              </a:rPr>
              <a:t>Variable Meaning: </a:t>
            </a:r>
          </a:p>
          <a:p>
            <a:pPr marL="0" indent="0">
              <a:lnSpc>
                <a:spcPct val="100000"/>
              </a:lnSpc>
              <a:spcBef>
                <a:spcPts val="0"/>
              </a:spcBef>
              <a:buNone/>
            </a:pPr>
            <a:r>
              <a:rPr lang="en-US" sz="1200" dirty="0">
                <a:solidFill>
                  <a:srgbClr val="000000">
                    <a:alpha val="60000"/>
                  </a:srgbClr>
                </a:solidFill>
                <a:latin typeface="Arial" panose="020B0604020202020204" pitchFamily="34" charset="0"/>
                <a:cs typeface="Arial" panose="020B0604020202020204" pitchFamily="34" charset="0"/>
              </a:rPr>
              <a:t>Number of goals scored per game played. A goal is credited when the puck completely crosses the goal line into the net and is credited to the last player on the scoring team that touched the puck. </a:t>
            </a:r>
          </a:p>
        </p:txBody>
      </p:sp>
      <p:pic>
        <p:nvPicPr>
          <p:cNvPr id="1033" name="Picture 9">
            <a:extLst>
              <a:ext uri="{FF2B5EF4-FFF2-40B4-BE49-F238E27FC236}">
                <a16:creationId xmlns:a16="http://schemas.microsoft.com/office/drawing/2014/main" id="{0337721A-0F1E-5781-56D8-7C50BCA65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6426" y="188452"/>
            <a:ext cx="5113979"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D6F8ED3-D5E0-AF69-BA24-37F97CA0532A}"/>
              </a:ext>
            </a:extLst>
          </p:cNvPr>
          <p:cNvSpPr txBox="1"/>
          <p:nvPr/>
        </p:nvSpPr>
        <p:spPr>
          <a:xfrm>
            <a:off x="198291" y="2376848"/>
            <a:ext cx="4404533" cy="2104303"/>
          </a:xfrm>
          <a:prstGeom prst="rect">
            <a:avLst/>
          </a:prstGeom>
        </p:spPr>
        <p:txBody>
          <a:bodyPr vert="horz" lIns="91440" tIns="45720" rIns="91440" bIns="45720" rtlCol="0" anchor="t">
            <a:normAutofit/>
          </a:bodyPr>
          <a:lstStyle>
            <a:lvl1pPr indent="0">
              <a:lnSpc>
                <a:spcPct val="150000"/>
              </a:lnSpc>
              <a:spcBef>
                <a:spcPts val="1000"/>
              </a:spcBef>
              <a:buClr>
                <a:schemeClr val="accent3"/>
              </a:buClr>
              <a:buFont typeface="Wingdings" panose="05000000000000000000" pitchFamily="2" charset="2"/>
              <a:buNone/>
              <a:defRPr sz="2000" spc="50">
                <a:solidFill>
                  <a:srgbClr val="000000">
                    <a:alpha val="60000"/>
                  </a:srgbClr>
                </a:solidFill>
              </a:defRPr>
            </a:lvl1pPr>
            <a:lvl2pPr marL="360000" indent="0">
              <a:lnSpc>
                <a:spcPct val="150000"/>
              </a:lnSpc>
              <a:spcBef>
                <a:spcPts val="500"/>
              </a:spcBef>
              <a:buFontTx/>
              <a:buNone/>
              <a:defRPr sz="2000" b="0" i="1" spc="50" baseline="0">
                <a:solidFill>
                  <a:schemeClr val="tx1">
                    <a:alpha val="60000"/>
                  </a:schemeClr>
                </a:solidFill>
              </a:defRPr>
            </a:lvl2pPr>
            <a:lvl3pPr marL="1080000" indent="-360000">
              <a:lnSpc>
                <a:spcPct val="150000"/>
              </a:lnSpc>
              <a:spcBef>
                <a:spcPts val="500"/>
              </a:spcBef>
              <a:buClr>
                <a:schemeClr val="accent3"/>
              </a:buClr>
              <a:buFont typeface="Wingdings" panose="05000000000000000000" pitchFamily="2" charset="2"/>
              <a:buChar char=""/>
              <a:defRPr sz="2000" spc="50">
                <a:solidFill>
                  <a:schemeClr val="tx1">
                    <a:alpha val="60000"/>
                  </a:schemeClr>
                </a:solidFill>
              </a:defRPr>
            </a:lvl3pPr>
            <a:lvl4pPr marL="1080000" indent="0">
              <a:lnSpc>
                <a:spcPct val="150000"/>
              </a:lnSpc>
              <a:spcBef>
                <a:spcPts val="500"/>
              </a:spcBef>
              <a:buClr>
                <a:schemeClr val="accent3"/>
              </a:buClr>
              <a:buFontTx/>
              <a:buNone/>
              <a:defRPr sz="2000" b="0" i="1" spc="50" baseline="0">
                <a:solidFill>
                  <a:schemeClr val="tx1">
                    <a:alpha val="60000"/>
                  </a:schemeClr>
                </a:solidFill>
              </a:defRPr>
            </a:lvl4pPr>
            <a:lvl5pPr marL="1800000" indent="-360000">
              <a:lnSpc>
                <a:spcPct val="150000"/>
              </a:lnSpc>
              <a:spcBef>
                <a:spcPts val="500"/>
              </a:spcBef>
              <a:buClr>
                <a:schemeClr val="accent3"/>
              </a:buClr>
              <a:buFont typeface="Wingdings" panose="05000000000000000000" pitchFamily="2" charset="2"/>
              <a:buChar char=""/>
              <a:defRPr sz="2000" spc="50">
                <a:solidFill>
                  <a:schemeClr val="tx1">
                    <a:alpha val="60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spcBef>
                <a:spcPts val="0"/>
              </a:spcBef>
            </a:pPr>
            <a:r>
              <a:rPr lang="en-US" sz="1600" b="1" dirty="0">
                <a:latin typeface="Arial" panose="020B0604020202020204" pitchFamily="34" charset="0"/>
                <a:cs typeface="Arial" panose="020B0604020202020204" pitchFamily="34" charset="0"/>
              </a:rPr>
              <a:t>Summary Statistics:</a:t>
            </a:r>
          </a:p>
          <a:p>
            <a:pPr>
              <a:lnSpc>
                <a:spcPct val="100000"/>
              </a:lnSpc>
              <a:spcBef>
                <a:spcPts val="0"/>
              </a:spcBef>
            </a:pPr>
            <a:r>
              <a:rPr lang="en-US" sz="1200" dirty="0">
                <a:latin typeface="Arial" panose="020B0604020202020204" pitchFamily="34" charset="0"/>
                <a:cs typeface="Arial" panose="020B0604020202020204" pitchFamily="34" charset="0"/>
              </a:rPr>
              <a:t> The median is: 0.05 </a:t>
            </a:r>
          </a:p>
          <a:p>
            <a:pPr>
              <a:lnSpc>
                <a:spcPct val="100000"/>
              </a:lnSpc>
              <a:spcBef>
                <a:spcPts val="0"/>
              </a:spcBef>
            </a:pPr>
            <a:r>
              <a:rPr lang="en-US" sz="1200" dirty="0">
                <a:latin typeface="Arial" panose="020B0604020202020204" pitchFamily="34" charset="0"/>
                <a:cs typeface="Arial" panose="020B0604020202020204" pitchFamily="34" charset="0"/>
              </a:rPr>
              <a:t> The mean is: 0.06 </a:t>
            </a:r>
          </a:p>
          <a:p>
            <a:pPr>
              <a:lnSpc>
                <a:spcPct val="100000"/>
              </a:lnSpc>
              <a:spcBef>
                <a:spcPts val="0"/>
              </a:spcBef>
            </a:pPr>
            <a:r>
              <a:rPr lang="en-US" sz="1200" dirty="0">
                <a:latin typeface="Arial" panose="020B0604020202020204" pitchFamily="34" charset="0"/>
                <a:cs typeface="Arial" panose="020B0604020202020204" pitchFamily="34" charset="0"/>
              </a:rPr>
              <a:t> The highest mode is: 0.04 </a:t>
            </a:r>
          </a:p>
          <a:p>
            <a:pPr>
              <a:lnSpc>
                <a:spcPct val="100000"/>
              </a:lnSpc>
              <a:spcBef>
                <a:spcPts val="0"/>
              </a:spcBef>
            </a:pPr>
            <a:r>
              <a:rPr lang="en-US" sz="1200" dirty="0">
                <a:latin typeface="Arial" panose="020B0604020202020204" pitchFamily="34" charset="0"/>
                <a:cs typeface="Arial" panose="020B0604020202020204" pitchFamily="34" charset="0"/>
              </a:rPr>
              <a:t> The spread is: 0.0 </a:t>
            </a:r>
          </a:p>
          <a:p>
            <a:pPr>
              <a:lnSpc>
                <a:spcPct val="100000"/>
              </a:lnSpc>
              <a:spcBef>
                <a:spcPts val="0"/>
              </a:spcBef>
            </a:pPr>
            <a:r>
              <a:rPr lang="en-US" sz="1200" dirty="0">
                <a:latin typeface="Arial" panose="020B0604020202020204" pitchFamily="34" charset="0"/>
                <a:cs typeface="Arial" panose="020B0604020202020204" pitchFamily="34" charset="0"/>
              </a:rPr>
              <a:t> The skewness is: 1.12 </a:t>
            </a:r>
          </a:p>
          <a:p>
            <a:pPr>
              <a:lnSpc>
                <a:spcPct val="100000"/>
              </a:lnSpc>
              <a:spcBef>
                <a:spcPts val="0"/>
              </a:spcBef>
            </a:pPr>
            <a:r>
              <a:rPr lang="en-US" sz="1200" dirty="0">
                <a:latin typeface="Arial" panose="020B0604020202020204" pitchFamily="34" charset="0"/>
                <a:cs typeface="Arial" panose="020B0604020202020204" pitchFamily="34" charset="0"/>
              </a:rPr>
              <a:t> The Pearson's skewness is: 0.69 </a:t>
            </a:r>
          </a:p>
        </p:txBody>
      </p:sp>
      <p:sp>
        <p:nvSpPr>
          <p:cNvPr id="9" name="Content Placeholder 2">
            <a:extLst>
              <a:ext uri="{FF2B5EF4-FFF2-40B4-BE49-F238E27FC236}">
                <a16:creationId xmlns:a16="http://schemas.microsoft.com/office/drawing/2014/main" id="{F31E6CB2-C505-254D-9170-18D2AFFAA86B}"/>
              </a:ext>
            </a:extLst>
          </p:cNvPr>
          <p:cNvSpPr txBox="1">
            <a:spLocks/>
          </p:cNvSpPr>
          <p:nvPr/>
        </p:nvSpPr>
        <p:spPr>
          <a:xfrm>
            <a:off x="198291" y="4138194"/>
            <a:ext cx="6510734" cy="2104303"/>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There are 3 outliers. These players are all right shot defensemen and considered star players. Dustin Byfuglien is particularly interesting as it is unusual for a star of this caliber to fall so late in the draft. The outliers will remain in the data set as the intent is to see whether right shot defensemen are coveted for a valid reason.</a:t>
            </a:r>
          </a:p>
        </p:txBody>
      </p:sp>
      <p:pic>
        <p:nvPicPr>
          <p:cNvPr id="13" name="Picture 12">
            <a:extLst>
              <a:ext uri="{FF2B5EF4-FFF2-40B4-BE49-F238E27FC236}">
                <a16:creationId xmlns:a16="http://schemas.microsoft.com/office/drawing/2014/main" id="{C34E9BD4-9CCA-8329-7553-C95448F9C349}"/>
              </a:ext>
            </a:extLst>
          </p:cNvPr>
          <p:cNvPicPr>
            <a:picLocks noChangeAspect="1"/>
          </p:cNvPicPr>
          <p:nvPr/>
        </p:nvPicPr>
        <p:blipFill>
          <a:blip r:embed="rId3"/>
          <a:stretch>
            <a:fillRect/>
          </a:stretch>
        </p:blipFill>
        <p:spPr>
          <a:xfrm>
            <a:off x="6986426" y="4510089"/>
            <a:ext cx="5096151" cy="1551664"/>
          </a:xfrm>
          <a:prstGeom prst="rect">
            <a:avLst/>
          </a:prstGeom>
        </p:spPr>
      </p:pic>
    </p:spTree>
    <p:extLst>
      <p:ext uri="{BB962C8B-B14F-4D97-AF65-F5344CB8AC3E}">
        <p14:creationId xmlns:p14="http://schemas.microsoft.com/office/powerpoint/2010/main" val="237939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0963B-24EC-175A-C366-73B777280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C09342-00B4-3224-23A5-7C0BCE51A316}"/>
              </a:ext>
            </a:extLst>
          </p:cNvPr>
          <p:cNvSpPr>
            <a:spLocks noGrp="1"/>
          </p:cNvSpPr>
          <p:nvPr>
            <p:ph type="title"/>
          </p:nvPr>
        </p:nvSpPr>
        <p:spPr>
          <a:xfrm>
            <a:off x="151593" y="188433"/>
            <a:ext cx="10213200" cy="587937"/>
          </a:xfrm>
        </p:spPr>
        <p:txBody>
          <a:bodyPr/>
          <a:lstStyle/>
          <a:p>
            <a:r>
              <a:rPr lang="en-US" dirty="0">
                <a:latin typeface="Arial" panose="020B0604020202020204" pitchFamily="34" charset="0"/>
                <a:cs typeface="Arial" panose="020B0604020202020204" pitchFamily="34" charset="0"/>
              </a:rPr>
              <a:t>Variables: Points per Game</a:t>
            </a:r>
          </a:p>
        </p:txBody>
      </p:sp>
      <p:sp>
        <p:nvSpPr>
          <p:cNvPr id="3" name="Content Placeholder 2">
            <a:extLst>
              <a:ext uri="{FF2B5EF4-FFF2-40B4-BE49-F238E27FC236}">
                <a16:creationId xmlns:a16="http://schemas.microsoft.com/office/drawing/2014/main" id="{B12C15A1-FB3E-95B8-1AC0-3CAFD1A2E589}"/>
              </a:ext>
            </a:extLst>
          </p:cNvPr>
          <p:cNvSpPr>
            <a:spLocks noGrp="1"/>
          </p:cNvSpPr>
          <p:nvPr>
            <p:ph idx="1"/>
          </p:nvPr>
        </p:nvSpPr>
        <p:spPr>
          <a:xfrm>
            <a:off x="151593" y="776370"/>
            <a:ext cx="6516335" cy="2366296"/>
          </a:xfrm>
        </p:spPr>
        <p:txBody>
          <a:bodyPr vert="horz" lIns="91440" tIns="45720" rIns="91440" bIns="45720" rtlCol="0" anchor="t">
            <a:normAutofit/>
          </a:bodyPr>
          <a:lstStyle/>
          <a:p>
            <a:pPr marL="0" indent="0">
              <a:lnSpc>
                <a:spcPct val="120000"/>
              </a:lnSpc>
              <a:spcBef>
                <a:spcPts val="0"/>
              </a:spcBef>
              <a:buNone/>
            </a:pPr>
            <a:r>
              <a:rPr lang="en-US" sz="2100" b="1" dirty="0">
                <a:solidFill>
                  <a:srgbClr val="000000">
                    <a:alpha val="60000"/>
                  </a:srgbClr>
                </a:solidFill>
                <a:latin typeface="Arial" panose="020B0604020202020204" pitchFamily="34" charset="0"/>
                <a:cs typeface="Arial" panose="020B0604020202020204" pitchFamily="34" charset="0"/>
              </a:rPr>
              <a:t>Variable Meaning: </a:t>
            </a:r>
          </a:p>
          <a:p>
            <a:pPr marL="0" indent="0">
              <a:lnSpc>
                <a:spcPct val="120000"/>
              </a:lnSpc>
              <a:spcBef>
                <a:spcPts val="0"/>
              </a:spcBef>
              <a:buNone/>
            </a:pPr>
            <a:r>
              <a:rPr lang="en-US" sz="1200" dirty="0">
                <a:solidFill>
                  <a:srgbClr val="000000">
                    <a:alpha val="60000"/>
                  </a:srgbClr>
                </a:solidFill>
                <a:latin typeface="Arial" panose="020B0604020202020204" pitchFamily="34" charset="0"/>
                <a:cs typeface="Arial" panose="020B0604020202020204" pitchFamily="34" charset="0"/>
              </a:rPr>
              <a:t>Number of goals and assists scored per game played. A goal is credited when the puck completely crosses the goal line into the net and is credited to the last player on the scoring team to touch the puck. An assist is credited to the last two players on the scoring team to touch the puck before the goal scorer. One or two assists can be credited per goal depending on the number of players that touched the puck prior to the goal scorer scoring without an opposing player gaining possession.  </a:t>
            </a:r>
          </a:p>
        </p:txBody>
      </p:sp>
      <p:pic>
        <p:nvPicPr>
          <p:cNvPr id="2050" name="Picture 2">
            <a:extLst>
              <a:ext uri="{FF2B5EF4-FFF2-40B4-BE49-F238E27FC236}">
                <a16:creationId xmlns:a16="http://schemas.microsoft.com/office/drawing/2014/main" id="{C8D9E0FD-7159-A05B-B92C-D629FA1F9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8343" y="161556"/>
            <a:ext cx="5232064" cy="41148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0">
            <a:extLst>
              <a:ext uri="{FF2B5EF4-FFF2-40B4-BE49-F238E27FC236}">
                <a16:creationId xmlns:a16="http://schemas.microsoft.com/office/drawing/2014/main" id="{6B344072-0F16-3DCF-287C-F712D47D1F0E}"/>
              </a:ext>
            </a:extLst>
          </p:cNvPr>
          <p:cNvSpPr>
            <a:spLocks noChangeArrowheads="1"/>
          </p:cNvSpPr>
          <p:nvPr/>
        </p:nvSpPr>
        <p:spPr bwMode="auto">
          <a:xfrm>
            <a:off x="151593" y="2783071"/>
            <a:ext cx="4885883" cy="1631153"/>
          </a:xfrm>
          <a:prstGeom prst="rect">
            <a:avLst/>
          </a:prstGeom>
        </p:spPr>
        <p:txBody>
          <a:bodyPr vert="horz" lIns="91440" tIns="45720" rIns="91440" bIns="45720" rtlCol="0" anchor="t">
            <a:normAutofit/>
          </a:bodyPr>
          <a:lstStyle/>
          <a:p>
            <a:pPr>
              <a:buClr>
                <a:schemeClr val="accent3"/>
              </a:buClr>
              <a:buFont typeface="Wingdings" panose="05000000000000000000" pitchFamily="2" charset="2"/>
              <a:buNone/>
            </a:pPr>
            <a:r>
              <a:rPr lang="en-US" altLang="en-US" sz="1600" b="1" spc="50" dirty="0">
                <a:solidFill>
                  <a:srgbClr val="000000">
                    <a:alpha val="60000"/>
                  </a:srgbClr>
                </a:solidFill>
                <a:latin typeface="Arial" panose="020B0604020202020204" pitchFamily="34" charset="0"/>
                <a:cs typeface="Arial" panose="020B0604020202020204" pitchFamily="34" charset="0"/>
              </a:rPr>
              <a:t>Summary Statistics: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median is: 0.24</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mean is: 0.27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highest mode is: 0.14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spread is: 0.02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skewness is: 1.17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Pearson's skewness is: 0.68 </a:t>
            </a:r>
          </a:p>
        </p:txBody>
      </p:sp>
      <p:sp>
        <p:nvSpPr>
          <p:cNvPr id="17" name="Content Placeholder 2">
            <a:extLst>
              <a:ext uri="{FF2B5EF4-FFF2-40B4-BE49-F238E27FC236}">
                <a16:creationId xmlns:a16="http://schemas.microsoft.com/office/drawing/2014/main" id="{BBADC21A-BF6E-0C61-3F3E-BB41B6AF70C5}"/>
              </a:ext>
            </a:extLst>
          </p:cNvPr>
          <p:cNvSpPr txBox="1">
            <a:spLocks/>
          </p:cNvSpPr>
          <p:nvPr/>
        </p:nvSpPr>
        <p:spPr>
          <a:xfrm>
            <a:off x="151593" y="4592141"/>
            <a:ext cx="6516335" cy="2104303"/>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There are a few outliers above 0.8. However, these outliers are some of the most prolific players of their time. All but one player was draft in the first round and the top three players are still active. These are outliers because they are the best offensive defensemen to play the game. The outliers will remain in the data set as the intent is to see whether right shot defensemen are coveted for a valid reason.</a:t>
            </a:r>
          </a:p>
        </p:txBody>
      </p:sp>
      <p:pic>
        <p:nvPicPr>
          <p:cNvPr id="23" name="Picture 22">
            <a:extLst>
              <a:ext uri="{FF2B5EF4-FFF2-40B4-BE49-F238E27FC236}">
                <a16:creationId xmlns:a16="http://schemas.microsoft.com/office/drawing/2014/main" id="{B1B8F0FC-8112-D372-6D03-A6B85BE60EB1}"/>
              </a:ext>
            </a:extLst>
          </p:cNvPr>
          <p:cNvPicPr>
            <a:picLocks noChangeAspect="1"/>
          </p:cNvPicPr>
          <p:nvPr/>
        </p:nvPicPr>
        <p:blipFill>
          <a:blip r:embed="rId3"/>
          <a:stretch>
            <a:fillRect/>
          </a:stretch>
        </p:blipFill>
        <p:spPr>
          <a:xfrm>
            <a:off x="7096019" y="4414224"/>
            <a:ext cx="4719406" cy="2282220"/>
          </a:xfrm>
          <a:prstGeom prst="rect">
            <a:avLst/>
          </a:prstGeom>
        </p:spPr>
      </p:pic>
    </p:spTree>
    <p:extLst>
      <p:ext uri="{BB962C8B-B14F-4D97-AF65-F5344CB8AC3E}">
        <p14:creationId xmlns:p14="http://schemas.microsoft.com/office/powerpoint/2010/main" val="228482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C684B-6CA7-69A2-B771-F52540731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F700EF-4AD2-A314-2145-44A1CE116113}"/>
              </a:ext>
            </a:extLst>
          </p:cNvPr>
          <p:cNvSpPr>
            <a:spLocks noGrp="1"/>
          </p:cNvSpPr>
          <p:nvPr>
            <p:ph type="title"/>
          </p:nvPr>
        </p:nvSpPr>
        <p:spPr>
          <a:xfrm>
            <a:off x="229112" y="395289"/>
            <a:ext cx="11227694" cy="587937"/>
          </a:xfrm>
        </p:spPr>
        <p:txBody>
          <a:bodyPr/>
          <a:lstStyle/>
          <a:p>
            <a:r>
              <a:rPr lang="en-US" dirty="0">
                <a:latin typeface="Arial" panose="020B0604020202020204" pitchFamily="34" charset="0"/>
                <a:cs typeface="Arial" panose="020B0604020202020204" pitchFamily="34" charset="0"/>
              </a:rPr>
              <a:t>Variables: Hits per Game</a:t>
            </a:r>
          </a:p>
        </p:txBody>
      </p:sp>
      <p:sp>
        <p:nvSpPr>
          <p:cNvPr id="3" name="Content Placeholder 2">
            <a:extLst>
              <a:ext uri="{FF2B5EF4-FFF2-40B4-BE49-F238E27FC236}">
                <a16:creationId xmlns:a16="http://schemas.microsoft.com/office/drawing/2014/main" id="{64515F63-846D-D228-56DA-B670D35D691E}"/>
              </a:ext>
            </a:extLst>
          </p:cNvPr>
          <p:cNvSpPr>
            <a:spLocks noGrp="1"/>
          </p:cNvSpPr>
          <p:nvPr>
            <p:ph idx="1"/>
          </p:nvPr>
        </p:nvSpPr>
        <p:spPr>
          <a:xfrm>
            <a:off x="229113" y="1193701"/>
            <a:ext cx="6253880" cy="2104303"/>
          </a:xfrm>
        </p:spPr>
        <p:txBody>
          <a:bodyPr vert="horz" lIns="91440" tIns="45720" rIns="91440" bIns="45720" rtlCol="0" anchor="t">
            <a:normAutofit/>
          </a:bodyPr>
          <a:lstStyle/>
          <a:p>
            <a:pPr marL="0" indent="0">
              <a:lnSpc>
                <a:spcPct val="100000"/>
              </a:lnSpc>
              <a:spcBef>
                <a:spcPts val="0"/>
              </a:spcBef>
              <a:buNone/>
            </a:pPr>
            <a:r>
              <a:rPr lang="en-US" sz="1600" b="1" dirty="0">
                <a:solidFill>
                  <a:srgbClr val="000000">
                    <a:alpha val="60000"/>
                  </a:srgbClr>
                </a:solidFill>
                <a:latin typeface="Arial" panose="020B0604020202020204" pitchFamily="34" charset="0"/>
                <a:cs typeface="Arial" panose="020B0604020202020204" pitchFamily="34" charset="0"/>
              </a:rPr>
              <a:t>Variable Meaning: </a:t>
            </a:r>
          </a:p>
          <a:p>
            <a:pPr marL="0" indent="0">
              <a:lnSpc>
                <a:spcPct val="100000"/>
              </a:lnSpc>
              <a:spcBef>
                <a:spcPts val="0"/>
              </a:spcBef>
              <a:buNone/>
            </a:pPr>
            <a:r>
              <a:rPr lang="en-US" sz="1200" dirty="0">
                <a:solidFill>
                  <a:srgbClr val="000000">
                    <a:alpha val="60000"/>
                  </a:srgbClr>
                </a:solidFill>
                <a:latin typeface="Arial" panose="020B0604020202020204" pitchFamily="34" charset="0"/>
                <a:cs typeface="Arial" panose="020B0604020202020204" pitchFamily="34" charset="0"/>
              </a:rPr>
              <a:t>Number of hits registered per game played. A hit is registered when a player intentionally makes forceful contact with an opposing player who has the puck, causing them to lose possession of the puck.</a:t>
            </a:r>
          </a:p>
        </p:txBody>
      </p:sp>
      <p:sp>
        <p:nvSpPr>
          <p:cNvPr id="12" name="Rectangle 10">
            <a:extLst>
              <a:ext uri="{FF2B5EF4-FFF2-40B4-BE49-F238E27FC236}">
                <a16:creationId xmlns:a16="http://schemas.microsoft.com/office/drawing/2014/main" id="{4A35CFBB-262F-8FD8-F6EA-B4B824FCAD27}"/>
              </a:ext>
            </a:extLst>
          </p:cNvPr>
          <p:cNvSpPr>
            <a:spLocks noChangeArrowheads="1"/>
          </p:cNvSpPr>
          <p:nvPr/>
        </p:nvSpPr>
        <p:spPr bwMode="auto">
          <a:xfrm>
            <a:off x="229112" y="2300928"/>
            <a:ext cx="5371206" cy="2645336"/>
          </a:xfrm>
          <a:prstGeom prst="rect">
            <a:avLst/>
          </a:prstGeom>
        </p:spPr>
        <p:txBody>
          <a:bodyPr vert="horz" lIns="91440" tIns="45720" rIns="91440" bIns="45720" rtlCol="0" anchor="t">
            <a:normAutofit/>
          </a:bodyPr>
          <a:lstStyle/>
          <a:p>
            <a:pPr>
              <a:buClr>
                <a:schemeClr val="accent3"/>
              </a:buClr>
              <a:buFont typeface="Wingdings" panose="05000000000000000000" pitchFamily="2" charset="2"/>
              <a:buNone/>
            </a:pPr>
            <a:r>
              <a:rPr lang="en-US" altLang="en-US" sz="1600" b="1" spc="50" dirty="0">
                <a:solidFill>
                  <a:srgbClr val="000000">
                    <a:alpha val="60000"/>
                  </a:srgbClr>
                </a:solidFill>
                <a:latin typeface="Arial" panose="020B0604020202020204" pitchFamily="34" charset="0"/>
                <a:cs typeface="Arial" panose="020B0604020202020204" pitchFamily="34" charset="0"/>
              </a:rPr>
              <a:t>Summary Statistics: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median is: 0.91</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mean is: 1.05</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highest mode is: 0.13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spread is: 0.51</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skewness is: 0.82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Pearson's skewness is: 0.58</a:t>
            </a:r>
          </a:p>
        </p:txBody>
      </p:sp>
      <p:sp>
        <p:nvSpPr>
          <p:cNvPr id="4" name="Content Placeholder 2">
            <a:extLst>
              <a:ext uri="{FF2B5EF4-FFF2-40B4-BE49-F238E27FC236}">
                <a16:creationId xmlns:a16="http://schemas.microsoft.com/office/drawing/2014/main" id="{EFC1A8BF-3B31-1E43-C6E2-99F163DC8763}"/>
              </a:ext>
            </a:extLst>
          </p:cNvPr>
          <p:cNvSpPr txBox="1">
            <a:spLocks/>
          </p:cNvSpPr>
          <p:nvPr/>
        </p:nvSpPr>
        <p:spPr>
          <a:xfrm>
            <a:off x="229112" y="4039176"/>
            <a:ext cx="6516335" cy="2104303"/>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There are a few outliers above 3 Hits per Game (HPG). However, these defensemen are not known for being prolific scorers. These players are defensive defensemen and do not join offensive rushes in the same way as Cale Makar or Quinn Hughes as show by the low Points per Game (PPG). The outliers will remain in the data set as the intent is to see whether right shot defensemen are coveted for a valid reason.</a:t>
            </a:r>
          </a:p>
        </p:txBody>
      </p:sp>
      <p:pic>
        <p:nvPicPr>
          <p:cNvPr id="3078" name="Picture 6">
            <a:extLst>
              <a:ext uri="{FF2B5EF4-FFF2-40B4-BE49-F238E27FC236}">
                <a16:creationId xmlns:a16="http://schemas.microsoft.com/office/drawing/2014/main" id="{435BC2A2-77CD-8B25-2D50-B831DFF43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116" y="230902"/>
            <a:ext cx="5362575" cy="43148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AFAE122-64D1-6895-B72A-14E2E60E7E10}"/>
              </a:ext>
            </a:extLst>
          </p:cNvPr>
          <p:cNvPicPr>
            <a:picLocks noChangeAspect="1"/>
          </p:cNvPicPr>
          <p:nvPr/>
        </p:nvPicPr>
        <p:blipFill>
          <a:blip r:embed="rId3"/>
          <a:stretch>
            <a:fillRect/>
          </a:stretch>
        </p:blipFill>
        <p:spPr>
          <a:xfrm>
            <a:off x="7041672" y="4710114"/>
            <a:ext cx="4721461" cy="1916984"/>
          </a:xfrm>
          <a:prstGeom prst="rect">
            <a:avLst/>
          </a:prstGeom>
        </p:spPr>
      </p:pic>
    </p:spTree>
    <p:extLst>
      <p:ext uri="{BB962C8B-B14F-4D97-AF65-F5344CB8AC3E}">
        <p14:creationId xmlns:p14="http://schemas.microsoft.com/office/powerpoint/2010/main" val="14452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B2331-CD38-9553-1FF8-B5132736C2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84F11-CD3E-BC9E-AF5A-24094B436D5B}"/>
              </a:ext>
            </a:extLst>
          </p:cNvPr>
          <p:cNvSpPr>
            <a:spLocks noGrp="1"/>
          </p:cNvSpPr>
          <p:nvPr>
            <p:ph type="title"/>
          </p:nvPr>
        </p:nvSpPr>
        <p:spPr>
          <a:xfrm>
            <a:off x="188016" y="395289"/>
            <a:ext cx="11522817" cy="587937"/>
          </a:xfrm>
        </p:spPr>
        <p:txBody>
          <a:bodyPr/>
          <a:lstStyle/>
          <a:p>
            <a:r>
              <a:rPr lang="en-US" dirty="0">
                <a:latin typeface="Arial" panose="020B0604020202020204" pitchFamily="34" charset="0"/>
                <a:cs typeface="Arial" panose="020B0604020202020204" pitchFamily="34" charset="0"/>
              </a:rPr>
              <a:t>Variables: Blocked Shots per Game</a:t>
            </a:r>
          </a:p>
        </p:txBody>
      </p:sp>
      <p:sp>
        <p:nvSpPr>
          <p:cNvPr id="3" name="Content Placeholder 2">
            <a:extLst>
              <a:ext uri="{FF2B5EF4-FFF2-40B4-BE49-F238E27FC236}">
                <a16:creationId xmlns:a16="http://schemas.microsoft.com/office/drawing/2014/main" id="{33F06303-0B12-9C8B-AC21-E3FEB2EF75E6}"/>
              </a:ext>
            </a:extLst>
          </p:cNvPr>
          <p:cNvSpPr>
            <a:spLocks noGrp="1"/>
          </p:cNvSpPr>
          <p:nvPr>
            <p:ph idx="1"/>
          </p:nvPr>
        </p:nvSpPr>
        <p:spPr>
          <a:xfrm>
            <a:off x="188017" y="1193701"/>
            <a:ext cx="6418265" cy="2104303"/>
          </a:xfrm>
        </p:spPr>
        <p:txBody>
          <a:bodyPr vert="horz" lIns="91440" tIns="45720" rIns="91440" bIns="45720" rtlCol="0" anchor="t">
            <a:normAutofit/>
          </a:bodyPr>
          <a:lstStyle/>
          <a:p>
            <a:pPr marL="0" indent="0">
              <a:lnSpc>
                <a:spcPct val="100000"/>
              </a:lnSpc>
              <a:spcBef>
                <a:spcPts val="0"/>
              </a:spcBef>
              <a:buNone/>
            </a:pPr>
            <a:r>
              <a:rPr lang="en-US" sz="1600" b="1" dirty="0">
                <a:solidFill>
                  <a:srgbClr val="000000">
                    <a:alpha val="60000"/>
                  </a:srgbClr>
                </a:solidFill>
                <a:latin typeface="Arial" panose="020B0604020202020204" pitchFamily="34" charset="0"/>
                <a:cs typeface="Arial" panose="020B0604020202020204" pitchFamily="34" charset="0"/>
              </a:rPr>
              <a:t>Variable Meaning: </a:t>
            </a:r>
          </a:p>
          <a:p>
            <a:pPr marL="0" indent="0">
              <a:lnSpc>
                <a:spcPct val="100000"/>
              </a:lnSpc>
              <a:spcBef>
                <a:spcPts val="0"/>
              </a:spcBef>
              <a:buNone/>
            </a:pPr>
            <a:r>
              <a:rPr lang="en-US" sz="1200" dirty="0">
                <a:solidFill>
                  <a:srgbClr val="000000">
                    <a:alpha val="60000"/>
                  </a:srgbClr>
                </a:solidFill>
                <a:latin typeface="Arial" panose="020B0604020202020204" pitchFamily="34" charset="0"/>
                <a:cs typeface="Arial" panose="020B0604020202020204" pitchFamily="34" charset="0"/>
              </a:rPr>
              <a:t>Number of blocked shots registered per game played. A blocked shot is registered when a player deflects or blocks an opposing player’s shot before it can become a shot on goal.</a:t>
            </a:r>
          </a:p>
        </p:txBody>
      </p:sp>
      <p:sp>
        <p:nvSpPr>
          <p:cNvPr id="12" name="Rectangle 10">
            <a:extLst>
              <a:ext uri="{FF2B5EF4-FFF2-40B4-BE49-F238E27FC236}">
                <a16:creationId xmlns:a16="http://schemas.microsoft.com/office/drawing/2014/main" id="{102AAFB2-B34E-DEFE-72B3-56097149386A}"/>
              </a:ext>
            </a:extLst>
          </p:cNvPr>
          <p:cNvSpPr>
            <a:spLocks noChangeArrowheads="1"/>
          </p:cNvSpPr>
          <p:nvPr/>
        </p:nvSpPr>
        <p:spPr bwMode="auto">
          <a:xfrm>
            <a:off x="188016" y="2245852"/>
            <a:ext cx="5512389" cy="2645336"/>
          </a:xfrm>
          <a:prstGeom prst="rect">
            <a:avLst/>
          </a:prstGeom>
        </p:spPr>
        <p:txBody>
          <a:bodyPr vert="horz" lIns="91440" tIns="45720" rIns="91440" bIns="45720" rtlCol="0" anchor="t">
            <a:normAutofit/>
          </a:bodyPr>
          <a:lstStyle/>
          <a:p>
            <a:pPr>
              <a:buClr>
                <a:schemeClr val="accent3"/>
              </a:buClr>
              <a:buFont typeface="Wingdings" panose="05000000000000000000" pitchFamily="2" charset="2"/>
              <a:buNone/>
            </a:pPr>
            <a:r>
              <a:rPr lang="en-US" altLang="en-US" sz="1600" b="1" spc="50" dirty="0">
                <a:solidFill>
                  <a:srgbClr val="000000">
                    <a:alpha val="60000"/>
                  </a:srgbClr>
                </a:solidFill>
                <a:latin typeface="Arial" panose="020B0604020202020204" pitchFamily="34" charset="0"/>
                <a:cs typeface="Arial" panose="020B0604020202020204" pitchFamily="34" charset="0"/>
              </a:rPr>
              <a:t>Summary Statistics: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median is: 1.08</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mean is: 1.03</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highest mode is: 1.25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spread is: 0.25</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skewness is: -0.14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Pearson's skewness is: -0.29</a:t>
            </a:r>
          </a:p>
        </p:txBody>
      </p:sp>
      <p:pic>
        <p:nvPicPr>
          <p:cNvPr id="4100" name="Picture 4">
            <a:extLst>
              <a:ext uri="{FF2B5EF4-FFF2-40B4-BE49-F238E27FC236}">
                <a16:creationId xmlns:a16="http://schemas.microsoft.com/office/drawing/2014/main" id="{A57F642C-4270-0749-AD67-08960B233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8203" y="1271587"/>
            <a:ext cx="5362575" cy="43148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8EA7B822-0391-1DF1-BCCE-C0EDCD68BDAF}"/>
              </a:ext>
            </a:extLst>
          </p:cNvPr>
          <p:cNvSpPr txBox="1">
            <a:spLocks/>
          </p:cNvSpPr>
          <p:nvPr/>
        </p:nvSpPr>
        <p:spPr>
          <a:xfrm>
            <a:off x="188016" y="3839036"/>
            <a:ext cx="6516335" cy="2104303"/>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There are no significant outliers in Blocked Shots per Game.</a:t>
            </a:r>
          </a:p>
        </p:txBody>
      </p:sp>
    </p:spTree>
    <p:extLst>
      <p:ext uri="{BB962C8B-B14F-4D97-AF65-F5344CB8AC3E}">
        <p14:creationId xmlns:p14="http://schemas.microsoft.com/office/powerpoint/2010/main" val="368794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6E631-A320-469B-8B30-D5A6C1880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7311E4-300B-2004-B7F5-D558C3D9E99D}"/>
              </a:ext>
            </a:extLst>
          </p:cNvPr>
          <p:cNvSpPr>
            <a:spLocks noGrp="1"/>
          </p:cNvSpPr>
          <p:nvPr>
            <p:ph type="title"/>
          </p:nvPr>
        </p:nvSpPr>
        <p:spPr>
          <a:xfrm>
            <a:off x="157194" y="385015"/>
            <a:ext cx="11301474" cy="587937"/>
          </a:xfrm>
        </p:spPr>
        <p:txBody>
          <a:bodyPr/>
          <a:lstStyle/>
          <a:p>
            <a:r>
              <a:rPr lang="en-US" dirty="0">
                <a:latin typeface="Arial" panose="020B0604020202020204" pitchFamily="34" charset="0"/>
                <a:cs typeface="Arial" panose="020B0604020202020204" pitchFamily="34" charset="0"/>
              </a:rPr>
              <a:t>Variables: Total Shooting Percentage</a:t>
            </a:r>
          </a:p>
        </p:txBody>
      </p:sp>
      <p:sp>
        <p:nvSpPr>
          <p:cNvPr id="3" name="Content Placeholder 2">
            <a:extLst>
              <a:ext uri="{FF2B5EF4-FFF2-40B4-BE49-F238E27FC236}">
                <a16:creationId xmlns:a16="http://schemas.microsoft.com/office/drawing/2014/main" id="{BA6B1F92-A7AB-7463-93BD-81C0657CF8F2}"/>
              </a:ext>
            </a:extLst>
          </p:cNvPr>
          <p:cNvSpPr>
            <a:spLocks noGrp="1"/>
          </p:cNvSpPr>
          <p:nvPr>
            <p:ph idx="1"/>
          </p:nvPr>
        </p:nvSpPr>
        <p:spPr>
          <a:xfrm>
            <a:off x="182802" y="1198837"/>
            <a:ext cx="6294976" cy="2366296"/>
          </a:xfrm>
        </p:spPr>
        <p:txBody>
          <a:bodyPr vert="horz" lIns="91440" tIns="45720" rIns="91440" bIns="45720" rtlCol="0" anchor="t">
            <a:normAutofit/>
          </a:bodyPr>
          <a:lstStyle/>
          <a:p>
            <a:pPr marL="0" indent="0">
              <a:lnSpc>
                <a:spcPct val="120000"/>
              </a:lnSpc>
              <a:spcBef>
                <a:spcPts val="0"/>
              </a:spcBef>
              <a:buNone/>
            </a:pPr>
            <a:r>
              <a:rPr lang="en-US" sz="2100" b="1" dirty="0">
                <a:solidFill>
                  <a:srgbClr val="000000">
                    <a:alpha val="60000"/>
                  </a:srgbClr>
                </a:solidFill>
                <a:latin typeface="Arial" panose="020B0604020202020204" pitchFamily="34" charset="0"/>
                <a:cs typeface="Arial" panose="020B0604020202020204" pitchFamily="34" charset="0"/>
              </a:rPr>
              <a:t>Variable Meaning: </a:t>
            </a:r>
          </a:p>
          <a:p>
            <a:pPr marL="0" indent="0">
              <a:lnSpc>
                <a:spcPct val="120000"/>
              </a:lnSpc>
              <a:spcBef>
                <a:spcPts val="0"/>
              </a:spcBef>
              <a:buNone/>
            </a:pPr>
            <a:r>
              <a:rPr lang="en-US" sz="1200" dirty="0">
                <a:solidFill>
                  <a:srgbClr val="000000">
                    <a:alpha val="60000"/>
                  </a:srgbClr>
                </a:solidFill>
                <a:latin typeface="Arial" panose="020B0604020202020204" pitchFamily="34" charset="0"/>
                <a:cs typeface="Arial" panose="020B0604020202020204" pitchFamily="34" charset="0"/>
              </a:rPr>
              <a:t>The number of goals scored divided by the number of shots on goal taken. </a:t>
            </a:r>
          </a:p>
          <a:p>
            <a:pPr marL="0" indent="0">
              <a:lnSpc>
                <a:spcPct val="120000"/>
              </a:lnSpc>
              <a:spcBef>
                <a:spcPts val="0"/>
              </a:spcBef>
              <a:buNone/>
            </a:pPr>
            <a:r>
              <a:rPr lang="en-US" sz="1200" dirty="0">
                <a:solidFill>
                  <a:srgbClr val="000000">
                    <a:alpha val="60000"/>
                  </a:srgbClr>
                </a:solidFill>
                <a:latin typeface="Arial" panose="020B0604020202020204" pitchFamily="34" charset="0"/>
                <a:cs typeface="Arial" panose="020B0604020202020204" pitchFamily="34" charset="0"/>
              </a:rPr>
              <a:t>A goal is credited when the puck completely crosses the goal line into the net and is credited to the last player on the scoring team that touched the puck. </a:t>
            </a:r>
          </a:p>
          <a:p>
            <a:pPr marL="0" indent="0">
              <a:lnSpc>
                <a:spcPct val="120000"/>
              </a:lnSpc>
              <a:spcBef>
                <a:spcPts val="0"/>
              </a:spcBef>
              <a:buNone/>
            </a:pPr>
            <a:r>
              <a:rPr lang="en-US" sz="1200" dirty="0">
                <a:solidFill>
                  <a:srgbClr val="000000">
                    <a:alpha val="60000"/>
                  </a:srgbClr>
                </a:solidFill>
                <a:latin typeface="Arial" panose="020B0604020202020204" pitchFamily="34" charset="0"/>
                <a:cs typeface="Arial" panose="020B0604020202020204" pitchFamily="34" charset="0"/>
              </a:rPr>
              <a:t>A shot on goal is when a player shoots the puck with the intent of scoring, and the shot would have gone in the net if it hadn't been stopped by the goaltender. </a:t>
            </a:r>
          </a:p>
        </p:txBody>
      </p:sp>
      <p:sp>
        <p:nvSpPr>
          <p:cNvPr id="12" name="Rectangle 10">
            <a:extLst>
              <a:ext uri="{FF2B5EF4-FFF2-40B4-BE49-F238E27FC236}">
                <a16:creationId xmlns:a16="http://schemas.microsoft.com/office/drawing/2014/main" id="{6A6ED36B-4000-7815-5550-81A1C66C6D22}"/>
              </a:ext>
            </a:extLst>
          </p:cNvPr>
          <p:cNvSpPr>
            <a:spLocks noChangeArrowheads="1"/>
          </p:cNvSpPr>
          <p:nvPr/>
        </p:nvSpPr>
        <p:spPr bwMode="auto">
          <a:xfrm>
            <a:off x="182802" y="3013827"/>
            <a:ext cx="5406501" cy="2645336"/>
          </a:xfrm>
          <a:prstGeom prst="rect">
            <a:avLst/>
          </a:prstGeom>
        </p:spPr>
        <p:txBody>
          <a:bodyPr vert="horz" lIns="91440" tIns="45720" rIns="91440" bIns="45720" rtlCol="0" anchor="t">
            <a:normAutofit/>
          </a:bodyPr>
          <a:lstStyle/>
          <a:p>
            <a:pPr>
              <a:buClr>
                <a:schemeClr val="accent3"/>
              </a:buClr>
              <a:buFont typeface="Wingdings" panose="05000000000000000000" pitchFamily="2" charset="2"/>
              <a:buNone/>
            </a:pPr>
            <a:r>
              <a:rPr lang="en-US" altLang="en-US" sz="1600" b="1" spc="50" dirty="0">
                <a:solidFill>
                  <a:srgbClr val="000000">
                    <a:alpha val="60000"/>
                  </a:srgbClr>
                </a:solidFill>
                <a:latin typeface="Arial" panose="020B0604020202020204" pitchFamily="34" charset="0"/>
                <a:cs typeface="Arial" panose="020B0604020202020204" pitchFamily="34" charset="0"/>
              </a:rPr>
              <a:t>Summary Statistics: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median is: 0.04</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mean is: 0.05</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highest mode is: 0.04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spread is: 0.0</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skewness is: 0.42 </a:t>
            </a:r>
          </a:p>
          <a:p>
            <a:pPr>
              <a:buClr>
                <a:schemeClr val="accent3"/>
              </a:buClr>
            </a:pPr>
            <a:r>
              <a:rPr lang="en-US" altLang="en-US" sz="1200" spc="50" dirty="0">
                <a:solidFill>
                  <a:srgbClr val="000000">
                    <a:alpha val="60000"/>
                  </a:srgbClr>
                </a:solidFill>
                <a:latin typeface="Arial" panose="020B0604020202020204" pitchFamily="34" charset="0"/>
                <a:cs typeface="Arial" panose="020B0604020202020204" pitchFamily="34" charset="0"/>
              </a:rPr>
              <a:t> The Pearson's skewness is: 0.12 </a:t>
            </a:r>
          </a:p>
        </p:txBody>
      </p:sp>
      <p:pic>
        <p:nvPicPr>
          <p:cNvPr id="5122" name="Picture 2">
            <a:extLst>
              <a:ext uri="{FF2B5EF4-FFF2-40B4-BE49-F238E27FC236}">
                <a16:creationId xmlns:a16="http://schemas.microsoft.com/office/drawing/2014/main" id="{EE24C16B-B350-A80A-44C4-0768CDB82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518" y="149443"/>
            <a:ext cx="4072150" cy="323061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4636666B-DA70-48DE-2352-CBBF865A8E82}"/>
              </a:ext>
            </a:extLst>
          </p:cNvPr>
          <p:cNvSpPr txBox="1">
            <a:spLocks/>
          </p:cNvSpPr>
          <p:nvPr/>
        </p:nvSpPr>
        <p:spPr>
          <a:xfrm>
            <a:off x="182802" y="4704978"/>
            <a:ext cx="6516335" cy="2104303"/>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single outlier is Wade Brookbank. This is an interesting outlier as Wade Brookbank is not a prolific scorer or a superstar. He did not play a single 82 game season in his career. He amassed 6 goals in 6 seasons. In the 2006-2007 season, he had a shooting percentage of 100% with 1 shot and 1 goal. This player is an anomaly and will be removed from the dataset. With 127 games played, 38 shots and 6 goals, he would not be considered a notable player other than that he made his few shots count.</a:t>
            </a:r>
          </a:p>
        </p:txBody>
      </p:sp>
      <p:pic>
        <p:nvPicPr>
          <p:cNvPr id="5124" name="Picture 4">
            <a:extLst>
              <a:ext uri="{FF2B5EF4-FFF2-40B4-BE49-F238E27FC236}">
                <a16:creationId xmlns:a16="http://schemas.microsoft.com/office/drawing/2014/main" id="{00F5F3F2-2FDC-CD27-B25F-A58356511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588" y="3513763"/>
            <a:ext cx="4069080" cy="3228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439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B6550-8C26-B5AC-51D6-FCDDA3F27E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A5B73-A2CB-5AF1-9C8F-AC15194CCEA5}"/>
              </a:ext>
            </a:extLst>
          </p:cNvPr>
          <p:cNvSpPr>
            <a:spLocks noGrp="1"/>
          </p:cNvSpPr>
          <p:nvPr>
            <p:ph type="title"/>
          </p:nvPr>
        </p:nvSpPr>
        <p:spPr>
          <a:xfrm>
            <a:off x="157194" y="385015"/>
            <a:ext cx="11301474" cy="587937"/>
          </a:xfrm>
        </p:spPr>
        <p:txBody>
          <a:bodyPr/>
          <a:lstStyle/>
          <a:p>
            <a:r>
              <a:rPr lang="en-US" dirty="0">
                <a:latin typeface="Arial" panose="020B0604020202020204" pitchFamily="34" charset="0"/>
                <a:cs typeface="Arial" panose="020B0604020202020204" pitchFamily="34" charset="0"/>
              </a:rPr>
              <a:t>Probability Mass Function (PMF)</a:t>
            </a:r>
          </a:p>
        </p:txBody>
      </p:sp>
      <p:sp>
        <p:nvSpPr>
          <p:cNvPr id="4" name="Content Placeholder 2">
            <a:extLst>
              <a:ext uri="{FF2B5EF4-FFF2-40B4-BE49-F238E27FC236}">
                <a16:creationId xmlns:a16="http://schemas.microsoft.com/office/drawing/2014/main" id="{49A4911E-3140-0930-8A86-B449016CA6A5}"/>
              </a:ext>
            </a:extLst>
          </p:cNvPr>
          <p:cNvSpPr txBox="1">
            <a:spLocks/>
          </p:cNvSpPr>
          <p:nvPr/>
        </p:nvSpPr>
        <p:spPr>
          <a:xfrm>
            <a:off x="182802" y="1126920"/>
            <a:ext cx="6516335" cy="2104303"/>
          </a:xfrm>
          <a:prstGeom prst="rect">
            <a:avLst/>
          </a:prstGeom>
        </p:spPr>
        <p:txBody>
          <a:bodyPr vert="horz" lIns="91440" tIns="45720" rIns="91440" bIns="45720" rtlCol="0" anchor="t">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panose="05000000000000000000" pitchFamily="2" charset="2"/>
              <a:buNone/>
            </a:pPr>
            <a:r>
              <a:rPr lang="en-US" sz="1600" b="1" dirty="0">
                <a:solidFill>
                  <a:srgbClr val="000000">
                    <a:alpha val="60000"/>
                  </a:srgbClr>
                </a:solidFill>
                <a:latin typeface="Arial" panose="020B0604020202020204" pitchFamily="34" charset="0"/>
                <a:cs typeface="Arial" panose="020B0604020202020204" pitchFamily="34" charset="0"/>
              </a:rPr>
              <a:t>Analysis: </a:t>
            </a:r>
          </a:p>
          <a:p>
            <a:pPr marL="0" indent="0">
              <a:lnSpc>
                <a:spcPct val="100000"/>
              </a:lnSpc>
              <a:spcBef>
                <a:spcPts val="0"/>
              </a:spcBef>
              <a:buFont typeface="Wingdings" panose="05000000000000000000" pitchFamily="2" charset="2"/>
              <a:buNone/>
            </a:pPr>
            <a:r>
              <a:rPr lang="en-US" sz="1200" dirty="0">
                <a:solidFill>
                  <a:srgbClr val="000000">
                    <a:alpha val="60000"/>
                  </a:srgbClr>
                </a:solidFill>
                <a:latin typeface="Arial" panose="020B0604020202020204" pitchFamily="34" charset="0"/>
                <a:cs typeface="Arial" panose="020B0604020202020204" pitchFamily="34" charset="0"/>
              </a:rPr>
              <a:t>The PMF results support a slight advantage for right shot defensemen in goals per game. The right shot defensemen have a consistent edge in goals per game and the edge over left shot defensemen increase as the goals per game increase. The PMF indicates that right shot defensemen have a higher goals per game.</a:t>
            </a:r>
          </a:p>
        </p:txBody>
      </p:sp>
      <p:pic>
        <p:nvPicPr>
          <p:cNvPr id="6146" name="Picture 2">
            <a:extLst>
              <a:ext uri="{FF2B5EF4-FFF2-40B4-BE49-F238E27FC236}">
                <a16:creationId xmlns:a16="http://schemas.microsoft.com/office/drawing/2014/main" id="{5667BEC7-47A9-B3FF-1E81-7B966ABB62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057" y="2866490"/>
            <a:ext cx="3653158" cy="37025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1A82811-78F7-7949-0D22-CA4BCB253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8078" y="276336"/>
            <a:ext cx="4291008" cy="629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438716"/>
      </p:ext>
    </p:extLst>
  </p:cSld>
  <p:clrMapOvr>
    <a:masterClrMapping/>
  </p:clrMapOvr>
</p:sld>
</file>

<file path=ppt/theme/theme1.xml><?xml version="1.0" encoding="utf-8"?>
<a:theme xmlns:a="http://schemas.openxmlformats.org/drawingml/2006/main" name="Frosty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835</TotalTime>
  <Words>2299</Words>
  <Application>Microsoft Office PowerPoint</Application>
  <PresentationFormat>Widescreen</PresentationFormat>
  <Paragraphs>219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Avenir Next LT Pro</vt:lpstr>
      <vt:lpstr>Calibri</vt:lpstr>
      <vt:lpstr>Goudy Old Style</vt:lpstr>
      <vt:lpstr>system-ui</vt:lpstr>
      <vt:lpstr>Wingdings</vt:lpstr>
      <vt:lpstr>FrostyVTI</vt:lpstr>
      <vt:lpstr>PowerPoint Presentation</vt:lpstr>
      <vt:lpstr>Introduction</vt:lpstr>
      <vt:lpstr>Overview</vt:lpstr>
      <vt:lpstr>Variables: Goals per Game</vt:lpstr>
      <vt:lpstr>Variables: Points per Game</vt:lpstr>
      <vt:lpstr>Variables: Hits per Game</vt:lpstr>
      <vt:lpstr>Variables: Blocked Shots per Game</vt:lpstr>
      <vt:lpstr>Variables: Total Shooting Percentage</vt:lpstr>
      <vt:lpstr>Probability Mass Function (PMF)</vt:lpstr>
      <vt:lpstr>Cumulative Distribution Function (CDF)</vt:lpstr>
      <vt:lpstr>Normal Probability Plot</vt:lpstr>
      <vt:lpstr>Scatter Plot: Game Played &amp; Goals</vt:lpstr>
      <vt:lpstr>Scatter Plot: Time on Ice &amp; Points</vt:lpstr>
      <vt:lpstr>Hypothesis Test</vt:lpstr>
      <vt:lpstr>Regression Analysis</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Quina</dc:creator>
  <cp:lastModifiedBy>Eric Quina</cp:lastModifiedBy>
  <cp:revision>554</cp:revision>
  <dcterms:created xsi:type="dcterms:W3CDTF">2024-03-10T14:32:56Z</dcterms:created>
  <dcterms:modified xsi:type="dcterms:W3CDTF">2025-02-19T01:51:17Z</dcterms:modified>
</cp:coreProperties>
</file>