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7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570" r:id="rId2"/>
    <p:sldMasterId id="2147484998" r:id="rId3"/>
    <p:sldMasterId id="2147488444" r:id="rId4"/>
  </p:sldMasterIdLst>
  <p:notesMasterIdLst>
    <p:notesMasterId r:id="rId127"/>
  </p:notesMasterIdLst>
  <p:sldIdLst>
    <p:sldId id="256" r:id="rId5"/>
    <p:sldId id="328"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453"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5" r:id="rId43"/>
    <p:sldId id="366" r:id="rId44"/>
    <p:sldId id="367"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398" r:id="rId76"/>
    <p:sldId id="399" r:id="rId77"/>
    <p:sldId id="400" r:id="rId78"/>
    <p:sldId id="401" r:id="rId79"/>
    <p:sldId id="402" r:id="rId80"/>
    <p:sldId id="403" r:id="rId81"/>
    <p:sldId id="404" r:id="rId82"/>
    <p:sldId id="405" r:id="rId83"/>
    <p:sldId id="406" r:id="rId84"/>
    <p:sldId id="407" r:id="rId85"/>
    <p:sldId id="408" r:id="rId86"/>
    <p:sldId id="409" r:id="rId87"/>
    <p:sldId id="410" r:id="rId88"/>
    <p:sldId id="411" r:id="rId89"/>
    <p:sldId id="412" r:id="rId90"/>
    <p:sldId id="413" r:id="rId91"/>
    <p:sldId id="414" r:id="rId92"/>
    <p:sldId id="415" r:id="rId93"/>
    <p:sldId id="416" r:id="rId94"/>
    <p:sldId id="417" r:id="rId95"/>
    <p:sldId id="418" r:id="rId96"/>
    <p:sldId id="419" r:id="rId97"/>
    <p:sldId id="420" r:id="rId98"/>
    <p:sldId id="421" r:id="rId99"/>
    <p:sldId id="422" r:id="rId100"/>
    <p:sldId id="423" r:id="rId101"/>
    <p:sldId id="424" r:id="rId102"/>
    <p:sldId id="425" r:id="rId103"/>
    <p:sldId id="426" r:id="rId104"/>
    <p:sldId id="427" r:id="rId105"/>
    <p:sldId id="428" r:id="rId106"/>
    <p:sldId id="429" r:id="rId107"/>
    <p:sldId id="430" r:id="rId108"/>
    <p:sldId id="431" r:id="rId109"/>
    <p:sldId id="432" r:id="rId110"/>
    <p:sldId id="433" r:id="rId111"/>
    <p:sldId id="434" r:id="rId112"/>
    <p:sldId id="435" r:id="rId113"/>
    <p:sldId id="436" r:id="rId114"/>
    <p:sldId id="437" r:id="rId115"/>
    <p:sldId id="438" r:id="rId116"/>
    <p:sldId id="443" r:id="rId117"/>
    <p:sldId id="444" r:id="rId118"/>
    <p:sldId id="445" r:id="rId119"/>
    <p:sldId id="446" r:id="rId120"/>
    <p:sldId id="447" r:id="rId121"/>
    <p:sldId id="448" r:id="rId122"/>
    <p:sldId id="449" r:id="rId123"/>
    <p:sldId id="450" r:id="rId124"/>
    <p:sldId id="451" r:id="rId125"/>
    <p:sldId id="452" r:id="rId126"/>
  </p:sldIdLst>
  <p:sldSz cx="9144000" cy="6858000" type="screen4x3"/>
  <p:notesSz cx="6858000" cy="9144000"/>
  <p:defaultTextStyle>
    <a:defPPr>
      <a:defRPr lang="zh-TW"/>
    </a:defPPr>
    <a:lvl1pPr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B8"/>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4" autoAdjust="0"/>
    <p:restoredTop sz="94617" autoAdjust="0"/>
  </p:normalViewPr>
  <p:slideViewPr>
    <p:cSldViewPr>
      <p:cViewPr varScale="1">
        <p:scale>
          <a:sx n="76" d="100"/>
          <a:sy n="76" d="100"/>
        </p:scale>
        <p:origin x="133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presProps" Target="pres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26"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50DF7B6-D191-40D7-9069-2593088D738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3" name="日期版面配置區 2">
            <a:extLst>
              <a:ext uri="{FF2B5EF4-FFF2-40B4-BE49-F238E27FC236}">
                <a16:creationId xmlns:a16="http://schemas.microsoft.com/office/drawing/2014/main" id="{8DB3321F-3845-41F5-9D24-89B54B7F3DB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kumimoji="0" sz="1200">
                <a:latin typeface="+mn-lt"/>
                <a:ea typeface="+mn-ea"/>
              </a:defRPr>
            </a:lvl1pPr>
          </a:lstStyle>
          <a:p>
            <a:pPr>
              <a:defRPr/>
            </a:pPr>
            <a:fld id="{63333478-93BE-4654-9858-5A1A14D36B48}" type="datetimeFigureOut">
              <a:rPr lang="zh-TW" altLang="en-US"/>
              <a:pPr>
                <a:defRPr/>
              </a:pPr>
              <a:t>2024/6/27</a:t>
            </a:fld>
            <a:endParaRPr lang="zh-TW" altLang="en-US"/>
          </a:p>
        </p:txBody>
      </p:sp>
      <p:sp>
        <p:nvSpPr>
          <p:cNvPr id="4" name="投影片圖像版面配置區 3">
            <a:extLst>
              <a:ext uri="{FF2B5EF4-FFF2-40B4-BE49-F238E27FC236}">
                <a16:creationId xmlns:a16="http://schemas.microsoft.com/office/drawing/2014/main" id="{56074D9B-E5FE-4F6A-A94A-56DAAAF0D4C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779382DF-2EE8-44DF-9453-A9054CC3A11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6625F9EC-2DA9-4C68-8404-0332ADD97A1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kumimoji="0" sz="1200">
                <a:latin typeface="+mn-lt"/>
                <a:ea typeface="+mn-ea"/>
              </a:defRPr>
            </a:lvl1pPr>
          </a:lstStyle>
          <a:p>
            <a:pPr>
              <a:defRPr/>
            </a:pPr>
            <a:endParaRPr lang="zh-TW" altLang="en-US"/>
          </a:p>
        </p:txBody>
      </p:sp>
      <p:sp>
        <p:nvSpPr>
          <p:cNvPr id="7" name="投影片編號版面配置區 6">
            <a:extLst>
              <a:ext uri="{FF2B5EF4-FFF2-40B4-BE49-F238E27FC236}">
                <a16:creationId xmlns:a16="http://schemas.microsoft.com/office/drawing/2014/main" id="{9BCFA372-2210-4DE0-ACC1-CC5EF2663123}"/>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200"/>
            </a:lvl1pPr>
          </a:lstStyle>
          <a:p>
            <a:pPr>
              <a:defRPr/>
            </a:pPr>
            <a:fld id="{437F1C5C-A5FC-4A73-99D1-D6F3D10CA618}"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BC3A9BDE-1439-4C8B-AE50-81E2F3E0C35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0F3D21EC-0B32-4F12-9BCC-A43BD243D10C}"/>
              </a:ext>
            </a:extLst>
          </p:cNvPr>
          <p:cNvSpPr>
            <a:spLocks noGrp="1" noChangeArrowheads="1"/>
          </p:cNvSpPr>
          <p:nvPr>
            <p:ph type="body" idx="1"/>
          </p:nvPr>
        </p:nvSpPr>
        <p:spPr bwMode="auto">
          <a:xfrm>
            <a:off x="731838" y="4560888"/>
            <a:ext cx="6176962"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90000"/>
              </a:lnSpc>
              <a:spcBef>
                <a:spcPct val="0"/>
              </a:spcBef>
            </a:pPr>
            <a:r>
              <a:rPr lang="en-US" altLang="zh-TW"/>
              <a:t> Dear Instructor:</a:t>
            </a:r>
          </a:p>
          <a:p>
            <a:pPr eaLnBrk="1" hangingPunct="1">
              <a:lnSpc>
                <a:spcPct val="90000"/>
              </a:lnSpc>
              <a:spcBef>
                <a:spcPct val="0"/>
              </a:spcBef>
            </a:pPr>
            <a:endParaRPr lang="en-US" altLang="zh-TW"/>
          </a:p>
          <a:p>
            <a:pPr eaLnBrk="1" hangingPunct="1">
              <a:lnSpc>
                <a:spcPct val="90000"/>
              </a:lnSpc>
              <a:spcBef>
                <a:spcPct val="0"/>
              </a:spcBef>
            </a:pPr>
            <a:r>
              <a:rPr lang="en-US" altLang="zh-TW"/>
              <a:t>Thank you for using the </a:t>
            </a:r>
            <a:r>
              <a:rPr lang="en-US" altLang="en-US">
                <a:solidFill>
                  <a:srgbClr val="000000"/>
                </a:solidFill>
                <a:ea typeface="新細明體" panose="02020500000000000000" pitchFamily="18" charset="-120"/>
              </a:rPr>
              <a:t>Interactive </a:t>
            </a:r>
            <a:r>
              <a:rPr lang="en-US" altLang="zh-TW"/>
              <a:t>PowerPoints for Mankiw’s Principles of Economics textbooks.  </a:t>
            </a:r>
          </a:p>
          <a:p>
            <a:pPr eaLnBrk="1" hangingPunct="1">
              <a:lnSpc>
                <a:spcPct val="90000"/>
              </a:lnSpc>
              <a:spcBef>
                <a:spcPct val="0"/>
              </a:spcBef>
            </a:pPr>
            <a:endParaRPr lang="en-US" altLang="zh-TW"/>
          </a:p>
          <a:p>
            <a:pPr eaLnBrk="1" hangingPunct="1">
              <a:lnSpc>
                <a:spcPct val="90000"/>
              </a:lnSpc>
              <a:spcBef>
                <a:spcPct val="0"/>
              </a:spcBef>
            </a:pPr>
            <a:r>
              <a:rPr lang="en-US" altLang="zh-TW"/>
              <a:t>This area is the “notes” section.  For many slides, it includes notes that are visible only to you and will not display during your presentation in class.  In slides with data tables or charts, the notes area provides the source information (often a URL or web address to the original data).  In other slides, the notes area provides information that might be helpful when teaching this material, particularly for new instructors and graduate assistant teachers.  </a:t>
            </a:r>
          </a:p>
          <a:p>
            <a:pPr eaLnBrk="1" hangingPunct="1">
              <a:lnSpc>
                <a:spcPct val="90000"/>
              </a:lnSpc>
              <a:spcBef>
                <a:spcPct val="0"/>
              </a:spcBef>
            </a:pPr>
            <a:endParaRPr lang="en-US" altLang="zh-TW"/>
          </a:p>
          <a:p>
            <a:pPr eaLnBrk="1" hangingPunct="1">
              <a:lnSpc>
                <a:spcPct val="90000"/>
              </a:lnSpc>
              <a:spcBef>
                <a:spcPct val="0"/>
              </a:spcBef>
            </a:pPr>
            <a:r>
              <a:rPr lang="en-US" altLang="zh-TW"/>
              <a:t>Notes about Chapter 1:  </a:t>
            </a:r>
          </a:p>
          <a:p>
            <a:pPr eaLnBrk="1" hangingPunct="1">
              <a:lnSpc>
                <a:spcPct val="90000"/>
              </a:lnSpc>
              <a:spcBef>
                <a:spcPct val="0"/>
              </a:spcBef>
            </a:pPr>
            <a:r>
              <a:rPr lang="en-US" altLang="zh-TW"/>
              <a:t>Most instructors try to cover this chapter in a single class session (especially those that are teaching the second of a two-semester sequence).  If you are teaching principles of microeconomics, you might consider skipping Principles 8–10, which deal with macroeconomics.  </a:t>
            </a:r>
          </a:p>
          <a:p>
            <a:pPr eaLnBrk="1" hangingPunct="1"/>
            <a:endParaRPr lang="en-US" altLang="zh-TW"/>
          </a:p>
        </p:txBody>
      </p:sp>
      <p:sp>
        <p:nvSpPr>
          <p:cNvPr id="84996" name="Slide Number Placeholder 3">
            <a:extLst>
              <a:ext uri="{FF2B5EF4-FFF2-40B4-BE49-F238E27FC236}">
                <a16:creationId xmlns:a16="http://schemas.microsoft.com/office/drawing/2014/main" id="{E6378D08-4F2D-43F5-ACA2-33576AA02F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1531CA0E-9BED-4EA6-8BE2-FF131EC6EE58}" type="slidenum">
              <a:rPr kumimoji="0" lang="en-US" altLang="zh-TW" smtClean="0">
                <a:solidFill>
                  <a:srgbClr val="000000"/>
                </a:solidFill>
              </a:rPr>
              <a:pPr/>
              <a:t>1</a:t>
            </a:fld>
            <a:endParaRPr kumimoji="0" lang="en-US" altLang="zh-TW">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投影片圖像版面配置區 1">
            <a:extLst>
              <a:ext uri="{FF2B5EF4-FFF2-40B4-BE49-F238E27FC236}">
                <a16:creationId xmlns:a16="http://schemas.microsoft.com/office/drawing/2014/main" id="{5C8068BB-7E59-4DE5-B5C2-A1FA7BAD6D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備忘稿版面配置區 2">
            <a:extLst>
              <a:ext uri="{FF2B5EF4-FFF2-40B4-BE49-F238E27FC236}">
                <a16:creationId xmlns:a16="http://schemas.microsoft.com/office/drawing/2014/main" id="{CD02FEC9-A0EB-4013-9E48-A0E33B7D32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130052" name="投影片編號版面配置區 3">
            <a:extLst>
              <a:ext uri="{FF2B5EF4-FFF2-40B4-BE49-F238E27FC236}">
                <a16:creationId xmlns:a16="http://schemas.microsoft.com/office/drawing/2014/main" id="{3DB8CC3D-6864-4873-921D-B8665E7C67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A9B97D03-472A-4141-8330-0316EA18BCAA}" type="slidenum">
              <a:rPr kumimoji="0" lang="en-US" altLang="zh-TW" smtClean="0">
                <a:cs typeface="Arial" panose="020B0604020202020204" pitchFamily="34" charset="0"/>
              </a:rPr>
              <a:pPr/>
              <a:t>44</a:t>
            </a:fld>
            <a:endParaRPr kumimoji="0" lang="en-US" altLang="zh-TW">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投影片圖像版面配置區 1">
            <a:extLst>
              <a:ext uri="{FF2B5EF4-FFF2-40B4-BE49-F238E27FC236}">
                <a16:creationId xmlns:a16="http://schemas.microsoft.com/office/drawing/2014/main" id="{DB251411-AFDC-4BF6-B33D-6CAED73339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備忘稿版面配置區 2">
            <a:extLst>
              <a:ext uri="{FF2B5EF4-FFF2-40B4-BE49-F238E27FC236}">
                <a16:creationId xmlns:a16="http://schemas.microsoft.com/office/drawing/2014/main" id="{7C963B36-2DCF-4216-9528-151DE24150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132100" name="投影片編號版面配置區 3">
            <a:extLst>
              <a:ext uri="{FF2B5EF4-FFF2-40B4-BE49-F238E27FC236}">
                <a16:creationId xmlns:a16="http://schemas.microsoft.com/office/drawing/2014/main" id="{51B45F22-5AF7-4A09-A490-86AF7C02D6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DC2E015A-4DC2-4255-A07E-B2D70717F549}" type="slidenum">
              <a:rPr kumimoji="0" lang="en-US" altLang="zh-TW" smtClean="0">
                <a:cs typeface="Arial" panose="020B0604020202020204" pitchFamily="34" charset="0"/>
              </a:rPr>
              <a:pPr/>
              <a:t>45</a:t>
            </a:fld>
            <a:endParaRPr kumimoji="0" lang="en-US" altLang="zh-TW">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投影片圖像版面配置區 1">
            <a:extLst>
              <a:ext uri="{FF2B5EF4-FFF2-40B4-BE49-F238E27FC236}">
                <a16:creationId xmlns:a16="http://schemas.microsoft.com/office/drawing/2014/main" id="{E5D361E4-B7C8-4890-9A08-559686FB9C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備忘稿版面配置區 2">
            <a:extLst>
              <a:ext uri="{FF2B5EF4-FFF2-40B4-BE49-F238E27FC236}">
                <a16:creationId xmlns:a16="http://schemas.microsoft.com/office/drawing/2014/main" id="{61578DA5-BD41-442D-A220-0FCCC8C666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134148" name="投影片編號版面配置區 3">
            <a:extLst>
              <a:ext uri="{FF2B5EF4-FFF2-40B4-BE49-F238E27FC236}">
                <a16:creationId xmlns:a16="http://schemas.microsoft.com/office/drawing/2014/main" id="{E03D0991-5CDB-4906-B57B-89400617EE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98F9113F-DA27-4EB2-ABAF-170B2CF9DF95}" type="slidenum">
              <a:rPr kumimoji="0" lang="en-US" altLang="zh-TW" smtClean="0">
                <a:cs typeface="Arial" panose="020B0604020202020204" pitchFamily="34" charset="0"/>
              </a:rPr>
              <a:pPr/>
              <a:t>46</a:t>
            </a:fld>
            <a:endParaRPr kumimoji="0" lang="en-US" altLang="zh-TW">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投影片圖像版面配置區 1">
            <a:extLst>
              <a:ext uri="{FF2B5EF4-FFF2-40B4-BE49-F238E27FC236}">
                <a16:creationId xmlns:a16="http://schemas.microsoft.com/office/drawing/2014/main" id="{C22AD77D-31B6-4147-B220-1511E522DB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備忘稿版面配置區 2">
            <a:extLst>
              <a:ext uri="{FF2B5EF4-FFF2-40B4-BE49-F238E27FC236}">
                <a16:creationId xmlns:a16="http://schemas.microsoft.com/office/drawing/2014/main" id="{8B61F810-A87B-48C0-8FE5-D089106269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136196" name="投影片編號版面配置區 3">
            <a:extLst>
              <a:ext uri="{FF2B5EF4-FFF2-40B4-BE49-F238E27FC236}">
                <a16:creationId xmlns:a16="http://schemas.microsoft.com/office/drawing/2014/main" id="{CE8BC26B-F145-4DA4-A436-C03995BD66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4BA1E401-A724-4A09-B2F3-033F2EA6AF31}" type="slidenum">
              <a:rPr kumimoji="0" lang="en-US" altLang="zh-TW" smtClean="0">
                <a:cs typeface="Arial" panose="020B0604020202020204" pitchFamily="34" charset="0"/>
              </a:rPr>
              <a:pPr/>
              <a:t>47</a:t>
            </a:fld>
            <a:endParaRPr kumimoji="0" lang="en-US" altLang="zh-TW">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投影片圖像版面配置區 1">
            <a:extLst>
              <a:ext uri="{FF2B5EF4-FFF2-40B4-BE49-F238E27FC236}">
                <a16:creationId xmlns:a16="http://schemas.microsoft.com/office/drawing/2014/main" id="{89A5A62A-6CA2-4F34-B076-D3CD970853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備忘稿版面配置區 2">
            <a:extLst>
              <a:ext uri="{FF2B5EF4-FFF2-40B4-BE49-F238E27FC236}">
                <a16:creationId xmlns:a16="http://schemas.microsoft.com/office/drawing/2014/main" id="{C48D8E5C-7D32-40B0-B705-3C44AF541B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138244" name="投影片編號版面配置區 3">
            <a:extLst>
              <a:ext uri="{FF2B5EF4-FFF2-40B4-BE49-F238E27FC236}">
                <a16:creationId xmlns:a16="http://schemas.microsoft.com/office/drawing/2014/main" id="{548FD61B-44AE-4AA2-80ED-A77084E117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8FF987CC-6472-4A61-A11B-022BD7A2D96D}" type="slidenum">
              <a:rPr kumimoji="0" lang="en-US" altLang="zh-TW" smtClean="0">
                <a:cs typeface="Arial" panose="020B0604020202020204" pitchFamily="34" charset="0"/>
              </a:rPr>
              <a:pPr/>
              <a:t>48</a:t>
            </a:fld>
            <a:endParaRPr kumimoji="0" lang="en-US" altLang="zh-TW">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投影片圖像版面配置區 1">
            <a:extLst>
              <a:ext uri="{FF2B5EF4-FFF2-40B4-BE49-F238E27FC236}">
                <a16:creationId xmlns:a16="http://schemas.microsoft.com/office/drawing/2014/main" id="{4CDDC152-1457-4351-852F-15E715359D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備忘稿版面配置區 2">
            <a:extLst>
              <a:ext uri="{FF2B5EF4-FFF2-40B4-BE49-F238E27FC236}">
                <a16:creationId xmlns:a16="http://schemas.microsoft.com/office/drawing/2014/main" id="{CB774425-E489-4AB5-BE02-47A8919953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140292" name="投影片編號版面配置區 3">
            <a:extLst>
              <a:ext uri="{FF2B5EF4-FFF2-40B4-BE49-F238E27FC236}">
                <a16:creationId xmlns:a16="http://schemas.microsoft.com/office/drawing/2014/main" id="{BAAECE83-55C3-48A8-B420-BDF2D812CA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906D3448-9678-4B1E-B470-18D1306B1746}" type="slidenum">
              <a:rPr kumimoji="0" lang="en-US" altLang="zh-TW" smtClean="0">
                <a:cs typeface="Arial" panose="020B0604020202020204" pitchFamily="34" charset="0"/>
              </a:rPr>
              <a:pPr/>
              <a:t>49</a:t>
            </a:fld>
            <a:endParaRPr kumimoji="0" lang="en-US" altLang="zh-TW">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投影片影像版面配置區 1">
            <a:extLst>
              <a:ext uri="{FF2B5EF4-FFF2-40B4-BE49-F238E27FC236}">
                <a16:creationId xmlns:a16="http://schemas.microsoft.com/office/drawing/2014/main" id="{8E12519B-58B9-4307-8A7F-59612A06E03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備忘稿版面配置區 2">
            <a:extLst>
              <a:ext uri="{FF2B5EF4-FFF2-40B4-BE49-F238E27FC236}">
                <a16:creationId xmlns:a16="http://schemas.microsoft.com/office/drawing/2014/main" id="{B49A683E-5AD2-402B-B839-0380CEB010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TW" altLang="en-US"/>
          </a:p>
        </p:txBody>
      </p:sp>
      <p:sp>
        <p:nvSpPr>
          <p:cNvPr id="195588" name="投影片編號版面配置區 3">
            <a:extLst>
              <a:ext uri="{FF2B5EF4-FFF2-40B4-BE49-F238E27FC236}">
                <a16:creationId xmlns:a16="http://schemas.microsoft.com/office/drawing/2014/main" id="{60A33372-27CC-44B1-8A7F-6960954257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fld id="{4F660B77-799C-4DB3-AAE4-D51459490D38}" type="slidenum">
              <a:rPr kumimoji="0" lang="zh-TW" altLang="en-US" smtClean="0"/>
              <a:pPr/>
              <a:t>102</a:t>
            </a:fld>
            <a:endParaRPr kumimoji="0"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4" name="Picture 7" descr="C:\Users\Andreea\Desktop\Mankiw 7e\pics plus\ch1.png">
            <a:extLst>
              <a:ext uri="{FF2B5EF4-FFF2-40B4-BE49-F238E27FC236}">
                <a16:creationId xmlns:a16="http://schemas.microsoft.com/office/drawing/2014/main" id="{5A7D6F60-0911-438D-8F41-9EAD09E4810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43438" y="2781300"/>
            <a:ext cx="4500562"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F0B90665-C556-4521-8461-526DB24D10C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835150" cy="1408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ctrTitle"/>
          </p:nvPr>
        </p:nvSpPr>
        <p:spPr>
          <a:xfrm>
            <a:off x="755576" y="499314"/>
            <a:ext cx="7772400" cy="1470025"/>
          </a:xfrm>
        </p:spPr>
        <p:txBody>
          <a:bodyPr/>
          <a:lstStyle>
            <a:lvl1pPr>
              <a:defRPr>
                <a:latin typeface="標楷體" panose="03000509000000000000" pitchFamily="65" charset="-120"/>
                <a:ea typeface="標楷體" panose="03000509000000000000" pitchFamily="65" charset="-120"/>
              </a:defRPr>
            </a:lvl1pPr>
          </a:lstStyle>
          <a:p>
            <a:r>
              <a:rPr lang="zh-TW" altLang="en-US" dirty="0"/>
              <a:t>按一下以編輯母片標題樣式</a:t>
            </a:r>
          </a:p>
        </p:txBody>
      </p:sp>
      <p:sp>
        <p:nvSpPr>
          <p:cNvPr id="3" name="副標題 2"/>
          <p:cNvSpPr>
            <a:spLocks noGrp="1"/>
          </p:cNvSpPr>
          <p:nvPr>
            <p:ph type="subTitle" idx="1"/>
          </p:nvPr>
        </p:nvSpPr>
        <p:spPr>
          <a:xfrm>
            <a:off x="755576" y="2996952"/>
            <a:ext cx="3528392" cy="2520280"/>
          </a:xfrm>
        </p:spPr>
        <p:txBody>
          <a:bodyPr/>
          <a:lstStyle>
            <a:lvl1pPr marL="0" indent="0" algn="ctr">
              <a:buNone/>
              <a:defRPr>
                <a:solidFill>
                  <a:schemeClr val="tx1">
                    <a:tint val="75000"/>
                  </a:schemeClr>
                </a:solidFill>
                <a:latin typeface="標楷體" panose="03000509000000000000" pitchFamily="65" charset="-120"/>
                <a:ea typeface="標楷體" panose="03000509000000000000" pitchFamily="65"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6" name="日期版面配置區 3">
            <a:extLst>
              <a:ext uri="{FF2B5EF4-FFF2-40B4-BE49-F238E27FC236}">
                <a16:creationId xmlns:a16="http://schemas.microsoft.com/office/drawing/2014/main" id="{DF0F5FE0-67AF-42B1-A7AC-8DE036255034}"/>
              </a:ext>
            </a:extLst>
          </p:cNvPr>
          <p:cNvSpPr>
            <a:spLocks noGrp="1"/>
          </p:cNvSpPr>
          <p:nvPr>
            <p:ph type="dt" sz="half" idx="10"/>
          </p:nvPr>
        </p:nvSpPr>
        <p:spPr/>
        <p:txBody>
          <a:bodyPr/>
          <a:lstStyle>
            <a:lvl1pPr>
              <a:defRPr/>
            </a:lvl1pPr>
          </a:lstStyle>
          <a:p>
            <a:pPr>
              <a:defRPr/>
            </a:pPr>
            <a:fld id="{66DC7CC4-182D-48D8-BA88-D51ABA6F1D2E}" type="datetimeFigureOut">
              <a:rPr lang="zh-TW" altLang="en-US"/>
              <a:pPr>
                <a:defRPr/>
              </a:pPr>
              <a:t>2024/6/27</a:t>
            </a:fld>
            <a:endParaRPr lang="zh-TW" altLang="en-US"/>
          </a:p>
        </p:txBody>
      </p:sp>
      <p:sp>
        <p:nvSpPr>
          <p:cNvPr id="7" name="頁尾版面配置區 4">
            <a:extLst>
              <a:ext uri="{FF2B5EF4-FFF2-40B4-BE49-F238E27FC236}">
                <a16:creationId xmlns:a16="http://schemas.microsoft.com/office/drawing/2014/main" id="{975E91A4-93D1-45C7-9777-76612EF84A97}"/>
              </a:ext>
            </a:extLst>
          </p:cNvPr>
          <p:cNvSpPr>
            <a:spLocks noGrp="1"/>
          </p:cNvSpPr>
          <p:nvPr>
            <p:ph type="ftr" sz="quarter" idx="11"/>
          </p:nvPr>
        </p:nvSpPr>
        <p:spPr/>
        <p:txBody>
          <a:bodyPr/>
          <a:lstStyle>
            <a:lvl1pPr>
              <a:defRPr/>
            </a:lvl1pPr>
          </a:lstStyle>
          <a:p>
            <a:pPr>
              <a:defRPr/>
            </a:pPr>
            <a:endParaRPr lang="zh-TW" altLang="en-US"/>
          </a:p>
        </p:txBody>
      </p:sp>
      <p:sp>
        <p:nvSpPr>
          <p:cNvPr id="8" name="投影片編號版面配置區 5">
            <a:extLst>
              <a:ext uri="{FF2B5EF4-FFF2-40B4-BE49-F238E27FC236}">
                <a16:creationId xmlns:a16="http://schemas.microsoft.com/office/drawing/2014/main" id="{2F9F139C-2169-4BA2-BF08-60857FA0716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E5954E07-EE02-4EA3-B188-633FE5B87D89}" type="slidenum">
              <a:rPr lang="zh-TW" altLang="en-US"/>
              <a:pPr>
                <a:defRPr/>
              </a:pPr>
              <a:t>‹#›</a:t>
            </a:fld>
            <a:endParaRPr lang="zh-TW" altLang="en-US"/>
          </a:p>
        </p:txBody>
      </p:sp>
    </p:spTree>
    <p:extLst>
      <p:ext uri="{BB962C8B-B14F-4D97-AF65-F5344CB8AC3E}">
        <p14:creationId xmlns:p14="http://schemas.microsoft.com/office/powerpoint/2010/main" val="890962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254E0E-9931-41C3-B88A-F37C704F8005}"/>
              </a:ext>
            </a:extLst>
          </p:cNvPr>
          <p:cNvSpPr>
            <a:spLocks noGrp="1"/>
          </p:cNvSpPr>
          <p:nvPr>
            <p:ph type="dt" sz="half" idx="10"/>
          </p:nvPr>
        </p:nvSpPr>
        <p:spPr/>
        <p:txBody>
          <a:bodyPr/>
          <a:lstStyle>
            <a:lvl1pPr>
              <a:defRPr/>
            </a:lvl1pPr>
          </a:lstStyle>
          <a:p>
            <a:pPr>
              <a:defRPr/>
            </a:pPr>
            <a:fld id="{20CEDD07-86EC-4B27-8FD2-DEEF4E41F265}" type="datetimeFigureOut">
              <a:rPr lang="zh-TW" altLang="en-US"/>
              <a:pPr>
                <a:defRPr/>
              </a:pPr>
              <a:t>2024/6/27</a:t>
            </a:fld>
            <a:endParaRPr lang="zh-TW" altLang="en-US"/>
          </a:p>
        </p:txBody>
      </p:sp>
      <p:sp>
        <p:nvSpPr>
          <p:cNvPr id="5" name="頁尾版面配置區 4">
            <a:extLst>
              <a:ext uri="{FF2B5EF4-FFF2-40B4-BE49-F238E27FC236}">
                <a16:creationId xmlns:a16="http://schemas.microsoft.com/office/drawing/2014/main" id="{EA224804-1B98-4560-B7C3-F15C8652D831}"/>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85CCB98B-E991-4F4F-8BB7-CEF11059721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A8D90B5-34B6-4A69-8F65-337DDDC30F42}" type="slidenum">
              <a:rPr lang="zh-TW" altLang="en-US"/>
              <a:pPr>
                <a:defRPr/>
              </a:pPr>
              <a:t>‹#›</a:t>
            </a:fld>
            <a:endParaRPr lang="zh-TW" altLang="en-US"/>
          </a:p>
        </p:txBody>
      </p:sp>
    </p:spTree>
    <p:extLst>
      <p:ext uri="{BB962C8B-B14F-4D97-AF65-F5344CB8AC3E}">
        <p14:creationId xmlns:p14="http://schemas.microsoft.com/office/powerpoint/2010/main" val="312506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0A78629-D259-45F7-BBE4-6B55A76D3958}"/>
              </a:ext>
            </a:extLst>
          </p:cNvPr>
          <p:cNvSpPr>
            <a:spLocks noGrp="1"/>
          </p:cNvSpPr>
          <p:nvPr>
            <p:ph type="dt" sz="half" idx="10"/>
          </p:nvPr>
        </p:nvSpPr>
        <p:spPr/>
        <p:txBody>
          <a:bodyPr/>
          <a:lstStyle>
            <a:lvl1pPr>
              <a:defRPr/>
            </a:lvl1pPr>
          </a:lstStyle>
          <a:p>
            <a:pPr>
              <a:defRPr/>
            </a:pPr>
            <a:fld id="{31EC83A9-B9B6-4456-9ACF-2BE69B63939A}" type="datetimeFigureOut">
              <a:rPr lang="zh-TW" altLang="en-US"/>
              <a:pPr>
                <a:defRPr/>
              </a:pPr>
              <a:t>2024/6/27</a:t>
            </a:fld>
            <a:endParaRPr lang="zh-TW" altLang="en-US"/>
          </a:p>
        </p:txBody>
      </p:sp>
      <p:sp>
        <p:nvSpPr>
          <p:cNvPr id="5" name="頁尾版面配置區 4">
            <a:extLst>
              <a:ext uri="{FF2B5EF4-FFF2-40B4-BE49-F238E27FC236}">
                <a16:creationId xmlns:a16="http://schemas.microsoft.com/office/drawing/2014/main" id="{DA3993E2-2AE7-446B-84C1-3C83D91D873A}"/>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DFBCA254-D0A5-4BFF-8DE9-AD64A980C7A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C243D55D-7B83-48C3-8DA2-6F823631737F}" type="slidenum">
              <a:rPr lang="zh-TW" altLang="en-US"/>
              <a:pPr>
                <a:defRPr/>
              </a:pPr>
              <a:t>‹#›</a:t>
            </a:fld>
            <a:endParaRPr lang="zh-TW" altLang="en-US"/>
          </a:p>
        </p:txBody>
      </p:sp>
    </p:spTree>
    <p:extLst>
      <p:ext uri="{BB962C8B-B14F-4D97-AF65-F5344CB8AC3E}">
        <p14:creationId xmlns:p14="http://schemas.microsoft.com/office/powerpoint/2010/main" val="314116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B79181-95D2-4828-8FB0-CAA668151EF0}"/>
              </a:ext>
            </a:extLst>
          </p:cNvPr>
          <p:cNvPicPr preferRelativeResize="0">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a:extLst>
              <a:ext uri="{FF2B5EF4-FFF2-40B4-BE49-F238E27FC236}">
                <a16:creationId xmlns:a16="http://schemas.microsoft.com/office/drawing/2014/main" id="{EE830CF4-0D96-4C3B-998F-5803C88B4EF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83350"/>
            <a:ext cx="91440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 name="Picture 3">
            <a:extLst>
              <a:ext uri="{FF2B5EF4-FFF2-40B4-BE49-F238E27FC236}">
                <a16:creationId xmlns:a16="http://schemas.microsoft.com/office/drawing/2014/main" id="{8D6A0B15-A125-4A48-8EF4-881911FA264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343775" y="396875"/>
            <a:ext cx="18002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 name="Picture 8">
            <a:extLst>
              <a:ext uri="{FF2B5EF4-FFF2-40B4-BE49-F238E27FC236}">
                <a16:creationId xmlns:a16="http://schemas.microsoft.com/office/drawing/2014/main" id="{8DD420DA-9FCA-49B9-BADF-77ECB33B34C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7" name="Picture 9">
            <a:extLst>
              <a:ext uri="{FF2B5EF4-FFF2-40B4-BE49-F238E27FC236}">
                <a16:creationId xmlns:a16="http://schemas.microsoft.com/office/drawing/2014/main" id="{F5306F1B-F5AC-4C71-AD9D-F7215C0C69A2}"/>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 y="3686175"/>
            <a:ext cx="3452813"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8915" name="Rectangle 3"/>
          <p:cNvSpPr>
            <a:spLocks noGrp="1" noChangeAspect="1" noChangeArrowheads="1"/>
          </p:cNvSpPr>
          <p:nvPr>
            <p:ph type="subTitle" sz="quarter" idx="1"/>
          </p:nvPr>
        </p:nvSpPr>
        <p:spPr>
          <a:xfrm>
            <a:off x="0" y="1577698"/>
            <a:ext cx="9144000" cy="1752600"/>
          </a:xfrm>
        </p:spPr>
        <p:txBody>
          <a:bodyPr wrap="none"/>
          <a:lstStyle>
            <a:lvl1pPr marL="0" indent="0" algn="ctr">
              <a:buFontTx/>
              <a:buNone/>
              <a:defRPr sz="4300">
                <a:solidFill>
                  <a:schemeClr val="accent2"/>
                </a:solidFill>
              </a:defRPr>
            </a:lvl1pPr>
          </a:lstStyle>
          <a:p>
            <a:r>
              <a:rPr lang="en-US"/>
              <a:t>Chapter name</a:t>
            </a:r>
          </a:p>
        </p:txBody>
      </p:sp>
      <p:sp>
        <p:nvSpPr>
          <p:cNvPr id="8" name="Slide Number Placeholder 3">
            <a:extLst>
              <a:ext uri="{FF2B5EF4-FFF2-40B4-BE49-F238E27FC236}">
                <a16:creationId xmlns:a16="http://schemas.microsoft.com/office/drawing/2014/main" id="{41E09030-44BD-4040-95F3-315B5EC3AC04}"/>
              </a:ext>
            </a:extLst>
          </p:cNvPr>
          <p:cNvSpPr>
            <a:spLocks noGrp="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0668580-4ADC-4EA8-85C3-7A4D3D278B3A}" type="slidenum">
              <a:rPr lang="en-US" altLang="zh-TW"/>
              <a:pPr>
                <a:defRPr/>
              </a:pPr>
              <a:t>‹#›</a:t>
            </a:fld>
            <a:endParaRPr lang="en-US" altLang="zh-TW"/>
          </a:p>
        </p:txBody>
      </p:sp>
      <p:sp>
        <p:nvSpPr>
          <p:cNvPr id="9" name="Footer Placeholder 4">
            <a:extLst>
              <a:ext uri="{FF2B5EF4-FFF2-40B4-BE49-F238E27FC236}">
                <a16:creationId xmlns:a16="http://schemas.microsoft.com/office/drawing/2014/main" id="{059AF5C3-E718-4A5A-824A-48D4C53E4E71}"/>
              </a:ext>
            </a:extLst>
          </p:cNvPr>
          <p:cNvSpPr>
            <a:spLocks noGrp="1"/>
          </p:cNvSpPr>
          <p:nvPr>
            <p:ph type="ftr" sz="quarter" idx="11"/>
          </p:nvPr>
        </p:nvSpPr>
        <p:spPr/>
        <p:txBody>
          <a:bodyPr wrap="square" numCol="1" anchorCtr="0" compatLnSpc="1">
            <a:prstTxWarp prst="textNoShape">
              <a:avLst/>
            </a:prstTxWarp>
          </a:bodyPr>
          <a:lstStyle>
            <a:lvl1pPr>
              <a:defRPr>
                <a:ea typeface="新細明體" pitchFamily="18" charset="-120"/>
              </a:defRPr>
            </a:lvl1pPr>
          </a:lstStyle>
          <a:p>
            <a:pPr>
              <a:defRPr/>
            </a:pPr>
            <a:r>
              <a:rPr lang="en-US" altLang="zh-TW"/>
              <a:t>© 2011 Cengage Learning. All Rights Reserved. May not be copied</a:t>
            </a:r>
            <a:r>
              <a:rPr lang="zh-TW" altLang="en-US"/>
              <a:t>，</a:t>
            </a:r>
            <a:r>
              <a:rPr lang="en-US" altLang="zh-TW"/>
              <a:t>scanned</a:t>
            </a:r>
            <a:r>
              <a:rPr lang="zh-TW" altLang="en-US"/>
              <a:t>，</a:t>
            </a:r>
            <a:r>
              <a:rPr lang="en-US" altLang="zh-TW"/>
              <a:t>or duplicated</a:t>
            </a:r>
            <a:r>
              <a:rPr lang="zh-TW" altLang="en-US"/>
              <a:t>，</a:t>
            </a:r>
            <a:r>
              <a:rPr lang="en-US" altLang="zh-TW"/>
              <a:t>in whole or in part</a:t>
            </a:r>
            <a:r>
              <a:rPr lang="zh-TW" altLang="en-US"/>
              <a:t>，</a:t>
            </a:r>
            <a:r>
              <a:rPr lang="en-US" altLang="zh-TW"/>
              <a:t>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7579714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7CE3BBC-56D2-4697-8B2C-AF420C36F16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8DB6E3B6-B805-4778-8629-E3C444E5B2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13EA5754-7FEE-44B2-9DA9-909DF508D71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88719D64-83E0-42D5-B663-2BFD4EF9AB69}"/>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CEE21178-54D0-4A9A-BBD3-40B7DC0BDC59}"/>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72FFA7FA-F3ED-451F-939D-7C4EAF7DFB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A06EDD22-E536-4FC5-8E3A-F1D9D2D9403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23C2242B-7443-4A03-B220-293C0AE45117}"/>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74204552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79ABA132-EA55-4C49-B2FB-8E91914446D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845F5A85-BCC6-4BB4-9D2F-65AEE3528AF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D0028BB-D161-47FB-BAC2-7D252F77A2B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C4D82790-8A76-47E6-9349-2E6733979068}"/>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D8BDE128-E283-40E4-902A-52C58D804EE7}"/>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B55806A7-D9FC-4A95-AC7E-E694477CF7A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92AE593F-FA29-47C6-B417-8EC6624394E2}"/>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A36608D8-A16E-4D92-AED4-5ADC4E91ABEA}"/>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813694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7CE01E1F-8D9B-4C1D-B569-89315073951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8911D91C-B417-4975-9366-3DDF91254AD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D22B2D5-BFB9-416B-A25D-09A5BDB25ED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281B3FA8-AB8B-4E17-92D6-4DE2D7BB6A1D}"/>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4AC4B427-1B06-4EDC-B8D2-92C38A56755A}"/>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2F6F4F4D-CECA-43BB-9799-F7B0AC2DF98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8207DFD3-CD2B-4D7F-88FD-D2E929DAA8B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2D765524-0661-411C-9C24-47EE27789095}"/>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28968081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3D1653A-C655-480C-B2B9-01A2831FCCD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3D23082-43B4-418E-B4F6-F76018ADF58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636E8F6-C726-442A-A350-9AD423B6A56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D7AF80D4-1C9D-479E-943D-32C5B9206E0E}"/>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F7237EFC-0A47-4BF8-94C9-84F980E555CF}"/>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30768E60-5EF5-4612-903A-1DBC73FE76E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1E2CA867-5A42-4592-A85B-3604DC4B4D5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467DBFF1-5C53-4D29-B65E-D6E341F3F1DD}"/>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21844016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E596FED1-5C54-442B-B921-C2E63EEDEB4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7FBFFB1-94BA-4C2C-BB0F-A5F62DA0143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4537D55-C894-41B6-A97F-32F452B240F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5DBCF7DA-A074-4618-9833-743A7FA22866}"/>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6F34F67B-A551-4B7D-BCE9-D26FB6215455}"/>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9FFDC5D3-42D8-4044-83DE-A44FF68FEEC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465BA226-D516-45AA-81FA-9CE9185B50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0E175C92-B12F-434D-9222-3E9C56A3FC9D}"/>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61911308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63C452EB-98DA-4433-B91F-5EFE34D20E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ABDF714-92B6-4BD2-8E9A-E526BAB531F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177FF3-219A-4FC9-8E28-10B28B8DA9B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120DBA24-F115-464A-B2E1-EAEA1A33E907}"/>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8488D94A-F364-44C6-82D7-D471272A7EA3}"/>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3B96F7E3-16FE-4F7C-92BC-E1D359F414F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07B05E62-FF86-4E33-BBE9-ECFB0169553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AAAC6636-B6D9-476A-A734-0AE9FE37485C}"/>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39243914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7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DA2F062D-6751-4306-9F2A-0309506B48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767187AD-3EF2-4B54-A2E4-2781CA0FEFA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7EDC4A3-1A86-4601-B0CF-955D82451C8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31030177-98D2-414E-8369-B8848CBF204B}"/>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5EBDF72A-AFDE-4E83-A2D6-F324FEDA9E13}"/>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28851496-1A77-4C59-AA7A-0527377FACD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CE655BD1-829A-4862-B440-F172A55E00E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9ABB55B9-C5FC-4431-88AF-4CA6213092E9}"/>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6506318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pic>
        <p:nvPicPr>
          <p:cNvPr id="4" name="Picture 10">
            <a:extLst>
              <a:ext uri="{FF2B5EF4-FFF2-40B4-BE49-F238E27FC236}">
                <a16:creationId xmlns:a16="http://schemas.microsoft.com/office/drawing/2014/main" id="{DC84FBFB-B85E-4093-BB36-CCF57C3F6ABF}"/>
              </a:ext>
            </a:extLst>
          </p:cNvPr>
          <p:cNvPicPr>
            <a:picLocks noChangeAspect="1" noChangeArrowheads="1"/>
          </p:cNvPicPr>
          <p:nvPr userDrawn="1"/>
        </p:nvPicPr>
        <p:blipFill>
          <a:blip r:embed="rId2">
            <a:duotone>
              <a:schemeClr val="accent2">
                <a:shade val="45000"/>
                <a:satMod val="135000"/>
              </a:schemeClr>
              <a:prstClr val="white"/>
            </a:duotone>
          </a:blip>
          <a:srcRect/>
          <a:stretch>
            <a:fillRect/>
          </a:stretch>
        </p:blipFill>
        <p:spPr bwMode="auto">
          <a:xfrm>
            <a:off x="1835697" y="1330981"/>
            <a:ext cx="7128792" cy="153803"/>
          </a:xfrm>
          <a:prstGeom prst="rect">
            <a:avLst/>
          </a:prstGeom>
          <a:noFill/>
          <a:ln>
            <a:noFill/>
          </a:ln>
        </p:spPr>
      </p:pic>
      <p:sp>
        <p:nvSpPr>
          <p:cNvPr id="2" name="標題 1"/>
          <p:cNvSpPr>
            <a:spLocks noGrp="1"/>
          </p:cNvSpPr>
          <p:nvPr>
            <p:ph type="title"/>
          </p:nvPr>
        </p:nvSpPr>
        <p:spPr>
          <a:xfrm>
            <a:off x="2051720" y="44624"/>
            <a:ext cx="6635080" cy="1143000"/>
          </a:xfrm>
        </p:spPr>
        <p:txBody>
          <a:bodyPr/>
          <a:lstStyle/>
          <a:p>
            <a:r>
              <a:rPr lang="zh-TW" altLang="en-US" dirty="0"/>
              <a:t>按一下以編輯母片標題樣式</a:t>
            </a:r>
          </a:p>
        </p:txBody>
      </p:sp>
      <p:sp>
        <p:nvSpPr>
          <p:cNvPr id="3" name="內容版面配置區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994A4559-6C15-4975-B7F7-5AC932AE9C56}"/>
              </a:ext>
            </a:extLst>
          </p:cNvPr>
          <p:cNvSpPr>
            <a:spLocks noGrp="1"/>
          </p:cNvSpPr>
          <p:nvPr>
            <p:ph type="dt" sz="half" idx="10"/>
          </p:nvPr>
        </p:nvSpPr>
        <p:spPr/>
        <p:txBody>
          <a:bodyPr/>
          <a:lstStyle>
            <a:lvl1pPr>
              <a:defRPr/>
            </a:lvl1pPr>
          </a:lstStyle>
          <a:p>
            <a:pPr>
              <a:defRPr/>
            </a:pPr>
            <a:fld id="{8FD38F42-A0B6-4349-A8B7-7D3EB817866A}" type="datetimeFigureOut">
              <a:rPr lang="zh-TW" altLang="en-US"/>
              <a:pPr>
                <a:defRPr/>
              </a:pPr>
              <a:t>2024/6/27</a:t>
            </a:fld>
            <a:endParaRPr lang="zh-TW" altLang="en-US"/>
          </a:p>
        </p:txBody>
      </p:sp>
      <p:sp>
        <p:nvSpPr>
          <p:cNvPr id="6" name="頁尾版面配置區 4">
            <a:extLst>
              <a:ext uri="{FF2B5EF4-FFF2-40B4-BE49-F238E27FC236}">
                <a16:creationId xmlns:a16="http://schemas.microsoft.com/office/drawing/2014/main" id="{AD71C444-CB86-433E-8BAF-3D20C6EF8A28}"/>
              </a:ext>
            </a:extLst>
          </p:cNvPr>
          <p:cNvSpPr>
            <a:spLocks noGrp="1"/>
          </p:cNvSpPr>
          <p:nvPr>
            <p:ph type="ftr" sz="quarter" idx="11"/>
          </p:nvPr>
        </p:nvSpPr>
        <p:spPr/>
        <p:txBody>
          <a:bodyPr/>
          <a:lstStyle>
            <a:lvl1pPr>
              <a:defRPr/>
            </a:lvl1pPr>
          </a:lstStyle>
          <a:p>
            <a:pPr>
              <a:defRPr/>
            </a:pPr>
            <a:endParaRPr lang="zh-TW" altLang="en-US"/>
          </a:p>
        </p:txBody>
      </p:sp>
    </p:spTree>
    <p:extLst>
      <p:ext uri="{BB962C8B-B14F-4D97-AF65-F5344CB8AC3E}">
        <p14:creationId xmlns:p14="http://schemas.microsoft.com/office/powerpoint/2010/main" val="15953793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8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1EEA620-AF68-4019-9236-6E47C3F5540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9AC2B0A-CC8A-4631-BAF6-B0151BB04DA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93BFEB8-AF4D-4A1E-8F37-0D38FE19BD4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AF5202A1-4159-483C-98CB-E8679B6607DA}"/>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6804CA21-DE86-4F0D-9A1C-C35435745D1E}"/>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55E66E87-0F09-49F8-B60C-47C5147A202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12525528-F234-4DDD-B2FA-3DEA4F296F7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B6207667-6058-4253-9041-4C74B7887543}"/>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03313727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9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75B9AF74-D30B-4DA5-8B1A-627C02747B0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C78C5FA-2CA6-460B-9473-4390B59E1C8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1FA7064-E081-4718-8CE3-724EF7A1857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EDDEA58F-5FD9-41EE-AFCA-02C798E4DA45}"/>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6382D547-2220-4E76-9883-799BB23A3DA2}"/>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C3353BCA-3D87-4656-B9F3-2E9155CE62B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9B22D7F7-5B0A-462F-B8B4-EB42E075379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7E6AAA51-97EC-4AA1-AC09-94D1708BA345}"/>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93849512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0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4DF15BD9-5040-4134-9777-4139E510AC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B001E135-6235-4836-B145-028A4B7B999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3B15EDF-6507-400E-BCAA-792A1D09FEA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425F48FD-4F0F-4F65-BB86-ECF07BD561D9}"/>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BE942976-A196-453C-A69F-DA86FEF943A3}"/>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610739DA-EEF7-4F22-9665-CBD8D37500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F7C9DE6A-1E0B-4253-942D-C6440FCA039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B12A7845-6B11-40D0-8F7E-EB721D302C4E}"/>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74311862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1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7E5C9830-6FC0-4935-908C-2748BE5698F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A972D0C7-BA3C-4811-AEF4-6E16624FF1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1393A3A-213E-4A6E-8187-85FE3D713F8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4FE4BDFE-D8BC-4C4F-B23E-893A1AC60C4F}"/>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3DA5F339-6A62-4078-B1E7-A6EED3DDC314}"/>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4DF2F0B2-11AB-44E3-BB47-9EE5E0BE1CD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B2983968-4506-42CA-801A-509FB679AF6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B71D70FF-F9BB-4464-AAFC-7C2FAFAE04BA}"/>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71447424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2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1F1F1874-E673-4B6D-97E3-35D3E7221A8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7FA108F-012B-411D-A010-E4AC81B3FFA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1D8D637F-68EB-47D7-B4AD-8005697F412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3A11AAEF-5136-4598-BF09-995AD3372D07}"/>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5ECEB74E-07E4-4F6C-BDB6-511F06E68D11}"/>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F10BF543-ECC4-4B1F-A9E8-CA0ECD0C653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66EF4EC8-A5C8-412F-B70D-2B12E54D429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38532506-202E-4C27-ABFB-21F178A2EA62}"/>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916577298"/>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3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C555BA2F-D812-453D-B7B1-6AB7FBCFBE6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42647D5D-83CB-47BE-A17C-F505F5071DD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B060698-62F8-4B55-BBA3-A91AACC3A8F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4C434473-9155-42DB-BA54-05FE740A3D10}"/>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B8668D62-787C-4F93-AACA-A71CCF4337DA}"/>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0C09056E-5322-4E91-9285-B3523284F2C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92A7AC66-AA18-4863-A59A-5DC473ECEEB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1CB38AC2-FC66-44AA-8A73-A5C2E15A3193}"/>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45951640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4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EFA36A16-B136-462E-926C-4124E9701E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A41E250D-EA42-4D67-9A20-69BFD5ABCFF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772AA8C-A19D-458D-A66D-FAA764863FF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E01056DD-C5F9-46DA-801A-CF77175183F5}"/>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A38F9C57-67ED-412A-A754-906C19406E4F}"/>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0DC0ED90-55CC-4310-8C62-69B01A01E14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09BF88E6-FBD6-42BA-9FD4-C04A7DAC5C6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CEB0BCCF-09B7-4C38-A166-9189857150BF}"/>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137564434"/>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5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757C702A-12CA-40DA-8815-BA1519FAA89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C59C5DF9-EF26-4003-A07F-308ED957ADA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074C89A-DCD3-4B3A-B8F6-DA6D400DBE3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537153D7-05ED-4B6C-8FCE-E041ED85A1DB}"/>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DAB3A2F5-F3F0-427D-86A8-565859718AD3}"/>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E8678268-09FE-4695-8394-589B8925508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339C2D91-403B-43AB-A39C-4555E600C42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CD870D35-936B-411F-BC94-6B9FC0D22567}"/>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50361103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6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5599E383-690E-4212-A8EF-A8CD6CB9B8B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485AA14D-E188-4993-BFD5-2C76BC7930D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062C02F-83DD-4910-8CA5-B2D7BE993F5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69F5732E-8833-4520-ABD0-C97AD7BC795B}"/>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223B0447-807A-4F09-834D-42873E70DC84}"/>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35B5067E-567C-45E3-82E2-1EB4887E16C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0ED2D330-9727-410C-AE83-D235579BED6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A9D883E6-7748-4A46-99AA-8B7AA85D350A}"/>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81428981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7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A0D1B3C7-449F-470D-B41B-DD8A707DA5D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76CC6A2-D8FD-4A39-BD1F-EC1670FB25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73202BE-E04C-4DC9-8C46-BE9A8D7917A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52ED0957-F800-4DBE-830B-05DB037D2A13}"/>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E5DA871C-422A-4CE4-A13A-40E0DC1CBBC8}"/>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2C6FE662-580E-49AF-A30D-583B97BE405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5231A9AA-A6C8-4C12-A905-F7B79ED3057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C97512C7-2D2F-42F0-9C4F-F7D84D287170}"/>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5030952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節標題">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F5023407-124B-4C4D-89D7-4B0C9F777EF0}"/>
              </a:ext>
            </a:extLst>
          </p:cNvPr>
          <p:cNvSpPr txBox="1">
            <a:spLocks/>
          </p:cNvSpPr>
          <p:nvPr userDrawn="1"/>
        </p:nvSpPr>
        <p:spPr>
          <a:xfrm>
            <a:off x="8521700" y="6484938"/>
            <a:ext cx="622300" cy="409575"/>
          </a:xfrm>
          <a:prstGeom prst="rect">
            <a:avLst/>
          </a:prstGeom>
          <a:noFill/>
        </p:spPr>
        <p:txBody>
          <a:bodyPr anchor="ct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pPr algn="r" eaLnBrk="1" hangingPunct="1">
              <a:spcBef>
                <a:spcPct val="20000"/>
              </a:spcBef>
              <a:defRPr/>
            </a:pPr>
            <a:fld id="{C38649EA-6E14-4F93-8C4B-609F382136D2}" type="slidenum">
              <a:rPr kumimoji="0" lang="en-US" altLang="zh-TW" sz="1200" smtClean="0">
                <a:solidFill>
                  <a:srgbClr val="FFFFFF"/>
                </a:solidFill>
              </a:rPr>
              <a:pPr algn="r" eaLnBrk="1" hangingPunct="1">
                <a:spcBef>
                  <a:spcPct val="20000"/>
                </a:spcBef>
                <a:defRPr/>
              </a:pPr>
              <a:t>‹#›</a:t>
            </a:fld>
            <a:endParaRPr kumimoji="0" lang="en-US" altLang="zh-TW" sz="1200">
              <a:solidFill>
                <a:srgbClr val="FFFFFF"/>
              </a:solidFill>
            </a:endParaRPr>
          </a:p>
        </p:txBody>
      </p:sp>
      <p:pic>
        <p:nvPicPr>
          <p:cNvPr id="5" name="Picture 9">
            <a:extLst>
              <a:ext uri="{FF2B5EF4-FFF2-40B4-BE49-F238E27FC236}">
                <a16:creationId xmlns:a16="http://schemas.microsoft.com/office/drawing/2014/main" id="{FC2297BD-3170-49B2-9B54-1E65731CEBBD}"/>
              </a:ext>
            </a:extLst>
          </p:cNvPr>
          <p:cNvPicPr>
            <a:picLocks noChangeAspect="1" noChangeArrowheads="1"/>
          </p:cNvPicPr>
          <p:nvPr userDrawn="1"/>
        </p:nvPicPr>
        <p:blipFill>
          <a:blip r:embed="rId2">
            <a:duotone>
              <a:prstClr val="black"/>
              <a:schemeClr val="accent4">
                <a:tint val="45000"/>
                <a:satMod val="400000"/>
              </a:schemeClr>
            </a:duotone>
          </a:blip>
          <a:srcRect/>
          <a:stretch>
            <a:fillRect/>
          </a:stretch>
        </p:blipFill>
        <p:spPr bwMode="auto">
          <a:xfrm>
            <a:off x="0" y="0"/>
            <a:ext cx="9144000" cy="1473200"/>
          </a:xfrm>
          <a:prstGeom prst="rect">
            <a:avLst/>
          </a:prstGeom>
          <a:noFill/>
          <a:ln>
            <a:noFill/>
          </a:ln>
        </p:spPr>
      </p:pic>
      <p:sp>
        <p:nvSpPr>
          <p:cNvPr id="6" name="Content Placeholder 7">
            <a:extLst>
              <a:ext uri="{FF2B5EF4-FFF2-40B4-BE49-F238E27FC236}">
                <a16:creationId xmlns:a16="http://schemas.microsoft.com/office/drawing/2014/main" id="{13FB632C-300E-4010-AD2D-30DB5515D4C4}"/>
              </a:ext>
            </a:extLst>
          </p:cNvPr>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TextBox 1">
            <a:extLst>
              <a:ext uri="{FF2B5EF4-FFF2-40B4-BE49-F238E27FC236}">
                <a16:creationId xmlns:a16="http://schemas.microsoft.com/office/drawing/2014/main" id="{7F5F92F6-4C39-4FA5-9755-CB846ADED961}"/>
              </a:ext>
            </a:extLst>
          </p:cNvPr>
          <p:cNvSpPr txBox="1"/>
          <p:nvPr userDrawn="1"/>
        </p:nvSpPr>
        <p:spPr>
          <a:xfrm>
            <a:off x="1524000" y="381000"/>
            <a:ext cx="6048375" cy="1262063"/>
          </a:xfrm>
          <a:prstGeom prst="rect">
            <a:avLst/>
          </a:prstGeom>
          <a:noFill/>
        </p:spPr>
        <p:txBody>
          <a:bodyPr>
            <a:spAutoFit/>
          </a:bodyPr>
          <a:lstStyle/>
          <a:p>
            <a:pPr algn="ctr" eaLnBrk="1" hangingPunct="1">
              <a:defRPr/>
            </a:pPr>
            <a:r>
              <a:rPr lang="en-US" sz="4000" dirty="0">
                <a:solidFill>
                  <a:schemeClr val="bg1"/>
                </a:solidFill>
                <a:latin typeface="Times New Roman" panose="02020603050405020304" pitchFamily="18" charset="0"/>
                <a:ea typeface="+mn-ea"/>
                <a:cs typeface="Times New Roman" panose="02020603050405020304" pitchFamily="18" charset="0"/>
              </a:rPr>
              <a:t>N. GREGORY MANKIW</a:t>
            </a:r>
            <a:br>
              <a:rPr lang="en-US" sz="4000" dirty="0">
                <a:solidFill>
                  <a:schemeClr val="bg1"/>
                </a:solidFill>
                <a:latin typeface="Times New Roman" panose="02020603050405020304" pitchFamily="18" charset="0"/>
                <a:ea typeface="+mn-ea"/>
                <a:cs typeface="Times New Roman" panose="02020603050405020304" pitchFamily="18" charset="0"/>
              </a:rPr>
            </a:b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p>
        </p:txBody>
      </p:sp>
      <p:sp>
        <p:nvSpPr>
          <p:cNvPr id="8" name="TextBox 1">
            <a:extLst>
              <a:ext uri="{FF2B5EF4-FFF2-40B4-BE49-F238E27FC236}">
                <a16:creationId xmlns:a16="http://schemas.microsoft.com/office/drawing/2014/main" id="{18B4AD64-9936-4756-BBA8-F346B4E2CA96}"/>
              </a:ext>
            </a:extLst>
          </p:cNvPr>
          <p:cNvSpPr txBox="1"/>
          <p:nvPr userDrawn="1"/>
        </p:nvSpPr>
        <p:spPr>
          <a:xfrm>
            <a:off x="4716463" y="2928938"/>
            <a:ext cx="4572000" cy="800100"/>
          </a:xfrm>
          <a:prstGeom prst="rect">
            <a:avLst/>
          </a:prstGeom>
          <a:noFill/>
        </p:spPr>
        <p:txBody>
          <a:bodyPr>
            <a:spAutoFit/>
          </a:bodyPr>
          <a:lstStyle/>
          <a:p>
            <a:pPr algn="ctr" eaLnBrk="1" hangingPunct="1">
              <a:defRPr/>
            </a:pP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i="1" dirty="0">
                <a:latin typeface="Times New Roman" panose="02020603050405020304" pitchFamily="18" charset="0"/>
                <a:cs typeface="Times New Roman" panose="02020603050405020304" pitchFamily="18" charset="0"/>
              </a:rPr>
              <a:t>Eight Edition </a:t>
            </a:r>
            <a:endParaRPr lang="en-US" b="1" dirty="0"/>
          </a:p>
        </p:txBody>
      </p:sp>
      <p:pic>
        <p:nvPicPr>
          <p:cNvPr id="9" name="Picture 9">
            <a:extLst>
              <a:ext uri="{FF2B5EF4-FFF2-40B4-BE49-F238E27FC236}">
                <a16:creationId xmlns:a16="http://schemas.microsoft.com/office/drawing/2014/main" id="{EEF11C3E-46A9-4E04-923D-33701FE8FC42}"/>
              </a:ext>
            </a:extLst>
          </p:cNvPr>
          <p:cNvPicPr>
            <a:picLocks noChangeAspect="1" noChangeArrowheads="1"/>
          </p:cNvPicPr>
          <p:nvPr userDrawn="1"/>
        </p:nvPicPr>
        <p:blipFill>
          <a:blip r:embed="rId2">
            <a:duotone>
              <a:prstClr val="black"/>
              <a:schemeClr val="accent4">
                <a:tint val="45000"/>
                <a:satMod val="400000"/>
              </a:schemeClr>
            </a:duotone>
          </a:blip>
          <a:srcRect/>
          <a:stretch>
            <a:fillRect/>
          </a:stretch>
        </p:blipFill>
        <p:spPr bwMode="auto">
          <a:xfrm>
            <a:off x="0" y="6400800"/>
            <a:ext cx="9144000" cy="457200"/>
          </a:xfrm>
          <a:prstGeom prst="rect">
            <a:avLst/>
          </a:prstGeom>
          <a:noFill/>
          <a:ln>
            <a:noFill/>
          </a:ln>
        </p:spPr>
      </p:pic>
      <p:pic>
        <p:nvPicPr>
          <p:cNvPr id="10" name="Picture 4" descr="D:\Cengage_Logo_CMYK.png">
            <a:extLst>
              <a:ext uri="{FF2B5EF4-FFF2-40B4-BE49-F238E27FC236}">
                <a16:creationId xmlns:a16="http://schemas.microsoft.com/office/drawing/2014/main" id="{0C4F5E8F-FF20-4F3D-82BF-69AA23D00C4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4138" y="6021388"/>
            <a:ext cx="12477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9C96E65D-9CF7-4ADB-B33A-1DAED0E6DC4E}"/>
              </a:ext>
            </a:extLst>
          </p:cNvPr>
          <p:cNvSpPr>
            <a:spLocks noChangeArrowheads="1"/>
          </p:cNvSpPr>
          <p:nvPr userDrawn="1"/>
        </p:nvSpPr>
        <p:spPr bwMode="auto">
          <a:xfrm>
            <a:off x="31750" y="6480175"/>
            <a:ext cx="9131300" cy="261938"/>
          </a:xfrm>
          <a:prstGeom prst="rect">
            <a:avLst/>
          </a:prstGeom>
          <a:noFill/>
          <a:ln>
            <a:noFill/>
          </a:ln>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r>
              <a:rPr lang="en-US" altLang="zh-TW" sz="11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 2019 Cengage</a:t>
            </a:r>
            <a:r>
              <a:rPr lang="zh-TW" altLang="zh-TW" sz="11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版權所有，為課本著作之延伸教材，亦受著作權法之規範保護，僅作為授課教學使用，禁止列印、影印、未經授權重製和公開散佈</a:t>
            </a:r>
            <a:r>
              <a:rPr lang="zh-TW" altLang="en-US" sz="1100" dirty="0">
                <a:solidFill>
                  <a:schemeClr val="bg1"/>
                </a:solidFill>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23"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24"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12" name="日期版面配置區 3">
            <a:extLst>
              <a:ext uri="{FF2B5EF4-FFF2-40B4-BE49-F238E27FC236}">
                <a16:creationId xmlns:a16="http://schemas.microsoft.com/office/drawing/2014/main" id="{5A8725DF-B456-42D2-BB5D-293D0B992B96}"/>
              </a:ext>
            </a:extLst>
          </p:cNvPr>
          <p:cNvSpPr>
            <a:spLocks noGrp="1"/>
          </p:cNvSpPr>
          <p:nvPr>
            <p:ph type="dt" sz="half" idx="10"/>
          </p:nvPr>
        </p:nvSpPr>
        <p:spPr/>
        <p:txBody>
          <a:bodyPr/>
          <a:lstStyle>
            <a:lvl1pPr>
              <a:defRPr/>
            </a:lvl1pPr>
          </a:lstStyle>
          <a:p>
            <a:pPr>
              <a:defRPr/>
            </a:pPr>
            <a:fld id="{F2F4576C-B122-4CBF-BAF4-B8CB5DF3CB72}" type="datetimeFigureOut">
              <a:rPr lang="zh-TW" altLang="en-US"/>
              <a:pPr>
                <a:defRPr/>
              </a:pPr>
              <a:t>2024/6/27</a:t>
            </a:fld>
            <a:endParaRPr lang="zh-TW" altLang="en-US"/>
          </a:p>
        </p:txBody>
      </p:sp>
      <p:sp>
        <p:nvSpPr>
          <p:cNvPr id="13" name="頁尾版面配置區 4">
            <a:extLst>
              <a:ext uri="{FF2B5EF4-FFF2-40B4-BE49-F238E27FC236}">
                <a16:creationId xmlns:a16="http://schemas.microsoft.com/office/drawing/2014/main" id="{DBCB1AA1-3B1C-478B-85D6-5A7804A5736E}"/>
              </a:ext>
            </a:extLst>
          </p:cNvPr>
          <p:cNvSpPr>
            <a:spLocks noGrp="1"/>
          </p:cNvSpPr>
          <p:nvPr>
            <p:ph type="ftr" sz="quarter" idx="11"/>
          </p:nvPr>
        </p:nvSpPr>
        <p:spPr/>
        <p:txBody>
          <a:bodyPr/>
          <a:lstStyle>
            <a:lvl1pPr>
              <a:defRPr/>
            </a:lvl1pPr>
          </a:lstStyle>
          <a:p>
            <a:pPr>
              <a:defRPr/>
            </a:pPr>
            <a:endParaRPr lang="zh-TW" altLang="en-US"/>
          </a:p>
        </p:txBody>
      </p:sp>
      <p:sp>
        <p:nvSpPr>
          <p:cNvPr id="14" name="投影片編號版面配置區 5">
            <a:extLst>
              <a:ext uri="{FF2B5EF4-FFF2-40B4-BE49-F238E27FC236}">
                <a16:creationId xmlns:a16="http://schemas.microsoft.com/office/drawing/2014/main" id="{633AD31E-CA31-41D3-8DC7-0BEFD275295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1CEB283-E01B-4B3F-847B-A0AF6B962181}" type="slidenum">
              <a:rPr lang="zh-TW" altLang="en-US"/>
              <a:pPr>
                <a:defRPr/>
              </a:pPr>
              <a:t>‹#›</a:t>
            </a:fld>
            <a:endParaRPr lang="zh-TW" altLang="en-US"/>
          </a:p>
        </p:txBody>
      </p:sp>
    </p:spTree>
    <p:extLst>
      <p:ext uri="{BB962C8B-B14F-4D97-AF65-F5344CB8AC3E}">
        <p14:creationId xmlns:p14="http://schemas.microsoft.com/office/powerpoint/2010/main" val="29494391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8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45E8E07-DC65-4967-9843-188E318DF9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1640CAD-7917-48C1-9203-DC3AC6FCD5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8797FB4-E586-493F-8A14-CEA4D4AAC29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F2A9B283-82BE-428D-8CE7-419E51687AC6}"/>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A60391F4-8FEB-4AA2-9114-1EA421CE99EA}"/>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3621EBE4-3928-435A-A11D-D28C60AFD06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01922AA3-430A-4434-90F5-B6AEE2505B9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C316A401-2520-4596-9A70-B51685EDC353}"/>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62415851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9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63BB9F79-34FC-4E75-B443-8BE6E396754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463E6931-A8FF-4CF4-926B-150C29A1F87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1EE6A35-7C96-47CC-B53D-8CB3574D1B2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CF06C2F9-0AC4-45FE-AA31-B6D8F1DBEEC8}"/>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60B73013-D5B8-4F98-9C26-A913B35595A4}"/>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ADF9A0CC-8E52-4169-A44C-18606A7461A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F48B69FD-7BD2-4401-946F-FBBD97C5573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05E7BE6C-A2B4-4B9A-BD83-1C2B8A65011C}"/>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79150662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0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0B7877CA-7097-4049-A211-17FA9A447D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C57E9930-1E14-4404-8F13-6A5526A828B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43FA522-2B1C-47CC-B63A-1453533BEC0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40A0E258-D336-4CCB-A9B2-04A9E68F0E6A}"/>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D9823961-E57D-4607-95E6-0F742FFC587B}"/>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014C6D5C-9DED-4B19-A5AB-C97F499E070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96129EB7-4222-4180-A9F3-03F904E6C91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1D5E9547-D38A-4275-8873-3C4508EF9F38}"/>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78338889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1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6E6086F7-B6DD-4C63-AE3D-99CD881243B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0D27A343-15BB-487A-87B7-A77DD352565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9034C43-DA12-43F9-8E48-AC105BF9BA7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9387E6A3-5492-4C73-8B5F-0E54D3AA9AD9}"/>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99576D6E-715E-4E40-8886-9ADB96469D47}"/>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2BB68CBF-12CA-449E-AC2D-D6205D87F82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CC16D29E-0577-4200-829D-492DB35C792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6739D38E-D196-496E-8A99-8BA44A49DAB2}"/>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93680222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2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200FA34-DA92-4C56-81A6-108E23F117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257717CA-7904-4DC8-915B-73FABF3DB2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EAB5A6D-B078-43DE-ADE3-37682BE58FA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9937DE72-7477-4B27-A668-95D64F986FDE}"/>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80414CC1-E61D-4316-9A0D-A13B542E96C5}"/>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AE8603F5-3BE5-4D6E-915A-2F9B681678A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ACD87617-9AEE-4056-8719-643BD820DDD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1E73D67C-5312-402C-AD50-042EBD66EAA1}"/>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64622018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3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DF94E005-2B57-480F-AC7F-E8746E7849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A17E6FC4-D054-4E85-BA17-71544F38458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EEE13E6-4B8D-4DC8-9F39-FE07CAD0B21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AA4A4241-7D70-412F-8B4A-D8968E8D04E1}"/>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CD9A79D7-87AD-4E8D-B275-8DD4A4D0B041}"/>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A9430A4D-2BB8-4E3D-BBDF-D151F9565A3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3F401109-A3F8-421F-B75A-7A9C6708E56B}"/>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64209955-EC71-484A-8844-20CD47BC1CB4}"/>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776577511"/>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4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BA7FFF05-16A3-4C15-B112-D6F920CD3FE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781A5FB2-E27B-4407-95C3-E3DEDB83387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18A5773-74BA-4CF3-8327-D70822811EB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D980C063-17D6-4645-8E6C-260141C3C099}"/>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52BAC4F5-65A1-4C07-A97B-CAA1EC93131C}"/>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928B8131-92AC-493A-9274-FA22E08A818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67A80316-3594-4423-8548-FC078F37D9AB}"/>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69364CD1-F5B9-4903-B2AA-7EB19E4B3F89}"/>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74328360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5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F370DC8-F498-4C9E-BCFB-6057EF800C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BB1E9AC3-7B59-4BB4-A01D-B9EA7184BE6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54B86BB-8DA6-4E9A-8E07-0D5EBD40503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76FD36A4-C268-4B90-ABB6-F40A1FFBAE95}"/>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D2A33D08-1F31-4F49-A62C-BEE34E1E6F55}"/>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495405C8-61B5-4197-B915-3353DF1B0E0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E75596CF-D14E-4ADB-ACF8-6D69D99E158C}"/>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B5BFD510-63E4-44EC-9355-ED662778E1E2}"/>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78536864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6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24415D59-B715-4076-9054-EEF3560BB3A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74E03CD-741A-4441-86B0-C426B30DFDA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94580B0-6128-4878-A742-7701B46EDF0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B1EB7D4A-76A6-44B9-99EA-5BC4BFD14528}"/>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0799396D-D62C-4F7D-8E5D-BFB413C4E55E}"/>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C8AA6A4A-669D-492C-A132-4723A484FAB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5397B2E2-FB8A-46AA-B48C-B4DBB16DC87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B852BB85-77D9-42CF-B993-462830DFBFB8}"/>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467770411"/>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7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81FCB690-D648-4444-AF4B-ED5EB4383FC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6BE3799-B544-4298-898F-71CED44668D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42E6CCA-16DF-47A2-8800-CF4400DDA69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1DB49C89-1AAB-4DBA-9D04-1D92C247E89B}"/>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A5F79855-E8BE-402D-859E-DDF8436E562C}"/>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88B28765-A9AC-451D-BF54-6DE4AE91A6F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A0C5564F-0D65-42D0-B7CD-A810C752808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E7E07DDB-C237-409B-9A3D-47B756974F60}"/>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6392865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AA65C54C-1185-4CDD-BFCA-96C6449E7E8A}"/>
              </a:ext>
            </a:extLst>
          </p:cNvPr>
          <p:cNvSpPr>
            <a:spLocks noGrp="1"/>
          </p:cNvSpPr>
          <p:nvPr>
            <p:ph type="dt" sz="half" idx="10"/>
          </p:nvPr>
        </p:nvSpPr>
        <p:spPr/>
        <p:txBody>
          <a:bodyPr/>
          <a:lstStyle>
            <a:lvl1pPr>
              <a:defRPr/>
            </a:lvl1pPr>
          </a:lstStyle>
          <a:p>
            <a:pPr>
              <a:defRPr/>
            </a:pPr>
            <a:fld id="{AFF663E2-F881-4E0C-98B0-4F2324D11A3A}" type="datetimeFigureOut">
              <a:rPr lang="zh-TW" altLang="en-US"/>
              <a:pPr>
                <a:defRPr/>
              </a:pPr>
              <a:t>2024/6/27</a:t>
            </a:fld>
            <a:endParaRPr lang="zh-TW" altLang="en-US"/>
          </a:p>
        </p:txBody>
      </p:sp>
      <p:sp>
        <p:nvSpPr>
          <p:cNvPr id="6" name="頁尾版面配置區 4">
            <a:extLst>
              <a:ext uri="{FF2B5EF4-FFF2-40B4-BE49-F238E27FC236}">
                <a16:creationId xmlns:a16="http://schemas.microsoft.com/office/drawing/2014/main" id="{F4810E86-6F57-44CE-98B5-4AD839630855}"/>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4E29EC93-A62F-4219-A626-43E31C0157C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2411C5B2-F9B0-424E-AB9E-01EDA0A0678F}" type="slidenum">
              <a:rPr lang="zh-TW" altLang="en-US"/>
              <a:pPr>
                <a:defRPr/>
              </a:pPr>
              <a:t>‹#›</a:t>
            </a:fld>
            <a:endParaRPr lang="zh-TW" altLang="en-US"/>
          </a:p>
        </p:txBody>
      </p:sp>
    </p:spTree>
    <p:extLst>
      <p:ext uri="{BB962C8B-B14F-4D97-AF65-F5344CB8AC3E}">
        <p14:creationId xmlns:p14="http://schemas.microsoft.com/office/powerpoint/2010/main" val="1908309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8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8A3E6BB7-4D7F-44BD-9FCE-33B6A5AE7A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4EA7932-802E-449E-8E5C-1278F9F927A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1B73A5A-C579-4D7A-96F8-107F251278FF}"/>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D1559826-8E06-4B94-A0FD-34871C040BB0}"/>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880154E0-C87D-4B20-BF0A-0161B75E3900}"/>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0C1E0277-DF42-449E-9CE1-1B0F2C1C17D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D381547A-2B9E-4255-913F-ABA9249F94F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D23829C1-0290-4D11-AD90-6F9CB4F89899}"/>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245829333"/>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29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BC4A4CAF-F65C-420C-8038-D5BAAAAD83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024405B1-575B-47B4-BA1D-AD1917B8124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AEE5533-44B9-48EA-AA1C-BBE83543A01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51875535-5D0E-462C-AD69-758777F5BF90}"/>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398B93F8-DECF-4AB0-A24C-7660DDE88D1D}"/>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DF144074-4FF9-4322-B65F-F1977E5210C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405B6ACF-2247-4389-B34B-9E290AFF26CB}"/>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67F43338-7795-4C51-A2EE-8CC7168A2DA3}"/>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296835041"/>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0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8E454C26-D8BB-4EB2-8970-B61E4223C9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F9825F36-5B17-45CC-A7A9-6830576FE0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E4551ED-70EC-4801-962E-615E07A02CF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94B48588-24C6-4D20-8759-CB9BD2D8D0DD}"/>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180C66B4-167E-4C9C-A0C9-87A47FF38F8B}"/>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4BA915D1-C625-4317-91FB-B79FD364057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06A48BF7-637C-4123-9051-B37F35FFA5F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25C33C75-6155-4621-8294-EDABA9AFECCB}"/>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37442994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1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6C5A65F2-DE74-4F4E-80EF-3D88D556BE2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AE4BC04A-D8CC-4E4D-9563-D067523018A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3404B26-D507-43CB-B54A-08FA847DEF8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0DC3734B-A6DA-4B1D-9EC2-483C8F70706F}"/>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7AD537E0-E6C9-481B-9065-3300710CBD8D}"/>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1462DDA7-9D10-4174-9B13-A07ABFD235B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32B6F997-80DD-4D45-8CF2-A59906A983F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19AF8E97-4F27-4A7F-BE80-A7519301A75C}"/>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668979477"/>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2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50D38AF1-81E5-4E2D-8AE9-A550890BDBA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01E0D4FF-44B4-47E7-A3F3-8F6AD105D64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6307C29-41EF-4CCE-85D0-DDF70C928E6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060A4E3C-8C17-4BFF-91A8-63E07ECE3A47}"/>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985A1EC0-0CC6-49CC-BCE5-7D1E43DC87B3}"/>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DB878654-E083-41B4-9F8E-02B40A46BF2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F7BE2AE7-D7E8-40C9-8F16-7884346C54A2}"/>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03CFE523-C79A-4BCC-8332-C1F1372CBB11}"/>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671866586"/>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3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7BBAEAC4-F280-4636-B058-57F181BB7F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D9ACE7F2-5056-499C-9286-F5A30A7DC7E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5C91241-14E4-4021-A8F6-668CB60D5EC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C83AA793-6FC2-4F2D-9BB8-35F386029386}"/>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4533E868-2732-401F-AD43-9B2AB8D360C7}"/>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20782DE5-3E9D-4448-B310-283EE2264EF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6516C5A7-F68E-41DF-BF42-CA4087124CA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7CB2400F-F760-4C73-904A-C2A6EDAD5983}"/>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015882171"/>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4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75D30805-7410-4755-8BCC-472553DE903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43EF7629-C1B5-4E53-8049-4E5424F9A21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ACFCEE5-D130-4132-B039-1DAA95EE729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105A7D7E-20D1-4CE5-9EC6-BA8DF9EB1A9E}"/>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7738120A-55C6-4E27-A9B7-14CE13AA8D76}"/>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93F4CF50-C527-4EC9-9F26-B4F80053752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C22499B8-929B-48B4-9FD3-BF806582322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C2864DC5-E0B3-4756-AAD1-774EB3B0C59B}"/>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18876364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5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844B0E90-99C6-42A8-A895-FD0389E6810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544486A-B3F7-40E8-9235-A0C2C3BAC1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9282E29-F656-4C80-9962-BCF621BB701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3BC12485-EB27-4949-9D1A-E5AAEF81B533}"/>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D737FEBA-0B7C-4362-BBCB-F8848E5C7B41}"/>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2DAC0CDC-CA49-4D09-BAC4-A50A78E0D04E}"/>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8DDFC076-5970-4D46-89FE-4EB7493B9712}"/>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1ACCFDC1-F4B5-4FAC-BE9E-24E2A2DE192E}"/>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034771486"/>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6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A42FFF57-40AF-469C-BFF7-C8AE6A51542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FD705DEA-A3D1-440F-BD00-A7C27A523E6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D92173E-0F04-4CEC-9B6F-866F6BD49AF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8255B22C-EA78-40CC-A639-259CF3945CE4}"/>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2A600C96-F9F0-427D-B653-59A139A42FF0}"/>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3B9C52D6-918B-4F1D-844B-3904FCE793B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638F7686-27A9-4A4D-90C5-3D9CF30AAEA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719D6765-4670-4456-AB8A-10D07D6B14B6}"/>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03407784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839200" cy="533400"/>
          </a:xfrm>
          <a:prstGeom prst="rect">
            <a:avLst/>
          </a:prstGeom>
        </p:spPr>
        <p:txBody>
          <a:bodyPr/>
          <a:lstStyle>
            <a:lvl1pPr algn="l">
              <a:defRPr sz="2800">
                <a:solidFill>
                  <a:srgbClr val="7E0000"/>
                </a:solidFill>
                <a:latin typeface="Arial Unicode MS" pitchFamily="34" charset="-128"/>
                <a:ea typeface="Arial Unicode MS" pitchFamily="34" charset="-128"/>
                <a:cs typeface="Arial Unicode MS" pitchFamily="34" charset="-128"/>
              </a:defRPr>
            </a:lvl1pPr>
          </a:lstStyle>
          <a:p>
            <a:r>
              <a:rPr lang="en-US" dirty="0"/>
              <a:t>Click to edit Master title style</a:t>
            </a:r>
          </a:p>
        </p:txBody>
      </p:sp>
      <p:sp>
        <p:nvSpPr>
          <p:cNvPr id="9" name="Content Placeholder 8"/>
          <p:cNvSpPr>
            <a:spLocks noGrp="1"/>
          </p:cNvSpPr>
          <p:nvPr>
            <p:ph sz="quarter" idx="13"/>
          </p:nvPr>
        </p:nvSpPr>
        <p:spPr>
          <a:xfrm>
            <a:off x="1371600" y="0"/>
            <a:ext cx="762000" cy="533400"/>
          </a:xfrm>
          <a:prstGeom prst="rect">
            <a:avLst/>
          </a:prstGeom>
          <a:ln w="3175">
            <a:solidFill>
              <a:srgbClr val="0000B8"/>
            </a:solidFill>
            <a:prstDash val="sysDot"/>
          </a:ln>
        </p:spPr>
        <p:txBody>
          <a:bodyPr/>
          <a:lstStyle>
            <a:lvl1pPr algn="ctr">
              <a:buNone/>
              <a:defRPr sz="2800">
                <a:solidFill>
                  <a:srgbClr val="0000B8"/>
                </a:solidFill>
                <a:latin typeface="Arial Unicode MS" pitchFamily="34" charset="-128"/>
                <a:ea typeface="Arial Unicode MS" pitchFamily="34" charset="-128"/>
                <a:cs typeface="Arial Unicode MS" pitchFamily="34" charset="-128"/>
              </a:defRPr>
            </a:lvl1pPr>
            <a:lvl2pPr algn="l">
              <a:buNone/>
              <a:defRPr sz="2800">
                <a:solidFill>
                  <a:srgbClr val="004800"/>
                </a:solidFill>
                <a:latin typeface="Arial Unicode MS" pitchFamily="34" charset="-128"/>
                <a:ea typeface="Arial Unicode MS" pitchFamily="34" charset="-128"/>
                <a:cs typeface="Arial Unicode MS" pitchFamily="34" charset="-128"/>
              </a:defRPr>
            </a:lvl2pPr>
            <a:lvl3pPr algn="l">
              <a:buNone/>
              <a:defRPr sz="2800">
                <a:solidFill>
                  <a:srgbClr val="004800"/>
                </a:solidFill>
                <a:latin typeface="Arial Unicode MS" pitchFamily="34" charset="-128"/>
                <a:ea typeface="Arial Unicode MS" pitchFamily="34" charset="-128"/>
                <a:cs typeface="Arial Unicode MS" pitchFamily="34" charset="-128"/>
              </a:defRPr>
            </a:lvl3pPr>
            <a:lvl4pPr algn="l">
              <a:buNone/>
              <a:defRPr sz="2800">
                <a:solidFill>
                  <a:srgbClr val="004800"/>
                </a:solidFill>
                <a:latin typeface="Arial Unicode MS" pitchFamily="34" charset="-128"/>
                <a:ea typeface="Arial Unicode MS" pitchFamily="34" charset="-128"/>
                <a:cs typeface="Arial Unicode MS" pitchFamily="34" charset="-128"/>
              </a:defRPr>
            </a:lvl4pPr>
            <a:lvl5pPr algn="l">
              <a:buNone/>
              <a:defRPr sz="2800">
                <a:solidFill>
                  <a:srgbClr val="004800"/>
                </a:solidFill>
                <a:latin typeface="Arial Unicode MS" pitchFamily="34" charset="-128"/>
                <a:ea typeface="Arial Unicode MS" pitchFamily="34" charset="-128"/>
                <a:cs typeface="Arial Unicode MS" pitchFamily="34" charset="-128"/>
              </a:defRPr>
            </a:lvl5pPr>
          </a:lstStyle>
          <a:p>
            <a:pPr lvl="0"/>
            <a:endParaRPr lang="en-US" dirty="0"/>
          </a:p>
        </p:txBody>
      </p:sp>
      <p:sp>
        <p:nvSpPr>
          <p:cNvPr id="4" name="Slide Number Placeholder 5">
            <a:extLst>
              <a:ext uri="{FF2B5EF4-FFF2-40B4-BE49-F238E27FC236}">
                <a16:creationId xmlns:a16="http://schemas.microsoft.com/office/drawing/2014/main" id="{AAFCA6E0-5997-4ABC-9317-FDA1971F65DB}"/>
              </a:ext>
            </a:extLst>
          </p:cNvPr>
          <p:cNvSpPr>
            <a:spLocks noGrp="1"/>
          </p:cNvSpPr>
          <p:nvPr>
            <p:ph type="sldNum" sz="quarter" idx="14"/>
          </p:nvPr>
        </p:nvSpPr>
        <p:spPr>
          <a:xfrm>
            <a:off x="8534400" y="6492875"/>
            <a:ext cx="609600" cy="365125"/>
          </a:xfrm>
          <a:prstGeom prst="rect">
            <a:avLst/>
          </a:prstGeom>
        </p:spPr>
        <p:txBody>
          <a:bodyPr vert="horz" wrap="square" lIns="91440" tIns="45720" rIns="91440" bIns="45720" numCol="1" anchor="t" anchorCtr="0" compatLnSpc="1">
            <a:prstTxWarp prst="textNoShape">
              <a:avLst/>
            </a:prstTxWarp>
          </a:bodyPr>
          <a:lstStyle>
            <a:lvl1pPr algn="ctr">
              <a:defRPr>
                <a:cs typeface="Arial" panose="020B0604020202020204" pitchFamily="34" charset="0"/>
              </a:defRPr>
            </a:lvl1pPr>
          </a:lstStyle>
          <a:p>
            <a:pPr>
              <a:defRPr/>
            </a:pPr>
            <a:fld id="{BD9D6CD7-F34E-4C95-9A96-9C0F20EB6BE9}" type="slidenum">
              <a:rPr lang="zh-TW" altLang="en-US"/>
              <a:pPr>
                <a:defRPr/>
              </a:pPr>
              <a:t>‹#›</a:t>
            </a:fld>
            <a:endParaRPr lang="en-US" altLang="zh-TW"/>
          </a:p>
        </p:txBody>
      </p:sp>
    </p:spTree>
    <p:extLst>
      <p:ext uri="{BB962C8B-B14F-4D97-AF65-F5344CB8AC3E}">
        <p14:creationId xmlns:p14="http://schemas.microsoft.com/office/powerpoint/2010/main" val="2272793491"/>
      </p:ext>
    </p:extLst>
  </p:cSld>
  <p:clrMapOvr>
    <a:masterClrMapping/>
  </p:clrMapOvr>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a:extLst>
              <a:ext uri="{FF2B5EF4-FFF2-40B4-BE49-F238E27FC236}">
                <a16:creationId xmlns:a16="http://schemas.microsoft.com/office/drawing/2014/main" id="{DC514378-6B79-4A3D-A6BC-A9A58B8ECC67}"/>
              </a:ext>
            </a:extLst>
          </p:cNvPr>
          <p:cNvSpPr>
            <a:spLocks noGrp="1"/>
          </p:cNvSpPr>
          <p:nvPr>
            <p:ph type="dt" sz="half" idx="10"/>
          </p:nvPr>
        </p:nvSpPr>
        <p:spPr/>
        <p:txBody>
          <a:bodyPr/>
          <a:lstStyle>
            <a:lvl1pPr>
              <a:defRPr/>
            </a:lvl1pPr>
          </a:lstStyle>
          <a:p>
            <a:pPr>
              <a:defRPr/>
            </a:pPr>
            <a:fld id="{53E33BA4-1393-4AE6-8C8C-3E91EEBAC302}" type="datetimeFigureOut">
              <a:rPr lang="zh-TW" altLang="en-US"/>
              <a:pPr>
                <a:defRPr/>
              </a:pPr>
              <a:t>2024/6/27</a:t>
            </a:fld>
            <a:endParaRPr lang="zh-TW" altLang="en-US"/>
          </a:p>
        </p:txBody>
      </p:sp>
      <p:sp>
        <p:nvSpPr>
          <p:cNvPr id="8" name="頁尾版面配置區 4">
            <a:extLst>
              <a:ext uri="{FF2B5EF4-FFF2-40B4-BE49-F238E27FC236}">
                <a16:creationId xmlns:a16="http://schemas.microsoft.com/office/drawing/2014/main" id="{278CC92F-830F-43D0-B6A0-C36527D2AB99}"/>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1B5D4F2E-D2D4-4926-B64B-D32BDAF7BE07}"/>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4B728F1D-239D-491D-A935-F760B7EF6149}" type="slidenum">
              <a:rPr lang="zh-TW" altLang="en-US"/>
              <a:pPr>
                <a:defRPr/>
              </a:pPr>
              <a:t>‹#›</a:t>
            </a:fld>
            <a:endParaRPr lang="zh-TW" altLang="en-US"/>
          </a:p>
        </p:txBody>
      </p:sp>
    </p:spTree>
    <p:extLst>
      <p:ext uri="{BB962C8B-B14F-4D97-AF65-F5344CB8AC3E}">
        <p14:creationId xmlns:p14="http://schemas.microsoft.com/office/powerpoint/2010/main" val="2685131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37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3F6DCDC4-F573-41A6-8DE3-0B6D1296C1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169E44C-3A37-4C9C-8898-5F9F3AA759E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B2FF7BB-E137-4BB4-92BE-676B0D3680B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75644797-46D1-47D2-99C5-D1FED15FDA53}"/>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474F80E7-D766-4CB8-859E-374856DE62F7}"/>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B2EEEF26-0947-453A-BBB1-CF50F88EDFC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08784F10-DD4B-4A02-A143-C06814D27D6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2FA7999A-B0C9-4885-BF34-FB230F2F1079}"/>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522247051"/>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38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CCAA7DD0-1429-4480-91E5-3F5F4F8FB87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210E986C-1476-4D42-8342-5B6FB7C9D5B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CD6907B-42B9-45C7-911F-AD335F08D66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644CC9F6-7241-4015-AC22-6BBD3BCD44D4}"/>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F173DB55-7C7D-405F-A3E4-B2A60ABE34D7}"/>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897C2DEE-7F09-446C-B914-A9B401659FD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1B8247BB-4AB4-4D09-B32C-26934B6854E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C6E81398-8448-41B0-A6E6-C0D4AD374316}"/>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265061397"/>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39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D08E4773-221F-48B6-A7C7-199B2F8806B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12C46DAC-EA4E-4FC4-81BF-06982768163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0174A33-24B1-44A5-A5F3-137B43F86A3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DD873B64-F324-4EED-9CF5-6F920B2277CD}"/>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AF95557C-1432-4D90-9B3E-59E8AB11EE4C}"/>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2281323B-CF01-4DCE-95D1-993EF3E04D7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87882D6A-A01E-45BC-85F0-3D53E038DD0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E294B6FD-2E0F-4DB1-AA67-C33CAE1DD43F}"/>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460684850"/>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40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E6DD29C4-D599-4B34-A0AE-3BB9957573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F3467CC4-A850-45CD-8413-A93C74F1172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E41DB99-2740-4CD6-9C2E-7036B411F44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E3EA745A-8299-4F07-91DF-4A46BE4E8E1D}"/>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81FB83EC-D382-494F-8CDA-9BE1748F1EC6}"/>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5A8E5C47-9F08-433E-8BE1-0B324F78D9C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13484080-5F95-4B7E-BE4A-953ADE6E463B}"/>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A9BC9B8D-AC54-4897-ADC8-509E6A9ECF5A}"/>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781987781"/>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41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E09045E7-F3FF-4ED2-AF10-1ACCC5C4BEE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975659DA-7415-41D1-ABFB-8136A8F4E06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182F980B-A3AF-49DE-9751-0B1D35195FD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1B5EA84B-A166-47EA-9CDD-91A10DD2587C}"/>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75EEFF48-BC88-4D7E-AC3E-2B398ABA4F8F}"/>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93E7B803-C6EE-4960-B88D-9F7019CF782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A9401AF8-BC8F-4E4E-BFBE-B3973898062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B7232A57-0178-4C01-BE57-8FBBA70DCC94}"/>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94049406"/>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2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F77910B-CA13-4881-BC24-D26836CAC13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5FEE5F8C-D0BE-4E1E-A801-340EE8C3F29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0F3E636-32A4-465C-84AF-6DEAB31FF82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A0056E11-0848-41F4-82C2-2E139185ABBE}"/>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92CB0386-F968-43C0-8958-CEC40AB4C07F}"/>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96266CEC-07CD-4B53-A3E1-7B4A8A6DD7E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476EAAC0-D294-48A1-A7F2-CF21D33A412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DBFEB511-70BB-4CB7-B445-BE41F46D952B}"/>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9754691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43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06EE9760-D973-4EC1-A563-494DA3AED02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4E7AB5E7-34A9-4F34-8FA6-98E2E3B62C7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E7C16C31-E2FC-4FF2-B225-AA14063B0FC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1B79C56E-386E-4FA3-9DF6-BB738F65B73F}"/>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D63BDD7D-77FE-4099-AA00-47F0F11588D8}"/>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2CC70E77-60C2-4BBF-9DFF-46F5A073E32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92C7C3C9-6B9D-4AFE-8554-C57F488F629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3FBCD3DE-50EC-440F-8858-217C9AAEE0EE}"/>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009521685"/>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4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79F7D907-FE90-4E1E-9D0B-764B17EDF59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F620E788-4670-4EF9-B2A2-CC83694DA2B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3B03632-2DF0-4D6E-8479-DF74140C0754}"/>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8C997EA2-34FC-4336-818E-5516357B4084}"/>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1F2613CD-C40D-4102-B2DF-A807F435F832}"/>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D0366D69-0C26-4038-B5A4-AD674C2E97D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CD6CFD3A-35D3-46EA-9E7C-5E8934E322D2}"/>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F3DC68DD-53EE-4DB6-89BC-1F9737F715CC}"/>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55718239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45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2AF904D-EF35-46F6-82B6-451B207B3C2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A9676EF4-F5AA-4616-B356-786088CE5A9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B7B4B71-B474-40D9-BDE8-A857D1C054C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3E2C4172-318E-4CBC-AF0F-3950625445FB}"/>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4EF1D530-7768-4E50-B4ED-41AA9E81C1E2}"/>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552AC642-BDFA-438D-9A84-9D6811756C9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3FB06D74-3BF6-4CF4-B2FE-15DB3BBDCAC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A3616861-A64F-498C-964E-16C19BF4BFCF}"/>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847736401"/>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46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80CF349A-E387-4D60-ACE0-3625D39A2E0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E85B6A7-7251-4915-9D7E-85C2C97EED8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92981E4B-22F7-41C6-8DC8-08BE2872B27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6257619D-1EC2-4CFD-A189-E6238DE1009A}"/>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BAA64106-C63C-4357-8059-BAA4586CCD6F}"/>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F08BB349-5DF2-46FB-886A-56EAEEBE279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14914ED3-998D-41CE-AF6E-A6CF96659A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16826D80-3F28-44B0-9170-02E89ECC18D7}"/>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27835894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a:extLst>
              <a:ext uri="{FF2B5EF4-FFF2-40B4-BE49-F238E27FC236}">
                <a16:creationId xmlns:a16="http://schemas.microsoft.com/office/drawing/2014/main" id="{DAC4C87D-F8C1-4469-A4D3-13FDDB6499B3}"/>
              </a:ext>
            </a:extLst>
          </p:cNvPr>
          <p:cNvSpPr>
            <a:spLocks noGrp="1"/>
          </p:cNvSpPr>
          <p:nvPr>
            <p:ph type="dt" sz="half" idx="10"/>
          </p:nvPr>
        </p:nvSpPr>
        <p:spPr/>
        <p:txBody>
          <a:bodyPr/>
          <a:lstStyle>
            <a:lvl1pPr>
              <a:defRPr/>
            </a:lvl1pPr>
          </a:lstStyle>
          <a:p>
            <a:pPr>
              <a:defRPr/>
            </a:pPr>
            <a:fld id="{B195895B-BF13-46E8-8F28-677719231101}" type="datetimeFigureOut">
              <a:rPr lang="zh-TW" altLang="en-US"/>
              <a:pPr>
                <a:defRPr/>
              </a:pPr>
              <a:t>2024/6/27</a:t>
            </a:fld>
            <a:endParaRPr lang="zh-TW" altLang="en-US"/>
          </a:p>
        </p:txBody>
      </p:sp>
      <p:sp>
        <p:nvSpPr>
          <p:cNvPr id="4" name="頁尾版面配置區 4">
            <a:extLst>
              <a:ext uri="{FF2B5EF4-FFF2-40B4-BE49-F238E27FC236}">
                <a16:creationId xmlns:a16="http://schemas.microsoft.com/office/drawing/2014/main" id="{81386505-0B16-479A-BAE0-58237E96A044}"/>
              </a:ext>
            </a:extLst>
          </p:cNvPr>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a:extLst>
              <a:ext uri="{FF2B5EF4-FFF2-40B4-BE49-F238E27FC236}">
                <a16:creationId xmlns:a16="http://schemas.microsoft.com/office/drawing/2014/main" id="{5AE37D8F-55D7-40FA-92D2-D55BF6F555BB}"/>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6B6EEBA6-E4D6-40F8-9ED1-664CD5F2C78E}" type="slidenum">
              <a:rPr lang="zh-TW" altLang="en-US"/>
              <a:pPr>
                <a:defRPr/>
              </a:pPr>
              <a:t>‹#›</a:t>
            </a:fld>
            <a:endParaRPr lang="zh-TW" altLang="en-US"/>
          </a:p>
        </p:txBody>
      </p:sp>
    </p:spTree>
    <p:extLst>
      <p:ext uri="{BB962C8B-B14F-4D97-AF65-F5344CB8AC3E}">
        <p14:creationId xmlns:p14="http://schemas.microsoft.com/office/powerpoint/2010/main" val="42110966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47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BA371C24-D358-4A8B-97AA-41FABD08D90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1AA955DB-FE1A-41B6-A731-7986F31A44E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D541DB3-D32E-4BDA-A072-F75C0198C5E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484B3741-AFE9-4BBC-B0B2-8EF6CA3013EF}"/>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DA8F45DA-B7E2-4FAE-BC6A-D9F79D7349F5}"/>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B987FD60-1837-433A-BC55-2D5B97EEEF0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06684AD9-CB06-4AB6-8AA4-61E6476B719B}"/>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30B2B7CA-F606-4E37-8579-C447785F268B}"/>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396491514"/>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48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A64CBAC2-8592-4A6D-8952-9F67EA0E39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DF771AED-66A7-4777-9BD5-025114F221B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17AC940-7005-4CD1-937E-7D45086236E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BEAC4565-EF6C-4189-9429-990CE7D5A20C}"/>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163179B6-92BC-4E78-BC79-A738CAA20F6E}"/>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8DBE0201-778C-48D3-983D-208109610D3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5C1F78B0-6D24-4F94-9CAF-4A147E2F4CC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8A5F130F-90F2-47A1-835F-B988452EBC94}"/>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205220806"/>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49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ED7147ED-EA81-4AC8-BBA1-256C27B00BA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7FA103CF-0EF5-499D-87AF-11D7A55B4FC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843F0A2-3590-4FE7-95A9-B77B5BE9F4C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BFEC320C-EA9F-4037-852A-750B052CB8E1}"/>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9F872BEF-1246-4F7A-8CF7-5CF21E00E0B7}"/>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DB9CB412-A674-4219-92EA-F152970F807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27B21F94-ED78-494D-976F-B39C4EA1CEC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C35DE340-5176-4414-9079-CF1ADA6DDA1B}"/>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787799018"/>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50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8B81EB2-A0AC-4562-9128-B9F9FC30608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E517928F-54D0-401B-A485-336D5F03906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08E3143-8CCE-4625-91B0-B04308D2632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1D5AF01E-9756-452F-8679-112A09B213D9}"/>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C81BF32C-9BBE-4747-9B01-724C6164A8DB}"/>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5BB87CC3-0890-4AD3-8192-57DC1DA25A6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A7CC4635-39C3-49ED-B867-B85B5ABB915D}"/>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AE01FF6A-D619-4A49-BE13-935CCD9902AF}"/>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82869501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51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DE8AB5D0-E5B1-4AF6-A37D-A2C6505ACB5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4DCEF78E-8989-4F2D-87D9-F473F28D20F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4ED20E5-8337-43D0-8834-4C9A5AC8FF8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381F5BBC-EA86-4052-9881-07E1A58F8728}"/>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F5E4C462-D2D1-4B08-912F-C9EA6BC1E3E8}"/>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E4642C1E-9EDE-4066-B5C0-86B428F53B9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C57FB428-9684-447F-9C92-0282B07A976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DC69B3B4-B4A3-42ED-A88A-AA3B2D31515A}"/>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853344563"/>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52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EE7CE9C4-92D1-40F0-9616-3E5690B1BC2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8B662D42-AED1-43FA-938B-46F6E18A8D5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4D7A2D3-3C8D-469D-885A-9F7762EA922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6B49EA80-9217-4AFF-9DA4-DE0F2F1578B6}"/>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439212AE-8CF4-4668-800F-114F1951F628}"/>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F8EBBA80-2610-4790-8830-AC4D617B816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E636CE7C-FE62-4546-B46F-1BCD6A9F3F1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687B11FD-D101-4DAF-85BD-79F875086B00}"/>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926854347"/>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53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C2D2A6A7-501D-4BB2-8CF4-BE88FC654FB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B5B94563-9D94-424A-AA59-B2DDB0CC90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03F7FA0A-58F0-443F-ABB6-37A6B73ACA6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03814EBC-98DA-4DCB-AEDF-633708A1C710}"/>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50CB5A83-8724-4B57-BED7-C50F2F457D39}"/>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4DBF0A2C-97EB-411D-B697-0B0259665E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72059BB4-D0CC-4D24-8085-F13439C61E0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BBAE9EF4-72F2-44B4-B078-08665861B554}"/>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4045278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userDrawn="1">
  <p:cSld name="54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43123706-D9AE-4481-87A6-44E713002A7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9FB32167-35ED-4956-8F4A-50939094669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2C7454A-10D5-43DB-A6FB-65E32BB128D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AB9B9B40-107C-4D69-9519-98F529D7C2C9}"/>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1C280AB9-4805-41DC-80F4-65B7604AE178}"/>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085AD264-20B2-41DC-9B37-1749BC20BE52}"/>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AE216023-DF56-4228-BF96-9D33448C239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CBD9E4B7-EADC-41E2-AEA4-080A2020A51A}"/>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678449704"/>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userDrawn="1">
  <p:cSld name="55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EDA66B3A-1C32-4109-BDAB-67D90846E3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87704FC8-0B24-460F-B086-57513EF5FBC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A13C19B-276E-4065-A77A-D4064B7BBA3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718DA8B5-DA66-43AE-8D99-85A5DC783CD5}"/>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0A337D71-A1EB-4A8D-80FC-DB5C9302DF48}"/>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66DED1E6-0183-49DB-A048-29128B1CCD6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CE2BD32F-1FD5-4BD0-92D8-AFB292958FB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858CA646-D927-4D12-95C8-089F16DB1BFA}"/>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827496856"/>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56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1C2E11F2-7DE9-420F-B6B9-F547FCEAAB5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44C0DDE0-CE46-4399-828A-7D5ED6E15D5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4765AE74-A7AF-484C-BB8B-DF4E0FD73B8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EFF16179-0AFA-4E0E-9F07-84341F96FF64}"/>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017FE3DB-DDC7-4C3A-AD46-8505F5799F24}"/>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1E79E35D-2FCD-4582-B7BB-A4C3378C488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60552D0D-0BF9-43E1-A0B7-188E5A312D4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FECDA8EB-2073-4045-B190-7AF5E0A1BA91}"/>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71706441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9A91B3BD-13D8-4138-B62E-01EFF1853ADA}"/>
              </a:ext>
            </a:extLst>
          </p:cNvPr>
          <p:cNvSpPr>
            <a:spLocks noGrp="1"/>
          </p:cNvSpPr>
          <p:nvPr>
            <p:ph type="dt" sz="half" idx="10"/>
          </p:nvPr>
        </p:nvSpPr>
        <p:spPr/>
        <p:txBody>
          <a:bodyPr/>
          <a:lstStyle>
            <a:lvl1pPr>
              <a:defRPr/>
            </a:lvl1pPr>
          </a:lstStyle>
          <a:p>
            <a:pPr>
              <a:defRPr/>
            </a:pPr>
            <a:fld id="{473AA404-5D6C-444E-B13D-553E77F870A2}" type="datetimeFigureOut">
              <a:rPr lang="zh-TW" altLang="en-US"/>
              <a:pPr>
                <a:defRPr/>
              </a:pPr>
              <a:t>2024/6/27</a:t>
            </a:fld>
            <a:endParaRPr lang="zh-TW" altLang="en-US"/>
          </a:p>
        </p:txBody>
      </p:sp>
      <p:sp>
        <p:nvSpPr>
          <p:cNvPr id="3" name="頁尾版面配置區 4">
            <a:extLst>
              <a:ext uri="{FF2B5EF4-FFF2-40B4-BE49-F238E27FC236}">
                <a16:creationId xmlns:a16="http://schemas.microsoft.com/office/drawing/2014/main" id="{0FB84516-7276-4CD5-BAE2-359FBECD9EE3}"/>
              </a:ext>
            </a:extLst>
          </p:cNvPr>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a:extLst>
              <a:ext uri="{FF2B5EF4-FFF2-40B4-BE49-F238E27FC236}">
                <a16:creationId xmlns:a16="http://schemas.microsoft.com/office/drawing/2014/main" id="{883BC08C-159C-4CDB-96FB-014D1D62E4A9}"/>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5F931B23-9831-4B73-8BF6-46B678F9AC6F}" type="slidenum">
              <a:rPr lang="zh-TW" altLang="en-US"/>
              <a:pPr>
                <a:defRPr/>
              </a:pPr>
              <a:t>‹#›</a:t>
            </a:fld>
            <a:endParaRPr lang="zh-TW" altLang="en-US"/>
          </a:p>
        </p:txBody>
      </p:sp>
    </p:spTree>
    <p:extLst>
      <p:ext uri="{BB962C8B-B14F-4D97-AF65-F5344CB8AC3E}">
        <p14:creationId xmlns:p14="http://schemas.microsoft.com/office/powerpoint/2010/main" val="34549395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userDrawn="1">
  <p:cSld name="57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FCAD0E92-21D8-48FE-A16C-6778CF004F0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2B8E2DBE-DB02-4E77-89E7-E937A5B6A9F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BC386B2-90C1-402B-843E-C4AF2C29CBC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08BD1C6C-AFD0-48A2-B5E4-755DA760DC74}"/>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43AFA006-8C7C-405B-A42C-2024D4DE8F3B}"/>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D641944B-0D4C-4333-A9EB-3BA38CF26E9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F4E0C8F6-F541-41DB-9ABA-92416D4CFB0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851A45D7-04CD-419A-BC66-1B2EE3934CFD}"/>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318053066"/>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userDrawn="1">
  <p:cSld name="58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C861A7EF-663A-4FFD-BE3F-1AFD29A3019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246FEEAD-31F5-43DE-AD1B-686E5671B3C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7013F0B-0152-4D3B-A881-EC659AD88F61}"/>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18145277-6BE1-4D27-A1B6-5E23C20D974A}"/>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2BADB453-B151-43F6-8329-3A5001A19D62}"/>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AF6AE7F1-FD60-41FE-AB29-37B1C9EC8A5C}"/>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71960BE6-85DE-4B5A-A3DA-FA7403C73CB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7BCDA046-261B-4FB5-AEFC-ADDF5E43BCCE}"/>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21599587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59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4841510D-DC18-41D6-88F5-DCD36A6CC9A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6793FAD8-D10C-421F-B1EF-11B998ACE3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3A8695F7-0F58-4B91-9735-0FBEA4C15CD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E71809F1-6C58-48FC-BCC9-47D21B9B0E84}"/>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051561D3-9487-4360-99E9-4AC837E54C21}"/>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26A68205-17E8-4CB1-AC4E-A097849E1CD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7CE2CCED-A0F1-44F3-96DC-3B20E1B594B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40634ACD-D016-44B0-BC87-92270008DA6C}"/>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2568021656"/>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60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CB0DD429-C4B3-4538-AAE4-BA2CCE62B0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A03A830F-89EB-43C6-9E90-E15C44DABE7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6FB05D01-2547-4E7B-918C-359FF07ACB29}"/>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BF769059-2253-4D61-B19D-0AFDFBAC82BD}"/>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8E1AFA84-ED9A-4057-8332-EAC5763D4FEB}"/>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0815F50E-55CC-4DC8-BD14-705C379CA19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0BDE5FEB-101A-416D-927B-CAD60D1F829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550B0916-3261-43C3-AB48-2682E3CC7338}"/>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3839962995"/>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61_標題及物件">
    <p:spTree>
      <p:nvGrpSpPr>
        <p:cNvPr id="1" name=""/>
        <p:cNvGrpSpPr/>
        <p:nvPr/>
      </p:nvGrpSpPr>
      <p:grpSpPr>
        <a:xfrm>
          <a:off x="0" y="0"/>
          <a:ext cx="0" cy="0"/>
          <a:chOff x="0" y="0"/>
          <a:chExt cx="0" cy="0"/>
        </a:xfrm>
      </p:grpSpPr>
      <p:pic>
        <p:nvPicPr>
          <p:cNvPr id="4" name="Picture 7" descr="eggs.bmp">
            <a:extLst>
              <a:ext uri="{FF2B5EF4-FFF2-40B4-BE49-F238E27FC236}">
                <a16:creationId xmlns:a16="http://schemas.microsoft.com/office/drawing/2014/main" id="{DE9B5F28-8B78-4EE6-ABE5-32837099526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59800" y="6324600"/>
            <a:ext cx="58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id="{91BBE61D-FC23-4AB6-A240-823D845DF49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67800" y="5791200"/>
            <a:ext cx="7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1A4E39AF-AF55-41C1-8EF2-FB984DB02C3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77200" y="6781800"/>
            <a:ext cx="1066800" cy="7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a:extLst>
              <a:ext uri="{FF2B5EF4-FFF2-40B4-BE49-F238E27FC236}">
                <a16:creationId xmlns:a16="http://schemas.microsoft.com/office/drawing/2014/main" id="{02E806B4-788C-4410-B014-EBA2BAB22C23}"/>
              </a:ext>
            </a:extLst>
          </p:cNvPr>
          <p:cNvSpPr txBox="1">
            <a:spLocks noChangeArrowheads="1"/>
          </p:cNvSpPr>
          <p:nvPr userDrawn="1"/>
        </p:nvSpPr>
        <p:spPr bwMode="auto">
          <a:xfrm>
            <a:off x="7772400" y="5562600"/>
            <a:ext cx="1371600" cy="36671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auto" hangingPunct="1">
              <a:spcBef>
                <a:spcPct val="50000"/>
              </a:spcBef>
              <a:spcAft>
                <a:spcPts val="0"/>
              </a:spcAft>
              <a:defRPr/>
            </a:pPr>
            <a:endParaRPr kumimoji="0" lang="zh-TW" altLang="en-US"/>
          </a:p>
        </p:txBody>
      </p:sp>
      <p:sp>
        <p:nvSpPr>
          <p:cNvPr id="8" name="Rectangle 13">
            <a:extLst>
              <a:ext uri="{FF2B5EF4-FFF2-40B4-BE49-F238E27FC236}">
                <a16:creationId xmlns:a16="http://schemas.microsoft.com/office/drawing/2014/main" id="{F10498D0-6662-446C-99ED-F22932642CC5}"/>
              </a:ext>
            </a:extLst>
          </p:cNvPr>
          <p:cNvSpPr>
            <a:spLocks noChangeArrowheads="1"/>
          </p:cNvSpPr>
          <p:nvPr userDrawn="1"/>
        </p:nvSpPr>
        <p:spPr bwMode="auto">
          <a:xfrm>
            <a:off x="8077200" y="5715000"/>
            <a:ext cx="1066800" cy="1143000"/>
          </a:xfrm>
          <a:prstGeom prst="rect">
            <a:avLst/>
          </a:prstGeom>
          <a:solidFill>
            <a:schemeClr val="bg1"/>
          </a:solidFill>
          <a:ln>
            <a:noFill/>
          </a:ln>
        </p:spPr>
        <p:txBody>
          <a:bodyPr wrap="none" anchor="ctr"/>
          <a:lstStyle>
            <a:lvl1pPr>
              <a:defRPr>
                <a:solidFill>
                  <a:schemeClr val="tx1"/>
                </a:solidFill>
                <a:latin typeface="Calibri" pitchFamily="34" charset="0"/>
                <a:ea typeface="新細明體" charset="-120"/>
              </a:defRPr>
            </a:lvl1pPr>
            <a:lvl2pPr marL="742950" indent="-285750">
              <a:defRPr>
                <a:solidFill>
                  <a:schemeClr val="tx1"/>
                </a:solidFill>
                <a:latin typeface="Calibri" pitchFamily="34" charset="0"/>
                <a:ea typeface="新細明體" charset="-120"/>
              </a:defRPr>
            </a:lvl2pPr>
            <a:lvl3pPr marL="1143000" indent="-228600">
              <a:defRPr>
                <a:solidFill>
                  <a:schemeClr val="tx1"/>
                </a:solidFill>
                <a:latin typeface="Calibri" pitchFamily="34" charset="0"/>
                <a:ea typeface="新細明體" charset="-120"/>
              </a:defRPr>
            </a:lvl3pPr>
            <a:lvl4pPr marL="1600200" indent="-228600">
              <a:defRPr>
                <a:solidFill>
                  <a:schemeClr val="tx1"/>
                </a:solidFill>
                <a:latin typeface="Calibri" pitchFamily="34" charset="0"/>
                <a:ea typeface="新細明體" charset="-120"/>
              </a:defRPr>
            </a:lvl4pPr>
            <a:lvl5pPr marL="2057400" indent="-228600">
              <a:defRPr>
                <a:solidFill>
                  <a:schemeClr val="tx1"/>
                </a:solidFill>
                <a:latin typeface="Calibri" pitchFamily="34" charset="0"/>
                <a:ea typeface="新細明體" charset="-120"/>
              </a:defRPr>
            </a:lvl5pPr>
            <a:lvl6pPr marL="2514600" indent="-228600" fontAlgn="base">
              <a:spcBef>
                <a:spcPct val="0"/>
              </a:spcBef>
              <a:spcAft>
                <a:spcPct val="0"/>
              </a:spcAft>
              <a:defRPr>
                <a:solidFill>
                  <a:schemeClr val="tx1"/>
                </a:solidFill>
                <a:latin typeface="Calibri" pitchFamily="34" charset="0"/>
                <a:ea typeface="新細明體" charset="-120"/>
              </a:defRPr>
            </a:lvl6pPr>
            <a:lvl7pPr marL="2971800" indent="-228600" fontAlgn="base">
              <a:spcBef>
                <a:spcPct val="0"/>
              </a:spcBef>
              <a:spcAft>
                <a:spcPct val="0"/>
              </a:spcAft>
              <a:defRPr>
                <a:solidFill>
                  <a:schemeClr val="tx1"/>
                </a:solidFill>
                <a:latin typeface="Calibri" pitchFamily="34" charset="0"/>
                <a:ea typeface="新細明體" charset="-120"/>
              </a:defRPr>
            </a:lvl7pPr>
            <a:lvl8pPr marL="3429000" indent="-228600" fontAlgn="base">
              <a:spcBef>
                <a:spcPct val="0"/>
              </a:spcBef>
              <a:spcAft>
                <a:spcPct val="0"/>
              </a:spcAft>
              <a:defRPr>
                <a:solidFill>
                  <a:schemeClr val="tx1"/>
                </a:solidFill>
                <a:latin typeface="Calibri" pitchFamily="34" charset="0"/>
                <a:ea typeface="新細明體" charset="-120"/>
              </a:defRPr>
            </a:lvl8pPr>
            <a:lvl9pPr marL="3886200" indent="-228600" fontAlgn="base">
              <a:spcBef>
                <a:spcPct val="0"/>
              </a:spcBef>
              <a:spcAft>
                <a:spcPct val="0"/>
              </a:spcAft>
              <a:defRPr>
                <a:solidFill>
                  <a:schemeClr val="tx1"/>
                </a:solidFill>
                <a:latin typeface="Calibri" pitchFamily="34" charset="0"/>
                <a:ea typeface="新細明體" charset="-120"/>
              </a:defRPr>
            </a:lvl9pPr>
          </a:lstStyle>
          <a:p>
            <a:pPr eaLnBrk="1" hangingPunct="1">
              <a:defRPr/>
            </a:pPr>
            <a:endParaRPr kumimoji="0" lang="zh-TW" altLang="en-US"/>
          </a:p>
        </p:txBody>
      </p:sp>
      <p:pic>
        <p:nvPicPr>
          <p:cNvPr id="9" name="Picture 11">
            <a:extLst>
              <a:ext uri="{FF2B5EF4-FFF2-40B4-BE49-F238E27FC236}">
                <a16:creationId xmlns:a16="http://schemas.microsoft.com/office/drawing/2014/main" id="{7A1F7AD2-BD0A-4C53-84FA-91125CDAFC9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0" name="Picture 6">
            <a:extLst>
              <a:ext uri="{FF2B5EF4-FFF2-40B4-BE49-F238E27FC236}">
                <a16:creationId xmlns:a16="http://schemas.microsoft.com/office/drawing/2014/main" id="{C0BCCB4A-3185-4802-A9FF-9A958BCF6E2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28725"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1" name="Rectangle 3">
            <a:extLst>
              <a:ext uri="{FF2B5EF4-FFF2-40B4-BE49-F238E27FC236}">
                <a16:creationId xmlns:a16="http://schemas.microsoft.com/office/drawing/2014/main" id="{C923D452-E117-4BB2-87C8-01EE5315D774}"/>
              </a:ext>
            </a:extLst>
          </p:cNvPr>
          <p:cNvSpPr txBox="1">
            <a:spLocks noChangeAspect="1" noChangeArrowheads="1"/>
          </p:cNvSpPr>
          <p:nvPr userDrawn="1"/>
        </p:nvSpPr>
        <p:spPr bwMode="auto">
          <a:xfrm>
            <a:off x="1219200" y="25400"/>
            <a:ext cx="8094663" cy="889000"/>
          </a:xfrm>
          <a:prstGeom prst="rect">
            <a:avLst/>
          </a:prstGeom>
          <a:noFill/>
          <a:ln w="9525">
            <a:noFill/>
            <a:miter lim="800000"/>
            <a:headEnd/>
            <a:tailEnd/>
          </a:ln>
        </p:spPr>
        <p:txBody>
          <a:bodyPr wrap="none" anchor="ctr"/>
          <a:lstStyle/>
          <a:p>
            <a:pPr fontAlgn="auto">
              <a:lnSpc>
                <a:spcPct val="110000"/>
              </a:lnSpc>
              <a:spcBef>
                <a:spcPts val="0"/>
              </a:spcBef>
              <a:spcAft>
                <a:spcPts val="0"/>
              </a:spcAft>
              <a:defRPr/>
            </a:pPr>
            <a:endParaRPr kumimoji="0" lang="en-US" altLang="zh-TW" sz="4400" b="1" dirty="0">
              <a:solidFill>
                <a:schemeClr val="tx2">
                  <a:lumMod val="50000"/>
                </a:schemeClr>
              </a:solidFill>
              <a:effectLst>
                <a:outerShdw blurRad="38100" dist="38100" dir="2700000" algn="tl">
                  <a:srgbClr val="000000">
                    <a:alpha val="43137"/>
                  </a:srgbClr>
                </a:outerShdw>
              </a:effectLst>
              <a:latin typeface="標楷體" pitchFamily="65" charset="-120"/>
              <a:ea typeface="+mn-ea"/>
            </a:endParaRPr>
          </a:p>
        </p:txBody>
      </p:sp>
      <p:sp>
        <p:nvSpPr>
          <p:cNvPr id="3" name="內容版面配置區 2"/>
          <p:cNvSpPr>
            <a:spLocks noGrp="1"/>
          </p:cNvSpPr>
          <p:nvPr>
            <p:ph idx="1"/>
          </p:nvPr>
        </p:nvSpPr>
        <p:spPr>
          <a:xfrm>
            <a:off x="457200" y="1714488"/>
            <a:ext cx="8229600" cy="4357718"/>
          </a:xfrm>
          <a:prstGeom prst="rect">
            <a:avLst/>
          </a:prstGeom>
        </p:spPr>
        <p:txBody>
          <a:bodyPr/>
          <a:lstStyle>
            <a:lvl1pPr>
              <a:buFont typeface="Arial" pitchFamily="34" charset="0"/>
              <a:buChar char="•"/>
              <a:defRPr>
                <a:latin typeface="標楷體" pitchFamily="65" charset="-120"/>
                <a:ea typeface="標楷體" pitchFamily="65" charset="-120"/>
              </a:defRPr>
            </a:lvl1pPr>
            <a:lvl2pPr>
              <a:defRPr>
                <a:latin typeface="標楷體" pitchFamily="65" charset="-120"/>
                <a:ea typeface="標楷體" pitchFamily="65" charset="-120"/>
              </a:defRPr>
            </a:lvl2pPr>
            <a:lvl3pPr>
              <a:defRPr>
                <a:latin typeface="標楷體" pitchFamily="65" charset="-120"/>
                <a:ea typeface="標楷體" pitchFamily="65" charset="-120"/>
              </a:defRPr>
            </a:lvl3pPr>
            <a:lvl4pPr>
              <a:defRPr>
                <a:latin typeface="標楷體" pitchFamily="65" charset="-120"/>
                <a:ea typeface="標楷體" pitchFamily="65" charset="-120"/>
              </a:defRPr>
            </a:lvl4pPr>
            <a:lvl5pPr>
              <a:defRPr>
                <a:latin typeface="標楷體" pitchFamily="65" charset="-120"/>
                <a:ea typeface="標楷體"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40622884"/>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xAndObj">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2051050" y="0"/>
            <a:ext cx="7092950" cy="1417638"/>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956382F5-5F09-4B23-BBB2-16DF9C3E83CE}"/>
              </a:ext>
            </a:extLst>
          </p:cNvPr>
          <p:cNvSpPr>
            <a:spLocks noGrp="1"/>
          </p:cNvSpPr>
          <p:nvPr>
            <p:ph type="dt" sz="half" idx="10"/>
          </p:nvPr>
        </p:nvSpPr>
        <p:spPr/>
        <p:txBody>
          <a:bodyPr/>
          <a:lstStyle>
            <a:lvl1pPr>
              <a:defRPr/>
            </a:lvl1pPr>
          </a:lstStyle>
          <a:p>
            <a:pPr>
              <a:defRPr/>
            </a:pPr>
            <a:fld id="{70A40036-0F8A-410B-8585-61663A4E22FF}" type="datetime1">
              <a:rPr lang="zh-TW" altLang="en-US"/>
              <a:pPr>
                <a:defRPr/>
              </a:pPr>
              <a:t>2024/6/27</a:t>
            </a:fld>
            <a:endParaRPr lang="en-US" altLang="zh-TW"/>
          </a:p>
        </p:txBody>
      </p:sp>
      <p:sp>
        <p:nvSpPr>
          <p:cNvPr id="6" name="頁尾版面配置區 4">
            <a:extLst>
              <a:ext uri="{FF2B5EF4-FFF2-40B4-BE49-F238E27FC236}">
                <a16:creationId xmlns:a16="http://schemas.microsoft.com/office/drawing/2014/main" id="{A6157F73-23EB-40E7-A2C3-4BEC0073BBED}"/>
              </a:ext>
            </a:extLst>
          </p:cNvPr>
          <p:cNvSpPr>
            <a:spLocks noGrp="1"/>
          </p:cNvSpPr>
          <p:nvPr>
            <p:ph type="ftr" sz="quarter" idx="11"/>
          </p:nvPr>
        </p:nvSpPr>
        <p:spPr/>
        <p:txBody>
          <a:bodyPr/>
          <a:lstStyle>
            <a:lvl1pPr>
              <a:defRPr/>
            </a:lvl1pPr>
          </a:lstStyle>
          <a:p>
            <a:pPr>
              <a:defRPr/>
            </a:pPr>
            <a:endParaRPr lang="en-US" altLang="zh-TW"/>
          </a:p>
        </p:txBody>
      </p:sp>
      <p:sp>
        <p:nvSpPr>
          <p:cNvPr id="7" name="投影片編號版面配置區 5">
            <a:extLst>
              <a:ext uri="{FF2B5EF4-FFF2-40B4-BE49-F238E27FC236}">
                <a16:creationId xmlns:a16="http://schemas.microsoft.com/office/drawing/2014/main" id="{3C56DCBE-AB3E-45E2-BB2C-5AD76C5FFA9C}"/>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BF40EE42-7B2E-40CA-96F3-59808E5F876A}" type="slidenum">
              <a:rPr lang="zh-TW" altLang="en-US"/>
              <a:pPr>
                <a:defRPr/>
              </a:pPr>
              <a:t>‹#›</a:t>
            </a:fld>
            <a:endParaRPr lang="en-US" altLang="zh-TW"/>
          </a:p>
        </p:txBody>
      </p:sp>
    </p:spTree>
    <p:extLst>
      <p:ext uri="{BB962C8B-B14F-4D97-AF65-F5344CB8AC3E}">
        <p14:creationId xmlns:p14="http://schemas.microsoft.com/office/powerpoint/2010/main" val="102625337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投影片編號版面配置區 5">
            <a:extLst>
              <a:ext uri="{FF2B5EF4-FFF2-40B4-BE49-F238E27FC236}">
                <a16:creationId xmlns:a16="http://schemas.microsoft.com/office/drawing/2014/main" id="{6EE7A6E3-B361-42C0-9499-9F5BAFC71702}"/>
              </a:ext>
            </a:extLst>
          </p:cNvPr>
          <p:cNvSpPr>
            <a:spLocks/>
          </p:cNvSpPr>
          <p:nvPr/>
        </p:nvSpPr>
        <p:spPr bwMode="auto">
          <a:xfrm>
            <a:off x="6553200" y="6356350"/>
            <a:ext cx="2133600" cy="365125"/>
          </a:xfrm>
          <a:prstGeom prst="rect">
            <a:avLst/>
          </a:prstGeom>
          <a:noFill/>
          <a:ln>
            <a:noFill/>
          </a:ln>
        </p:spPr>
        <p:txBody>
          <a:bodyPr anchor="ctr"/>
          <a:lstStyle>
            <a:lvl1pPr>
              <a:defRPr kumimoji="1">
                <a:solidFill>
                  <a:schemeClr val="tx1"/>
                </a:solidFill>
                <a:latin typeface="Calibri" panose="020F0502020204030204" pitchFamily="34" charset="0"/>
                <a:ea typeface="新細明體" panose="02020500000000000000" pitchFamily="18" charset="-120"/>
              </a:defRPr>
            </a:lvl1pPr>
            <a:lvl2pPr marL="742950" indent="-285750">
              <a:defRPr kumimoji="1">
                <a:solidFill>
                  <a:schemeClr val="tx1"/>
                </a:solidFill>
                <a:latin typeface="Calibri" panose="020F0502020204030204" pitchFamily="34" charset="0"/>
                <a:ea typeface="新細明體" panose="02020500000000000000" pitchFamily="18" charset="-120"/>
              </a:defRPr>
            </a:lvl2pPr>
            <a:lvl3pPr marL="1143000" indent="-228600">
              <a:defRPr kumimoji="1">
                <a:solidFill>
                  <a:schemeClr val="tx1"/>
                </a:solidFill>
                <a:latin typeface="Calibri" panose="020F0502020204030204" pitchFamily="34" charset="0"/>
                <a:ea typeface="新細明體" panose="02020500000000000000" pitchFamily="18" charset="-120"/>
              </a:defRPr>
            </a:lvl3pPr>
            <a:lvl4pPr marL="1600200" indent="-228600">
              <a:defRPr kumimoji="1">
                <a:solidFill>
                  <a:schemeClr val="tx1"/>
                </a:solidFill>
                <a:latin typeface="Calibri" panose="020F0502020204030204" pitchFamily="34" charset="0"/>
                <a:ea typeface="新細明體" panose="02020500000000000000" pitchFamily="18" charset="-120"/>
              </a:defRPr>
            </a:lvl4pPr>
            <a:lvl5pPr marL="2057400" indent="-228600">
              <a:defRPr kumimoji="1">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Calibri" panose="020F0502020204030204" pitchFamily="34" charset="0"/>
                <a:ea typeface="新細明體" panose="02020500000000000000" pitchFamily="18" charset="-120"/>
              </a:defRPr>
            </a:lvl9pPr>
          </a:lstStyle>
          <a:p>
            <a:pPr algn="r" eaLnBrk="1" hangingPunct="1">
              <a:defRPr/>
            </a:pPr>
            <a:fld id="{41921377-D2E1-4682-A2F4-5DFA19896A31}" type="slidenum">
              <a:rPr kumimoji="0" lang="zh-TW" altLang="en-US" sz="2400" b="1" smtClean="0">
                <a:solidFill>
                  <a:srgbClr val="898989"/>
                </a:solidFill>
                <a:latin typeface="Arial" panose="020B0604020202020204" pitchFamily="34" charset="0"/>
                <a:ea typeface="標楷體" panose="03000509000000000000" pitchFamily="65" charset="-120"/>
              </a:rPr>
              <a:pPr algn="r" eaLnBrk="1" hangingPunct="1">
                <a:defRPr/>
              </a:pPr>
              <a:t>‹#›</a:t>
            </a:fld>
            <a:endParaRPr kumimoji="0" lang="en-US" altLang="zh-TW" sz="2400" b="1">
              <a:solidFill>
                <a:srgbClr val="898989"/>
              </a:solidFill>
              <a:latin typeface="Arial" panose="020B0604020202020204" pitchFamily="34" charset="0"/>
              <a:ea typeface="標楷體" panose="03000509000000000000" pitchFamily="65" charset="-120"/>
            </a:endParaRPr>
          </a:p>
        </p:txBody>
      </p:sp>
      <p:grpSp>
        <p:nvGrpSpPr>
          <p:cNvPr id="4" name="Group 1">
            <a:extLst>
              <a:ext uri="{FF2B5EF4-FFF2-40B4-BE49-F238E27FC236}">
                <a16:creationId xmlns:a16="http://schemas.microsoft.com/office/drawing/2014/main" id="{4AB0E0BD-D51A-4FF3-8D30-CE49418BBA17}"/>
              </a:ext>
            </a:extLst>
          </p:cNvPr>
          <p:cNvGrpSpPr>
            <a:grpSpLocks/>
          </p:cNvGrpSpPr>
          <p:nvPr userDrawn="1"/>
        </p:nvGrpSpPr>
        <p:grpSpPr bwMode="auto">
          <a:xfrm>
            <a:off x="8605838" y="0"/>
            <a:ext cx="569912" cy="1123950"/>
            <a:chOff x="8533995" y="1"/>
            <a:chExt cx="627467" cy="1293023"/>
          </a:xfrm>
        </p:grpSpPr>
        <p:pic>
          <p:nvPicPr>
            <p:cNvPr id="6" name="Picture 13" descr="C:\Users\Andreea\Desktop\Mankiw 7e\pics plus\case study2.png">
              <a:extLst>
                <a:ext uri="{FF2B5EF4-FFF2-40B4-BE49-F238E27FC236}">
                  <a16:creationId xmlns:a16="http://schemas.microsoft.com/office/drawing/2014/main" id="{7CC72E6D-E1DD-47CE-BFB2-396B852549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10800000">
              <a:off x="8533995" y="1"/>
              <a:ext cx="619771" cy="67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descr="C:\Users\Andreea\Desktop\Mankiw 7e\pics plus\case study2.png">
              <a:extLst>
                <a:ext uri="{FF2B5EF4-FFF2-40B4-BE49-F238E27FC236}">
                  <a16:creationId xmlns:a16="http://schemas.microsoft.com/office/drawing/2014/main" id="{B6E01E31-0079-4E5F-A4A3-C9909003BB1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8525996" y="657558"/>
              <a:ext cx="651163" cy="61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3">
            <a:extLst>
              <a:ext uri="{FF2B5EF4-FFF2-40B4-BE49-F238E27FC236}">
                <a16:creationId xmlns:a16="http://schemas.microsoft.com/office/drawing/2014/main" id="{BFB547B1-1B7B-4326-BD38-C0F33153655D}"/>
              </a:ext>
            </a:extLst>
          </p:cNvPr>
          <p:cNvGrpSpPr>
            <a:grpSpLocks/>
          </p:cNvGrpSpPr>
          <p:nvPr userDrawn="1"/>
        </p:nvGrpSpPr>
        <p:grpSpPr bwMode="auto">
          <a:xfrm>
            <a:off x="-3175" y="0"/>
            <a:ext cx="654050" cy="6483350"/>
            <a:chOff x="-3265" y="0"/>
            <a:chExt cx="654429" cy="6483350"/>
          </a:xfrm>
        </p:grpSpPr>
        <p:pic>
          <p:nvPicPr>
            <p:cNvPr id="9" name="Picture 12" descr="C:\Users\Andreea\Desktop\Mankiw 7e\pics plus\case study.png">
              <a:extLst>
                <a:ext uri="{FF2B5EF4-FFF2-40B4-BE49-F238E27FC236}">
                  <a16:creationId xmlns:a16="http://schemas.microsoft.com/office/drawing/2014/main" id="{A12CC86D-1FDE-4220-8021-1182FC7171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651164" cy="670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2">
              <a:extLst>
                <a:ext uri="{FF2B5EF4-FFF2-40B4-BE49-F238E27FC236}">
                  <a16:creationId xmlns:a16="http://schemas.microsoft.com/office/drawing/2014/main" id="{F0808A87-F862-4BB4-AD39-D21EBF613BDB}"/>
                </a:ext>
              </a:extLst>
            </p:cNvPr>
            <p:cNvGrpSpPr>
              <a:grpSpLocks/>
            </p:cNvGrpSpPr>
            <p:nvPr userDrawn="1"/>
          </p:nvGrpSpPr>
          <p:grpSpPr bwMode="auto">
            <a:xfrm>
              <a:off x="-3265" y="642457"/>
              <a:ext cx="335350" cy="5840893"/>
              <a:chOff x="-3265" y="642457"/>
              <a:chExt cx="335350" cy="5840893"/>
            </a:xfrm>
          </p:grpSpPr>
          <p:pic>
            <p:nvPicPr>
              <p:cNvPr id="11" name="Picture 11" descr="C:\Users\Andreea\Desktop\Mankiw 7e\pics plus\purple.png">
                <a:extLst>
                  <a:ext uri="{FF2B5EF4-FFF2-40B4-BE49-F238E27FC236}">
                    <a16:creationId xmlns:a16="http://schemas.microsoft.com/office/drawing/2014/main" id="{4786359E-FF83-499D-9114-1368BEA2674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2457"/>
                <a:ext cx="319088" cy="584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3" descr="C:\Users\Andreea\Desktop\Mankiw 7e\pics plus\case study2.png">
                <a:extLst>
                  <a:ext uri="{FF2B5EF4-FFF2-40B4-BE49-F238E27FC236}">
                    <a16:creationId xmlns:a16="http://schemas.microsoft.com/office/drawing/2014/main" id="{4AF7F692-4935-4253-B395-4C6411EA643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rot="-5400000">
                <a:off x="1619" y="637574"/>
                <a:ext cx="325582" cy="3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5" name="Content Placeholder 4"/>
          <p:cNvSpPr>
            <a:spLocks noGrp="1"/>
          </p:cNvSpPr>
          <p:nvPr>
            <p:ph sz="quarter" idx="10"/>
          </p:nvPr>
        </p:nvSpPr>
        <p:spPr>
          <a:xfrm>
            <a:off x="304800" y="1066800"/>
            <a:ext cx="8534400" cy="5410200"/>
          </a:xfrm>
          <a:prstGeom prst="rect">
            <a:avLst/>
          </a:prstGeom>
        </p:spPr>
        <p:txBody>
          <a:bodyPr/>
          <a:lstStyle>
            <a:lvl1pPr>
              <a:defRPr>
                <a:latin typeface="+mj-ea"/>
                <a:ea typeface="+mj-ea"/>
              </a:defRPr>
            </a:lvl1pPr>
            <a:lvl2pPr>
              <a:defRPr>
                <a:latin typeface="+mj-ea"/>
                <a:ea typeface="+mj-ea"/>
              </a:defRPr>
            </a:lvl2pPr>
            <a:lvl3pPr>
              <a:defRPr>
                <a:latin typeface="+mj-ea"/>
                <a:ea typeface="+mj-ea"/>
              </a:defRPr>
            </a:lvl3pPr>
            <a:lvl4pPr>
              <a:defRPr>
                <a:latin typeface="+mj-ea"/>
                <a:ea typeface="+mj-ea"/>
              </a:defRPr>
            </a:lvl4pPr>
            <a:lvl5pPr>
              <a:defRPr>
                <a:latin typeface="+mj-ea"/>
                <a:ea typeface="+mj-e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484309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4120" y="160421"/>
            <a:ext cx="8450262" cy="587375"/>
          </a:xfrm>
        </p:spPr>
        <p:txBody>
          <a:bodyPr/>
          <a:lstStyle>
            <a:lvl1pPr algn="ctr">
              <a:defRPr lang="en-US" sz="3600" kern="120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908720"/>
            <a:ext cx="8458200" cy="5568280"/>
          </a:xfrm>
        </p:spPr>
        <p:txBody>
          <a:bodyPr/>
          <a:lstStyle>
            <a:lvl1pPr>
              <a:defRPr lang="en-US" sz="3200" kern="1200" dirty="0" smtClean="0">
                <a:solidFill>
                  <a:srgbClr val="5D2884"/>
                </a:solidFill>
                <a:latin typeface="標楷體" panose="03000509000000000000" pitchFamily="65" charset="-120"/>
                <a:ea typeface="標楷體" panose="03000509000000000000" pitchFamily="65" charset="-120"/>
                <a:cs typeface="+mn-cs"/>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a:extLst>
              <a:ext uri="{FF2B5EF4-FFF2-40B4-BE49-F238E27FC236}">
                <a16:creationId xmlns:a16="http://schemas.microsoft.com/office/drawing/2014/main" id="{CFB379E6-B6DF-45FD-B615-4D3B4AFBA996}"/>
              </a:ext>
            </a:extLst>
          </p:cNvPr>
          <p:cNvSpPr>
            <a:spLocks noGrp="1" noChangeArrowheads="1"/>
          </p:cNvSpPr>
          <p:nvPr>
            <p:ph type="sldNum" sz="quarter" idx="10"/>
          </p:nvPr>
        </p:nvSpPr>
        <p:spPr>
          <a:ln/>
        </p:spPr>
        <p:txBody>
          <a:bodyPr/>
          <a:lstStyle>
            <a:lvl1pPr>
              <a:defRPr/>
            </a:lvl1pPr>
          </a:lstStyle>
          <a:p>
            <a:pPr>
              <a:defRPr/>
            </a:pPr>
            <a:fld id="{2BC654E7-31E1-456E-A63C-6D073616E00C}" type="slidenum">
              <a:rPr lang="en-US" altLang="zh-TW"/>
              <a:pPr>
                <a:defRPr/>
              </a:pPr>
              <a:t>‹#›</a:t>
            </a:fld>
            <a:endParaRPr lang="en-US" altLang="zh-TW"/>
          </a:p>
        </p:txBody>
      </p:sp>
    </p:spTree>
    <p:extLst>
      <p:ext uri="{BB962C8B-B14F-4D97-AF65-F5344CB8AC3E}">
        <p14:creationId xmlns:p14="http://schemas.microsoft.com/office/powerpoint/2010/main" val="24815865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41343700-A3C5-4678-82F6-3054074DC25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83175" y="447675"/>
            <a:ext cx="4079875"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sz="quarter" idx="12"/>
          </p:nvPr>
        </p:nvSpPr>
        <p:spPr>
          <a:xfrm>
            <a:off x="2571484" y="2859630"/>
            <a:ext cx="7391400" cy="1981200"/>
          </a:xfrm>
        </p:spPr>
        <p:txBody>
          <a:bodyPr/>
          <a:lstStyle>
            <a:lvl1pPr>
              <a:defRPr/>
            </a:lvl1pPr>
          </a:lstStyle>
          <a:p>
            <a:pPr lvl="0"/>
            <a:r>
              <a:rPr lang="zh-TW" altLang="en-US"/>
              <a:t>按一下以編輯母片文字樣式</a:t>
            </a:r>
          </a:p>
        </p:txBody>
      </p:sp>
      <p:sp>
        <p:nvSpPr>
          <p:cNvPr id="8" name="Content Placeholder 7"/>
          <p:cNvSpPr>
            <a:spLocks noGrp="1"/>
          </p:cNvSpPr>
          <p:nvPr>
            <p:ph sz="quarter" idx="13"/>
          </p:nvPr>
        </p:nvSpPr>
        <p:spPr>
          <a:xfrm>
            <a:off x="4746" y="2783430"/>
            <a:ext cx="2566737" cy="2057400"/>
          </a:xfrm>
          <a:blipFill>
            <a:blip r:embed="rId3"/>
            <a:stretch>
              <a:fillRect/>
            </a:stretch>
          </a:blipFill>
        </p:spPr>
        <p:txBody>
          <a:bodyPr/>
          <a:lstStyle>
            <a:lvl1pPr>
              <a:defRPr>
                <a:solidFill>
                  <a:schemeClr val="bg1"/>
                </a:solidFill>
              </a:defRPr>
            </a:lvl1pPr>
          </a:lstStyle>
          <a:p>
            <a:pPr lvl="0"/>
            <a:r>
              <a:rPr lang="zh-TW" altLang="en-US"/>
              <a:t>按一下以編輯母片文字樣式</a:t>
            </a:r>
          </a:p>
          <a:p>
            <a:pPr lvl="1"/>
            <a:r>
              <a:rPr lang="zh-TW" altLang="en-US"/>
              <a:t>第二層</a:t>
            </a:r>
          </a:p>
          <a:p>
            <a:pPr lvl="2"/>
            <a:r>
              <a:rPr lang="zh-TW" altLang="en-US"/>
              <a:t>第三層</a:t>
            </a:r>
          </a:p>
        </p:txBody>
      </p:sp>
      <p:sp>
        <p:nvSpPr>
          <p:cNvPr id="10" name="Content Placeholder 9"/>
          <p:cNvSpPr>
            <a:spLocks noGrp="1"/>
          </p:cNvSpPr>
          <p:nvPr>
            <p:ph sz="quarter" idx="14"/>
          </p:nvPr>
        </p:nvSpPr>
        <p:spPr>
          <a:xfrm>
            <a:off x="-32084" y="0"/>
            <a:ext cx="5442284" cy="3429000"/>
          </a:xfrm>
        </p:spPr>
        <p:txBody>
          <a:bodyPr/>
          <a:lstStyle>
            <a:lvl1pPr>
              <a:defRPr/>
            </a:lvl1pPr>
          </a:lstStyle>
          <a:p>
            <a:pPr lvl="0"/>
            <a:r>
              <a:rPr lang="zh-TW" altLang="en-US"/>
              <a:t>按一下以編輯母片文字樣式</a:t>
            </a:r>
          </a:p>
          <a:p>
            <a:pPr lvl="1"/>
            <a:r>
              <a:rPr lang="zh-TW" altLang="en-US"/>
              <a:t>第二層</a:t>
            </a:r>
          </a:p>
          <a:p>
            <a:pPr lvl="2"/>
            <a:r>
              <a:rPr lang="zh-TW" altLang="en-US"/>
              <a:t>第三層</a:t>
            </a:r>
          </a:p>
        </p:txBody>
      </p:sp>
      <p:sp>
        <p:nvSpPr>
          <p:cNvPr id="12" name="Content Placeholder 11"/>
          <p:cNvSpPr>
            <a:spLocks noGrp="1"/>
          </p:cNvSpPr>
          <p:nvPr>
            <p:ph sz="quarter" idx="15"/>
          </p:nvPr>
        </p:nvSpPr>
        <p:spPr>
          <a:xfrm>
            <a:off x="5486400" y="0"/>
            <a:ext cx="3657600" cy="533400"/>
          </a:xfrm>
        </p:spPr>
        <p:txBody>
          <a:bodyPr>
            <a:normAutofit/>
          </a:bodyPr>
          <a:lstStyle>
            <a:lvl1pPr algn="r">
              <a:defRPr sz="2800">
                <a:solidFill>
                  <a:schemeClr val="bg1"/>
                </a:solidFill>
                <a:effectLst>
                  <a:outerShdw blurRad="38100" dist="38100" dir="2700000" algn="tl">
                    <a:srgbClr val="000000">
                      <a:alpha val="43137"/>
                    </a:srgbClr>
                  </a:outerShdw>
                </a:effectLst>
              </a:defRPr>
            </a:lvl1pPr>
          </a:lstStyle>
          <a:p>
            <a:pPr lvl="0"/>
            <a:r>
              <a:rPr lang="zh-TW" altLang="en-US"/>
              <a:t>按一下以編輯母片文字樣式</a:t>
            </a:r>
          </a:p>
        </p:txBody>
      </p:sp>
      <p:sp>
        <p:nvSpPr>
          <p:cNvPr id="9" name="Slide Number Placeholder 2">
            <a:extLst>
              <a:ext uri="{FF2B5EF4-FFF2-40B4-BE49-F238E27FC236}">
                <a16:creationId xmlns:a16="http://schemas.microsoft.com/office/drawing/2014/main" id="{CB6AD18D-4914-4B96-B8FE-1DACECF6C155}"/>
              </a:ext>
            </a:extLst>
          </p:cNvPr>
          <p:cNvSpPr>
            <a:spLocks noGrp="1"/>
          </p:cNvSpPr>
          <p:nvPr>
            <p:ph type="sldNum" sz="quarter" idx="16"/>
          </p:nvPr>
        </p:nvSpPr>
        <p:spPr/>
        <p:txBody>
          <a:bodyPr/>
          <a:lstStyle>
            <a:lvl1pPr>
              <a:defRPr/>
            </a:lvl1pPr>
          </a:lstStyle>
          <a:p>
            <a:pPr>
              <a:defRPr/>
            </a:pPr>
            <a:fld id="{833900CC-7572-4D7D-BCFC-20E0C3E579A7}" type="slidenum">
              <a:rPr lang="en-US"/>
              <a:pPr>
                <a:defRPr/>
              </a:pPr>
              <a:t>‹#›</a:t>
            </a:fld>
            <a:endParaRPr lang="en-US" dirty="0"/>
          </a:p>
        </p:txBody>
      </p:sp>
      <p:sp>
        <p:nvSpPr>
          <p:cNvPr id="11" name="Footer Placeholder 3">
            <a:extLst>
              <a:ext uri="{FF2B5EF4-FFF2-40B4-BE49-F238E27FC236}">
                <a16:creationId xmlns:a16="http://schemas.microsoft.com/office/drawing/2014/main" id="{71DDC8EC-C8B4-4B0D-A8AB-EA953E5C593D}"/>
              </a:ext>
            </a:extLst>
          </p:cNvPr>
          <p:cNvSpPr>
            <a:spLocks noGrp="1"/>
          </p:cNvSpPr>
          <p:nvPr>
            <p:ph type="ftr" sz="quarter" idx="17"/>
          </p:nvPr>
        </p:nvSpPr>
        <p:spPr/>
        <p:txBody>
          <a:bodyPr/>
          <a:lstStyle>
            <a:lvl1pPr>
              <a:defRPr/>
            </a:lvl1pPr>
          </a:lstStyle>
          <a:p>
            <a:pPr>
              <a:defRPr/>
            </a:pPr>
            <a:r>
              <a:rPr lang="en-US"/>
              <a:t>© 2020 Cengage Learning</a:t>
            </a:r>
            <a:r>
              <a:rPr lang="en-US" sz="850" baseline="30000"/>
              <a:t>®</a:t>
            </a:r>
            <a:r>
              <a:rPr lang="en-US"/>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6225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3D581B3F-3CF4-4DEA-8709-FAB6BD9DE913}"/>
              </a:ext>
            </a:extLst>
          </p:cNvPr>
          <p:cNvSpPr>
            <a:spLocks noGrp="1"/>
          </p:cNvSpPr>
          <p:nvPr>
            <p:ph type="dt" sz="half" idx="10"/>
          </p:nvPr>
        </p:nvSpPr>
        <p:spPr/>
        <p:txBody>
          <a:bodyPr/>
          <a:lstStyle>
            <a:lvl1pPr>
              <a:defRPr/>
            </a:lvl1pPr>
          </a:lstStyle>
          <a:p>
            <a:pPr>
              <a:defRPr/>
            </a:pPr>
            <a:fld id="{FF7CFD7B-09FE-49CD-B0F9-F31F3B395A21}" type="datetimeFigureOut">
              <a:rPr lang="zh-TW" altLang="en-US"/>
              <a:pPr>
                <a:defRPr/>
              </a:pPr>
              <a:t>2024/6/27</a:t>
            </a:fld>
            <a:endParaRPr lang="zh-TW" altLang="en-US"/>
          </a:p>
        </p:txBody>
      </p:sp>
      <p:sp>
        <p:nvSpPr>
          <p:cNvPr id="6" name="頁尾版面配置區 4">
            <a:extLst>
              <a:ext uri="{FF2B5EF4-FFF2-40B4-BE49-F238E27FC236}">
                <a16:creationId xmlns:a16="http://schemas.microsoft.com/office/drawing/2014/main" id="{495803FD-73DB-4B59-81EA-D99061ED59A5}"/>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DA409426-8A64-4608-859B-0BABB219DC28}"/>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8B7E7B0D-E01C-409D-96D6-81D3BF95B7FE}" type="slidenum">
              <a:rPr lang="zh-TW" altLang="en-US"/>
              <a:pPr>
                <a:defRPr/>
              </a:pPr>
              <a:t>‹#›</a:t>
            </a:fld>
            <a:endParaRPr lang="zh-TW" altLang="en-US"/>
          </a:p>
        </p:txBody>
      </p:sp>
    </p:spTree>
    <p:extLst>
      <p:ext uri="{BB962C8B-B14F-4D97-AF65-F5344CB8AC3E}">
        <p14:creationId xmlns:p14="http://schemas.microsoft.com/office/powerpoint/2010/main" val="101560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49423430-C5DB-4A17-A07F-1B10C1563D6D}"/>
              </a:ext>
            </a:extLst>
          </p:cNvPr>
          <p:cNvSpPr>
            <a:spLocks noGrp="1"/>
          </p:cNvSpPr>
          <p:nvPr>
            <p:ph type="dt" sz="half" idx="10"/>
          </p:nvPr>
        </p:nvSpPr>
        <p:spPr/>
        <p:txBody>
          <a:bodyPr/>
          <a:lstStyle>
            <a:lvl1pPr>
              <a:defRPr/>
            </a:lvl1pPr>
          </a:lstStyle>
          <a:p>
            <a:pPr>
              <a:defRPr/>
            </a:pPr>
            <a:fld id="{D74724FC-28C3-46D2-B328-707256769250}" type="datetimeFigureOut">
              <a:rPr lang="zh-TW" altLang="en-US"/>
              <a:pPr>
                <a:defRPr/>
              </a:pPr>
              <a:t>2024/6/27</a:t>
            </a:fld>
            <a:endParaRPr lang="zh-TW" altLang="en-US"/>
          </a:p>
        </p:txBody>
      </p:sp>
      <p:sp>
        <p:nvSpPr>
          <p:cNvPr id="6" name="頁尾版面配置區 4">
            <a:extLst>
              <a:ext uri="{FF2B5EF4-FFF2-40B4-BE49-F238E27FC236}">
                <a16:creationId xmlns:a16="http://schemas.microsoft.com/office/drawing/2014/main" id="{D3739198-9F3B-4AF9-A26B-197972361AA1}"/>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42E55CBE-018A-4000-ABB1-6697EB3A28B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fld id="{F967C7AA-73C4-4F85-B98F-3AABF4187699}" type="slidenum">
              <a:rPr lang="zh-TW" altLang="en-US"/>
              <a:pPr>
                <a:defRPr/>
              </a:pPr>
              <a:t>‹#›</a:t>
            </a:fld>
            <a:endParaRPr lang="zh-TW" altLang="en-US"/>
          </a:p>
        </p:txBody>
      </p:sp>
    </p:spTree>
    <p:extLst>
      <p:ext uri="{BB962C8B-B14F-4D97-AF65-F5344CB8AC3E}">
        <p14:creationId xmlns:p14="http://schemas.microsoft.com/office/powerpoint/2010/main" val="250194376"/>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2.xml"/><Relationship Id="rId1" Type="http://schemas.openxmlformats.org/officeDocument/2006/relationships/slideLayout" Target="../slideLayouts/slideLayout77.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4.xml"/><Relationship Id="rId1"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a:extLst>
              <a:ext uri="{FF2B5EF4-FFF2-40B4-BE49-F238E27FC236}">
                <a16:creationId xmlns:a16="http://schemas.microsoft.com/office/drawing/2014/main" id="{CA05A051-6C99-446B-86F5-F3B3218F71BE}"/>
              </a:ext>
            </a:extLst>
          </p:cNvPr>
          <p:cNvSpPr>
            <a:spLocks noGrp="1"/>
          </p:cNvSpPr>
          <p:nvPr>
            <p:ph type="title"/>
          </p:nvPr>
        </p:nvSpPr>
        <p:spPr bwMode="auto">
          <a:xfrm>
            <a:off x="2051050" y="274638"/>
            <a:ext cx="6635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a:extLst>
              <a:ext uri="{FF2B5EF4-FFF2-40B4-BE49-F238E27FC236}">
                <a16:creationId xmlns:a16="http://schemas.microsoft.com/office/drawing/2014/main" id="{BD750B5D-DD47-4B8C-A8CA-D04EAA8FEC7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CF0E12F-8A67-47CD-AFBE-F5302E0957C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9BCB2C20-8721-40F0-BACD-A0EF228138DA}" type="datetimeFigureOut">
              <a:rPr lang="zh-TW" altLang="en-US"/>
              <a:pPr>
                <a:defRPr/>
              </a:pPr>
              <a:t>2024/6/27</a:t>
            </a:fld>
            <a:endParaRPr lang="zh-TW" altLang="en-US"/>
          </a:p>
        </p:txBody>
      </p:sp>
      <p:sp>
        <p:nvSpPr>
          <p:cNvPr id="5" name="頁尾版面配置區 4">
            <a:extLst>
              <a:ext uri="{FF2B5EF4-FFF2-40B4-BE49-F238E27FC236}">
                <a16:creationId xmlns:a16="http://schemas.microsoft.com/office/drawing/2014/main" id="{3A278D46-5EEF-4ABF-BC14-B21F0ED2CE0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pic>
        <p:nvPicPr>
          <p:cNvPr id="1030" name="圖片 1">
            <a:extLst>
              <a:ext uri="{FF2B5EF4-FFF2-40B4-BE49-F238E27FC236}">
                <a16:creationId xmlns:a16="http://schemas.microsoft.com/office/drawing/2014/main" id="{80DB07F4-E8AF-4677-8603-1949526419BB}"/>
              </a:ext>
            </a:extLst>
          </p:cNvPr>
          <p:cNvPicPr>
            <a:picLocks noChangeAspect="1" noChangeArrowheads="1"/>
          </p:cNvPicPr>
          <p:nvPr userDrawn="1"/>
        </p:nvPicPr>
        <p:blipFill>
          <a:blip r:embed="rId78">
            <a:extLst>
              <a:ext uri="{28A0092B-C50C-407E-A947-70E740481C1C}">
                <a14:useLocalDpi xmlns:a14="http://schemas.microsoft.com/office/drawing/2010/main" val="0"/>
              </a:ext>
            </a:extLst>
          </a:blip>
          <a:srcRect/>
          <a:stretch>
            <a:fillRect/>
          </a:stretch>
        </p:blipFill>
        <p:spPr bwMode="auto">
          <a:xfrm>
            <a:off x="0" y="-20638"/>
            <a:ext cx="1843088" cy="140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0539" r:id="rId1"/>
    <p:sldLayoutId id="2147490540" r:id="rId2"/>
    <p:sldLayoutId id="2147490541" r:id="rId3"/>
    <p:sldLayoutId id="2147490542" r:id="rId4"/>
    <p:sldLayoutId id="2147490543" r:id="rId5"/>
    <p:sldLayoutId id="2147490544" r:id="rId6"/>
    <p:sldLayoutId id="2147490545" r:id="rId7"/>
    <p:sldLayoutId id="2147490546" r:id="rId8"/>
    <p:sldLayoutId id="2147490547" r:id="rId9"/>
    <p:sldLayoutId id="2147490548" r:id="rId10"/>
    <p:sldLayoutId id="2147490549" r:id="rId11"/>
    <p:sldLayoutId id="2147490550" r:id="rId12"/>
    <p:sldLayoutId id="2147490551" r:id="rId13"/>
    <p:sldLayoutId id="2147490552" r:id="rId14"/>
    <p:sldLayoutId id="2147490553" r:id="rId15"/>
    <p:sldLayoutId id="2147490554" r:id="rId16"/>
    <p:sldLayoutId id="2147490555" r:id="rId17"/>
    <p:sldLayoutId id="2147490556" r:id="rId18"/>
    <p:sldLayoutId id="2147490557" r:id="rId19"/>
    <p:sldLayoutId id="2147490558" r:id="rId20"/>
    <p:sldLayoutId id="2147490559" r:id="rId21"/>
    <p:sldLayoutId id="2147490560" r:id="rId22"/>
    <p:sldLayoutId id="2147490561" r:id="rId23"/>
    <p:sldLayoutId id="2147490562" r:id="rId24"/>
    <p:sldLayoutId id="2147490563" r:id="rId25"/>
    <p:sldLayoutId id="2147490564" r:id="rId26"/>
    <p:sldLayoutId id="2147490565" r:id="rId27"/>
    <p:sldLayoutId id="2147490566" r:id="rId28"/>
    <p:sldLayoutId id="2147490567" r:id="rId29"/>
    <p:sldLayoutId id="2147490568" r:id="rId30"/>
    <p:sldLayoutId id="2147490569" r:id="rId31"/>
    <p:sldLayoutId id="2147490570" r:id="rId32"/>
    <p:sldLayoutId id="2147490571" r:id="rId33"/>
    <p:sldLayoutId id="2147490572" r:id="rId34"/>
    <p:sldLayoutId id="2147490573" r:id="rId35"/>
    <p:sldLayoutId id="2147490574" r:id="rId36"/>
    <p:sldLayoutId id="2147490575" r:id="rId37"/>
    <p:sldLayoutId id="2147490576" r:id="rId38"/>
    <p:sldLayoutId id="2147490577" r:id="rId39"/>
    <p:sldLayoutId id="2147490578" r:id="rId40"/>
    <p:sldLayoutId id="2147490579" r:id="rId41"/>
    <p:sldLayoutId id="2147490580" r:id="rId42"/>
    <p:sldLayoutId id="2147490581" r:id="rId43"/>
    <p:sldLayoutId id="2147490582" r:id="rId44"/>
    <p:sldLayoutId id="2147490583" r:id="rId45"/>
    <p:sldLayoutId id="2147490584" r:id="rId46"/>
    <p:sldLayoutId id="2147490585" r:id="rId47"/>
    <p:sldLayoutId id="2147490586" r:id="rId48"/>
    <p:sldLayoutId id="2147490587" r:id="rId49"/>
    <p:sldLayoutId id="2147490588" r:id="rId50"/>
    <p:sldLayoutId id="2147490589" r:id="rId51"/>
    <p:sldLayoutId id="2147490590" r:id="rId52"/>
    <p:sldLayoutId id="2147490591" r:id="rId53"/>
    <p:sldLayoutId id="2147490592" r:id="rId54"/>
    <p:sldLayoutId id="2147490593" r:id="rId55"/>
    <p:sldLayoutId id="2147490594" r:id="rId56"/>
    <p:sldLayoutId id="2147490595" r:id="rId57"/>
    <p:sldLayoutId id="2147490596" r:id="rId58"/>
    <p:sldLayoutId id="2147490597" r:id="rId59"/>
    <p:sldLayoutId id="2147490598" r:id="rId60"/>
    <p:sldLayoutId id="2147490599" r:id="rId61"/>
    <p:sldLayoutId id="2147490600" r:id="rId62"/>
    <p:sldLayoutId id="2147490601" r:id="rId63"/>
    <p:sldLayoutId id="2147490602" r:id="rId64"/>
    <p:sldLayoutId id="2147490603" r:id="rId65"/>
    <p:sldLayoutId id="2147490604" r:id="rId66"/>
    <p:sldLayoutId id="2147490605" r:id="rId67"/>
    <p:sldLayoutId id="2147490606" r:id="rId68"/>
    <p:sldLayoutId id="2147490607" r:id="rId69"/>
    <p:sldLayoutId id="2147490608" r:id="rId70"/>
    <p:sldLayoutId id="2147490609" r:id="rId71"/>
    <p:sldLayoutId id="2147490610" r:id="rId72"/>
    <p:sldLayoutId id="2147490611" r:id="rId73"/>
    <p:sldLayoutId id="2147490612" r:id="rId74"/>
    <p:sldLayoutId id="2147490613" r:id="rId75"/>
    <p:sldLayoutId id="2147490614" r:id="rId76"/>
  </p:sldLayoutIdLst>
  <p:txStyles>
    <p:titleStyle>
      <a:lvl1pPr algn="ctr" rtl="0" eaLnBrk="0" fontAlgn="base" hangingPunct="0">
        <a:spcBef>
          <a:spcPct val="0"/>
        </a:spcBef>
        <a:spcAft>
          <a:spcPct val="0"/>
        </a:spcAft>
        <a:defRPr sz="4000" b="1" kern="1200">
          <a:solidFill>
            <a:schemeClr val="accent2"/>
          </a:solidFill>
          <a:latin typeface="標楷體" panose="03000509000000000000" pitchFamily="65" charset="-120"/>
          <a:ea typeface="標楷體" panose="03000509000000000000" pitchFamily="65" charset="-120"/>
          <a:cs typeface="+mj-cs"/>
        </a:defRPr>
      </a:lvl1pPr>
      <a:lvl2pPr algn="ctr" rtl="0" eaLnBrk="0" fontAlgn="base" hangingPunct="0">
        <a:spcBef>
          <a:spcPct val="0"/>
        </a:spcBef>
        <a:spcAft>
          <a:spcPct val="0"/>
        </a:spcAft>
        <a:defRPr sz="4000" b="1">
          <a:solidFill>
            <a:schemeClr val="accent2"/>
          </a:solidFill>
          <a:latin typeface="標楷體" pitchFamily="65" charset="-120"/>
          <a:ea typeface="標楷體" pitchFamily="65" charset="-120"/>
        </a:defRPr>
      </a:lvl2pPr>
      <a:lvl3pPr algn="ctr" rtl="0" eaLnBrk="0" fontAlgn="base" hangingPunct="0">
        <a:spcBef>
          <a:spcPct val="0"/>
        </a:spcBef>
        <a:spcAft>
          <a:spcPct val="0"/>
        </a:spcAft>
        <a:defRPr sz="4000" b="1">
          <a:solidFill>
            <a:schemeClr val="accent2"/>
          </a:solidFill>
          <a:latin typeface="標楷體" pitchFamily="65" charset="-120"/>
          <a:ea typeface="標楷體" pitchFamily="65" charset="-120"/>
        </a:defRPr>
      </a:lvl3pPr>
      <a:lvl4pPr algn="ctr" rtl="0" eaLnBrk="0" fontAlgn="base" hangingPunct="0">
        <a:spcBef>
          <a:spcPct val="0"/>
        </a:spcBef>
        <a:spcAft>
          <a:spcPct val="0"/>
        </a:spcAft>
        <a:defRPr sz="4000" b="1">
          <a:solidFill>
            <a:schemeClr val="accent2"/>
          </a:solidFill>
          <a:latin typeface="標楷體" pitchFamily="65" charset="-120"/>
          <a:ea typeface="標楷體" pitchFamily="65" charset="-120"/>
        </a:defRPr>
      </a:lvl4pPr>
      <a:lvl5pPr algn="ctr" rtl="0" eaLnBrk="0" fontAlgn="base" hangingPunct="0">
        <a:spcBef>
          <a:spcPct val="0"/>
        </a:spcBef>
        <a:spcAft>
          <a:spcPct val="0"/>
        </a:spcAft>
        <a:defRPr sz="4000" b="1">
          <a:solidFill>
            <a:schemeClr val="accent2"/>
          </a:solidFill>
          <a:latin typeface="標楷體" pitchFamily="65" charset="-120"/>
          <a:ea typeface="標楷體" pitchFamily="65" charset="-120"/>
        </a:defRPr>
      </a:lvl5pPr>
      <a:lvl6pPr marL="457200" algn="ctr" rtl="0" fontAlgn="base">
        <a:spcBef>
          <a:spcPct val="0"/>
        </a:spcBef>
        <a:spcAft>
          <a:spcPct val="0"/>
        </a:spcAft>
        <a:defRPr sz="4000" b="1">
          <a:solidFill>
            <a:schemeClr val="accent2"/>
          </a:solidFill>
          <a:latin typeface="標楷體" pitchFamily="65" charset="-120"/>
          <a:ea typeface="標楷體" pitchFamily="65" charset="-120"/>
        </a:defRPr>
      </a:lvl6pPr>
      <a:lvl7pPr marL="914400" algn="ctr" rtl="0" fontAlgn="base">
        <a:spcBef>
          <a:spcPct val="0"/>
        </a:spcBef>
        <a:spcAft>
          <a:spcPct val="0"/>
        </a:spcAft>
        <a:defRPr sz="4000" b="1">
          <a:solidFill>
            <a:schemeClr val="accent2"/>
          </a:solidFill>
          <a:latin typeface="標楷體" pitchFamily="65" charset="-120"/>
          <a:ea typeface="標楷體" pitchFamily="65" charset="-120"/>
        </a:defRPr>
      </a:lvl7pPr>
      <a:lvl8pPr marL="1371600" algn="ctr" rtl="0" fontAlgn="base">
        <a:spcBef>
          <a:spcPct val="0"/>
        </a:spcBef>
        <a:spcAft>
          <a:spcPct val="0"/>
        </a:spcAft>
        <a:defRPr sz="4000" b="1">
          <a:solidFill>
            <a:schemeClr val="accent2"/>
          </a:solidFill>
          <a:latin typeface="標楷體" pitchFamily="65" charset="-120"/>
          <a:ea typeface="標楷體" pitchFamily="65" charset="-120"/>
        </a:defRPr>
      </a:lvl8pPr>
      <a:lvl9pPr marL="1828800" algn="ctr" rtl="0" fontAlgn="base">
        <a:spcBef>
          <a:spcPct val="0"/>
        </a:spcBef>
        <a:spcAft>
          <a:spcPct val="0"/>
        </a:spcAft>
        <a:defRPr sz="4000" b="1">
          <a:solidFill>
            <a:schemeClr val="accent2"/>
          </a:solidFill>
          <a:latin typeface="標楷體" pitchFamily="65" charset="-120"/>
          <a:ea typeface="標楷體" pitchFamily="65"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標楷體" panose="03000509000000000000" pitchFamily="65" charset="-120"/>
          <a:ea typeface="標楷體" panose="03000509000000000000" pitchFamily="65" charset="-120"/>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標楷體" panose="03000509000000000000" pitchFamily="65" charset="-120"/>
          <a:ea typeface="標楷體" panose="03000509000000000000" pitchFamily="65" charset="-12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標楷體" panose="03000509000000000000" pitchFamily="65" charset="-120"/>
          <a:ea typeface="標楷體" panose="03000509000000000000" pitchFamily="65" charset="-12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標楷體" panose="03000509000000000000" pitchFamily="65" charset="-120"/>
          <a:ea typeface="標楷體" panose="03000509000000000000" pitchFamily="65" charset="-12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標楷體" panose="03000509000000000000" pitchFamily="65" charset="-120"/>
          <a:ea typeface="標楷體" panose="03000509000000000000" pitchFamily="65" charset="-12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5A5A095-8A62-44FB-929E-4D631D07DACE}"/>
              </a:ext>
            </a:extLst>
          </p:cNvPr>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Master case-study #2</a:t>
            </a:r>
          </a:p>
        </p:txBody>
      </p:sp>
      <p:sp>
        <p:nvSpPr>
          <p:cNvPr id="6150" name="Rectangle 3">
            <a:extLst>
              <a:ext uri="{FF2B5EF4-FFF2-40B4-BE49-F238E27FC236}">
                <a16:creationId xmlns:a16="http://schemas.microsoft.com/office/drawing/2014/main" id="{FBCCE0B3-2D89-43FA-82A9-0B803B40B5B9}"/>
              </a:ext>
            </a:extLst>
          </p:cNvPr>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  - colorat diferit</a:t>
            </a:r>
          </a:p>
        </p:txBody>
      </p:sp>
      <p:sp>
        <p:nvSpPr>
          <p:cNvPr id="216071" name="Rectangle 7">
            <a:extLst>
              <a:ext uri="{FF2B5EF4-FFF2-40B4-BE49-F238E27FC236}">
                <a16:creationId xmlns:a16="http://schemas.microsoft.com/office/drawing/2014/main" id="{BC08EACE-A4F3-476F-807F-D11FAE988CD0}"/>
              </a:ext>
            </a:extLst>
          </p:cNvPr>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rgbClr val="002060"/>
                </a:solidFill>
              </a:defRPr>
            </a:lvl1pPr>
          </a:lstStyle>
          <a:p>
            <a:pPr>
              <a:defRPr/>
            </a:pPr>
            <a:fld id="{A97EDC38-A242-4EBE-91AE-3EE390DCD0BD}" type="slidenum">
              <a:rPr lang="en-US" altLang="zh-TW"/>
              <a:pPr>
                <a:defRPr/>
              </a:pPr>
              <a:t>‹#›</a:t>
            </a:fld>
            <a:endParaRPr lang="en-US" altLang="zh-TW"/>
          </a:p>
        </p:txBody>
      </p:sp>
      <p:pic>
        <p:nvPicPr>
          <p:cNvPr id="2053" name="Picture 14">
            <a:extLst>
              <a:ext uri="{FF2B5EF4-FFF2-40B4-BE49-F238E27FC236}">
                <a16:creationId xmlns:a16="http://schemas.microsoft.com/office/drawing/2014/main" id="{0F758843-C686-42C5-958B-6FA19CF6B7A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0"/>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2054" name="Group 2">
            <a:extLst>
              <a:ext uri="{FF2B5EF4-FFF2-40B4-BE49-F238E27FC236}">
                <a16:creationId xmlns:a16="http://schemas.microsoft.com/office/drawing/2014/main" id="{3712E840-5874-443C-986A-D25704E83A39}"/>
              </a:ext>
            </a:extLst>
          </p:cNvPr>
          <p:cNvGrpSpPr>
            <a:grpSpLocks/>
          </p:cNvGrpSpPr>
          <p:nvPr userDrawn="1"/>
        </p:nvGrpSpPr>
        <p:grpSpPr bwMode="auto">
          <a:xfrm>
            <a:off x="8561388" y="82550"/>
            <a:ext cx="582612" cy="609600"/>
            <a:chOff x="8513384" y="0"/>
            <a:chExt cx="582991" cy="609600"/>
          </a:xfrm>
        </p:grpSpPr>
        <p:pic>
          <p:nvPicPr>
            <p:cNvPr id="2055" name="Picture 18">
              <a:extLst>
                <a:ext uri="{FF2B5EF4-FFF2-40B4-BE49-F238E27FC236}">
                  <a16:creationId xmlns:a16="http://schemas.microsoft.com/office/drawing/2014/main" id="{EC3FCA7C-BD69-4EA2-801E-00BCA4A215B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6" name="Picture 19">
              <a:extLst>
                <a:ext uri="{FF2B5EF4-FFF2-40B4-BE49-F238E27FC236}">
                  <a16:creationId xmlns:a16="http://schemas.microsoft.com/office/drawing/2014/main" id="{29865D01-AEAC-48F4-AD3C-BF7242C03F2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90538"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7030A0"/>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400" kern="1200">
          <a:solidFill>
            <a:schemeClr val="tx1"/>
          </a:solidFill>
          <a:latin typeface="Arial" charset="0"/>
          <a:ea typeface="+mj-ea"/>
          <a:cs typeface="+mj-cs"/>
        </a:defRPr>
      </a:lvl1pPr>
      <a:lvl2pPr algn="ctr" rtl="0" eaLnBrk="0" fontAlgn="base" hangingPunct="0">
        <a:spcBef>
          <a:spcPct val="0"/>
        </a:spcBef>
        <a:spcAft>
          <a:spcPct val="0"/>
        </a:spcAft>
        <a:defRPr sz="4400">
          <a:solidFill>
            <a:schemeClr val="tx1"/>
          </a:solidFill>
          <a:latin typeface="Arial" charset="0"/>
        </a:defRPr>
      </a:lvl2pPr>
      <a:lvl3pPr algn="ctr" rtl="0" eaLnBrk="0" fontAlgn="base" hangingPunct="0">
        <a:spcBef>
          <a:spcPct val="0"/>
        </a:spcBef>
        <a:spcAft>
          <a:spcPct val="0"/>
        </a:spcAft>
        <a:defRPr sz="4400">
          <a:solidFill>
            <a:schemeClr val="tx1"/>
          </a:solidFill>
          <a:latin typeface="Arial" charset="0"/>
        </a:defRPr>
      </a:lvl3pPr>
      <a:lvl4pPr algn="ctr" rtl="0" eaLnBrk="0" fontAlgn="base" hangingPunct="0">
        <a:spcBef>
          <a:spcPct val="0"/>
        </a:spcBef>
        <a:spcAft>
          <a:spcPct val="0"/>
        </a:spcAft>
        <a:defRPr sz="4400">
          <a:solidFill>
            <a:schemeClr val="tx1"/>
          </a:solidFill>
          <a:latin typeface="Arial" charset="0"/>
        </a:defRPr>
      </a:lvl4pPr>
      <a:lvl5pPr algn="ctr" rtl="0" eaLnBrk="0" fontAlgn="base" hangingPunct="0">
        <a:spcBef>
          <a:spcPct val="0"/>
        </a:spcBef>
        <a:spcAft>
          <a:spcPct val="0"/>
        </a:spcAft>
        <a:defRPr sz="4400">
          <a:solidFill>
            <a:schemeClr val="tx1"/>
          </a:solidFill>
          <a:latin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8A135EA-3F11-43E8-8667-C8FFC6EB026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5253ABBD-EC00-422B-8A2C-DB83AC2D4A88}"/>
              </a:ext>
            </a:extLst>
          </p:cNvPr>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spcBef>
                <a:spcPct val="20000"/>
              </a:spcBef>
              <a:buFontTx/>
              <a:buNone/>
              <a:defRPr sz="1200">
                <a:solidFill>
                  <a:srgbClr val="FFFFFF"/>
                </a:solidFill>
              </a:defRPr>
            </a:lvl1pPr>
          </a:lstStyle>
          <a:p>
            <a:pPr>
              <a:defRPr/>
            </a:pPr>
            <a:fld id="{0321DEDC-3AC9-4B1E-BDCA-B1F5ADD8A315}" type="slidenum">
              <a:rPr lang="en-US"/>
              <a:pPr>
                <a:defRPr/>
              </a:pPr>
              <a:t>‹#›</a:t>
            </a:fld>
            <a:endParaRPr lang="en-US" dirty="0"/>
          </a:p>
        </p:txBody>
      </p:sp>
      <p:sp>
        <p:nvSpPr>
          <p:cNvPr id="3" name="Footer Placeholder 2">
            <a:extLst>
              <a:ext uri="{FF2B5EF4-FFF2-40B4-BE49-F238E27FC236}">
                <a16:creationId xmlns:a16="http://schemas.microsoft.com/office/drawing/2014/main" id="{9549FA64-697D-4496-B0EF-47EEB69EC0CA}"/>
              </a:ext>
            </a:extLst>
          </p:cNvPr>
          <p:cNvSpPr>
            <a:spLocks noGrp="1"/>
          </p:cNvSpPr>
          <p:nvPr>
            <p:ph type="ftr" sz="quarter" idx="3"/>
          </p:nvPr>
        </p:nvSpPr>
        <p:spPr>
          <a:xfrm>
            <a:off x="0" y="6400800"/>
            <a:ext cx="8686800" cy="457200"/>
          </a:xfrm>
          <a:prstGeom prst="rect">
            <a:avLst/>
          </a:prstGeom>
          <a:noFill/>
        </p:spPr>
        <p:txBody>
          <a:bodyPr vert="horz" lIns="91440" tIns="45720" rIns="91440" bIns="45720" rtlCol="0" anchor="ctr"/>
          <a:lstStyle>
            <a:lvl1pPr algn="l">
              <a:buNone/>
              <a:defRPr sz="900">
                <a:solidFill>
                  <a:srgbClr val="FFFFFF"/>
                </a:solidFill>
                <a:cs typeface="Arial" pitchFamily="34" charset="0"/>
              </a:defRPr>
            </a:lvl1pPr>
          </a:lstStyle>
          <a:p>
            <a:pPr>
              <a:defRPr/>
            </a:pPr>
            <a:r>
              <a:rPr lang="en-US"/>
              <a:t>© 2021 Cengage Learning</a:t>
            </a:r>
            <a:r>
              <a:rPr lang="en-US" sz="800" baseline="30000"/>
              <a:t>®</a:t>
            </a:r>
            <a:r>
              <a:rPr lang="en-US"/>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3077" name="Picture 2">
            <a:extLst>
              <a:ext uri="{FF2B5EF4-FFF2-40B4-BE49-F238E27FC236}">
                <a16:creationId xmlns:a16="http://schemas.microsoft.com/office/drawing/2014/main" id="{3B359B1D-A0F8-48E6-BBC7-7AE8176C05F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8" name="Text Placeholder 5">
            <a:extLst>
              <a:ext uri="{FF2B5EF4-FFF2-40B4-BE49-F238E27FC236}">
                <a16:creationId xmlns:a16="http://schemas.microsoft.com/office/drawing/2014/main" id="{4B5409C9-30B8-4492-A662-92AD51FFA201}"/>
              </a:ext>
            </a:extLst>
          </p:cNvPr>
          <p:cNvSpPr>
            <a:spLocks noGrp="1" noChangeArrowheads="1"/>
          </p:cNvSpPr>
          <p:nvPr>
            <p:ph type="body" idx="1"/>
          </p:nvPr>
        </p:nvSpPr>
        <p:spPr bwMode="auto">
          <a:xfrm>
            <a:off x="2743200" y="3543300"/>
            <a:ext cx="6400800" cy="258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Chapter title</a:t>
            </a:r>
          </a:p>
        </p:txBody>
      </p:sp>
    </p:spTree>
  </p:cSld>
  <p:clrMap bg1="lt1" tx1="dk1" bg2="lt2" tx2="dk2" accent1="accent1" accent2="accent2" accent3="accent3" accent4="accent4" accent5="accent5" accent6="accent6" hlink="hlink" folHlink="folHlink"/>
  <p:sldLayoutIdLst>
    <p:sldLayoutId id="2147490615" r:id="rId1"/>
  </p:sldLayoutIdLst>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3200">
          <a:solidFill>
            <a:schemeClr val="bg1"/>
          </a:solidFill>
          <a:latin typeface="Sabon-Bold" charset="0"/>
        </a:defRPr>
      </a:lvl2pPr>
      <a:lvl3pPr algn="l" rtl="0" eaLnBrk="0" fontAlgn="base" hangingPunct="0">
        <a:spcBef>
          <a:spcPct val="0"/>
        </a:spcBef>
        <a:spcAft>
          <a:spcPct val="0"/>
        </a:spcAft>
        <a:defRPr sz="3200">
          <a:solidFill>
            <a:schemeClr val="bg1"/>
          </a:solidFill>
          <a:latin typeface="Sabon-Bold" charset="0"/>
        </a:defRPr>
      </a:lvl3pPr>
      <a:lvl4pPr algn="l" rtl="0" eaLnBrk="0" fontAlgn="base" hangingPunct="0">
        <a:spcBef>
          <a:spcPct val="0"/>
        </a:spcBef>
        <a:spcAft>
          <a:spcPct val="0"/>
        </a:spcAft>
        <a:defRPr sz="3200">
          <a:solidFill>
            <a:schemeClr val="bg1"/>
          </a:solidFill>
          <a:latin typeface="Sabon-Bold" charset="0"/>
        </a:defRPr>
      </a:lvl4pPr>
      <a:lvl5pPr algn="l" rtl="0" eaLnBrk="0" fontAlgn="base" hangingPunct="0">
        <a:spcBef>
          <a:spcPct val="0"/>
        </a:spcBef>
        <a:spcAft>
          <a:spcPct val="0"/>
        </a:spcAft>
        <a:defRPr sz="3200">
          <a:solidFill>
            <a:schemeClr val="bg1"/>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algn="l" rtl="0" eaLnBrk="0" fontAlgn="base" hangingPunct="0">
        <a:spcBef>
          <a:spcPct val="20000"/>
        </a:spcBef>
        <a:spcAft>
          <a:spcPct val="0"/>
        </a:spcAft>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A15AE655-858D-4807-9DC7-C6445F07351D}"/>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fld id="{97629DF2-461B-458D-95F1-781E16FD1E89}" type="slidenum">
              <a:rPr kumimoji="0" lang="en-US" altLang="zh-TW" sz="1200" smtClean="0">
                <a:solidFill>
                  <a:srgbClr val="FFFFFF"/>
                </a:solidFill>
              </a:rPr>
              <a:pPr eaLnBrk="1" hangingPunct="1">
                <a:spcBef>
                  <a:spcPct val="0"/>
                </a:spcBef>
              </a:pPr>
              <a:t>1</a:t>
            </a:fld>
            <a:endParaRPr kumimoji="0" lang="en-US" altLang="zh-TW" sz="1200">
              <a:solidFill>
                <a:srgbClr val="FFFFFF"/>
              </a:solidFill>
            </a:endParaRPr>
          </a:p>
        </p:txBody>
      </p:sp>
      <p:sp>
        <p:nvSpPr>
          <p:cNvPr id="8" name="Text Placeholder 7">
            <a:extLst>
              <a:ext uri="{FF2B5EF4-FFF2-40B4-BE49-F238E27FC236}">
                <a16:creationId xmlns:a16="http://schemas.microsoft.com/office/drawing/2014/main" id="{152B2332-C035-46CC-85AA-CB23C1B77246}"/>
              </a:ext>
            </a:extLst>
          </p:cNvPr>
          <p:cNvSpPr>
            <a:spLocks noGrp="1"/>
          </p:cNvSpPr>
          <p:nvPr>
            <p:ph sz="quarter" idx="12"/>
          </p:nvPr>
        </p:nvSpPr>
        <p:spPr>
          <a:xfrm>
            <a:off x="2124075" y="3230563"/>
            <a:ext cx="5562600" cy="1676400"/>
          </a:xfrm>
        </p:spPr>
        <p:txBody>
          <a:bodyPr rtlCol="0" anchor="ctr">
            <a:normAutofit/>
          </a:bodyPr>
          <a:lstStyle/>
          <a:p>
            <a:pPr algn="ctr" eaLnBrk="1" fontAlgn="auto" hangingPunct="1">
              <a:spcBef>
                <a:spcPct val="0"/>
              </a:spcBef>
              <a:spcAft>
                <a:spcPts val="0"/>
              </a:spcAft>
              <a:defRPr/>
            </a:pPr>
            <a:r>
              <a:rPr lang="zh-TW" altLang="en-US" sz="4800" b="1" kern="1200" cap="all" dirty="0">
                <a:solidFill>
                  <a:srgbClr val="002060"/>
                </a:solidFill>
                <a:effectLst>
                  <a:outerShdw blurRad="38100" dist="38100" dir="2700000" algn="tl">
                    <a:srgbClr val="C0C0C0"/>
                  </a:outerShdw>
                </a:effectLst>
                <a:latin typeface="標楷體" panose="03000509000000000000" pitchFamily="65" charset="-120"/>
                <a:ea typeface="標楷體" panose="03000509000000000000" pitchFamily="65" charset="-120"/>
              </a:rPr>
              <a:t>供給與需求的市場力量</a:t>
            </a:r>
          </a:p>
        </p:txBody>
      </p:sp>
      <p:sp>
        <p:nvSpPr>
          <p:cNvPr id="83972" name="Content Placeholder 8">
            <a:extLst>
              <a:ext uri="{FF2B5EF4-FFF2-40B4-BE49-F238E27FC236}">
                <a16:creationId xmlns:a16="http://schemas.microsoft.com/office/drawing/2014/main" id="{92671432-4445-441A-A103-64CD42C0C8BC}"/>
              </a:ext>
            </a:extLst>
          </p:cNvPr>
          <p:cNvSpPr>
            <a:spLocks noGrp="1" noChangeArrowheads="1"/>
          </p:cNvSpPr>
          <p:nvPr>
            <p:ph sz="quarter" idx="13"/>
          </p:nvPr>
        </p:nvSpPr>
        <p:spPr>
          <a:xfrm>
            <a:off x="-4763" y="1020763"/>
            <a:ext cx="2566988" cy="2057400"/>
          </a:xfrm>
          <a:blipFill dpi="0" rotWithShape="1">
            <a:srcRect/>
          </a:blipFill>
        </p:spPr>
        <p:txBody>
          <a:bodyPr/>
          <a:lstStyle/>
          <a:p>
            <a:pPr algn="ctr"/>
            <a:r>
              <a:rPr lang="en-US" altLang="zh-TW" sz="2800">
                <a:ea typeface="新細明體" panose="02020500000000000000" pitchFamily="18" charset="-120"/>
              </a:rPr>
              <a:t>CHAPTER</a:t>
            </a:r>
            <a:r>
              <a:rPr lang="en-US" altLang="zh-TW">
                <a:ea typeface="新細明體" panose="02020500000000000000" pitchFamily="18" charset="-120"/>
              </a:rPr>
              <a:t> </a:t>
            </a:r>
          </a:p>
          <a:p>
            <a:pPr algn="ctr"/>
            <a:r>
              <a:rPr lang="en-US" altLang="zh-TW" sz="8000">
                <a:ea typeface="新細明體" panose="02020500000000000000" pitchFamily="18" charset="-120"/>
              </a:rPr>
              <a:t>4</a:t>
            </a:r>
          </a:p>
        </p:txBody>
      </p:sp>
      <p:sp>
        <p:nvSpPr>
          <p:cNvPr id="83973" name="Content Placeholder 9">
            <a:extLst>
              <a:ext uri="{FF2B5EF4-FFF2-40B4-BE49-F238E27FC236}">
                <a16:creationId xmlns:a16="http://schemas.microsoft.com/office/drawing/2014/main" id="{3611D10A-C10C-4494-B65B-A9C8A12EEA43}"/>
              </a:ext>
            </a:extLst>
          </p:cNvPr>
          <p:cNvSpPr>
            <a:spLocks noGrp="1" noChangeArrowheads="1"/>
          </p:cNvSpPr>
          <p:nvPr>
            <p:ph sz="quarter" idx="14"/>
          </p:nvPr>
        </p:nvSpPr>
        <p:spPr>
          <a:xfrm>
            <a:off x="-31750" y="0"/>
            <a:ext cx="5441950" cy="557213"/>
          </a:xfrm>
        </p:spPr>
        <p:txBody>
          <a:bodyPr/>
          <a:lstStyle/>
          <a:p>
            <a:r>
              <a:rPr lang="en-US" altLang="zh-TW">
                <a:solidFill>
                  <a:schemeClr val="bg1"/>
                </a:solidFill>
                <a:ea typeface="新細明體" panose="02020500000000000000" pitchFamily="18" charset="-120"/>
              </a:rPr>
              <a:t>N. GREGORY MANKIW</a:t>
            </a:r>
          </a:p>
          <a:p>
            <a:pPr algn="ctr"/>
            <a:r>
              <a:rPr lang="en-US" altLang="zh-TW" sz="1800">
                <a:ea typeface="新細明體" panose="02020500000000000000" pitchFamily="18" charset="-120"/>
              </a:rPr>
              <a:t>  </a:t>
            </a:r>
          </a:p>
        </p:txBody>
      </p:sp>
      <p:sp>
        <p:nvSpPr>
          <p:cNvPr id="11" name="Content Placeholder 10">
            <a:extLst>
              <a:ext uri="{FF2B5EF4-FFF2-40B4-BE49-F238E27FC236}">
                <a16:creationId xmlns:a16="http://schemas.microsoft.com/office/drawing/2014/main" id="{59F847DA-E7C0-48B5-9D7C-3C9C520F4EF1}"/>
              </a:ext>
            </a:extLst>
          </p:cNvPr>
          <p:cNvSpPr>
            <a:spLocks noGrp="1"/>
          </p:cNvSpPr>
          <p:nvPr>
            <p:ph sz="quarter" idx="15"/>
          </p:nvPr>
        </p:nvSpPr>
        <p:spPr/>
        <p:txBody>
          <a:bodyPr rtlCol="0"/>
          <a:lstStyle/>
          <a:p>
            <a:pPr>
              <a:defRPr/>
            </a:pPr>
            <a:r>
              <a:rPr lang="en-US" dirty="0"/>
              <a:t>NINTH EDITION</a:t>
            </a:r>
          </a:p>
        </p:txBody>
      </p:sp>
      <p:sp>
        <p:nvSpPr>
          <p:cNvPr id="83975" name="Footer Placeholder 2">
            <a:extLst>
              <a:ext uri="{FF2B5EF4-FFF2-40B4-BE49-F238E27FC236}">
                <a16:creationId xmlns:a16="http://schemas.microsoft.com/office/drawing/2014/main" id="{76EA05E1-FED0-4FF6-8423-C74831B4C490}"/>
              </a:ext>
            </a:extLst>
          </p:cNvPr>
          <p:cNvSpPr>
            <a:spLocks noGrp="1" noChangeArrowheads="1"/>
          </p:cNvSpPr>
          <p:nvPr>
            <p:ph type="ftr" sz="quarter" idx="17"/>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kumimoji="0" lang="en-US" altLang="zh-TW" sz="900">
                <a:solidFill>
                  <a:srgbClr val="FFFFFF"/>
                </a:solidFill>
              </a:rPr>
              <a:t>© 2020 Cengage.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3" name="Subtitle 2">
            <a:extLst>
              <a:ext uri="{FF2B5EF4-FFF2-40B4-BE49-F238E27FC236}">
                <a16:creationId xmlns:a16="http://schemas.microsoft.com/office/drawing/2014/main" id="{4444DF52-7F54-4CBD-B4FB-50809B85DB11}"/>
              </a:ext>
            </a:extLst>
          </p:cNvPr>
          <p:cNvSpPr txBox="1">
            <a:spLocks/>
          </p:cNvSpPr>
          <p:nvPr/>
        </p:nvSpPr>
        <p:spPr bwMode="auto">
          <a:xfrm>
            <a:off x="323850" y="4637088"/>
            <a:ext cx="3365500" cy="1524000"/>
          </a:xfrm>
          <a:prstGeom prst="rect">
            <a:avLst/>
          </a:prstGeom>
          <a:ln>
            <a:miter lim="800000"/>
            <a:headEnd/>
            <a:tailEnd/>
          </a:ln>
        </p:spPr>
        <p:txBody>
          <a:bodyPr>
            <a:normAutofit/>
          </a:bodyPr>
          <a:lstStyle>
            <a:lvl1pPr>
              <a:spcBef>
                <a:spcPct val="20000"/>
              </a:spcBef>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a:spcBef>
                <a:spcPct val="20000"/>
              </a:spcBef>
              <a:buChar char="–"/>
              <a:defRPr sz="2000">
                <a:solidFill>
                  <a:schemeClr val="tx1"/>
                </a:solidFill>
                <a:latin typeface="Arial" panose="020B0604020202020204" pitchFamily="34" charset="0"/>
              </a:defRPr>
            </a:lvl4pPr>
            <a:lvl5pPr>
              <a:spcBef>
                <a:spcPct val="20000"/>
              </a:spcBef>
              <a:buChar char="»"/>
              <a:defRPr sz="2000">
                <a:solidFill>
                  <a:schemeClr val="tx1"/>
                </a:solidFill>
                <a:latin typeface="Arial" panose="020B0604020202020204" pitchFamily="34" charset="0"/>
              </a:defRPr>
            </a:lvl5pPr>
            <a:lvl6pPr eaLnBrk="0" fontAlgn="base" hangingPunct="0">
              <a:spcBef>
                <a:spcPct val="20000"/>
              </a:spcBef>
              <a:spcAft>
                <a:spcPct val="0"/>
              </a:spcAft>
              <a:buChar char="»"/>
              <a:defRPr sz="2000">
                <a:solidFill>
                  <a:schemeClr val="tx1"/>
                </a:solidFill>
                <a:latin typeface="Arial" panose="020B0604020202020204" pitchFamily="34" charset="0"/>
              </a:defRPr>
            </a:lvl6pPr>
            <a:lvl7pPr eaLnBrk="0" fontAlgn="base" hangingPunct="0">
              <a:spcBef>
                <a:spcPct val="20000"/>
              </a:spcBef>
              <a:spcAft>
                <a:spcPct val="0"/>
              </a:spcAft>
              <a:buChar char="»"/>
              <a:defRPr sz="2000">
                <a:solidFill>
                  <a:schemeClr val="tx1"/>
                </a:solidFill>
                <a:latin typeface="Arial" panose="020B0604020202020204" pitchFamily="34" charset="0"/>
              </a:defRPr>
            </a:lvl7pPr>
            <a:lvl8pPr eaLnBrk="0" fontAlgn="base" hangingPunct="0">
              <a:spcBef>
                <a:spcPct val="20000"/>
              </a:spcBef>
              <a:spcAft>
                <a:spcPct val="0"/>
              </a:spcAft>
              <a:buChar char="»"/>
              <a:defRPr sz="2000">
                <a:solidFill>
                  <a:schemeClr val="tx1"/>
                </a:solidFill>
                <a:latin typeface="Arial" panose="020B0604020202020204" pitchFamily="34" charset="0"/>
              </a:defRPr>
            </a:lvl8pPr>
            <a:lvl9pPr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defRPr/>
            </a:pPr>
            <a:r>
              <a:rPr kumimoji="0" lang="zh-TW" altLang="en-US" sz="2400" b="1">
                <a:solidFill>
                  <a:srgbClr val="000070"/>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rPr>
              <a:t>譯著：王銘正</a:t>
            </a:r>
          </a:p>
          <a:p>
            <a:pPr eaLnBrk="1" hangingPunct="1">
              <a:defRPr/>
            </a:pPr>
            <a:r>
              <a:rPr kumimoji="0" lang="zh-TW" altLang="en-US" sz="2400" b="1">
                <a:solidFill>
                  <a:srgbClr val="000070"/>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rPr>
              <a:t>製作：王銘正</a:t>
            </a:r>
            <a:endParaRPr kumimoji="0" lang="en-US" altLang="zh-TW" sz="2400" b="1">
              <a:solidFill>
                <a:srgbClr val="000070"/>
              </a:solidFill>
              <a:effectLst>
                <a:outerShdw blurRad="38100" dist="38100" dir="2700000" algn="tl">
                  <a:srgbClr val="C0C0C0"/>
                </a:outerShdw>
              </a:effectLst>
              <a:latin typeface="微軟正黑體" panose="020B0604030504040204" pitchFamily="34" charset="-120"/>
              <a:ea typeface="微軟正黑體" panose="020B0604030504040204" pitchFamily="34" charset="-120"/>
            </a:endParaRPr>
          </a:p>
        </p:txBody>
      </p:sp>
      <p:pic>
        <p:nvPicPr>
          <p:cNvPr id="83977" name="Picture 4" descr="D:\Cengage_Logo_CMYK.png">
            <a:extLst>
              <a:ext uri="{FF2B5EF4-FFF2-40B4-BE49-F238E27FC236}">
                <a16:creationId xmlns:a16="http://schemas.microsoft.com/office/drawing/2014/main" id="{EFC69E6F-5ADA-42F7-A555-FDCD3CC80E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38" y="6021388"/>
            <a:ext cx="1247775"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01FF78E-4F08-4262-AE7D-75997D14083F}"/>
              </a:ext>
            </a:extLst>
          </p:cNvPr>
          <p:cNvSpPr>
            <a:spLocks noGrp="1"/>
          </p:cNvSpPr>
          <p:nvPr>
            <p:ph type="title"/>
          </p:nvPr>
        </p:nvSpPr>
        <p:spPr>
          <a:xfrm>
            <a:off x="2051050" y="44450"/>
            <a:ext cx="6635750" cy="1143000"/>
          </a:xfrm>
        </p:spPr>
        <p:txBody>
          <a:bodyPr/>
          <a:lstStyle/>
          <a:p>
            <a:pPr eaLnBrk="1" hangingPunct="1"/>
            <a:r>
              <a:rPr lang="zh-TW" altLang="en-US"/>
              <a:t>何謂市場？</a:t>
            </a:r>
          </a:p>
        </p:txBody>
      </p:sp>
      <p:sp>
        <p:nvSpPr>
          <p:cNvPr id="94211" name="Rectangle 3">
            <a:extLst>
              <a:ext uri="{FF2B5EF4-FFF2-40B4-BE49-F238E27FC236}">
                <a16:creationId xmlns:a16="http://schemas.microsoft.com/office/drawing/2014/main" id="{9CEC014A-6FF8-4566-A89C-023E4EAACFFF}"/>
              </a:ext>
            </a:extLst>
          </p:cNvPr>
          <p:cNvSpPr>
            <a:spLocks noGrp="1"/>
          </p:cNvSpPr>
          <p:nvPr>
            <p:ph idx="1"/>
          </p:nvPr>
        </p:nvSpPr>
        <p:spPr/>
        <p:txBody>
          <a:bodyPr/>
          <a:lstStyle/>
          <a:p>
            <a:r>
              <a:rPr lang="zh-TW" altLang="en-US"/>
              <a:t>冰淇淋的買者與賣者還是緊密地聯繫著；冰淇淋的買者在不同的賣者之間進行選擇，而冰淇淋賣者試圖留住老客戶並開發新客源。</a:t>
            </a:r>
            <a:endParaRPr lang="zh-TW" altLang="en-US" sz="700"/>
          </a:p>
          <a:p>
            <a:r>
              <a:rPr lang="zh-TW" altLang="en-US"/>
              <a:t>即使它並不是那麼有組織，但冰淇淋的買者與賣者合起來也形成一個市場。</a:t>
            </a:r>
          </a:p>
        </p:txBody>
      </p:sp>
      <p:sp>
        <p:nvSpPr>
          <p:cNvPr id="94212" name="投影片編號版面配置區 5">
            <a:extLst>
              <a:ext uri="{FF2B5EF4-FFF2-40B4-BE49-F238E27FC236}">
                <a16:creationId xmlns:a16="http://schemas.microsoft.com/office/drawing/2014/main" id="{DA982432-0A0B-4991-9850-71796ACAD555}"/>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8068AA6F-8E82-469D-A3F1-113461971CEC}"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E4415D05-FEF5-4D5D-924E-01B4C1601A73}"/>
              </a:ext>
            </a:extLst>
          </p:cNvPr>
          <p:cNvSpPr>
            <a:spLocks noGrp="1"/>
          </p:cNvSpPr>
          <p:nvPr>
            <p:ph type="title"/>
          </p:nvPr>
        </p:nvSpPr>
        <p:spPr>
          <a:xfrm>
            <a:off x="2051050" y="44450"/>
            <a:ext cx="6635750" cy="1143000"/>
          </a:xfrm>
        </p:spPr>
        <p:txBody>
          <a:bodyPr/>
          <a:lstStyle/>
          <a:p>
            <a:pPr eaLnBrk="1" hangingPunct="1"/>
            <a:r>
              <a:rPr lang="zh-TW" altLang="en-US"/>
              <a:t>分析均衡變動的三個步驟</a:t>
            </a:r>
          </a:p>
        </p:txBody>
      </p:sp>
      <p:sp>
        <p:nvSpPr>
          <p:cNvPr id="400387" name="Rectangle 3">
            <a:extLst>
              <a:ext uri="{FF2B5EF4-FFF2-40B4-BE49-F238E27FC236}">
                <a16:creationId xmlns:a16="http://schemas.microsoft.com/office/drawing/2014/main" id="{AB441FCE-30B9-47CF-ADF6-3121D0027511}"/>
              </a:ext>
            </a:extLst>
          </p:cNvPr>
          <p:cNvSpPr>
            <a:spLocks noGrp="1"/>
          </p:cNvSpPr>
          <p:nvPr>
            <p:ph idx="1"/>
          </p:nvPr>
        </p:nvSpPr>
        <p:spPr/>
        <p:txBody>
          <a:bodyPr/>
          <a:lstStyle/>
          <a:p>
            <a:pPr eaLnBrk="1" hangingPunct="1">
              <a:buFont typeface="Arial" charset="0"/>
              <a:buNone/>
              <a:defRPr/>
            </a:pPr>
            <a:r>
              <a:rPr lang="en-US" altLang="zh-TW" b="1" dirty="0">
                <a:solidFill>
                  <a:srgbClr val="FF0000"/>
                </a:solidFill>
                <a:effectLst>
                  <a:outerShdw blurRad="38100" dist="38100" dir="2700000" algn="tl">
                    <a:srgbClr val="C0C0C0"/>
                  </a:outerShdw>
                </a:effectLst>
              </a:rPr>
              <a:t>	</a:t>
            </a:r>
            <a:r>
              <a:rPr lang="zh-TW" altLang="en-US" b="1" dirty="0">
                <a:solidFill>
                  <a:srgbClr val="FF0000"/>
                </a:solidFill>
                <a:effectLst>
                  <a:outerShdw blurRad="38100" dist="38100" dir="2700000" algn="tl">
                    <a:srgbClr val="C0C0C0"/>
                  </a:outerShdw>
                </a:effectLst>
              </a:rPr>
              <a:t>範例：供需同時變動</a:t>
            </a:r>
            <a:r>
              <a:rPr lang="zh-TW" altLang="en-US" dirty="0"/>
              <a:t>　</a:t>
            </a:r>
          </a:p>
          <a:p>
            <a:pPr eaLnBrk="1" hangingPunct="1">
              <a:buFont typeface="Arial" charset="0"/>
              <a:buNone/>
              <a:defRPr/>
            </a:pPr>
            <a:r>
              <a:rPr lang="zh-TW" altLang="en-US" sz="600" dirty="0"/>
              <a:t> </a:t>
            </a:r>
          </a:p>
          <a:p>
            <a:pPr eaLnBrk="1" hangingPunct="1">
              <a:buFont typeface="Arial" charset="0"/>
              <a:buNone/>
              <a:defRPr/>
            </a:pPr>
            <a:r>
              <a:rPr lang="en-US" altLang="zh-TW" dirty="0"/>
              <a:t>	</a:t>
            </a:r>
            <a:r>
              <a:rPr lang="zh-TW" altLang="en-US" dirty="0"/>
              <a:t>現在假設在同一個夏天，天氣變熱且颱風來襲。</a:t>
            </a:r>
          </a:p>
          <a:p>
            <a:pPr eaLnBrk="1" hangingPunct="1">
              <a:buFont typeface="Arial" charset="0"/>
              <a:buNone/>
              <a:defRPr/>
            </a:pPr>
            <a:r>
              <a:rPr lang="zh-TW" altLang="en-US" sz="600" dirty="0"/>
              <a:t> </a:t>
            </a:r>
          </a:p>
          <a:p>
            <a:pPr eaLnBrk="1" hangingPunct="1">
              <a:buFont typeface="Arial" charset="0"/>
              <a:buNone/>
              <a:defRPr/>
            </a:pPr>
            <a:r>
              <a:rPr lang="en-US" altLang="zh-TW" dirty="0"/>
              <a:t>	</a:t>
            </a:r>
            <a:r>
              <a:rPr lang="zh-TW" altLang="en-US" dirty="0"/>
              <a:t>我們依然依循那三個步驟進行分析。</a:t>
            </a:r>
          </a:p>
        </p:txBody>
      </p:sp>
      <p:sp>
        <p:nvSpPr>
          <p:cNvPr id="192516" name="投影片編號版面配置區 5">
            <a:extLst>
              <a:ext uri="{FF2B5EF4-FFF2-40B4-BE49-F238E27FC236}">
                <a16:creationId xmlns:a16="http://schemas.microsoft.com/office/drawing/2014/main" id="{74CA7627-3894-44FA-A851-6C24F2624B9F}"/>
              </a:ext>
            </a:extLst>
          </p:cNvPr>
          <p:cNvSpPr txBox="1">
            <a:spLocks/>
          </p:cNvSpPr>
          <p:nvPr/>
        </p:nvSpPr>
        <p:spPr bwMode="auto">
          <a:xfrm>
            <a:off x="8316913" y="6248400"/>
            <a:ext cx="712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5170EFAC-CACB-4AA8-B4EE-0EE399CA4D84}"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4C96A257-FFD8-4E08-884F-F194B0547123}"/>
              </a:ext>
            </a:extLst>
          </p:cNvPr>
          <p:cNvSpPr>
            <a:spLocks noGrp="1"/>
          </p:cNvSpPr>
          <p:nvPr>
            <p:ph type="title"/>
          </p:nvPr>
        </p:nvSpPr>
        <p:spPr>
          <a:xfrm>
            <a:off x="2051050" y="44450"/>
            <a:ext cx="6635750" cy="1143000"/>
          </a:xfrm>
        </p:spPr>
        <p:txBody>
          <a:bodyPr/>
          <a:lstStyle/>
          <a:p>
            <a:pPr eaLnBrk="1" hangingPunct="1"/>
            <a:r>
              <a:rPr lang="zh-TW" altLang="en-US"/>
              <a:t>供需同時變動</a:t>
            </a:r>
          </a:p>
        </p:txBody>
      </p:sp>
      <p:sp>
        <p:nvSpPr>
          <p:cNvPr id="193539" name="Rectangle 3">
            <a:extLst>
              <a:ext uri="{FF2B5EF4-FFF2-40B4-BE49-F238E27FC236}">
                <a16:creationId xmlns:a16="http://schemas.microsoft.com/office/drawing/2014/main" id="{0C133860-1D7A-4EF6-A2B3-0F7E0DDACCD3}"/>
              </a:ext>
            </a:extLst>
          </p:cNvPr>
          <p:cNvSpPr>
            <a:spLocks noGrp="1"/>
          </p:cNvSpPr>
          <p:nvPr>
            <p:ph idx="1"/>
          </p:nvPr>
        </p:nvSpPr>
        <p:spPr/>
        <p:txBody>
          <a:bodyPr/>
          <a:lstStyle/>
          <a:p>
            <a:pPr marL="514350" indent="-514350" eaLnBrk="1" hangingPunct="1">
              <a:buFont typeface="Calibri" panose="020F0502020204030204" pitchFamily="34" charset="0"/>
              <a:buAutoNum type="arabicPeriod"/>
            </a:pPr>
            <a:r>
              <a:rPr lang="zh-TW" altLang="en-US"/>
              <a:t>此時，兩條線同時移動。天氣變熱影響消費者對冰淇淋的嗜好，而糖價上漲影響廠商的生產成本，進而影響廠商的供給意願。</a:t>
            </a:r>
          </a:p>
          <a:p>
            <a:pPr marL="514350" indent="-514350" eaLnBrk="1" hangingPunct="1">
              <a:buFont typeface="Calibri" panose="020F0502020204030204" pitchFamily="34" charset="0"/>
              <a:buAutoNum type="arabicPeriod"/>
            </a:pPr>
            <a:r>
              <a:rPr lang="zh-TW" altLang="en-US"/>
              <a:t>兩條線的移動方向與之前的分析相同：需求曲線往右移，供給曲線往左移。</a:t>
            </a:r>
          </a:p>
        </p:txBody>
      </p:sp>
      <p:sp>
        <p:nvSpPr>
          <p:cNvPr id="193540" name="投影片編號版面配置區 5">
            <a:extLst>
              <a:ext uri="{FF2B5EF4-FFF2-40B4-BE49-F238E27FC236}">
                <a16:creationId xmlns:a16="http://schemas.microsoft.com/office/drawing/2014/main" id="{B63F13DF-924C-496E-A42E-2A9EB924054E}"/>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63DCE5C1-6A4D-463E-8216-59F70854806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D79CB78A-DDB9-48B2-B6C2-0893F98EECBD}"/>
              </a:ext>
            </a:extLst>
          </p:cNvPr>
          <p:cNvSpPr>
            <a:spLocks noGrp="1"/>
          </p:cNvSpPr>
          <p:nvPr>
            <p:ph type="title"/>
          </p:nvPr>
        </p:nvSpPr>
        <p:spPr>
          <a:xfrm>
            <a:off x="2051050" y="44450"/>
            <a:ext cx="6635750" cy="1143000"/>
          </a:xfrm>
        </p:spPr>
        <p:txBody>
          <a:bodyPr/>
          <a:lstStyle/>
          <a:p>
            <a:pPr eaLnBrk="1" hangingPunct="1"/>
            <a:r>
              <a:rPr lang="zh-TW" altLang="en-US"/>
              <a:t>圖</a:t>
            </a:r>
            <a:r>
              <a:rPr lang="en-US" altLang="zh-TW"/>
              <a:t>12  </a:t>
            </a:r>
            <a:r>
              <a:rPr lang="zh-TW" altLang="en-US"/>
              <a:t>供需同時變動</a:t>
            </a:r>
          </a:p>
        </p:txBody>
      </p:sp>
      <p:sp>
        <p:nvSpPr>
          <p:cNvPr id="194563" name="投影片編號版面配置區 5">
            <a:extLst>
              <a:ext uri="{FF2B5EF4-FFF2-40B4-BE49-F238E27FC236}">
                <a16:creationId xmlns:a16="http://schemas.microsoft.com/office/drawing/2014/main" id="{D46E7BEB-7E0B-43CE-BE5E-918E63FFE745}"/>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FD9FBA3-CC81-487C-A76D-43BB7715180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4">
            <a:extLst>
              <a:ext uri="{FF2B5EF4-FFF2-40B4-BE49-F238E27FC236}">
                <a16:creationId xmlns:a16="http://schemas.microsoft.com/office/drawing/2014/main" id="{01C58B96-8438-4CF0-9008-A40E13751C8A}"/>
              </a:ext>
            </a:extLst>
          </p:cNvPr>
          <p:cNvSpPr/>
          <p:nvPr/>
        </p:nvSpPr>
        <p:spPr>
          <a:xfrm>
            <a:off x="830263" y="2401888"/>
            <a:ext cx="3581400" cy="312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2000">
              <a:solidFill>
                <a:srgbClr val="FFFFFF"/>
              </a:solidFill>
              <a:cs typeface="Arial" pitchFamily="34" charset="0"/>
            </a:endParaRPr>
          </a:p>
        </p:txBody>
      </p:sp>
      <p:grpSp>
        <p:nvGrpSpPr>
          <p:cNvPr id="6" name="Group 5">
            <a:extLst>
              <a:ext uri="{FF2B5EF4-FFF2-40B4-BE49-F238E27FC236}">
                <a16:creationId xmlns:a16="http://schemas.microsoft.com/office/drawing/2014/main" id="{75C92E73-C6DB-42B8-9F4E-EDF08ADE6F94}"/>
              </a:ext>
            </a:extLst>
          </p:cNvPr>
          <p:cNvGrpSpPr>
            <a:grpSpLocks/>
          </p:cNvGrpSpPr>
          <p:nvPr/>
        </p:nvGrpSpPr>
        <p:grpSpPr bwMode="auto">
          <a:xfrm>
            <a:off x="0" y="1573213"/>
            <a:ext cx="1219200" cy="3952875"/>
            <a:chOff x="997621" y="618494"/>
            <a:chExt cx="1220439" cy="3953506"/>
          </a:xfrm>
        </p:grpSpPr>
        <p:cxnSp>
          <p:nvCxnSpPr>
            <p:cNvPr id="7" name="Straight Connector 6">
              <a:extLst>
                <a:ext uri="{FF2B5EF4-FFF2-40B4-BE49-F238E27FC236}">
                  <a16:creationId xmlns:a16="http://schemas.microsoft.com/office/drawing/2014/main" id="{5D3F8633-A176-49F0-9C76-E545E7176C3C}"/>
                </a:ext>
              </a:extLst>
            </p:cNvPr>
            <p:cNvCxnSpPr/>
            <p:nvPr/>
          </p:nvCxnSpPr>
          <p:spPr>
            <a:xfrm rot="5400000">
              <a:off x="229860" y="2971544"/>
              <a:ext cx="3199324" cy="1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4665" name="TextBox 7">
              <a:extLst>
                <a:ext uri="{FF2B5EF4-FFF2-40B4-BE49-F238E27FC236}">
                  <a16:creationId xmlns:a16="http://schemas.microsoft.com/office/drawing/2014/main" id="{6249F10A-F23D-4915-B57B-D582F384E735}"/>
                </a:ext>
              </a:extLst>
            </p:cNvPr>
            <p:cNvSpPr txBox="1">
              <a:spLocks noChangeArrowheads="1"/>
            </p:cNvSpPr>
            <p:nvPr/>
          </p:nvSpPr>
          <p:spPr bwMode="auto">
            <a:xfrm>
              <a:off x="997621" y="618494"/>
              <a:ext cx="1220439" cy="64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1800">
                  <a:latin typeface="Arial" panose="020B0604020202020204" pitchFamily="34" charset="0"/>
                  <a:ea typeface="新細明體" panose="02020500000000000000" pitchFamily="18" charset="-120"/>
                </a:rPr>
                <a:t>冰淇淋每球價格</a:t>
              </a:r>
              <a:endParaRPr lang="en-US" altLang="zh-TW" sz="1800">
                <a:latin typeface="Arial" panose="020B0604020202020204" pitchFamily="34" charset="0"/>
                <a:ea typeface="新細明體" panose="02020500000000000000" pitchFamily="18" charset="-120"/>
              </a:endParaRPr>
            </a:p>
          </p:txBody>
        </p:sp>
      </p:grpSp>
      <p:grpSp>
        <p:nvGrpSpPr>
          <p:cNvPr id="9" name="Group 8">
            <a:extLst>
              <a:ext uri="{FF2B5EF4-FFF2-40B4-BE49-F238E27FC236}">
                <a16:creationId xmlns:a16="http://schemas.microsoft.com/office/drawing/2014/main" id="{7817806C-A97A-43D8-9DA9-B0B8FB0AFF0D}"/>
              </a:ext>
            </a:extLst>
          </p:cNvPr>
          <p:cNvGrpSpPr>
            <a:grpSpLocks/>
          </p:cNvGrpSpPr>
          <p:nvPr/>
        </p:nvGrpSpPr>
        <p:grpSpPr bwMode="auto">
          <a:xfrm>
            <a:off x="677863" y="5526088"/>
            <a:ext cx="4076700" cy="423862"/>
            <a:chOff x="1676400" y="5181600"/>
            <a:chExt cx="4075511" cy="423951"/>
          </a:xfrm>
        </p:grpSpPr>
        <p:cxnSp>
          <p:nvCxnSpPr>
            <p:cNvPr id="10" name="Straight Connector 9">
              <a:extLst>
                <a:ext uri="{FF2B5EF4-FFF2-40B4-BE49-F238E27FC236}">
                  <a16:creationId xmlns:a16="http://schemas.microsoft.com/office/drawing/2014/main" id="{B62B97B5-7D7D-433A-90B2-61A7807B8816}"/>
                </a:ext>
              </a:extLst>
            </p:cNvPr>
            <p:cNvCxnSpPr/>
            <p:nvPr/>
          </p:nvCxnSpPr>
          <p:spPr>
            <a:xfrm>
              <a:off x="1828756" y="5181600"/>
              <a:ext cx="3580355"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4662" name="TextBox 10">
              <a:extLst>
                <a:ext uri="{FF2B5EF4-FFF2-40B4-BE49-F238E27FC236}">
                  <a16:creationId xmlns:a16="http://schemas.microsoft.com/office/drawing/2014/main" id="{37074EA1-2FF5-4C86-8170-BB2489310D48}"/>
                </a:ext>
              </a:extLst>
            </p:cNvPr>
            <p:cNvSpPr txBox="1">
              <a:spLocks noChangeArrowheads="1"/>
            </p:cNvSpPr>
            <p:nvPr/>
          </p:nvSpPr>
          <p:spPr bwMode="auto">
            <a:xfrm>
              <a:off x="4198531" y="5267231"/>
              <a:ext cx="1553380" cy="33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latin typeface="Arial" panose="020B0604020202020204" pitchFamily="34" charset="0"/>
                  <a:ea typeface="新細明體" panose="02020500000000000000" pitchFamily="18" charset="-120"/>
                </a:rPr>
                <a:t>冰淇淋數量</a:t>
              </a:r>
              <a:r>
                <a:rPr lang="en-US" altLang="zh-TW" sz="1600">
                  <a:latin typeface="Arial" panose="020B0604020202020204" pitchFamily="34" charset="0"/>
                  <a:ea typeface="新細明體" panose="02020500000000000000" pitchFamily="18" charset="-120"/>
                </a:rPr>
                <a:t>(</a:t>
              </a:r>
              <a:r>
                <a:rPr lang="zh-TW" altLang="en-US" sz="1600">
                  <a:latin typeface="Arial" panose="020B0604020202020204" pitchFamily="34" charset="0"/>
                  <a:ea typeface="新細明體" panose="02020500000000000000" pitchFamily="18" charset="-120"/>
                </a:rPr>
                <a:t>球</a:t>
              </a:r>
              <a:r>
                <a:rPr lang="en-US" altLang="zh-TW" sz="1600">
                  <a:latin typeface="Arial" panose="020B0604020202020204" pitchFamily="34" charset="0"/>
                  <a:ea typeface="新細明體" panose="02020500000000000000" pitchFamily="18" charset="-120"/>
                </a:rPr>
                <a:t>)</a:t>
              </a:r>
            </a:p>
          </p:txBody>
        </p:sp>
        <p:sp>
          <p:nvSpPr>
            <p:cNvPr id="194663" name="TextBox 11">
              <a:extLst>
                <a:ext uri="{FF2B5EF4-FFF2-40B4-BE49-F238E27FC236}">
                  <a16:creationId xmlns:a16="http://schemas.microsoft.com/office/drawing/2014/main" id="{7A8F0115-F11D-40F4-80F0-6E89D0EFD12B}"/>
                </a:ext>
              </a:extLst>
            </p:cNvPr>
            <p:cNvSpPr txBox="1">
              <a:spLocks noChangeArrowheads="1"/>
            </p:cNvSpPr>
            <p:nvPr/>
          </p:nvSpPr>
          <p:spPr bwMode="auto">
            <a:xfrm>
              <a:off x="1676400" y="51816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0</a:t>
              </a:r>
            </a:p>
          </p:txBody>
        </p:sp>
      </p:grpSp>
      <p:grpSp>
        <p:nvGrpSpPr>
          <p:cNvPr id="13" name="Group 12">
            <a:extLst>
              <a:ext uri="{FF2B5EF4-FFF2-40B4-BE49-F238E27FC236}">
                <a16:creationId xmlns:a16="http://schemas.microsoft.com/office/drawing/2014/main" id="{FFD081A0-E11F-4F3F-A012-0F7CD45CF6A8}"/>
              </a:ext>
            </a:extLst>
          </p:cNvPr>
          <p:cNvGrpSpPr>
            <a:grpSpLocks/>
          </p:cNvGrpSpPr>
          <p:nvPr/>
        </p:nvGrpSpPr>
        <p:grpSpPr bwMode="auto">
          <a:xfrm>
            <a:off x="1066800" y="3325813"/>
            <a:ext cx="3360738" cy="2087562"/>
            <a:chOff x="1705683" y="1791066"/>
            <a:chExt cx="3752842" cy="2832527"/>
          </a:xfrm>
        </p:grpSpPr>
        <p:cxnSp>
          <p:nvCxnSpPr>
            <p:cNvPr id="14" name="Straight Connector 13">
              <a:extLst>
                <a:ext uri="{FF2B5EF4-FFF2-40B4-BE49-F238E27FC236}">
                  <a16:creationId xmlns:a16="http://schemas.microsoft.com/office/drawing/2014/main" id="{B88700C7-9B51-4A1B-928A-2947F39A8449}"/>
                </a:ext>
              </a:extLst>
            </p:cNvPr>
            <p:cNvCxnSpPr/>
            <p:nvPr/>
          </p:nvCxnSpPr>
          <p:spPr>
            <a:xfrm>
              <a:off x="1705683" y="1791066"/>
              <a:ext cx="3233435" cy="2688209"/>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94660" name="TextBox 14">
              <a:extLst>
                <a:ext uri="{FF2B5EF4-FFF2-40B4-BE49-F238E27FC236}">
                  <a16:creationId xmlns:a16="http://schemas.microsoft.com/office/drawing/2014/main" id="{F25BB9ED-D311-43CD-8D8B-4D82D86F73D8}"/>
                </a:ext>
              </a:extLst>
            </p:cNvPr>
            <p:cNvSpPr txBox="1">
              <a:spLocks noChangeArrowheads="1"/>
            </p:cNvSpPr>
            <p:nvPr/>
          </p:nvSpPr>
          <p:spPr bwMode="auto">
            <a:xfrm>
              <a:off x="4939097" y="4080860"/>
              <a:ext cx="519428"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D</a:t>
              </a:r>
              <a:r>
                <a:rPr lang="en-US" altLang="zh-TW" sz="2000" baseline="-25000">
                  <a:latin typeface="Arial" panose="020B0604020202020204" pitchFamily="34" charset="0"/>
                  <a:ea typeface="新細明體" panose="02020500000000000000" pitchFamily="18" charset="-120"/>
                </a:rPr>
                <a:t>1</a:t>
              </a:r>
            </a:p>
          </p:txBody>
        </p:sp>
      </p:grpSp>
      <p:grpSp>
        <p:nvGrpSpPr>
          <p:cNvPr id="16" name="Group 18">
            <a:extLst>
              <a:ext uri="{FF2B5EF4-FFF2-40B4-BE49-F238E27FC236}">
                <a16:creationId xmlns:a16="http://schemas.microsoft.com/office/drawing/2014/main" id="{CCE931C1-7DB0-4C18-B20D-33DF3BDD70C1}"/>
              </a:ext>
            </a:extLst>
          </p:cNvPr>
          <p:cNvGrpSpPr>
            <a:grpSpLocks/>
          </p:cNvGrpSpPr>
          <p:nvPr/>
        </p:nvGrpSpPr>
        <p:grpSpPr bwMode="auto">
          <a:xfrm>
            <a:off x="395288" y="3173413"/>
            <a:ext cx="2500312" cy="400050"/>
            <a:chOff x="1389458" y="3014246"/>
            <a:chExt cx="2649142" cy="399509"/>
          </a:xfrm>
        </p:grpSpPr>
        <p:cxnSp>
          <p:nvCxnSpPr>
            <p:cNvPr id="17" name="Straight Connector 19">
              <a:extLst>
                <a:ext uri="{FF2B5EF4-FFF2-40B4-BE49-F238E27FC236}">
                  <a16:creationId xmlns:a16="http://schemas.microsoft.com/office/drawing/2014/main" id="{8393A686-E686-497C-93D0-1F6D1841029A}"/>
                </a:ext>
              </a:extLst>
            </p:cNvPr>
            <p:cNvCxnSpPr/>
            <p:nvPr/>
          </p:nvCxnSpPr>
          <p:spPr>
            <a:xfrm>
              <a:off x="1828458" y="3199732"/>
              <a:ext cx="2210142" cy="1586"/>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658" name="TextBox 20">
              <a:extLst>
                <a:ext uri="{FF2B5EF4-FFF2-40B4-BE49-F238E27FC236}">
                  <a16:creationId xmlns:a16="http://schemas.microsoft.com/office/drawing/2014/main" id="{082BD2D1-574E-4535-BC37-D4CDE978D74A}"/>
                </a:ext>
              </a:extLst>
            </p:cNvPr>
            <p:cNvSpPr txBox="1">
              <a:spLocks noChangeArrowheads="1"/>
            </p:cNvSpPr>
            <p:nvPr/>
          </p:nvSpPr>
          <p:spPr bwMode="auto">
            <a:xfrm>
              <a:off x="1389458" y="3014246"/>
              <a:ext cx="477643" cy="39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P</a:t>
              </a:r>
              <a:r>
                <a:rPr lang="en-US" altLang="zh-TW" sz="2000" baseline="-25000">
                  <a:latin typeface="Arial" panose="020B0604020202020204" pitchFamily="34" charset="0"/>
                  <a:ea typeface="新細明體" panose="02020500000000000000" pitchFamily="18" charset="-120"/>
                </a:rPr>
                <a:t>2</a:t>
              </a:r>
            </a:p>
          </p:txBody>
        </p:sp>
      </p:grpSp>
      <p:sp>
        <p:nvSpPr>
          <p:cNvPr id="19" name="TextBox 22">
            <a:extLst>
              <a:ext uri="{FF2B5EF4-FFF2-40B4-BE49-F238E27FC236}">
                <a16:creationId xmlns:a16="http://schemas.microsoft.com/office/drawing/2014/main" id="{FCADB37F-671C-49D1-8F9F-66ABDF028D5F}"/>
              </a:ext>
            </a:extLst>
          </p:cNvPr>
          <p:cNvSpPr txBox="1">
            <a:spLocks noChangeArrowheads="1"/>
          </p:cNvSpPr>
          <p:nvPr/>
        </p:nvSpPr>
        <p:spPr bwMode="auto">
          <a:xfrm>
            <a:off x="1593850" y="1649413"/>
            <a:ext cx="187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spcBef>
                <a:spcPct val="0"/>
              </a:spcBef>
              <a:buFontTx/>
              <a:buNone/>
            </a:pPr>
            <a:r>
              <a:rPr lang="en-US" altLang="zh-TW" sz="2400" b="1">
                <a:solidFill>
                  <a:srgbClr val="800080"/>
                </a:solidFill>
                <a:latin typeface="Arial" panose="020B0604020202020204" pitchFamily="34" charset="0"/>
                <a:ea typeface="新細明體" panose="02020500000000000000" pitchFamily="18" charset="-120"/>
                <a:cs typeface="Arial" panose="020B0604020202020204" pitchFamily="34" charset="0"/>
              </a:rPr>
              <a:t>(a)</a:t>
            </a:r>
            <a:r>
              <a:rPr lang="zh-TW" altLang="en-US" sz="2400" b="1">
                <a:solidFill>
                  <a:srgbClr val="800080"/>
                </a:solidFill>
                <a:latin typeface="Arial" panose="020B0604020202020204" pitchFamily="34" charset="0"/>
                <a:ea typeface="新細明體" panose="02020500000000000000" pitchFamily="18" charset="-120"/>
                <a:cs typeface="Arial" panose="020B0604020202020204" pitchFamily="34" charset="0"/>
              </a:rPr>
              <a:t> 價量齊揚</a:t>
            </a:r>
            <a:endParaRPr lang="en-US" altLang="zh-TW" sz="2400" b="1">
              <a:solidFill>
                <a:srgbClr val="800080"/>
              </a:solidFill>
              <a:latin typeface="Arial" panose="020B0604020202020204" pitchFamily="34" charset="0"/>
              <a:ea typeface="新細明體" panose="02020500000000000000" pitchFamily="18" charset="-120"/>
              <a:cs typeface="Arial" panose="020B0604020202020204" pitchFamily="34" charset="0"/>
            </a:endParaRPr>
          </a:p>
        </p:txBody>
      </p:sp>
      <p:sp>
        <p:nvSpPr>
          <p:cNvPr id="20" name="TextBox 24">
            <a:extLst>
              <a:ext uri="{FF2B5EF4-FFF2-40B4-BE49-F238E27FC236}">
                <a16:creationId xmlns:a16="http://schemas.microsoft.com/office/drawing/2014/main" id="{C01DFADD-4AB8-4357-8168-5B7B773CE754}"/>
              </a:ext>
            </a:extLst>
          </p:cNvPr>
          <p:cNvSpPr txBox="1">
            <a:spLocks noChangeArrowheads="1"/>
          </p:cNvSpPr>
          <p:nvPr/>
        </p:nvSpPr>
        <p:spPr bwMode="auto">
          <a:xfrm>
            <a:off x="6248400" y="1649413"/>
            <a:ext cx="1878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spcBef>
                <a:spcPct val="0"/>
              </a:spcBef>
              <a:buFontTx/>
              <a:buNone/>
            </a:pPr>
            <a:r>
              <a:rPr lang="en-US" altLang="zh-TW" sz="2400" b="1">
                <a:solidFill>
                  <a:srgbClr val="800080"/>
                </a:solidFill>
                <a:latin typeface="Arial" panose="020B0604020202020204" pitchFamily="34" charset="0"/>
                <a:ea typeface="新細明體" panose="02020500000000000000" pitchFamily="18" charset="-120"/>
                <a:cs typeface="Arial" panose="020B0604020202020204" pitchFamily="34" charset="0"/>
              </a:rPr>
              <a:t>(b)</a:t>
            </a:r>
            <a:r>
              <a:rPr lang="zh-TW" altLang="en-US" sz="2400" b="1">
                <a:solidFill>
                  <a:srgbClr val="800080"/>
                </a:solidFill>
                <a:latin typeface="Arial" panose="020B0604020202020204" pitchFamily="34" charset="0"/>
                <a:ea typeface="新細明體" panose="02020500000000000000" pitchFamily="18" charset="-120"/>
                <a:cs typeface="Arial" panose="020B0604020202020204" pitchFamily="34" charset="0"/>
              </a:rPr>
              <a:t> 價漲量縮</a:t>
            </a:r>
            <a:endParaRPr lang="en-US" altLang="zh-TW" sz="2400" b="1">
              <a:solidFill>
                <a:srgbClr val="800080"/>
              </a:solidFill>
              <a:latin typeface="Arial" panose="020B0604020202020204" pitchFamily="34" charset="0"/>
              <a:ea typeface="新細明體" panose="02020500000000000000" pitchFamily="18" charset="-120"/>
              <a:cs typeface="Arial" panose="020B0604020202020204" pitchFamily="34" charset="0"/>
            </a:endParaRPr>
          </a:p>
        </p:txBody>
      </p:sp>
      <p:grpSp>
        <p:nvGrpSpPr>
          <p:cNvPr id="21" name="Group 25">
            <a:extLst>
              <a:ext uri="{FF2B5EF4-FFF2-40B4-BE49-F238E27FC236}">
                <a16:creationId xmlns:a16="http://schemas.microsoft.com/office/drawing/2014/main" id="{247E0B02-D7AF-418E-85E7-34958DB35EC7}"/>
              </a:ext>
            </a:extLst>
          </p:cNvPr>
          <p:cNvGrpSpPr>
            <a:grpSpLocks/>
          </p:cNvGrpSpPr>
          <p:nvPr/>
        </p:nvGrpSpPr>
        <p:grpSpPr bwMode="auto">
          <a:xfrm>
            <a:off x="395288" y="3968750"/>
            <a:ext cx="1958975" cy="400050"/>
            <a:chOff x="1381960" y="3014246"/>
            <a:chExt cx="1959013" cy="399510"/>
          </a:xfrm>
        </p:grpSpPr>
        <p:cxnSp>
          <p:nvCxnSpPr>
            <p:cNvPr id="22" name="Straight Connector 26">
              <a:extLst>
                <a:ext uri="{FF2B5EF4-FFF2-40B4-BE49-F238E27FC236}">
                  <a16:creationId xmlns:a16="http://schemas.microsoft.com/office/drawing/2014/main" id="{05ED802B-E79F-474B-B737-5257E6748153}"/>
                </a:ext>
              </a:extLst>
            </p:cNvPr>
            <p:cNvCxnSpPr/>
            <p:nvPr/>
          </p:nvCxnSpPr>
          <p:spPr>
            <a:xfrm>
              <a:off x="1829644" y="3199733"/>
              <a:ext cx="1511329" cy="1585"/>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656" name="TextBox 27">
              <a:extLst>
                <a:ext uri="{FF2B5EF4-FFF2-40B4-BE49-F238E27FC236}">
                  <a16:creationId xmlns:a16="http://schemas.microsoft.com/office/drawing/2014/main" id="{0CF76052-3B5B-4FA0-955E-EB231C4CD7D3}"/>
                </a:ext>
              </a:extLst>
            </p:cNvPr>
            <p:cNvSpPr txBox="1">
              <a:spLocks noChangeArrowheads="1"/>
            </p:cNvSpPr>
            <p:nvPr/>
          </p:nvSpPr>
          <p:spPr bwMode="auto">
            <a:xfrm>
              <a:off x="1381960" y="3014246"/>
              <a:ext cx="450830" cy="39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P</a:t>
              </a:r>
              <a:r>
                <a:rPr lang="en-US" altLang="zh-TW" sz="2000" baseline="-25000">
                  <a:latin typeface="Arial" panose="020B0604020202020204" pitchFamily="34" charset="0"/>
                  <a:ea typeface="新細明體" panose="02020500000000000000" pitchFamily="18" charset="-120"/>
                </a:rPr>
                <a:t>1</a:t>
              </a:r>
            </a:p>
          </p:txBody>
        </p:sp>
      </p:grpSp>
      <p:grpSp>
        <p:nvGrpSpPr>
          <p:cNvPr id="24" name="Group 28">
            <a:extLst>
              <a:ext uri="{FF2B5EF4-FFF2-40B4-BE49-F238E27FC236}">
                <a16:creationId xmlns:a16="http://schemas.microsoft.com/office/drawing/2014/main" id="{8A6EE026-C42B-4B58-B848-584735D7987F}"/>
              </a:ext>
            </a:extLst>
          </p:cNvPr>
          <p:cNvGrpSpPr>
            <a:grpSpLocks/>
          </p:cNvGrpSpPr>
          <p:nvPr/>
        </p:nvGrpSpPr>
        <p:grpSpPr bwMode="auto">
          <a:xfrm>
            <a:off x="1066800" y="2563813"/>
            <a:ext cx="3227388" cy="2438400"/>
            <a:chOff x="2224919" y="3663698"/>
            <a:chExt cx="3604203" cy="3307589"/>
          </a:xfrm>
        </p:grpSpPr>
        <p:cxnSp>
          <p:nvCxnSpPr>
            <p:cNvPr id="25" name="Straight Connector 29">
              <a:extLst>
                <a:ext uri="{FF2B5EF4-FFF2-40B4-BE49-F238E27FC236}">
                  <a16:creationId xmlns:a16="http://schemas.microsoft.com/office/drawing/2014/main" id="{8B904F6E-7127-4237-92BA-7D86922ECE76}"/>
                </a:ext>
              </a:extLst>
            </p:cNvPr>
            <p:cNvCxnSpPr/>
            <p:nvPr/>
          </p:nvCxnSpPr>
          <p:spPr>
            <a:xfrm flipV="1">
              <a:off x="2224919" y="4180509"/>
              <a:ext cx="3318774" cy="2790778"/>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94654" name="TextBox 30">
              <a:extLst>
                <a:ext uri="{FF2B5EF4-FFF2-40B4-BE49-F238E27FC236}">
                  <a16:creationId xmlns:a16="http://schemas.microsoft.com/office/drawing/2014/main" id="{E1A4AB55-922D-4938-A7AF-64AE8D1BCB92}"/>
                </a:ext>
              </a:extLst>
            </p:cNvPr>
            <p:cNvSpPr txBox="1">
              <a:spLocks noChangeArrowheads="1"/>
            </p:cNvSpPr>
            <p:nvPr/>
          </p:nvSpPr>
          <p:spPr bwMode="auto">
            <a:xfrm>
              <a:off x="5325770" y="3663698"/>
              <a:ext cx="503352"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S</a:t>
              </a:r>
              <a:r>
                <a:rPr lang="en-US" altLang="zh-TW" sz="2000" baseline="-25000">
                  <a:latin typeface="Arial" panose="020B0604020202020204" pitchFamily="34" charset="0"/>
                  <a:ea typeface="新細明體" panose="02020500000000000000" pitchFamily="18" charset="-120"/>
                </a:rPr>
                <a:t>1</a:t>
              </a:r>
            </a:p>
          </p:txBody>
        </p:sp>
      </p:grpSp>
      <p:sp>
        <p:nvSpPr>
          <p:cNvPr id="27" name="Freeform 183">
            <a:extLst>
              <a:ext uri="{FF2B5EF4-FFF2-40B4-BE49-F238E27FC236}">
                <a16:creationId xmlns:a16="http://schemas.microsoft.com/office/drawing/2014/main" id="{31FFE84F-B54E-4BAB-825E-ED9E1729FDB0}"/>
              </a:ext>
            </a:extLst>
          </p:cNvPr>
          <p:cNvSpPr>
            <a:spLocks/>
          </p:cNvSpPr>
          <p:nvPr/>
        </p:nvSpPr>
        <p:spPr bwMode="auto">
          <a:xfrm>
            <a:off x="2209800" y="4078288"/>
            <a:ext cx="146050" cy="138112"/>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HK" altLang="en-US"/>
          </a:p>
        </p:txBody>
      </p:sp>
      <p:grpSp>
        <p:nvGrpSpPr>
          <p:cNvPr id="28" name="Group 79">
            <a:extLst>
              <a:ext uri="{FF2B5EF4-FFF2-40B4-BE49-F238E27FC236}">
                <a16:creationId xmlns:a16="http://schemas.microsoft.com/office/drawing/2014/main" id="{4155C4A8-68E2-47BC-A1FC-7535F7E40613}"/>
              </a:ext>
            </a:extLst>
          </p:cNvPr>
          <p:cNvGrpSpPr>
            <a:grpSpLocks/>
          </p:cNvGrpSpPr>
          <p:nvPr/>
        </p:nvGrpSpPr>
        <p:grpSpPr bwMode="auto">
          <a:xfrm>
            <a:off x="2057400" y="4164013"/>
            <a:ext cx="477838" cy="1762125"/>
            <a:chOff x="2835227" y="3210125"/>
            <a:chExt cx="477909" cy="1761810"/>
          </a:xfrm>
        </p:grpSpPr>
        <p:cxnSp>
          <p:nvCxnSpPr>
            <p:cNvPr id="29" name="Straight Connector 39">
              <a:extLst>
                <a:ext uri="{FF2B5EF4-FFF2-40B4-BE49-F238E27FC236}">
                  <a16:creationId xmlns:a16="http://schemas.microsoft.com/office/drawing/2014/main" id="{B826B65C-6331-4F04-BD67-5885BF015A91}"/>
                </a:ext>
              </a:extLst>
            </p:cNvPr>
            <p:cNvCxnSpPr/>
            <p:nvPr/>
          </p:nvCxnSpPr>
          <p:spPr>
            <a:xfrm rot="5400000">
              <a:off x="2369451" y="3887070"/>
              <a:ext cx="1363418" cy="9526"/>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652" name="TextBox 40">
              <a:extLst>
                <a:ext uri="{FF2B5EF4-FFF2-40B4-BE49-F238E27FC236}">
                  <a16:creationId xmlns:a16="http://schemas.microsoft.com/office/drawing/2014/main" id="{57D8EC9B-DE4F-4CCC-B901-16BA3AEEA6F4}"/>
                </a:ext>
              </a:extLst>
            </p:cNvPr>
            <p:cNvSpPr txBox="1">
              <a:spLocks noChangeArrowheads="1"/>
            </p:cNvSpPr>
            <p:nvPr/>
          </p:nvSpPr>
          <p:spPr bwMode="auto">
            <a:xfrm>
              <a:off x="2835227" y="4572000"/>
              <a:ext cx="477909" cy="39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Q</a:t>
              </a:r>
              <a:r>
                <a:rPr lang="en-US" altLang="zh-TW" sz="2000" baseline="-25000">
                  <a:latin typeface="Arial" panose="020B0604020202020204" pitchFamily="34" charset="0"/>
                  <a:ea typeface="新細明體" panose="02020500000000000000" pitchFamily="18" charset="-120"/>
                </a:rPr>
                <a:t>1</a:t>
              </a:r>
            </a:p>
          </p:txBody>
        </p:sp>
      </p:grpSp>
      <p:grpSp>
        <p:nvGrpSpPr>
          <p:cNvPr id="31" name="Group 25">
            <a:extLst>
              <a:ext uri="{FF2B5EF4-FFF2-40B4-BE49-F238E27FC236}">
                <a16:creationId xmlns:a16="http://schemas.microsoft.com/office/drawing/2014/main" id="{26334BC6-FAAB-482D-95FE-5F0485F3EE63}"/>
              </a:ext>
            </a:extLst>
          </p:cNvPr>
          <p:cNvGrpSpPr>
            <a:grpSpLocks/>
          </p:cNvGrpSpPr>
          <p:nvPr/>
        </p:nvGrpSpPr>
        <p:grpSpPr bwMode="auto">
          <a:xfrm>
            <a:off x="2674938" y="3325813"/>
            <a:ext cx="477837" cy="2600325"/>
            <a:chOff x="3962400" y="2371131"/>
            <a:chExt cx="477910" cy="2600985"/>
          </a:xfrm>
        </p:grpSpPr>
        <p:cxnSp>
          <p:nvCxnSpPr>
            <p:cNvPr id="32" name="Straight Connector 44">
              <a:extLst>
                <a:ext uri="{FF2B5EF4-FFF2-40B4-BE49-F238E27FC236}">
                  <a16:creationId xmlns:a16="http://schemas.microsoft.com/office/drawing/2014/main" id="{61FF8990-6DFA-4B6A-877C-BF949A5E4F07}"/>
                </a:ext>
              </a:extLst>
            </p:cNvPr>
            <p:cNvCxnSpPr/>
            <p:nvPr/>
          </p:nvCxnSpPr>
          <p:spPr>
            <a:xfrm rot="5400000">
              <a:off x="3089824" y="3472341"/>
              <a:ext cx="2202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650" name="TextBox 45">
              <a:extLst>
                <a:ext uri="{FF2B5EF4-FFF2-40B4-BE49-F238E27FC236}">
                  <a16:creationId xmlns:a16="http://schemas.microsoft.com/office/drawing/2014/main" id="{81938B29-3C45-453E-8B0D-5622A5A1A672}"/>
                </a:ext>
              </a:extLst>
            </p:cNvPr>
            <p:cNvSpPr txBox="1">
              <a:spLocks noChangeArrowheads="1"/>
            </p:cNvSpPr>
            <p:nvPr/>
          </p:nvSpPr>
          <p:spPr bwMode="auto">
            <a:xfrm>
              <a:off x="3962400" y="4572000"/>
              <a:ext cx="477910"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Q</a:t>
              </a:r>
              <a:r>
                <a:rPr lang="en-US" altLang="zh-TW" sz="2000" baseline="-25000">
                  <a:latin typeface="Arial" panose="020B0604020202020204" pitchFamily="34" charset="0"/>
                  <a:ea typeface="新細明體" panose="02020500000000000000" pitchFamily="18" charset="-120"/>
                </a:rPr>
                <a:t>2</a:t>
              </a:r>
            </a:p>
          </p:txBody>
        </p:sp>
      </p:grpSp>
      <p:grpSp>
        <p:nvGrpSpPr>
          <p:cNvPr id="34" name="Group 89">
            <a:extLst>
              <a:ext uri="{FF2B5EF4-FFF2-40B4-BE49-F238E27FC236}">
                <a16:creationId xmlns:a16="http://schemas.microsoft.com/office/drawing/2014/main" id="{D90ED612-E73D-4E10-B669-B24121F11E98}"/>
              </a:ext>
            </a:extLst>
          </p:cNvPr>
          <p:cNvGrpSpPr>
            <a:grpSpLocks/>
          </p:cNvGrpSpPr>
          <p:nvPr/>
        </p:nvGrpSpPr>
        <p:grpSpPr bwMode="auto">
          <a:xfrm>
            <a:off x="1544638" y="2411413"/>
            <a:ext cx="2959100" cy="1847850"/>
            <a:chOff x="1960953" y="1997790"/>
            <a:chExt cx="3304052" cy="2506614"/>
          </a:xfrm>
        </p:grpSpPr>
        <p:cxnSp>
          <p:nvCxnSpPr>
            <p:cNvPr id="35" name="Straight Connector 90">
              <a:extLst>
                <a:ext uri="{FF2B5EF4-FFF2-40B4-BE49-F238E27FC236}">
                  <a16:creationId xmlns:a16="http://schemas.microsoft.com/office/drawing/2014/main" id="{8926880A-2400-4559-99E6-AD2FF327C3A0}"/>
                </a:ext>
              </a:extLst>
            </p:cNvPr>
            <p:cNvCxnSpPr/>
            <p:nvPr/>
          </p:nvCxnSpPr>
          <p:spPr>
            <a:xfrm>
              <a:off x="1960953" y="1997790"/>
              <a:ext cx="2977901" cy="248077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94648" name="TextBox 91">
              <a:extLst>
                <a:ext uri="{FF2B5EF4-FFF2-40B4-BE49-F238E27FC236}">
                  <a16:creationId xmlns:a16="http://schemas.microsoft.com/office/drawing/2014/main" id="{07C7C1F5-174B-4CF3-85B0-C672316FB828}"/>
                </a:ext>
              </a:extLst>
            </p:cNvPr>
            <p:cNvSpPr txBox="1">
              <a:spLocks noChangeArrowheads="1"/>
            </p:cNvSpPr>
            <p:nvPr/>
          </p:nvSpPr>
          <p:spPr bwMode="auto">
            <a:xfrm>
              <a:off x="4745621" y="3961671"/>
              <a:ext cx="519384"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D</a:t>
              </a:r>
              <a:r>
                <a:rPr lang="en-US" altLang="zh-TW" sz="2000" baseline="-25000">
                  <a:latin typeface="Arial" panose="020B0604020202020204" pitchFamily="34" charset="0"/>
                  <a:ea typeface="新細明體" panose="02020500000000000000" pitchFamily="18" charset="-120"/>
                </a:rPr>
                <a:t>2</a:t>
              </a:r>
            </a:p>
          </p:txBody>
        </p:sp>
      </p:grpSp>
      <p:grpSp>
        <p:nvGrpSpPr>
          <p:cNvPr id="37" name="Group 93">
            <a:extLst>
              <a:ext uri="{FF2B5EF4-FFF2-40B4-BE49-F238E27FC236}">
                <a16:creationId xmlns:a16="http://schemas.microsoft.com/office/drawing/2014/main" id="{EB1D790E-A0F3-41B1-B508-D9CF88E1649D}"/>
              </a:ext>
            </a:extLst>
          </p:cNvPr>
          <p:cNvGrpSpPr>
            <a:grpSpLocks/>
          </p:cNvGrpSpPr>
          <p:nvPr/>
        </p:nvGrpSpPr>
        <p:grpSpPr bwMode="auto">
          <a:xfrm>
            <a:off x="1143000" y="2487613"/>
            <a:ext cx="2693988" cy="2057400"/>
            <a:chOff x="2820548" y="3663698"/>
            <a:chExt cx="3008574" cy="2790778"/>
          </a:xfrm>
        </p:grpSpPr>
        <p:cxnSp>
          <p:nvCxnSpPr>
            <p:cNvPr id="38" name="Straight Connector 94">
              <a:extLst>
                <a:ext uri="{FF2B5EF4-FFF2-40B4-BE49-F238E27FC236}">
                  <a16:creationId xmlns:a16="http://schemas.microsoft.com/office/drawing/2014/main" id="{BBCEA464-98AE-4D45-9482-04896E518725}"/>
                </a:ext>
              </a:extLst>
            </p:cNvPr>
            <p:cNvCxnSpPr/>
            <p:nvPr/>
          </p:nvCxnSpPr>
          <p:spPr>
            <a:xfrm flipV="1">
              <a:off x="2820548" y="4180509"/>
              <a:ext cx="2723140" cy="22739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94646" name="TextBox 95">
              <a:extLst>
                <a:ext uri="{FF2B5EF4-FFF2-40B4-BE49-F238E27FC236}">
                  <a16:creationId xmlns:a16="http://schemas.microsoft.com/office/drawing/2014/main" id="{416F1F93-4865-440F-AC5C-14BF248EE4A9}"/>
                </a:ext>
              </a:extLst>
            </p:cNvPr>
            <p:cNvSpPr txBox="1">
              <a:spLocks noChangeArrowheads="1"/>
            </p:cNvSpPr>
            <p:nvPr/>
          </p:nvSpPr>
          <p:spPr bwMode="auto">
            <a:xfrm>
              <a:off x="5325770" y="3663698"/>
              <a:ext cx="503352"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S</a:t>
              </a:r>
              <a:r>
                <a:rPr lang="en-US" altLang="zh-TW" sz="2000" baseline="-25000">
                  <a:latin typeface="Arial" panose="020B0604020202020204" pitchFamily="34" charset="0"/>
                  <a:ea typeface="新細明體" panose="02020500000000000000" pitchFamily="18" charset="-120"/>
                </a:rPr>
                <a:t>2</a:t>
              </a:r>
            </a:p>
          </p:txBody>
        </p:sp>
      </p:grpSp>
      <p:sp>
        <p:nvSpPr>
          <p:cNvPr id="40" name="Freeform 183">
            <a:extLst>
              <a:ext uri="{FF2B5EF4-FFF2-40B4-BE49-F238E27FC236}">
                <a16:creationId xmlns:a16="http://schemas.microsoft.com/office/drawing/2014/main" id="{563C734D-F4FE-4922-A445-E5B9B73851C7}"/>
              </a:ext>
            </a:extLst>
          </p:cNvPr>
          <p:cNvSpPr>
            <a:spLocks/>
          </p:cNvSpPr>
          <p:nvPr/>
        </p:nvSpPr>
        <p:spPr bwMode="auto">
          <a:xfrm>
            <a:off x="2819400" y="32654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HK" altLang="en-US"/>
          </a:p>
        </p:txBody>
      </p:sp>
      <p:grpSp>
        <p:nvGrpSpPr>
          <p:cNvPr id="41" name="Group 102">
            <a:extLst>
              <a:ext uri="{FF2B5EF4-FFF2-40B4-BE49-F238E27FC236}">
                <a16:creationId xmlns:a16="http://schemas.microsoft.com/office/drawing/2014/main" id="{6FE8B4C2-1830-48B9-A930-411C727B7BB0}"/>
              </a:ext>
            </a:extLst>
          </p:cNvPr>
          <p:cNvGrpSpPr>
            <a:grpSpLocks/>
          </p:cNvGrpSpPr>
          <p:nvPr/>
        </p:nvGrpSpPr>
        <p:grpSpPr bwMode="auto">
          <a:xfrm>
            <a:off x="1752600" y="4164013"/>
            <a:ext cx="800100" cy="795337"/>
            <a:chOff x="3733802" y="1534874"/>
            <a:chExt cx="799734" cy="796322"/>
          </a:xfrm>
        </p:grpSpPr>
        <p:sp>
          <p:nvSpPr>
            <p:cNvPr id="194643" name="TextBox 103">
              <a:extLst>
                <a:ext uri="{FF2B5EF4-FFF2-40B4-BE49-F238E27FC236}">
                  <a16:creationId xmlns:a16="http://schemas.microsoft.com/office/drawing/2014/main" id="{ADE0B0B6-B669-4D46-8D5D-A341FAC55F15}"/>
                </a:ext>
              </a:extLst>
            </p:cNvPr>
            <p:cNvSpPr txBox="1">
              <a:spLocks noChangeArrowheads="1"/>
            </p:cNvSpPr>
            <p:nvPr/>
          </p:nvSpPr>
          <p:spPr bwMode="auto">
            <a:xfrm>
              <a:off x="3733802" y="1992868"/>
              <a:ext cx="799734" cy="338328"/>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solidFill>
                    <a:srgbClr val="800080"/>
                  </a:solidFill>
                  <a:latin typeface="Arial" panose="020B0604020202020204" pitchFamily="34" charset="0"/>
                  <a:ea typeface="新細明體" panose="02020500000000000000" pitchFamily="18" charset="-120"/>
                </a:rPr>
                <a:t>原均衡</a:t>
              </a:r>
              <a:endParaRPr lang="en-US" altLang="zh-TW" sz="1600">
                <a:solidFill>
                  <a:srgbClr val="800080"/>
                </a:solidFill>
                <a:latin typeface="Arial" panose="020B0604020202020204" pitchFamily="34" charset="0"/>
                <a:ea typeface="新細明體" panose="02020500000000000000" pitchFamily="18" charset="-120"/>
              </a:endParaRPr>
            </a:p>
          </p:txBody>
        </p:sp>
        <p:cxnSp>
          <p:nvCxnSpPr>
            <p:cNvPr id="43" name="Straight Connector 104">
              <a:extLst>
                <a:ext uri="{FF2B5EF4-FFF2-40B4-BE49-F238E27FC236}">
                  <a16:creationId xmlns:a16="http://schemas.microsoft.com/office/drawing/2014/main" id="{C29023CB-B50E-4386-AD06-77971B0673A7}"/>
                </a:ext>
              </a:extLst>
            </p:cNvPr>
            <p:cNvCxnSpPr/>
            <p:nvPr/>
          </p:nvCxnSpPr>
          <p:spPr>
            <a:xfrm rot="5400000">
              <a:off x="3957150" y="1649509"/>
              <a:ext cx="457766" cy="228495"/>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44" name="Group 106">
            <a:extLst>
              <a:ext uri="{FF2B5EF4-FFF2-40B4-BE49-F238E27FC236}">
                <a16:creationId xmlns:a16="http://schemas.microsoft.com/office/drawing/2014/main" id="{F3B0AF76-735C-43D5-A7E2-EF8646EE3A87}"/>
              </a:ext>
            </a:extLst>
          </p:cNvPr>
          <p:cNvGrpSpPr>
            <a:grpSpLocks/>
          </p:cNvGrpSpPr>
          <p:nvPr/>
        </p:nvGrpSpPr>
        <p:grpSpPr bwMode="auto">
          <a:xfrm>
            <a:off x="2286000" y="2335213"/>
            <a:ext cx="800100" cy="990600"/>
            <a:chOff x="4817115" y="1383268"/>
            <a:chExt cx="799734" cy="990599"/>
          </a:xfrm>
        </p:grpSpPr>
        <p:sp>
          <p:nvSpPr>
            <p:cNvPr id="194641" name="TextBox 107">
              <a:extLst>
                <a:ext uri="{FF2B5EF4-FFF2-40B4-BE49-F238E27FC236}">
                  <a16:creationId xmlns:a16="http://schemas.microsoft.com/office/drawing/2014/main" id="{721A7DBB-613A-45D4-9317-235A5A64BFA8}"/>
                </a:ext>
              </a:extLst>
            </p:cNvPr>
            <p:cNvSpPr txBox="1">
              <a:spLocks noChangeArrowheads="1"/>
            </p:cNvSpPr>
            <p:nvPr/>
          </p:nvSpPr>
          <p:spPr bwMode="auto">
            <a:xfrm>
              <a:off x="4817115" y="1383268"/>
              <a:ext cx="799734" cy="338554"/>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solidFill>
                    <a:srgbClr val="800080"/>
                  </a:solidFill>
                  <a:latin typeface="Arial" panose="020B0604020202020204" pitchFamily="34" charset="0"/>
                  <a:ea typeface="新細明體" panose="02020500000000000000" pitchFamily="18" charset="-120"/>
                </a:rPr>
                <a:t>新均衡</a:t>
              </a:r>
              <a:endParaRPr lang="en-US" altLang="zh-TW" sz="1600">
                <a:solidFill>
                  <a:srgbClr val="800080"/>
                </a:solidFill>
                <a:latin typeface="Arial" panose="020B0604020202020204" pitchFamily="34" charset="0"/>
                <a:ea typeface="新細明體" panose="02020500000000000000" pitchFamily="18" charset="-120"/>
              </a:endParaRPr>
            </a:p>
          </p:txBody>
        </p:sp>
        <p:cxnSp>
          <p:nvCxnSpPr>
            <p:cNvPr id="46" name="Straight Connector 108">
              <a:extLst>
                <a:ext uri="{FF2B5EF4-FFF2-40B4-BE49-F238E27FC236}">
                  <a16:creationId xmlns:a16="http://schemas.microsoft.com/office/drawing/2014/main" id="{18D22FCF-844A-4F3B-9309-F2C36C6FB946}"/>
                </a:ext>
              </a:extLst>
            </p:cNvPr>
            <p:cNvCxnSpPr/>
            <p:nvPr/>
          </p:nvCxnSpPr>
          <p:spPr>
            <a:xfrm rot="16200000" flipV="1">
              <a:off x="5151820" y="2115118"/>
              <a:ext cx="457200" cy="60297"/>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cxnSp>
        <p:nvCxnSpPr>
          <p:cNvPr id="47" name="Straight Arrow Connector 112">
            <a:extLst>
              <a:ext uri="{FF2B5EF4-FFF2-40B4-BE49-F238E27FC236}">
                <a16:creationId xmlns:a16="http://schemas.microsoft.com/office/drawing/2014/main" id="{42B117B9-2C72-4592-83DD-35CFE66A879D}"/>
              </a:ext>
            </a:extLst>
          </p:cNvPr>
          <p:cNvCxnSpPr/>
          <p:nvPr/>
        </p:nvCxnSpPr>
        <p:spPr>
          <a:xfrm>
            <a:off x="2286000" y="5307013"/>
            <a:ext cx="609600" cy="1587"/>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113">
            <a:extLst>
              <a:ext uri="{FF2B5EF4-FFF2-40B4-BE49-F238E27FC236}">
                <a16:creationId xmlns:a16="http://schemas.microsoft.com/office/drawing/2014/main" id="{4EB9BC81-3ABF-498E-B5EE-A6D9EE1CFFF2}"/>
              </a:ext>
            </a:extLst>
          </p:cNvPr>
          <p:cNvCxnSpPr/>
          <p:nvPr/>
        </p:nvCxnSpPr>
        <p:spPr>
          <a:xfrm rot="5400000" flipH="1" flipV="1">
            <a:off x="533401" y="3783012"/>
            <a:ext cx="762000" cy="3175"/>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115">
            <a:extLst>
              <a:ext uri="{FF2B5EF4-FFF2-40B4-BE49-F238E27FC236}">
                <a16:creationId xmlns:a16="http://schemas.microsoft.com/office/drawing/2014/main" id="{2A7ACB24-98C6-4B53-82FD-F87C9E11CB5A}"/>
              </a:ext>
            </a:extLst>
          </p:cNvPr>
          <p:cNvCxnSpPr/>
          <p:nvPr/>
        </p:nvCxnSpPr>
        <p:spPr>
          <a:xfrm>
            <a:off x="2209800" y="3857625"/>
            <a:ext cx="457200" cy="1588"/>
          </a:xfrm>
          <a:prstGeom prst="straightConnector1">
            <a:avLst/>
          </a:prstGeom>
          <a:ln w="1905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17">
            <a:extLst>
              <a:ext uri="{FF2B5EF4-FFF2-40B4-BE49-F238E27FC236}">
                <a16:creationId xmlns:a16="http://schemas.microsoft.com/office/drawing/2014/main" id="{E265EF39-650C-445D-AAB7-21500A8F997F}"/>
              </a:ext>
            </a:extLst>
          </p:cNvPr>
          <p:cNvCxnSpPr/>
          <p:nvPr/>
        </p:nvCxnSpPr>
        <p:spPr>
          <a:xfrm>
            <a:off x="1600200" y="3552825"/>
            <a:ext cx="1447800"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121">
            <a:extLst>
              <a:ext uri="{FF2B5EF4-FFF2-40B4-BE49-F238E27FC236}">
                <a16:creationId xmlns:a16="http://schemas.microsoft.com/office/drawing/2014/main" id="{3C3489CC-05DD-4E24-8CE2-9A7E84CD0C7B}"/>
              </a:ext>
            </a:extLst>
          </p:cNvPr>
          <p:cNvGrpSpPr>
            <a:grpSpLocks/>
          </p:cNvGrpSpPr>
          <p:nvPr/>
        </p:nvGrpSpPr>
        <p:grpSpPr bwMode="auto">
          <a:xfrm>
            <a:off x="2438400" y="3883025"/>
            <a:ext cx="1447800" cy="584200"/>
            <a:chOff x="3276600" y="2244804"/>
            <a:chExt cx="1447800" cy="585153"/>
          </a:xfrm>
        </p:grpSpPr>
        <p:sp>
          <p:nvSpPr>
            <p:cNvPr id="194639" name="TextBox 122">
              <a:extLst>
                <a:ext uri="{FF2B5EF4-FFF2-40B4-BE49-F238E27FC236}">
                  <a16:creationId xmlns:a16="http://schemas.microsoft.com/office/drawing/2014/main" id="{2D0CD7D8-D586-4635-907C-F22C8AD30C0B}"/>
                </a:ext>
              </a:extLst>
            </p:cNvPr>
            <p:cNvSpPr txBox="1">
              <a:spLocks noChangeArrowheads="1"/>
            </p:cNvSpPr>
            <p:nvPr/>
          </p:nvSpPr>
          <p:spPr bwMode="auto">
            <a:xfrm>
              <a:off x="3880155" y="2244804"/>
              <a:ext cx="844245" cy="585153"/>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solidFill>
                    <a:srgbClr val="800080"/>
                  </a:solidFill>
                  <a:latin typeface="Arial" panose="020B0604020202020204" pitchFamily="34" charset="0"/>
                  <a:ea typeface="新細明體" panose="02020500000000000000" pitchFamily="18" charset="-120"/>
                </a:rPr>
                <a:t>供給小幅減少</a:t>
              </a:r>
              <a:endParaRPr lang="en-US" altLang="zh-TW" sz="1600">
                <a:solidFill>
                  <a:srgbClr val="800080"/>
                </a:solidFill>
                <a:latin typeface="Arial" panose="020B0604020202020204" pitchFamily="34" charset="0"/>
                <a:ea typeface="新細明體" panose="02020500000000000000" pitchFamily="18" charset="-120"/>
              </a:endParaRPr>
            </a:p>
          </p:txBody>
        </p:sp>
        <p:cxnSp>
          <p:nvCxnSpPr>
            <p:cNvPr id="53" name="Straight Connector 123">
              <a:extLst>
                <a:ext uri="{FF2B5EF4-FFF2-40B4-BE49-F238E27FC236}">
                  <a16:creationId xmlns:a16="http://schemas.microsoft.com/office/drawing/2014/main" id="{959EDA5D-2197-4252-9924-1B699D09A92E}"/>
                </a:ext>
              </a:extLst>
            </p:cNvPr>
            <p:cNvCxnSpPr/>
            <p:nvPr/>
          </p:nvCxnSpPr>
          <p:spPr>
            <a:xfrm>
              <a:off x="3276600" y="2297277"/>
              <a:ext cx="609600" cy="152649"/>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54" name="Group 126">
            <a:extLst>
              <a:ext uri="{FF2B5EF4-FFF2-40B4-BE49-F238E27FC236}">
                <a16:creationId xmlns:a16="http://schemas.microsoft.com/office/drawing/2014/main" id="{07F0D54C-9F14-4357-9DFF-96EE8A6EDAD7}"/>
              </a:ext>
            </a:extLst>
          </p:cNvPr>
          <p:cNvGrpSpPr>
            <a:grpSpLocks/>
          </p:cNvGrpSpPr>
          <p:nvPr/>
        </p:nvGrpSpPr>
        <p:grpSpPr bwMode="auto">
          <a:xfrm>
            <a:off x="838200" y="2563813"/>
            <a:ext cx="1416050" cy="990600"/>
            <a:chOff x="3880156" y="2168604"/>
            <a:chExt cx="1416152" cy="990601"/>
          </a:xfrm>
        </p:grpSpPr>
        <p:sp>
          <p:nvSpPr>
            <p:cNvPr id="194637" name="TextBox 127">
              <a:extLst>
                <a:ext uri="{FF2B5EF4-FFF2-40B4-BE49-F238E27FC236}">
                  <a16:creationId xmlns:a16="http://schemas.microsoft.com/office/drawing/2014/main" id="{B8BD1C6A-D0CC-45A7-8BFE-7F408A892F38}"/>
                </a:ext>
              </a:extLst>
            </p:cNvPr>
            <p:cNvSpPr txBox="1">
              <a:spLocks noChangeArrowheads="1"/>
            </p:cNvSpPr>
            <p:nvPr/>
          </p:nvSpPr>
          <p:spPr bwMode="auto">
            <a:xfrm>
              <a:off x="3880156" y="2168604"/>
              <a:ext cx="1416152" cy="338554"/>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solidFill>
                    <a:srgbClr val="800080"/>
                  </a:solidFill>
                  <a:latin typeface="Arial" panose="020B0604020202020204" pitchFamily="34" charset="0"/>
                  <a:ea typeface="新細明體" panose="02020500000000000000" pitchFamily="18" charset="-120"/>
                </a:rPr>
                <a:t>需求大幅增加</a:t>
              </a:r>
              <a:endParaRPr lang="en-US" altLang="zh-TW" sz="1600">
                <a:solidFill>
                  <a:srgbClr val="800080"/>
                </a:solidFill>
                <a:latin typeface="Arial" panose="020B0604020202020204" pitchFamily="34" charset="0"/>
                <a:ea typeface="新細明體" panose="02020500000000000000" pitchFamily="18" charset="-120"/>
              </a:endParaRPr>
            </a:p>
          </p:txBody>
        </p:sp>
        <p:cxnSp>
          <p:nvCxnSpPr>
            <p:cNvPr id="56" name="Straight Connector 128">
              <a:extLst>
                <a:ext uri="{FF2B5EF4-FFF2-40B4-BE49-F238E27FC236}">
                  <a16:creationId xmlns:a16="http://schemas.microsoft.com/office/drawing/2014/main" id="{4659FC71-CB82-4ED0-869B-38D429B3984F}"/>
                </a:ext>
              </a:extLst>
            </p:cNvPr>
            <p:cNvCxnSpPr/>
            <p:nvPr/>
          </p:nvCxnSpPr>
          <p:spPr>
            <a:xfrm rot="16200000" flipH="1">
              <a:off x="4715255" y="2857572"/>
              <a:ext cx="381000" cy="222266"/>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
        <p:nvSpPr>
          <p:cNvPr id="57" name="Rectangle 130">
            <a:extLst>
              <a:ext uri="{FF2B5EF4-FFF2-40B4-BE49-F238E27FC236}">
                <a16:creationId xmlns:a16="http://schemas.microsoft.com/office/drawing/2014/main" id="{CAC8E89E-58CA-46BD-A1B7-B53AAB37CCFE}"/>
              </a:ext>
            </a:extLst>
          </p:cNvPr>
          <p:cNvSpPr/>
          <p:nvPr/>
        </p:nvSpPr>
        <p:spPr>
          <a:xfrm>
            <a:off x="5310188" y="2401888"/>
            <a:ext cx="3581400" cy="312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2000">
              <a:solidFill>
                <a:srgbClr val="FFFFFF"/>
              </a:solidFill>
              <a:cs typeface="Arial" pitchFamily="34" charset="0"/>
            </a:endParaRPr>
          </a:p>
        </p:txBody>
      </p:sp>
      <p:grpSp>
        <p:nvGrpSpPr>
          <p:cNvPr id="58" name="Group 131">
            <a:extLst>
              <a:ext uri="{FF2B5EF4-FFF2-40B4-BE49-F238E27FC236}">
                <a16:creationId xmlns:a16="http://schemas.microsoft.com/office/drawing/2014/main" id="{F4CDCA2A-4A0D-4AE4-95CD-56D1119B9F80}"/>
              </a:ext>
            </a:extLst>
          </p:cNvPr>
          <p:cNvGrpSpPr>
            <a:grpSpLocks/>
          </p:cNvGrpSpPr>
          <p:nvPr/>
        </p:nvGrpSpPr>
        <p:grpSpPr bwMode="auto">
          <a:xfrm>
            <a:off x="4343400" y="1573213"/>
            <a:ext cx="1143000" cy="3952875"/>
            <a:chOff x="860958" y="618493"/>
            <a:chExt cx="1144164" cy="3953507"/>
          </a:xfrm>
        </p:grpSpPr>
        <p:cxnSp>
          <p:nvCxnSpPr>
            <p:cNvPr id="59" name="Straight Connector 132">
              <a:extLst>
                <a:ext uri="{FF2B5EF4-FFF2-40B4-BE49-F238E27FC236}">
                  <a16:creationId xmlns:a16="http://schemas.microsoft.com/office/drawing/2014/main" id="{1623449F-F057-4825-AC8B-E1BA1E4E8D57}"/>
                </a:ext>
              </a:extLst>
            </p:cNvPr>
            <p:cNvCxnSpPr/>
            <p:nvPr/>
          </p:nvCxnSpPr>
          <p:spPr>
            <a:xfrm rot="5400000">
              <a:off x="229863" y="2971543"/>
              <a:ext cx="3199324" cy="1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4636" name="TextBox 133">
              <a:extLst>
                <a:ext uri="{FF2B5EF4-FFF2-40B4-BE49-F238E27FC236}">
                  <a16:creationId xmlns:a16="http://schemas.microsoft.com/office/drawing/2014/main" id="{A57DF36F-A19F-4F4F-9463-82F8A46E300D}"/>
                </a:ext>
              </a:extLst>
            </p:cNvPr>
            <p:cNvSpPr txBox="1">
              <a:spLocks noChangeArrowheads="1"/>
            </p:cNvSpPr>
            <p:nvPr/>
          </p:nvSpPr>
          <p:spPr bwMode="auto">
            <a:xfrm>
              <a:off x="860958" y="618493"/>
              <a:ext cx="1144164" cy="646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1800">
                  <a:latin typeface="Arial" panose="020B0604020202020204" pitchFamily="34" charset="0"/>
                  <a:ea typeface="新細明體" panose="02020500000000000000" pitchFamily="18" charset="-120"/>
                </a:rPr>
                <a:t>冰淇淋每球價格</a:t>
              </a:r>
              <a:endParaRPr lang="en-US" altLang="zh-TW" sz="1800">
                <a:latin typeface="Arial" panose="020B0604020202020204" pitchFamily="34" charset="0"/>
                <a:ea typeface="新細明體" panose="02020500000000000000" pitchFamily="18" charset="-120"/>
              </a:endParaRPr>
            </a:p>
          </p:txBody>
        </p:sp>
      </p:grpSp>
      <p:grpSp>
        <p:nvGrpSpPr>
          <p:cNvPr id="61" name="Group 134">
            <a:extLst>
              <a:ext uri="{FF2B5EF4-FFF2-40B4-BE49-F238E27FC236}">
                <a16:creationId xmlns:a16="http://schemas.microsoft.com/office/drawing/2014/main" id="{691E5073-F247-448F-B14C-2127BF3C775C}"/>
              </a:ext>
            </a:extLst>
          </p:cNvPr>
          <p:cNvGrpSpPr>
            <a:grpSpLocks/>
          </p:cNvGrpSpPr>
          <p:nvPr/>
        </p:nvGrpSpPr>
        <p:grpSpPr bwMode="auto">
          <a:xfrm>
            <a:off x="5157788" y="5526088"/>
            <a:ext cx="3919537" cy="423862"/>
            <a:chOff x="1676400" y="5181600"/>
            <a:chExt cx="3919464" cy="423951"/>
          </a:xfrm>
        </p:grpSpPr>
        <p:cxnSp>
          <p:nvCxnSpPr>
            <p:cNvPr id="62" name="Straight Connector 135">
              <a:extLst>
                <a:ext uri="{FF2B5EF4-FFF2-40B4-BE49-F238E27FC236}">
                  <a16:creationId xmlns:a16="http://schemas.microsoft.com/office/drawing/2014/main" id="{824319AD-4FB1-4FB8-852C-508A690568D5}"/>
                </a:ext>
              </a:extLst>
            </p:cNvPr>
            <p:cNvCxnSpPr/>
            <p:nvPr/>
          </p:nvCxnSpPr>
          <p:spPr>
            <a:xfrm>
              <a:off x="1828797" y="5181600"/>
              <a:ext cx="358133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4633" name="TextBox 136">
              <a:extLst>
                <a:ext uri="{FF2B5EF4-FFF2-40B4-BE49-F238E27FC236}">
                  <a16:creationId xmlns:a16="http://schemas.microsoft.com/office/drawing/2014/main" id="{1824D043-2A53-47A4-AEA6-3E24515F5033}"/>
                </a:ext>
              </a:extLst>
            </p:cNvPr>
            <p:cNvSpPr txBox="1">
              <a:spLocks noChangeArrowheads="1"/>
            </p:cNvSpPr>
            <p:nvPr/>
          </p:nvSpPr>
          <p:spPr bwMode="auto">
            <a:xfrm>
              <a:off x="4042514" y="5267231"/>
              <a:ext cx="1553350" cy="338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latin typeface="Arial" panose="020B0604020202020204" pitchFamily="34" charset="0"/>
                  <a:ea typeface="新細明體" panose="02020500000000000000" pitchFamily="18" charset="-120"/>
                </a:rPr>
                <a:t>冰淇淋數量</a:t>
              </a:r>
              <a:r>
                <a:rPr lang="en-US" altLang="zh-TW" sz="1600">
                  <a:latin typeface="Arial" panose="020B0604020202020204" pitchFamily="34" charset="0"/>
                  <a:ea typeface="新細明體" panose="02020500000000000000" pitchFamily="18" charset="-120"/>
                </a:rPr>
                <a:t>(</a:t>
              </a:r>
              <a:r>
                <a:rPr lang="zh-TW" altLang="en-US" sz="1600">
                  <a:latin typeface="Arial" panose="020B0604020202020204" pitchFamily="34" charset="0"/>
                  <a:ea typeface="新細明體" panose="02020500000000000000" pitchFamily="18" charset="-120"/>
                </a:rPr>
                <a:t>球</a:t>
              </a:r>
              <a:r>
                <a:rPr lang="en-US" altLang="zh-TW" sz="1600">
                  <a:latin typeface="Arial" panose="020B0604020202020204" pitchFamily="34" charset="0"/>
                  <a:ea typeface="新細明體" panose="02020500000000000000" pitchFamily="18" charset="-120"/>
                </a:rPr>
                <a:t>)</a:t>
              </a:r>
            </a:p>
          </p:txBody>
        </p:sp>
        <p:sp>
          <p:nvSpPr>
            <p:cNvPr id="194634" name="TextBox 137">
              <a:extLst>
                <a:ext uri="{FF2B5EF4-FFF2-40B4-BE49-F238E27FC236}">
                  <a16:creationId xmlns:a16="http://schemas.microsoft.com/office/drawing/2014/main" id="{F900E11F-DC0A-476B-BAB1-91DBA02B098A}"/>
                </a:ext>
              </a:extLst>
            </p:cNvPr>
            <p:cNvSpPr txBox="1">
              <a:spLocks noChangeArrowheads="1"/>
            </p:cNvSpPr>
            <p:nvPr/>
          </p:nvSpPr>
          <p:spPr bwMode="auto">
            <a:xfrm>
              <a:off x="1676400" y="51816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0</a:t>
              </a:r>
            </a:p>
          </p:txBody>
        </p:sp>
      </p:grpSp>
      <p:grpSp>
        <p:nvGrpSpPr>
          <p:cNvPr id="65" name="Group 138">
            <a:extLst>
              <a:ext uri="{FF2B5EF4-FFF2-40B4-BE49-F238E27FC236}">
                <a16:creationId xmlns:a16="http://schemas.microsoft.com/office/drawing/2014/main" id="{44E74E3F-68FA-4475-B380-2F2CF72C3E8A}"/>
              </a:ext>
            </a:extLst>
          </p:cNvPr>
          <p:cNvGrpSpPr>
            <a:grpSpLocks/>
          </p:cNvGrpSpPr>
          <p:nvPr/>
        </p:nvGrpSpPr>
        <p:grpSpPr bwMode="auto">
          <a:xfrm>
            <a:off x="5638800" y="3097213"/>
            <a:ext cx="3360738" cy="2087562"/>
            <a:chOff x="1705683" y="1791066"/>
            <a:chExt cx="3752842" cy="2832527"/>
          </a:xfrm>
        </p:grpSpPr>
        <p:cxnSp>
          <p:nvCxnSpPr>
            <p:cNvPr id="66" name="Straight Connector 139">
              <a:extLst>
                <a:ext uri="{FF2B5EF4-FFF2-40B4-BE49-F238E27FC236}">
                  <a16:creationId xmlns:a16="http://schemas.microsoft.com/office/drawing/2014/main" id="{E849639B-1F05-4D84-9CA8-62C93D973402}"/>
                </a:ext>
              </a:extLst>
            </p:cNvPr>
            <p:cNvCxnSpPr/>
            <p:nvPr/>
          </p:nvCxnSpPr>
          <p:spPr>
            <a:xfrm>
              <a:off x="1705683" y="1791066"/>
              <a:ext cx="3233435" cy="2688209"/>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94631" name="TextBox 140">
              <a:extLst>
                <a:ext uri="{FF2B5EF4-FFF2-40B4-BE49-F238E27FC236}">
                  <a16:creationId xmlns:a16="http://schemas.microsoft.com/office/drawing/2014/main" id="{4C6B9B10-9423-469A-BB41-51463C3DA9FF}"/>
                </a:ext>
              </a:extLst>
            </p:cNvPr>
            <p:cNvSpPr txBox="1">
              <a:spLocks noChangeArrowheads="1"/>
            </p:cNvSpPr>
            <p:nvPr/>
          </p:nvSpPr>
          <p:spPr bwMode="auto">
            <a:xfrm>
              <a:off x="4939097" y="4080860"/>
              <a:ext cx="519428"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D</a:t>
              </a:r>
              <a:r>
                <a:rPr lang="en-US" altLang="zh-TW" sz="2000" baseline="-25000">
                  <a:latin typeface="Arial" panose="020B0604020202020204" pitchFamily="34" charset="0"/>
                  <a:ea typeface="新細明體" panose="02020500000000000000" pitchFamily="18" charset="-120"/>
                </a:rPr>
                <a:t>1</a:t>
              </a:r>
            </a:p>
          </p:txBody>
        </p:sp>
      </p:grpSp>
      <p:grpSp>
        <p:nvGrpSpPr>
          <p:cNvPr id="68" name="Group 141">
            <a:extLst>
              <a:ext uri="{FF2B5EF4-FFF2-40B4-BE49-F238E27FC236}">
                <a16:creationId xmlns:a16="http://schemas.microsoft.com/office/drawing/2014/main" id="{F8077B3B-170C-4C74-94C3-4BF3BDC6B81D}"/>
              </a:ext>
            </a:extLst>
          </p:cNvPr>
          <p:cNvGrpSpPr>
            <a:grpSpLocks/>
          </p:cNvGrpSpPr>
          <p:nvPr/>
        </p:nvGrpSpPr>
        <p:grpSpPr bwMode="auto">
          <a:xfrm>
            <a:off x="4859338" y="3173413"/>
            <a:ext cx="1846262" cy="400050"/>
            <a:chOff x="1373106" y="3014246"/>
            <a:chExt cx="1955669" cy="399509"/>
          </a:xfrm>
        </p:grpSpPr>
        <p:cxnSp>
          <p:nvCxnSpPr>
            <p:cNvPr id="69" name="Straight Connector 142">
              <a:extLst>
                <a:ext uri="{FF2B5EF4-FFF2-40B4-BE49-F238E27FC236}">
                  <a16:creationId xmlns:a16="http://schemas.microsoft.com/office/drawing/2014/main" id="{B296D937-FCFC-4628-8C10-40068128C8A2}"/>
                </a:ext>
              </a:extLst>
            </p:cNvPr>
            <p:cNvCxnSpPr/>
            <p:nvPr/>
          </p:nvCxnSpPr>
          <p:spPr>
            <a:xfrm>
              <a:off x="1875896" y="3240951"/>
              <a:ext cx="1452879" cy="1586"/>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629" name="TextBox 143">
              <a:extLst>
                <a:ext uri="{FF2B5EF4-FFF2-40B4-BE49-F238E27FC236}">
                  <a16:creationId xmlns:a16="http://schemas.microsoft.com/office/drawing/2014/main" id="{EFDA78D3-5FA3-4983-934A-96F64A8DB339}"/>
                </a:ext>
              </a:extLst>
            </p:cNvPr>
            <p:cNvSpPr txBox="1">
              <a:spLocks noChangeArrowheads="1"/>
            </p:cNvSpPr>
            <p:nvPr/>
          </p:nvSpPr>
          <p:spPr bwMode="auto">
            <a:xfrm>
              <a:off x="1373106" y="3014246"/>
              <a:ext cx="477655" cy="39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P</a:t>
              </a:r>
              <a:r>
                <a:rPr lang="en-US" altLang="zh-TW" sz="2000" baseline="-25000">
                  <a:latin typeface="Arial" panose="020B0604020202020204" pitchFamily="34" charset="0"/>
                  <a:ea typeface="新細明體" panose="02020500000000000000" pitchFamily="18" charset="-120"/>
                </a:rPr>
                <a:t>2</a:t>
              </a:r>
            </a:p>
          </p:txBody>
        </p:sp>
      </p:grpSp>
      <p:grpSp>
        <p:nvGrpSpPr>
          <p:cNvPr id="71" name="Group 144">
            <a:extLst>
              <a:ext uri="{FF2B5EF4-FFF2-40B4-BE49-F238E27FC236}">
                <a16:creationId xmlns:a16="http://schemas.microsoft.com/office/drawing/2014/main" id="{7CE393C7-E709-4EB5-BB66-09DDC5B43CBC}"/>
              </a:ext>
            </a:extLst>
          </p:cNvPr>
          <p:cNvGrpSpPr>
            <a:grpSpLocks/>
          </p:cNvGrpSpPr>
          <p:nvPr/>
        </p:nvGrpSpPr>
        <p:grpSpPr bwMode="auto">
          <a:xfrm>
            <a:off x="4859338" y="3968750"/>
            <a:ext cx="2303462" cy="400050"/>
            <a:chOff x="1366537" y="3014246"/>
            <a:chExt cx="2302911" cy="399510"/>
          </a:xfrm>
        </p:grpSpPr>
        <p:cxnSp>
          <p:nvCxnSpPr>
            <p:cNvPr id="72" name="Straight Connector 145">
              <a:extLst>
                <a:ext uri="{FF2B5EF4-FFF2-40B4-BE49-F238E27FC236}">
                  <a16:creationId xmlns:a16="http://schemas.microsoft.com/office/drawing/2014/main" id="{E18DA1CA-E82C-4CB0-9DCD-347BCD4145FF}"/>
                </a:ext>
              </a:extLst>
            </p:cNvPr>
            <p:cNvCxnSpPr/>
            <p:nvPr/>
          </p:nvCxnSpPr>
          <p:spPr>
            <a:xfrm>
              <a:off x="1829976" y="3199733"/>
              <a:ext cx="1839472" cy="951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627" name="TextBox 146">
              <a:extLst>
                <a:ext uri="{FF2B5EF4-FFF2-40B4-BE49-F238E27FC236}">
                  <a16:creationId xmlns:a16="http://schemas.microsoft.com/office/drawing/2014/main" id="{54CBD92C-39DA-4052-AE59-D2942A293A5B}"/>
                </a:ext>
              </a:extLst>
            </p:cNvPr>
            <p:cNvSpPr txBox="1">
              <a:spLocks noChangeArrowheads="1"/>
            </p:cNvSpPr>
            <p:nvPr/>
          </p:nvSpPr>
          <p:spPr bwMode="auto">
            <a:xfrm>
              <a:off x="1366537" y="3014246"/>
              <a:ext cx="450792" cy="39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P</a:t>
              </a:r>
              <a:r>
                <a:rPr lang="en-US" altLang="zh-TW" sz="2000" baseline="-25000">
                  <a:latin typeface="Arial" panose="020B0604020202020204" pitchFamily="34" charset="0"/>
                  <a:ea typeface="新細明體" panose="02020500000000000000" pitchFamily="18" charset="-120"/>
                </a:rPr>
                <a:t>1</a:t>
              </a:r>
            </a:p>
          </p:txBody>
        </p:sp>
      </p:grpSp>
      <p:grpSp>
        <p:nvGrpSpPr>
          <p:cNvPr id="74" name="Group 147">
            <a:extLst>
              <a:ext uri="{FF2B5EF4-FFF2-40B4-BE49-F238E27FC236}">
                <a16:creationId xmlns:a16="http://schemas.microsoft.com/office/drawing/2014/main" id="{FF280592-647F-452C-A4BB-33E9EFE67916}"/>
              </a:ext>
            </a:extLst>
          </p:cNvPr>
          <p:cNvGrpSpPr>
            <a:grpSpLocks/>
          </p:cNvGrpSpPr>
          <p:nvPr/>
        </p:nvGrpSpPr>
        <p:grpSpPr bwMode="auto">
          <a:xfrm>
            <a:off x="5943600" y="2563813"/>
            <a:ext cx="3227388" cy="2438400"/>
            <a:chOff x="2224919" y="3663698"/>
            <a:chExt cx="3604203" cy="3307589"/>
          </a:xfrm>
        </p:grpSpPr>
        <p:cxnSp>
          <p:nvCxnSpPr>
            <p:cNvPr id="75" name="Straight Connector 148">
              <a:extLst>
                <a:ext uri="{FF2B5EF4-FFF2-40B4-BE49-F238E27FC236}">
                  <a16:creationId xmlns:a16="http://schemas.microsoft.com/office/drawing/2014/main" id="{79A1629E-43F5-4BA3-8053-FE797988F75B}"/>
                </a:ext>
              </a:extLst>
            </p:cNvPr>
            <p:cNvCxnSpPr/>
            <p:nvPr/>
          </p:nvCxnSpPr>
          <p:spPr>
            <a:xfrm flipV="1">
              <a:off x="2224919" y="4180509"/>
              <a:ext cx="3318774" cy="2790778"/>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94625" name="TextBox 149">
              <a:extLst>
                <a:ext uri="{FF2B5EF4-FFF2-40B4-BE49-F238E27FC236}">
                  <a16:creationId xmlns:a16="http://schemas.microsoft.com/office/drawing/2014/main" id="{8CF77746-1AB3-451F-B328-DE8838C98C75}"/>
                </a:ext>
              </a:extLst>
            </p:cNvPr>
            <p:cNvSpPr txBox="1">
              <a:spLocks noChangeArrowheads="1"/>
            </p:cNvSpPr>
            <p:nvPr/>
          </p:nvSpPr>
          <p:spPr bwMode="auto">
            <a:xfrm>
              <a:off x="5325770" y="3663698"/>
              <a:ext cx="503352"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S</a:t>
              </a:r>
              <a:r>
                <a:rPr lang="en-US" altLang="zh-TW" sz="2000" baseline="-25000">
                  <a:latin typeface="Arial" panose="020B0604020202020204" pitchFamily="34" charset="0"/>
                  <a:ea typeface="新細明體" panose="02020500000000000000" pitchFamily="18" charset="-120"/>
                </a:rPr>
                <a:t>1</a:t>
              </a:r>
            </a:p>
          </p:txBody>
        </p:sp>
      </p:grpSp>
      <p:sp>
        <p:nvSpPr>
          <p:cNvPr id="77" name="Freeform 183">
            <a:extLst>
              <a:ext uri="{FF2B5EF4-FFF2-40B4-BE49-F238E27FC236}">
                <a16:creationId xmlns:a16="http://schemas.microsoft.com/office/drawing/2014/main" id="{6D242E61-4D8C-4A3F-B315-2655EEA1827F}"/>
              </a:ext>
            </a:extLst>
          </p:cNvPr>
          <p:cNvSpPr>
            <a:spLocks/>
          </p:cNvSpPr>
          <p:nvPr/>
        </p:nvSpPr>
        <p:spPr bwMode="auto">
          <a:xfrm>
            <a:off x="7086600" y="4078288"/>
            <a:ext cx="146050" cy="138112"/>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HK" altLang="en-US"/>
          </a:p>
        </p:txBody>
      </p:sp>
      <p:grpSp>
        <p:nvGrpSpPr>
          <p:cNvPr id="78" name="Group 79">
            <a:extLst>
              <a:ext uri="{FF2B5EF4-FFF2-40B4-BE49-F238E27FC236}">
                <a16:creationId xmlns:a16="http://schemas.microsoft.com/office/drawing/2014/main" id="{36B86A9C-8816-4106-A4C6-8D008FDFCFC5}"/>
              </a:ext>
            </a:extLst>
          </p:cNvPr>
          <p:cNvGrpSpPr>
            <a:grpSpLocks/>
          </p:cNvGrpSpPr>
          <p:nvPr/>
        </p:nvGrpSpPr>
        <p:grpSpPr bwMode="auto">
          <a:xfrm>
            <a:off x="6934200" y="4164013"/>
            <a:ext cx="477838" cy="1762125"/>
            <a:chOff x="2835227" y="3210125"/>
            <a:chExt cx="477909" cy="1761810"/>
          </a:xfrm>
        </p:grpSpPr>
        <p:cxnSp>
          <p:nvCxnSpPr>
            <p:cNvPr id="79" name="Straight Connector 152">
              <a:extLst>
                <a:ext uri="{FF2B5EF4-FFF2-40B4-BE49-F238E27FC236}">
                  <a16:creationId xmlns:a16="http://schemas.microsoft.com/office/drawing/2014/main" id="{F6131BA9-FB98-4B50-87F5-3E6C9A464E96}"/>
                </a:ext>
              </a:extLst>
            </p:cNvPr>
            <p:cNvCxnSpPr/>
            <p:nvPr/>
          </p:nvCxnSpPr>
          <p:spPr>
            <a:xfrm rot="5400000">
              <a:off x="2369451" y="3887070"/>
              <a:ext cx="1363418" cy="9526"/>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623" name="TextBox 153">
              <a:extLst>
                <a:ext uri="{FF2B5EF4-FFF2-40B4-BE49-F238E27FC236}">
                  <a16:creationId xmlns:a16="http://schemas.microsoft.com/office/drawing/2014/main" id="{56AFBDA9-3ABE-4AE9-9905-53AF20E26D05}"/>
                </a:ext>
              </a:extLst>
            </p:cNvPr>
            <p:cNvSpPr txBox="1">
              <a:spLocks noChangeArrowheads="1"/>
            </p:cNvSpPr>
            <p:nvPr/>
          </p:nvSpPr>
          <p:spPr bwMode="auto">
            <a:xfrm>
              <a:off x="2835227" y="4572000"/>
              <a:ext cx="477909" cy="399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Q</a:t>
              </a:r>
              <a:r>
                <a:rPr lang="en-US" altLang="zh-TW" sz="2000" baseline="-25000">
                  <a:latin typeface="Arial" panose="020B0604020202020204" pitchFamily="34" charset="0"/>
                  <a:ea typeface="新細明體" panose="02020500000000000000" pitchFamily="18" charset="-120"/>
                </a:rPr>
                <a:t>1</a:t>
              </a:r>
            </a:p>
          </p:txBody>
        </p:sp>
      </p:grpSp>
      <p:grpSp>
        <p:nvGrpSpPr>
          <p:cNvPr id="81" name="Group 25">
            <a:extLst>
              <a:ext uri="{FF2B5EF4-FFF2-40B4-BE49-F238E27FC236}">
                <a16:creationId xmlns:a16="http://schemas.microsoft.com/office/drawing/2014/main" id="{E91FBAA3-217E-4F8F-96A4-505D8E1F9BD7}"/>
              </a:ext>
            </a:extLst>
          </p:cNvPr>
          <p:cNvGrpSpPr>
            <a:grpSpLocks/>
          </p:cNvGrpSpPr>
          <p:nvPr/>
        </p:nvGrpSpPr>
        <p:grpSpPr bwMode="auto">
          <a:xfrm>
            <a:off x="6484938" y="3325813"/>
            <a:ext cx="477837" cy="2600325"/>
            <a:chOff x="3962400" y="2371131"/>
            <a:chExt cx="477910" cy="2600985"/>
          </a:xfrm>
        </p:grpSpPr>
        <p:cxnSp>
          <p:nvCxnSpPr>
            <p:cNvPr id="82" name="Straight Connector 155">
              <a:extLst>
                <a:ext uri="{FF2B5EF4-FFF2-40B4-BE49-F238E27FC236}">
                  <a16:creationId xmlns:a16="http://schemas.microsoft.com/office/drawing/2014/main" id="{963E0D91-2842-476E-8DCE-9F3273A1CD69}"/>
                </a:ext>
              </a:extLst>
            </p:cNvPr>
            <p:cNvCxnSpPr/>
            <p:nvPr/>
          </p:nvCxnSpPr>
          <p:spPr>
            <a:xfrm rot="5400000">
              <a:off x="3089824" y="3472341"/>
              <a:ext cx="2202421"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621" name="TextBox 156">
              <a:extLst>
                <a:ext uri="{FF2B5EF4-FFF2-40B4-BE49-F238E27FC236}">
                  <a16:creationId xmlns:a16="http://schemas.microsoft.com/office/drawing/2014/main" id="{CC36A7A9-5FBD-44ED-B516-CBFE0A4807EA}"/>
                </a:ext>
              </a:extLst>
            </p:cNvPr>
            <p:cNvSpPr txBox="1">
              <a:spLocks noChangeArrowheads="1"/>
            </p:cNvSpPr>
            <p:nvPr/>
          </p:nvSpPr>
          <p:spPr bwMode="auto">
            <a:xfrm>
              <a:off x="3962400" y="4572000"/>
              <a:ext cx="477910" cy="40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Q</a:t>
              </a:r>
              <a:r>
                <a:rPr lang="en-US" altLang="zh-TW" sz="2000" baseline="-25000">
                  <a:latin typeface="Arial" panose="020B0604020202020204" pitchFamily="34" charset="0"/>
                  <a:ea typeface="新細明體" panose="02020500000000000000" pitchFamily="18" charset="-120"/>
                </a:rPr>
                <a:t>2</a:t>
              </a:r>
            </a:p>
          </p:txBody>
        </p:sp>
      </p:grpSp>
      <p:grpSp>
        <p:nvGrpSpPr>
          <p:cNvPr id="84" name="Group 157">
            <a:extLst>
              <a:ext uri="{FF2B5EF4-FFF2-40B4-BE49-F238E27FC236}">
                <a16:creationId xmlns:a16="http://schemas.microsoft.com/office/drawing/2014/main" id="{08093BDD-DA70-45E8-B29A-F39641222079}"/>
              </a:ext>
            </a:extLst>
          </p:cNvPr>
          <p:cNvGrpSpPr>
            <a:grpSpLocks/>
          </p:cNvGrpSpPr>
          <p:nvPr/>
        </p:nvGrpSpPr>
        <p:grpSpPr bwMode="auto">
          <a:xfrm>
            <a:off x="5908675" y="2868613"/>
            <a:ext cx="2959100" cy="1847850"/>
            <a:chOff x="1960953" y="1997790"/>
            <a:chExt cx="3304052" cy="2506614"/>
          </a:xfrm>
        </p:grpSpPr>
        <p:cxnSp>
          <p:nvCxnSpPr>
            <p:cNvPr id="85" name="Straight Connector 158">
              <a:extLst>
                <a:ext uri="{FF2B5EF4-FFF2-40B4-BE49-F238E27FC236}">
                  <a16:creationId xmlns:a16="http://schemas.microsoft.com/office/drawing/2014/main" id="{D02AF483-C93B-4D46-B961-7ED31B30AFE2}"/>
                </a:ext>
              </a:extLst>
            </p:cNvPr>
            <p:cNvCxnSpPr/>
            <p:nvPr/>
          </p:nvCxnSpPr>
          <p:spPr>
            <a:xfrm>
              <a:off x="1960953" y="1997790"/>
              <a:ext cx="2977901" cy="248077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94619" name="TextBox 159">
              <a:extLst>
                <a:ext uri="{FF2B5EF4-FFF2-40B4-BE49-F238E27FC236}">
                  <a16:creationId xmlns:a16="http://schemas.microsoft.com/office/drawing/2014/main" id="{5205CA8F-7582-45F7-8D37-E2A61261D458}"/>
                </a:ext>
              </a:extLst>
            </p:cNvPr>
            <p:cNvSpPr txBox="1">
              <a:spLocks noChangeArrowheads="1"/>
            </p:cNvSpPr>
            <p:nvPr/>
          </p:nvSpPr>
          <p:spPr bwMode="auto">
            <a:xfrm>
              <a:off x="4745621" y="3961671"/>
              <a:ext cx="519384"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D</a:t>
              </a:r>
              <a:r>
                <a:rPr lang="en-US" altLang="zh-TW" sz="2000" baseline="-25000">
                  <a:latin typeface="Arial" panose="020B0604020202020204" pitchFamily="34" charset="0"/>
                  <a:ea typeface="新細明體" panose="02020500000000000000" pitchFamily="18" charset="-120"/>
                </a:rPr>
                <a:t>2</a:t>
              </a:r>
            </a:p>
          </p:txBody>
        </p:sp>
      </p:grpSp>
      <p:grpSp>
        <p:nvGrpSpPr>
          <p:cNvPr id="87" name="Group 160">
            <a:extLst>
              <a:ext uri="{FF2B5EF4-FFF2-40B4-BE49-F238E27FC236}">
                <a16:creationId xmlns:a16="http://schemas.microsoft.com/office/drawing/2014/main" id="{4B9A3648-ACDC-4EC8-BA6B-6201A960CFEE}"/>
              </a:ext>
            </a:extLst>
          </p:cNvPr>
          <p:cNvGrpSpPr>
            <a:grpSpLocks/>
          </p:cNvGrpSpPr>
          <p:nvPr/>
        </p:nvGrpSpPr>
        <p:grpSpPr bwMode="auto">
          <a:xfrm>
            <a:off x="5486400" y="2182813"/>
            <a:ext cx="2693988" cy="2057400"/>
            <a:chOff x="2820548" y="3663698"/>
            <a:chExt cx="3008574" cy="2790778"/>
          </a:xfrm>
        </p:grpSpPr>
        <p:cxnSp>
          <p:nvCxnSpPr>
            <p:cNvPr id="88" name="Straight Connector 161">
              <a:extLst>
                <a:ext uri="{FF2B5EF4-FFF2-40B4-BE49-F238E27FC236}">
                  <a16:creationId xmlns:a16="http://schemas.microsoft.com/office/drawing/2014/main" id="{65E84EC4-E5E1-42EB-9DD1-97D97AF385F2}"/>
                </a:ext>
              </a:extLst>
            </p:cNvPr>
            <p:cNvCxnSpPr/>
            <p:nvPr/>
          </p:nvCxnSpPr>
          <p:spPr>
            <a:xfrm flipV="1">
              <a:off x="2820548" y="4180509"/>
              <a:ext cx="2723140" cy="227396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94617" name="TextBox 162">
              <a:extLst>
                <a:ext uri="{FF2B5EF4-FFF2-40B4-BE49-F238E27FC236}">
                  <a16:creationId xmlns:a16="http://schemas.microsoft.com/office/drawing/2014/main" id="{B46941A3-9B05-4A3E-BDD2-1B4B7D744121}"/>
                </a:ext>
              </a:extLst>
            </p:cNvPr>
            <p:cNvSpPr txBox="1">
              <a:spLocks noChangeArrowheads="1"/>
            </p:cNvSpPr>
            <p:nvPr/>
          </p:nvSpPr>
          <p:spPr bwMode="auto">
            <a:xfrm>
              <a:off x="5325770" y="3663698"/>
              <a:ext cx="503352"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S</a:t>
              </a:r>
              <a:r>
                <a:rPr lang="en-US" altLang="zh-TW" sz="2000" baseline="-25000">
                  <a:latin typeface="Arial" panose="020B0604020202020204" pitchFamily="34" charset="0"/>
                  <a:ea typeface="新細明體" panose="02020500000000000000" pitchFamily="18" charset="-120"/>
                </a:rPr>
                <a:t>2</a:t>
              </a:r>
            </a:p>
          </p:txBody>
        </p:sp>
      </p:grpSp>
      <p:sp>
        <p:nvSpPr>
          <p:cNvPr id="90" name="Freeform 183">
            <a:extLst>
              <a:ext uri="{FF2B5EF4-FFF2-40B4-BE49-F238E27FC236}">
                <a16:creationId xmlns:a16="http://schemas.microsoft.com/office/drawing/2014/main" id="{93BEEE05-EEA9-4125-8C69-8FC1919308F9}"/>
              </a:ext>
            </a:extLst>
          </p:cNvPr>
          <p:cNvSpPr>
            <a:spLocks/>
          </p:cNvSpPr>
          <p:nvPr/>
        </p:nvSpPr>
        <p:spPr bwMode="auto">
          <a:xfrm>
            <a:off x="6635750" y="33416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HK" altLang="en-US"/>
          </a:p>
        </p:txBody>
      </p:sp>
      <p:grpSp>
        <p:nvGrpSpPr>
          <p:cNvPr id="91" name="Group 164">
            <a:extLst>
              <a:ext uri="{FF2B5EF4-FFF2-40B4-BE49-F238E27FC236}">
                <a16:creationId xmlns:a16="http://schemas.microsoft.com/office/drawing/2014/main" id="{BBDBEA0A-69A8-4EB8-8D16-992C2AAB1347}"/>
              </a:ext>
            </a:extLst>
          </p:cNvPr>
          <p:cNvGrpSpPr>
            <a:grpSpLocks/>
          </p:cNvGrpSpPr>
          <p:nvPr/>
        </p:nvGrpSpPr>
        <p:grpSpPr bwMode="auto">
          <a:xfrm>
            <a:off x="6873875" y="4227513"/>
            <a:ext cx="800100" cy="819150"/>
            <a:chOff x="3733802" y="1512332"/>
            <a:chExt cx="799734" cy="819090"/>
          </a:xfrm>
        </p:grpSpPr>
        <p:sp>
          <p:nvSpPr>
            <p:cNvPr id="194614" name="TextBox 165">
              <a:extLst>
                <a:ext uri="{FF2B5EF4-FFF2-40B4-BE49-F238E27FC236}">
                  <a16:creationId xmlns:a16="http://schemas.microsoft.com/office/drawing/2014/main" id="{C9C8FD18-D0A4-482E-BB96-C57E83EA6C64}"/>
                </a:ext>
              </a:extLst>
            </p:cNvPr>
            <p:cNvSpPr txBox="1">
              <a:spLocks noChangeArrowheads="1"/>
            </p:cNvSpPr>
            <p:nvPr/>
          </p:nvSpPr>
          <p:spPr bwMode="auto">
            <a:xfrm>
              <a:off x="3733802" y="1992868"/>
              <a:ext cx="799734" cy="338554"/>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solidFill>
                    <a:srgbClr val="800080"/>
                  </a:solidFill>
                  <a:latin typeface="Arial" panose="020B0604020202020204" pitchFamily="34" charset="0"/>
                  <a:ea typeface="新細明體" panose="02020500000000000000" pitchFamily="18" charset="-120"/>
                </a:rPr>
                <a:t>原均衡</a:t>
              </a:r>
              <a:endParaRPr lang="en-US" altLang="zh-TW" sz="1600">
                <a:solidFill>
                  <a:srgbClr val="800080"/>
                </a:solidFill>
                <a:latin typeface="Arial" panose="020B0604020202020204" pitchFamily="34" charset="0"/>
                <a:ea typeface="新細明體" panose="02020500000000000000" pitchFamily="18" charset="-120"/>
              </a:endParaRPr>
            </a:p>
          </p:txBody>
        </p:sp>
        <p:cxnSp>
          <p:nvCxnSpPr>
            <p:cNvPr id="93" name="Straight Connector 166">
              <a:extLst>
                <a:ext uri="{FF2B5EF4-FFF2-40B4-BE49-F238E27FC236}">
                  <a16:creationId xmlns:a16="http://schemas.microsoft.com/office/drawing/2014/main" id="{B7904B30-54D6-4492-B40D-517E235848C8}"/>
                </a:ext>
              </a:extLst>
            </p:cNvPr>
            <p:cNvCxnSpPr/>
            <p:nvPr/>
          </p:nvCxnSpPr>
          <p:spPr>
            <a:xfrm rot="16200000" flipH="1">
              <a:off x="3846374" y="1737744"/>
              <a:ext cx="466691" cy="15868"/>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94" name="Group 167">
            <a:extLst>
              <a:ext uri="{FF2B5EF4-FFF2-40B4-BE49-F238E27FC236}">
                <a16:creationId xmlns:a16="http://schemas.microsoft.com/office/drawing/2014/main" id="{0A9D2B50-AF71-42D4-9907-79D5EC02D1F5}"/>
              </a:ext>
            </a:extLst>
          </p:cNvPr>
          <p:cNvGrpSpPr>
            <a:grpSpLocks/>
          </p:cNvGrpSpPr>
          <p:nvPr/>
        </p:nvGrpSpPr>
        <p:grpSpPr bwMode="auto">
          <a:xfrm>
            <a:off x="6726238" y="2962275"/>
            <a:ext cx="1444625" cy="447675"/>
            <a:chOff x="4776784" y="2011135"/>
            <a:chExt cx="1445435" cy="448079"/>
          </a:xfrm>
        </p:grpSpPr>
        <p:sp>
          <p:nvSpPr>
            <p:cNvPr id="194612" name="TextBox 168">
              <a:extLst>
                <a:ext uri="{FF2B5EF4-FFF2-40B4-BE49-F238E27FC236}">
                  <a16:creationId xmlns:a16="http://schemas.microsoft.com/office/drawing/2014/main" id="{68CC08FB-6A40-4D8B-97B2-4FE677014B9A}"/>
                </a:ext>
              </a:extLst>
            </p:cNvPr>
            <p:cNvSpPr txBox="1">
              <a:spLocks noChangeArrowheads="1"/>
            </p:cNvSpPr>
            <p:nvPr/>
          </p:nvSpPr>
          <p:spPr bwMode="auto">
            <a:xfrm>
              <a:off x="5422307" y="2011135"/>
              <a:ext cx="799912" cy="338131"/>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solidFill>
                    <a:srgbClr val="800080"/>
                  </a:solidFill>
                  <a:latin typeface="Arial" panose="020B0604020202020204" pitchFamily="34" charset="0"/>
                  <a:ea typeface="新細明體" panose="02020500000000000000" pitchFamily="18" charset="-120"/>
                </a:rPr>
                <a:t>新均衡</a:t>
              </a:r>
              <a:endParaRPr lang="en-US" altLang="zh-TW" sz="1600">
                <a:solidFill>
                  <a:srgbClr val="800080"/>
                </a:solidFill>
                <a:latin typeface="Arial" panose="020B0604020202020204" pitchFamily="34" charset="0"/>
                <a:ea typeface="新細明體" panose="02020500000000000000" pitchFamily="18" charset="-120"/>
              </a:endParaRPr>
            </a:p>
          </p:txBody>
        </p:sp>
        <p:cxnSp>
          <p:nvCxnSpPr>
            <p:cNvPr id="96" name="Straight Connector 169">
              <a:extLst>
                <a:ext uri="{FF2B5EF4-FFF2-40B4-BE49-F238E27FC236}">
                  <a16:creationId xmlns:a16="http://schemas.microsoft.com/office/drawing/2014/main" id="{D5060B7F-009F-4305-B3A8-FB531223F6EA}"/>
                </a:ext>
              </a:extLst>
            </p:cNvPr>
            <p:cNvCxnSpPr/>
            <p:nvPr/>
          </p:nvCxnSpPr>
          <p:spPr>
            <a:xfrm flipV="1">
              <a:off x="4776784" y="2273309"/>
              <a:ext cx="609942" cy="185905"/>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cxnSp>
        <p:nvCxnSpPr>
          <p:cNvPr id="97" name="Straight Arrow Connector 170">
            <a:extLst>
              <a:ext uri="{FF2B5EF4-FFF2-40B4-BE49-F238E27FC236}">
                <a16:creationId xmlns:a16="http://schemas.microsoft.com/office/drawing/2014/main" id="{03C4FBD1-80F2-404A-8996-2C4CD348F967}"/>
              </a:ext>
            </a:extLst>
          </p:cNvPr>
          <p:cNvCxnSpPr/>
          <p:nvPr/>
        </p:nvCxnSpPr>
        <p:spPr>
          <a:xfrm>
            <a:off x="6765925" y="5307013"/>
            <a:ext cx="396875" cy="1587"/>
          </a:xfrm>
          <a:prstGeom prst="straightConnector1">
            <a:avLst/>
          </a:prstGeom>
          <a:ln w="1905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171">
            <a:extLst>
              <a:ext uri="{FF2B5EF4-FFF2-40B4-BE49-F238E27FC236}">
                <a16:creationId xmlns:a16="http://schemas.microsoft.com/office/drawing/2014/main" id="{7CB4077E-E78D-4CC5-981C-3906CD472A5D}"/>
              </a:ext>
            </a:extLst>
          </p:cNvPr>
          <p:cNvCxnSpPr/>
          <p:nvPr/>
        </p:nvCxnSpPr>
        <p:spPr>
          <a:xfrm rot="5400000" flipH="1" flipV="1">
            <a:off x="5012532" y="3783806"/>
            <a:ext cx="762000" cy="1587"/>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172">
            <a:extLst>
              <a:ext uri="{FF2B5EF4-FFF2-40B4-BE49-F238E27FC236}">
                <a16:creationId xmlns:a16="http://schemas.microsoft.com/office/drawing/2014/main" id="{84B36E48-30DB-4A65-A48C-3F4097315362}"/>
              </a:ext>
            </a:extLst>
          </p:cNvPr>
          <p:cNvCxnSpPr/>
          <p:nvPr/>
        </p:nvCxnSpPr>
        <p:spPr>
          <a:xfrm>
            <a:off x="6248400" y="3783013"/>
            <a:ext cx="1447800" cy="1587"/>
          </a:xfrm>
          <a:prstGeom prst="straightConnector1">
            <a:avLst/>
          </a:prstGeom>
          <a:ln w="1905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173">
            <a:extLst>
              <a:ext uri="{FF2B5EF4-FFF2-40B4-BE49-F238E27FC236}">
                <a16:creationId xmlns:a16="http://schemas.microsoft.com/office/drawing/2014/main" id="{E9E903B4-FA96-4F16-B7A3-25E3C81C0C8F}"/>
              </a:ext>
            </a:extLst>
          </p:cNvPr>
          <p:cNvCxnSpPr/>
          <p:nvPr/>
        </p:nvCxnSpPr>
        <p:spPr>
          <a:xfrm>
            <a:off x="5943600" y="3249613"/>
            <a:ext cx="533400" cy="1587"/>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01" name="Group 174">
            <a:extLst>
              <a:ext uri="{FF2B5EF4-FFF2-40B4-BE49-F238E27FC236}">
                <a16:creationId xmlns:a16="http://schemas.microsoft.com/office/drawing/2014/main" id="{DC3777EA-0BA0-4244-9B0D-94A3BD592D17}"/>
              </a:ext>
            </a:extLst>
          </p:cNvPr>
          <p:cNvGrpSpPr>
            <a:grpSpLocks/>
          </p:cNvGrpSpPr>
          <p:nvPr/>
        </p:nvGrpSpPr>
        <p:grpSpPr bwMode="auto">
          <a:xfrm>
            <a:off x="7467600" y="3554413"/>
            <a:ext cx="1447800" cy="584200"/>
            <a:chOff x="3276600" y="2016201"/>
            <a:chExt cx="1447800" cy="585151"/>
          </a:xfrm>
        </p:grpSpPr>
        <p:sp>
          <p:nvSpPr>
            <p:cNvPr id="194610" name="TextBox 175">
              <a:extLst>
                <a:ext uri="{FF2B5EF4-FFF2-40B4-BE49-F238E27FC236}">
                  <a16:creationId xmlns:a16="http://schemas.microsoft.com/office/drawing/2014/main" id="{6C80F609-31EC-4AD8-B959-BE77BF187653}"/>
                </a:ext>
              </a:extLst>
            </p:cNvPr>
            <p:cNvSpPr txBox="1">
              <a:spLocks noChangeArrowheads="1"/>
            </p:cNvSpPr>
            <p:nvPr/>
          </p:nvSpPr>
          <p:spPr bwMode="auto">
            <a:xfrm>
              <a:off x="3880155" y="2016201"/>
              <a:ext cx="844245" cy="585151"/>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solidFill>
                    <a:srgbClr val="800080"/>
                  </a:solidFill>
                  <a:latin typeface="Arial" panose="020B0604020202020204" pitchFamily="34" charset="0"/>
                  <a:ea typeface="新細明體" panose="02020500000000000000" pitchFamily="18" charset="-120"/>
                </a:rPr>
                <a:t>供給大幅減少</a:t>
              </a:r>
              <a:endParaRPr lang="en-US" altLang="zh-TW" sz="1600">
                <a:solidFill>
                  <a:srgbClr val="800080"/>
                </a:solidFill>
                <a:latin typeface="Arial" panose="020B0604020202020204" pitchFamily="34" charset="0"/>
                <a:ea typeface="新細明體" panose="02020500000000000000" pitchFamily="18" charset="-120"/>
              </a:endParaRPr>
            </a:p>
          </p:txBody>
        </p:sp>
        <p:cxnSp>
          <p:nvCxnSpPr>
            <p:cNvPr id="103" name="Straight Connector 176">
              <a:extLst>
                <a:ext uri="{FF2B5EF4-FFF2-40B4-BE49-F238E27FC236}">
                  <a16:creationId xmlns:a16="http://schemas.microsoft.com/office/drawing/2014/main" id="{1DAFC991-B457-41D0-AE6E-5237C9EA604F}"/>
                </a:ext>
              </a:extLst>
            </p:cNvPr>
            <p:cNvCxnSpPr/>
            <p:nvPr/>
          </p:nvCxnSpPr>
          <p:spPr>
            <a:xfrm>
              <a:off x="3276600" y="2297645"/>
              <a:ext cx="609600" cy="152648"/>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104" name="Group 177">
            <a:extLst>
              <a:ext uri="{FF2B5EF4-FFF2-40B4-BE49-F238E27FC236}">
                <a16:creationId xmlns:a16="http://schemas.microsoft.com/office/drawing/2014/main" id="{BC3A3782-FDEB-4B3A-9629-E64AA48FCD0A}"/>
              </a:ext>
            </a:extLst>
          </p:cNvPr>
          <p:cNvGrpSpPr>
            <a:grpSpLocks/>
          </p:cNvGrpSpPr>
          <p:nvPr/>
        </p:nvGrpSpPr>
        <p:grpSpPr bwMode="auto">
          <a:xfrm>
            <a:off x="5318125" y="2259013"/>
            <a:ext cx="1416050" cy="990600"/>
            <a:chOff x="3880154" y="1863804"/>
            <a:chExt cx="1414779" cy="990601"/>
          </a:xfrm>
        </p:grpSpPr>
        <p:sp>
          <p:nvSpPr>
            <p:cNvPr id="194608" name="TextBox 178">
              <a:extLst>
                <a:ext uri="{FF2B5EF4-FFF2-40B4-BE49-F238E27FC236}">
                  <a16:creationId xmlns:a16="http://schemas.microsoft.com/office/drawing/2014/main" id="{9F8BC508-195D-40F2-A313-62DEC1C200FE}"/>
                </a:ext>
              </a:extLst>
            </p:cNvPr>
            <p:cNvSpPr txBox="1">
              <a:spLocks noChangeArrowheads="1"/>
            </p:cNvSpPr>
            <p:nvPr/>
          </p:nvSpPr>
          <p:spPr bwMode="auto">
            <a:xfrm>
              <a:off x="3880154" y="1863804"/>
              <a:ext cx="1414779" cy="338554"/>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solidFill>
                    <a:srgbClr val="800080"/>
                  </a:solidFill>
                  <a:latin typeface="Arial" panose="020B0604020202020204" pitchFamily="34" charset="0"/>
                  <a:ea typeface="新細明體" panose="02020500000000000000" pitchFamily="18" charset="-120"/>
                </a:rPr>
                <a:t>需求小幅增加</a:t>
              </a:r>
              <a:endParaRPr lang="en-US" altLang="zh-TW" sz="1600">
                <a:solidFill>
                  <a:srgbClr val="800080"/>
                </a:solidFill>
                <a:latin typeface="Arial" panose="020B0604020202020204" pitchFamily="34" charset="0"/>
                <a:ea typeface="新細明體" panose="02020500000000000000" pitchFamily="18" charset="-120"/>
              </a:endParaRPr>
            </a:p>
          </p:txBody>
        </p:sp>
        <p:cxnSp>
          <p:nvCxnSpPr>
            <p:cNvPr id="106" name="Straight Connector 179">
              <a:extLst>
                <a:ext uri="{FF2B5EF4-FFF2-40B4-BE49-F238E27FC236}">
                  <a16:creationId xmlns:a16="http://schemas.microsoft.com/office/drawing/2014/main" id="{6B764386-04A0-446B-834F-467956F80391}"/>
                </a:ext>
              </a:extLst>
            </p:cNvPr>
            <p:cNvCxnSpPr/>
            <p:nvPr/>
          </p:nvCxnSpPr>
          <p:spPr>
            <a:xfrm rot="16200000" flipH="1">
              <a:off x="4350254" y="2552086"/>
              <a:ext cx="381000" cy="223637"/>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1000"/>
                                        <p:tgtEl>
                                          <p:spTgt spid="13"/>
                                        </p:tgtEl>
                                      </p:cBhvr>
                                    </p:animEffect>
                                  </p:childTnLst>
                                </p:cTn>
                              </p:par>
                            </p:childTnLst>
                          </p:cTn>
                        </p:par>
                        <p:par>
                          <p:cTn id="22" fill="hold" nodeType="afterGroup">
                            <p:stCondLst>
                              <p:cond delay="2500"/>
                            </p:stCondLst>
                            <p:childTnLst>
                              <p:par>
                                <p:cTn id="23" presetID="22" presetClass="entr" presetSubtype="8" fill="hold" nodeType="afterEffect">
                                  <p:stCondLst>
                                    <p:cond delay="50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1000"/>
                                        <p:tgtEl>
                                          <p:spTgt spid="24"/>
                                        </p:tgtEl>
                                      </p:cBhvr>
                                    </p:animEffect>
                                  </p:childTnLst>
                                </p:cTn>
                              </p:par>
                            </p:childTnLst>
                          </p:cTn>
                        </p:par>
                        <p:par>
                          <p:cTn id="26" fill="hold" nodeType="afterGroup">
                            <p:stCondLst>
                              <p:cond delay="4000"/>
                            </p:stCondLst>
                            <p:childTnLst>
                              <p:par>
                                <p:cTn id="27" presetID="22" presetClass="entr" presetSubtype="8"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left)">
                                      <p:cBhvr>
                                        <p:cTn id="29" dur="500"/>
                                        <p:tgtEl>
                                          <p:spTgt spid="27"/>
                                        </p:tgtEl>
                                      </p:cBhvr>
                                    </p:animEffect>
                                  </p:childTnLst>
                                </p:cTn>
                              </p:par>
                            </p:childTnLst>
                          </p:cTn>
                        </p:par>
                        <p:par>
                          <p:cTn id="30" fill="hold" nodeType="afterGroup">
                            <p:stCondLst>
                              <p:cond delay="4500"/>
                            </p:stCondLst>
                            <p:childTnLst>
                              <p:par>
                                <p:cTn id="31" presetID="22" presetClass="entr" presetSubtype="8"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left)">
                                      <p:cBhvr>
                                        <p:cTn id="33" dur="500"/>
                                        <p:tgtEl>
                                          <p:spTgt spid="41"/>
                                        </p:tgtEl>
                                      </p:cBhvr>
                                    </p:animEffect>
                                  </p:childTnLst>
                                </p:cTn>
                              </p:par>
                            </p:childTnLst>
                          </p:cTn>
                        </p:par>
                        <p:par>
                          <p:cTn id="34" fill="hold" nodeType="afterGroup">
                            <p:stCondLst>
                              <p:cond delay="5000"/>
                            </p:stCondLst>
                            <p:childTnLst>
                              <p:par>
                                <p:cTn id="35" presetID="22" presetClass="entr" presetSubtype="8" fill="hold"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par>
                          <p:cTn id="38" fill="hold" nodeType="afterGroup">
                            <p:stCondLst>
                              <p:cond delay="5500"/>
                            </p:stCondLst>
                            <p:childTnLst>
                              <p:par>
                                <p:cTn id="39" presetID="22" presetClass="entr" presetSubtype="1" fill="hold" nodeType="after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childTnLst>
                          </p:cTn>
                        </p:par>
                        <p:par>
                          <p:cTn id="42" fill="hold" nodeType="afterGroup">
                            <p:stCondLst>
                              <p:cond delay="6000"/>
                            </p:stCondLst>
                            <p:childTnLst>
                              <p:par>
                                <p:cTn id="43" presetID="22" presetClass="entr" presetSubtype="2" fill="hold"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right)">
                                      <p:cBhvr>
                                        <p:cTn id="45" dur="500"/>
                                        <p:tgtEl>
                                          <p:spTgt spid="49"/>
                                        </p:tgtEl>
                                      </p:cBhvr>
                                    </p:animEffect>
                                  </p:childTnLst>
                                </p:cTn>
                              </p:par>
                            </p:childTnLst>
                          </p:cTn>
                        </p:par>
                        <p:par>
                          <p:cTn id="46" fill="hold" nodeType="afterGroup">
                            <p:stCondLst>
                              <p:cond delay="6500"/>
                            </p:stCondLst>
                            <p:childTnLst>
                              <p:par>
                                <p:cTn id="47" presetID="22" presetClass="entr" presetSubtype="8" fill="hold" nodeType="after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wipe(left)">
                                      <p:cBhvr>
                                        <p:cTn id="49" dur="500"/>
                                        <p:tgtEl>
                                          <p:spTgt spid="51"/>
                                        </p:tgtEl>
                                      </p:cBhvr>
                                    </p:animEffect>
                                  </p:childTnLst>
                                </p:cTn>
                              </p:par>
                            </p:childTnLst>
                          </p:cTn>
                        </p:par>
                        <p:par>
                          <p:cTn id="50" fill="hold" nodeType="afterGroup">
                            <p:stCondLst>
                              <p:cond delay="7000"/>
                            </p:stCondLst>
                            <p:childTnLst>
                              <p:par>
                                <p:cTn id="51" presetID="22" presetClass="entr" presetSubtype="8" fill="hold" nodeType="afterEffect">
                                  <p:stCondLst>
                                    <p:cond delay="500"/>
                                  </p:stCondLst>
                                  <p:childTnLst>
                                    <p:set>
                                      <p:cBhvr>
                                        <p:cTn id="52" dur="1" fill="hold">
                                          <p:stCondLst>
                                            <p:cond delay="0"/>
                                          </p:stCondLst>
                                        </p:cTn>
                                        <p:tgtEl>
                                          <p:spTgt spid="37"/>
                                        </p:tgtEl>
                                        <p:attrNameLst>
                                          <p:attrName>style.visibility</p:attrName>
                                        </p:attrNameLst>
                                      </p:cBhvr>
                                      <p:to>
                                        <p:strVal val="visible"/>
                                      </p:to>
                                    </p:set>
                                    <p:animEffect transition="in" filter="wipe(left)">
                                      <p:cBhvr>
                                        <p:cTn id="53" dur="1000"/>
                                        <p:tgtEl>
                                          <p:spTgt spid="37"/>
                                        </p:tgtEl>
                                      </p:cBhvr>
                                    </p:animEffect>
                                  </p:childTnLst>
                                </p:cTn>
                              </p:par>
                            </p:childTnLst>
                          </p:cTn>
                        </p:par>
                        <p:par>
                          <p:cTn id="54" fill="hold" nodeType="afterGroup">
                            <p:stCondLst>
                              <p:cond delay="8500"/>
                            </p:stCondLst>
                            <p:childTnLst>
                              <p:par>
                                <p:cTn id="55" presetID="22" presetClass="entr" presetSubtype="8" fill="hold" nodeType="after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left)">
                                      <p:cBhvr>
                                        <p:cTn id="57" dur="500"/>
                                        <p:tgtEl>
                                          <p:spTgt spid="50"/>
                                        </p:tgtEl>
                                      </p:cBhvr>
                                    </p:animEffect>
                                  </p:childTnLst>
                                </p:cTn>
                              </p:par>
                            </p:childTnLst>
                          </p:cTn>
                        </p:par>
                        <p:par>
                          <p:cTn id="58" fill="hold" nodeType="afterGroup">
                            <p:stCondLst>
                              <p:cond delay="9000"/>
                            </p:stCondLst>
                            <p:childTnLst>
                              <p:par>
                                <p:cTn id="59" presetID="22" presetClass="entr" presetSubtype="8" fill="hold" nodeType="after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left)">
                                      <p:cBhvr>
                                        <p:cTn id="61" dur="500"/>
                                        <p:tgtEl>
                                          <p:spTgt spid="54"/>
                                        </p:tgtEl>
                                      </p:cBhvr>
                                    </p:animEffect>
                                  </p:childTnLst>
                                </p:cTn>
                              </p:par>
                            </p:childTnLst>
                          </p:cTn>
                        </p:par>
                        <p:par>
                          <p:cTn id="62" fill="hold" nodeType="afterGroup">
                            <p:stCondLst>
                              <p:cond delay="9500"/>
                            </p:stCondLst>
                            <p:childTnLst>
                              <p:par>
                                <p:cTn id="63" presetID="22" presetClass="entr" presetSubtype="8" fill="hold" nodeType="afterEffect">
                                  <p:stCondLst>
                                    <p:cond delay="500"/>
                                  </p:stCondLst>
                                  <p:childTnLst>
                                    <p:set>
                                      <p:cBhvr>
                                        <p:cTn id="64" dur="1" fill="hold">
                                          <p:stCondLst>
                                            <p:cond delay="0"/>
                                          </p:stCondLst>
                                        </p:cTn>
                                        <p:tgtEl>
                                          <p:spTgt spid="34"/>
                                        </p:tgtEl>
                                        <p:attrNameLst>
                                          <p:attrName>style.visibility</p:attrName>
                                        </p:attrNameLst>
                                      </p:cBhvr>
                                      <p:to>
                                        <p:strVal val="visible"/>
                                      </p:to>
                                    </p:set>
                                    <p:animEffect transition="in" filter="wipe(left)">
                                      <p:cBhvr>
                                        <p:cTn id="65" dur="1000"/>
                                        <p:tgtEl>
                                          <p:spTgt spid="34"/>
                                        </p:tgtEl>
                                      </p:cBhvr>
                                    </p:animEffect>
                                  </p:childTnLst>
                                </p:cTn>
                              </p:par>
                            </p:childTnLst>
                          </p:cTn>
                        </p:par>
                        <p:par>
                          <p:cTn id="66" fill="hold" nodeType="afterGroup">
                            <p:stCondLst>
                              <p:cond delay="11000"/>
                            </p:stCondLst>
                            <p:childTnLst>
                              <p:par>
                                <p:cTn id="67" presetID="22" presetClass="entr" presetSubtype="8" fill="hold" nodeType="after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500"/>
                                        <p:tgtEl>
                                          <p:spTgt spid="40"/>
                                        </p:tgtEl>
                                      </p:cBhvr>
                                    </p:animEffect>
                                  </p:childTnLst>
                                </p:cTn>
                              </p:par>
                            </p:childTnLst>
                          </p:cTn>
                        </p:par>
                        <p:par>
                          <p:cTn id="70" fill="hold" nodeType="afterGroup">
                            <p:stCondLst>
                              <p:cond delay="11500"/>
                            </p:stCondLst>
                            <p:childTnLst>
                              <p:par>
                                <p:cTn id="71" presetID="22" presetClass="entr" presetSubtype="8" fill="hold" nodeType="afterEffect">
                                  <p:stCondLst>
                                    <p:cond delay="0"/>
                                  </p:stCondLst>
                                  <p:childTnLst>
                                    <p:set>
                                      <p:cBhvr>
                                        <p:cTn id="72" dur="1" fill="hold">
                                          <p:stCondLst>
                                            <p:cond delay="0"/>
                                          </p:stCondLst>
                                        </p:cTn>
                                        <p:tgtEl>
                                          <p:spTgt spid="44"/>
                                        </p:tgtEl>
                                        <p:attrNameLst>
                                          <p:attrName>style.visibility</p:attrName>
                                        </p:attrNameLst>
                                      </p:cBhvr>
                                      <p:to>
                                        <p:strVal val="visible"/>
                                      </p:to>
                                    </p:set>
                                    <p:animEffect transition="in" filter="wipe(left)">
                                      <p:cBhvr>
                                        <p:cTn id="73" dur="500"/>
                                        <p:tgtEl>
                                          <p:spTgt spid="44"/>
                                        </p:tgtEl>
                                      </p:cBhvr>
                                    </p:animEffect>
                                  </p:childTnLst>
                                </p:cTn>
                              </p:par>
                            </p:childTnLst>
                          </p:cTn>
                        </p:par>
                        <p:par>
                          <p:cTn id="74" fill="hold" nodeType="afterGroup">
                            <p:stCondLst>
                              <p:cond delay="12000"/>
                            </p:stCondLst>
                            <p:childTnLst>
                              <p:par>
                                <p:cTn id="75" presetID="22" presetClass="entr" presetSubtype="8" fill="hold" nodeType="after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left)">
                                      <p:cBhvr>
                                        <p:cTn id="77" dur="500"/>
                                        <p:tgtEl>
                                          <p:spTgt spid="16"/>
                                        </p:tgtEl>
                                      </p:cBhvr>
                                    </p:animEffect>
                                  </p:childTnLst>
                                </p:cTn>
                              </p:par>
                            </p:childTnLst>
                          </p:cTn>
                        </p:par>
                        <p:par>
                          <p:cTn id="78" fill="hold" nodeType="afterGroup">
                            <p:stCondLst>
                              <p:cond delay="12500"/>
                            </p:stCondLst>
                            <p:childTnLst>
                              <p:par>
                                <p:cTn id="79" presetID="22" presetClass="entr" presetSubtype="1" fill="hold" nodeType="after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up)">
                                      <p:cBhvr>
                                        <p:cTn id="81" dur="500"/>
                                        <p:tgtEl>
                                          <p:spTgt spid="31"/>
                                        </p:tgtEl>
                                      </p:cBhvr>
                                    </p:animEffect>
                                  </p:childTnLst>
                                </p:cTn>
                              </p:par>
                            </p:childTnLst>
                          </p:cTn>
                        </p:par>
                        <p:par>
                          <p:cTn id="82" fill="hold" nodeType="afterGroup">
                            <p:stCondLst>
                              <p:cond delay="13000"/>
                            </p:stCondLst>
                            <p:childTnLst>
                              <p:par>
                                <p:cTn id="83" presetID="22" presetClass="entr" presetSubtype="8" fill="hold" nodeType="after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wipe(left)">
                                      <p:cBhvr>
                                        <p:cTn id="85" dur="500"/>
                                        <p:tgtEl>
                                          <p:spTgt spid="47"/>
                                        </p:tgtEl>
                                      </p:cBhvr>
                                    </p:animEffect>
                                  </p:childTnLst>
                                </p:cTn>
                              </p:par>
                              <p:par>
                                <p:cTn id="86" presetID="22" presetClass="entr" presetSubtype="4" fill="hold" nodeType="withEffect">
                                  <p:stCondLst>
                                    <p:cond delay="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500"/>
                                        <p:tgtEl>
                                          <p:spTgt spid="48"/>
                                        </p:tgtEl>
                                      </p:cBhvr>
                                    </p:animEffect>
                                  </p:childTnLst>
                                </p:cTn>
                              </p:par>
                            </p:childTnLst>
                          </p:cTn>
                        </p:par>
                        <p:par>
                          <p:cTn id="89" fill="hold" nodeType="afterGroup">
                            <p:stCondLst>
                              <p:cond delay="13500"/>
                            </p:stCondLst>
                            <p:childTnLst>
                              <p:par>
                                <p:cTn id="90" presetID="22" presetClass="entr" presetSubtype="8" fill="hold" grpId="0" nodeType="after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wipe(left)">
                                      <p:cBhvr>
                                        <p:cTn id="92" dur="500"/>
                                        <p:tgtEl>
                                          <p:spTgt spid="20"/>
                                        </p:tgtEl>
                                      </p:cBhvr>
                                    </p:animEffect>
                                  </p:childTnLst>
                                </p:cTn>
                              </p:par>
                            </p:childTnLst>
                          </p:cTn>
                        </p:par>
                        <p:par>
                          <p:cTn id="93" fill="hold" nodeType="afterGroup">
                            <p:stCondLst>
                              <p:cond delay="14000"/>
                            </p:stCondLst>
                            <p:childTnLst>
                              <p:par>
                                <p:cTn id="94" presetID="22" presetClass="entr" presetSubtype="8" fill="hold" nodeType="after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wipe(left)">
                                      <p:cBhvr>
                                        <p:cTn id="96" dur="500"/>
                                        <p:tgtEl>
                                          <p:spTgt spid="61"/>
                                        </p:tgtEl>
                                      </p:cBhvr>
                                    </p:animEffect>
                                  </p:childTnLst>
                                </p:cTn>
                              </p:par>
                              <p:par>
                                <p:cTn id="97" presetID="22" presetClass="entr" presetSubtype="4" fill="hold" nodeType="withEffect">
                                  <p:stCondLst>
                                    <p:cond delay="0"/>
                                  </p:stCondLst>
                                  <p:childTnLst>
                                    <p:set>
                                      <p:cBhvr>
                                        <p:cTn id="98" dur="1" fill="hold">
                                          <p:stCondLst>
                                            <p:cond delay="0"/>
                                          </p:stCondLst>
                                        </p:cTn>
                                        <p:tgtEl>
                                          <p:spTgt spid="58"/>
                                        </p:tgtEl>
                                        <p:attrNameLst>
                                          <p:attrName>style.visibility</p:attrName>
                                        </p:attrNameLst>
                                      </p:cBhvr>
                                      <p:to>
                                        <p:strVal val="visible"/>
                                      </p:to>
                                    </p:set>
                                    <p:animEffect transition="in" filter="wipe(down)">
                                      <p:cBhvr>
                                        <p:cTn id="99" dur="500"/>
                                        <p:tgtEl>
                                          <p:spTgt spid="58"/>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57"/>
                                        </p:tgtEl>
                                        <p:attrNameLst>
                                          <p:attrName>style.visibility</p:attrName>
                                        </p:attrNameLst>
                                      </p:cBhvr>
                                      <p:to>
                                        <p:strVal val="visible"/>
                                      </p:to>
                                    </p:set>
                                    <p:animEffect transition="in" filter="wipe(down)">
                                      <p:cBhvr>
                                        <p:cTn id="102" dur="500"/>
                                        <p:tgtEl>
                                          <p:spTgt spid="57"/>
                                        </p:tgtEl>
                                      </p:cBhvr>
                                    </p:animEffect>
                                  </p:childTnLst>
                                </p:cTn>
                              </p:par>
                            </p:childTnLst>
                          </p:cTn>
                        </p:par>
                        <p:par>
                          <p:cTn id="103" fill="hold" nodeType="afterGroup">
                            <p:stCondLst>
                              <p:cond delay="14500"/>
                            </p:stCondLst>
                            <p:childTnLst>
                              <p:par>
                                <p:cTn id="104" presetID="22" presetClass="entr" presetSubtype="8" fill="hold" nodeType="afterEffect">
                                  <p:stCondLst>
                                    <p:cond delay="500"/>
                                  </p:stCondLst>
                                  <p:childTnLst>
                                    <p:set>
                                      <p:cBhvr>
                                        <p:cTn id="105" dur="1" fill="hold">
                                          <p:stCondLst>
                                            <p:cond delay="0"/>
                                          </p:stCondLst>
                                        </p:cTn>
                                        <p:tgtEl>
                                          <p:spTgt spid="65"/>
                                        </p:tgtEl>
                                        <p:attrNameLst>
                                          <p:attrName>style.visibility</p:attrName>
                                        </p:attrNameLst>
                                      </p:cBhvr>
                                      <p:to>
                                        <p:strVal val="visible"/>
                                      </p:to>
                                    </p:set>
                                    <p:animEffect transition="in" filter="wipe(left)">
                                      <p:cBhvr>
                                        <p:cTn id="106" dur="1000"/>
                                        <p:tgtEl>
                                          <p:spTgt spid="65"/>
                                        </p:tgtEl>
                                      </p:cBhvr>
                                    </p:animEffect>
                                  </p:childTnLst>
                                </p:cTn>
                              </p:par>
                            </p:childTnLst>
                          </p:cTn>
                        </p:par>
                        <p:par>
                          <p:cTn id="107" fill="hold" nodeType="afterGroup">
                            <p:stCondLst>
                              <p:cond delay="16000"/>
                            </p:stCondLst>
                            <p:childTnLst>
                              <p:par>
                                <p:cTn id="108" presetID="22" presetClass="entr" presetSubtype="8" fill="hold" nodeType="afterEffect">
                                  <p:stCondLst>
                                    <p:cond delay="500"/>
                                  </p:stCondLst>
                                  <p:childTnLst>
                                    <p:set>
                                      <p:cBhvr>
                                        <p:cTn id="109" dur="1" fill="hold">
                                          <p:stCondLst>
                                            <p:cond delay="0"/>
                                          </p:stCondLst>
                                        </p:cTn>
                                        <p:tgtEl>
                                          <p:spTgt spid="74"/>
                                        </p:tgtEl>
                                        <p:attrNameLst>
                                          <p:attrName>style.visibility</p:attrName>
                                        </p:attrNameLst>
                                      </p:cBhvr>
                                      <p:to>
                                        <p:strVal val="visible"/>
                                      </p:to>
                                    </p:set>
                                    <p:animEffect transition="in" filter="wipe(left)">
                                      <p:cBhvr>
                                        <p:cTn id="110" dur="1000"/>
                                        <p:tgtEl>
                                          <p:spTgt spid="74"/>
                                        </p:tgtEl>
                                      </p:cBhvr>
                                    </p:animEffect>
                                  </p:childTnLst>
                                </p:cTn>
                              </p:par>
                            </p:childTnLst>
                          </p:cTn>
                        </p:par>
                        <p:par>
                          <p:cTn id="111" fill="hold" nodeType="afterGroup">
                            <p:stCondLst>
                              <p:cond delay="17500"/>
                            </p:stCondLst>
                            <p:childTnLst>
                              <p:par>
                                <p:cTn id="112" presetID="22" presetClass="entr" presetSubtype="8" fill="hold" nodeType="afterEffect">
                                  <p:stCondLst>
                                    <p:cond delay="0"/>
                                  </p:stCondLst>
                                  <p:childTnLst>
                                    <p:set>
                                      <p:cBhvr>
                                        <p:cTn id="113" dur="1" fill="hold">
                                          <p:stCondLst>
                                            <p:cond delay="0"/>
                                          </p:stCondLst>
                                        </p:cTn>
                                        <p:tgtEl>
                                          <p:spTgt spid="77"/>
                                        </p:tgtEl>
                                        <p:attrNameLst>
                                          <p:attrName>style.visibility</p:attrName>
                                        </p:attrNameLst>
                                      </p:cBhvr>
                                      <p:to>
                                        <p:strVal val="visible"/>
                                      </p:to>
                                    </p:set>
                                    <p:animEffect transition="in" filter="wipe(left)">
                                      <p:cBhvr>
                                        <p:cTn id="114" dur="500"/>
                                        <p:tgtEl>
                                          <p:spTgt spid="77"/>
                                        </p:tgtEl>
                                      </p:cBhvr>
                                    </p:animEffect>
                                  </p:childTnLst>
                                </p:cTn>
                              </p:par>
                            </p:childTnLst>
                          </p:cTn>
                        </p:par>
                        <p:par>
                          <p:cTn id="115" fill="hold" nodeType="afterGroup">
                            <p:stCondLst>
                              <p:cond delay="18000"/>
                            </p:stCondLst>
                            <p:childTnLst>
                              <p:par>
                                <p:cTn id="116" presetID="22" presetClass="entr" presetSubtype="8" fill="hold" nodeType="afterEffect">
                                  <p:stCondLst>
                                    <p:cond delay="0"/>
                                  </p:stCondLst>
                                  <p:childTnLst>
                                    <p:set>
                                      <p:cBhvr>
                                        <p:cTn id="117" dur="1" fill="hold">
                                          <p:stCondLst>
                                            <p:cond delay="0"/>
                                          </p:stCondLst>
                                        </p:cTn>
                                        <p:tgtEl>
                                          <p:spTgt spid="91"/>
                                        </p:tgtEl>
                                        <p:attrNameLst>
                                          <p:attrName>style.visibility</p:attrName>
                                        </p:attrNameLst>
                                      </p:cBhvr>
                                      <p:to>
                                        <p:strVal val="visible"/>
                                      </p:to>
                                    </p:set>
                                    <p:animEffect transition="in" filter="wipe(left)">
                                      <p:cBhvr>
                                        <p:cTn id="118" dur="500"/>
                                        <p:tgtEl>
                                          <p:spTgt spid="91"/>
                                        </p:tgtEl>
                                      </p:cBhvr>
                                    </p:animEffect>
                                  </p:childTnLst>
                                </p:cTn>
                              </p:par>
                            </p:childTnLst>
                          </p:cTn>
                        </p:par>
                        <p:par>
                          <p:cTn id="119" fill="hold" nodeType="afterGroup">
                            <p:stCondLst>
                              <p:cond delay="18500"/>
                            </p:stCondLst>
                            <p:childTnLst>
                              <p:par>
                                <p:cTn id="120" presetID="22" presetClass="entr" presetSubtype="8" fill="hold" nodeType="after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wipe(left)">
                                      <p:cBhvr>
                                        <p:cTn id="122" dur="500"/>
                                        <p:tgtEl>
                                          <p:spTgt spid="71"/>
                                        </p:tgtEl>
                                      </p:cBhvr>
                                    </p:animEffect>
                                  </p:childTnLst>
                                </p:cTn>
                              </p:par>
                            </p:childTnLst>
                          </p:cTn>
                        </p:par>
                        <p:par>
                          <p:cTn id="123" fill="hold" nodeType="afterGroup">
                            <p:stCondLst>
                              <p:cond delay="19000"/>
                            </p:stCondLst>
                            <p:childTnLst>
                              <p:par>
                                <p:cTn id="124" presetID="22" presetClass="entr" presetSubtype="1" fill="hold" nodeType="afterEffect">
                                  <p:stCondLst>
                                    <p:cond delay="0"/>
                                  </p:stCondLst>
                                  <p:childTnLst>
                                    <p:set>
                                      <p:cBhvr>
                                        <p:cTn id="125" dur="1" fill="hold">
                                          <p:stCondLst>
                                            <p:cond delay="0"/>
                                          </p:stCondLst>
                                        </p:cTn>
                                        <p:tgtEl>
                                          <p:spTgt spid="78"/>
                                        </p:tgtEl>
                                        <p:attrNameLst>
                                          <p:attrName>style.visibility</p:attrName>
                                        </p:attrNameLst>
                                      </p:cBhvr>
                                      <p:to>
                                        <p:strVal val="visible"/>
                                      </p:to>
                                    </p:set>
                                    <p:animEffect transition="in" filter="wipe(up)">
                                      <p:cBhvr>
                                        <p:cTn id="126" dur="500"/>
                                        <p:tgtEl>
                                          <p:spTgt spid="78"/>
                                        </p:tgtEl>
                                      </p:cBhvr>
                                    </p:animEffect>
                                  </p:childTnLst>
                                </p:cTn>
                              </p:par>
                            </p:childTnLst>
                          </p:cTn>
                        </p:par>
                        <p:par>
                          <p:cTn id="127" fill="hold" nodeType="afterGroup">
                            <p:stCondLst>
                              <p:cond delay="19500"/>
                            </p:stCondLst>
                            <p:childTnLst>
                              <p:par>
                                <p:cTn id="128" presetID="22" presetClass="entr" presetSubtype="2" fill="hold" nodeType="afterEffect">
                                  <p:stCondLst>
                                    <p:cond delay="0"/>
                                  </p:stCondLst>
                                  <p:childTnLst>
                                    <p:set>
                                      <p:cBhvr>
                                        <p:cTn id="129" dur="1" fill="hold">
                                          <p:stCondLst>
                                            <p:cond delay="0"/>
                                          </p:stCondLst>
                                        </p:cTn>
                                        <p:tgtEl>
                                          <p:spTgt spid="99"/>
                                        </p:tgtEl>
                                        <p:attrNameLst>
                                          <p:attrName>style.visibility</p:attrName>
                                        </p:attrNameLst>
                                      </p:cBhvr>
                                      <p:to>
                                        <p:strVal val="visible"/>
                                      </p:to>
                                    </p:set>
                                    <p:animEffect transition="in" filter="wipe(right)">
                                      <p:cBhvr>
                                        <p:cTn id="130" dur="500"/>
                                        <p:tgtEl>
                                          <p:spTgt spid="99"/>
                                        </p:tgtEl>
                                      </p:cBhvr>
                                    </p:animEffect>
                                  </p:childTnLst>
                                </p:cTn>
                              </p:par>
                            </p:childTnLst>
                          </p:cTn>
                        </p:par>
                        <p:par>
                          <p:cTn id="131" fill="hold" nodeType="afterGroup">
                            <p:stCondLst>
                              <p:cond delay="20000"/>
                            </p:stCondLst>
                            <p:childTnLst>
                              <p:par>
                                <p:cTn id="132" presetID="22" presetClass="entr" presetSubtype="8" fill="hold" nodeType="afterEffect">
                                  <p:stCondLst>
                                    <p:cond delay="0"/>
                                  </p:stCondLst>
                                  <p:childTnLst>
                                    <p:set>
                                      <p:cBhvr>
                                        <p:cTn id="133" dur="1" fill="hold">
                                          <p:stCondLst>
                                            <p:cond delay="0"/>
                                          </p:stCondLst>
                                        </p:cTn>
                                        <p:tgtEl>
                                          <p:spTgt spid="101"/>
                                        </p:tgtEl>
                                        <p:attrNameLst>
                                          <p:attrName>style.visibility</p:attrName>
                                        </p:attrNameLst>
                                      </p:cBhvr>
                                      <p:to>
                                        <p:strVal val="visible"/>
                                      </p:to>
                                    </p:set>
                                    <p:animEffect transition="in" filter="wipe(left)">
                                      <p:cBhvr>
                                        <p:cTn id="134" dur="500"/>
                                        <p:tgtEl>
                                          <p:spTgt spid="101"/>
                                        </p:tgtEl>
                                      </p:cBhvr>
                                    </p:animEffect>
                                  </p:childTnLst>
                                </p:cTn>
                              </p:par>
                            </p:childTnLst>
                          </p:cTn>
                        </p:par>
                        <p:par>
                          <p:cTn id="135" fill="hold" nodeType="afterGroup">
                            <p:stCondLst>
                              <p:cond delay="20500"/>
                            </p:stCondLst>
                            <p:childTnLst>
                              <p:par>
                                <p:cTn id="136" presetID="22" presetClass="entr" presetSubtype="8" fill="hold" nodeType="afterEffect">
                                  <p:stCondLst>
                                    <p:cond delay="500"/>
                                  </p:stCondLst>
                                  <p:childTnLst>
                                    <p:set>
                                      <p:cBhvr>
                                        <p:cTn id="137" dur="1" fill="hold">
                                          <p:stCondLst>
                                            <p:cond delay="0"/>
                                          </p:stCondLst>
                                        </p:cTn>
                                        <p:tgtEl>
                                          <p:spTgt spid="87"/>
                                        </p:tgtEl>
                                        <p:attrNameLst>
                                          <p:attrName>style.visibility</p:attrName>
                                        </p:attrNameLst>
                                      </p:cBhvr>
                                      <p:to>
                                        <p:strVal val="visible"/>
                                      </p:to>
                                    </p:set>
                                    <p:animEffect transition="in" filter="wipe(left)">
                                      <p:cBhvr>
                                        <p:cTn id="138" dur="1000"/>
                                        <p:tgtEl>
                                          <p:spTgt spid="87"/>
                                        </p:tgtEl>
                                      </p:cBhvr>
                                    </p:animEffect>
                                  </p:childTnLst>
                                </p:cTn>
                              </p:par>
                            </p:childTnLst>
                          </p:cTn>
                        </p:par>
                        <p:par>
                          <p:cTn id="139" fill="hold" nodeType="afterGroup">
                            <p:stCondLst>
                              <p:cond delay="22000"/>
                            </p:stCondLst>
                            <p:childTnLst>
                              <p:par>
                                <p:cTn id="140" presetID="22" presetClass="entr" presetSubtype="8" fill="hold" nodeType="afterEffect">
                                  <p:stCondLst>
                                    <p:cond delay="0"/>
                                  </p:stCondLst>
                                  <p:childTnLst>
                                    <p:set>
                                      <p:cBhvr>
                                        <p:cTn id="141" dur="1" fill="hold">
                                          <p:stCondLst>
                                            <p:cond delay="0"/>
                                          </p:stCondLst>
                                        </p:cTn>
                                        <p:tgtEl>
                                          <p:spTgt spid="100"/>
                                        </p:tgtEl>
                                        <p:attrNameLst>
                                          <p:attrName>style.visibility</p:attrName>
                                        </p:attrNameLst>
                                      </p:cBhvr>
                                      <p:to>
                                        <p:strVal val="visible"/>
                                      </p:to>
                                    </p:set>
                                    <p:animEffect transition="in" filter="wipe(left)">
                                      <p:cBhvr>
                                        <p:cTn id="142" dur="500"/>
                                        <p:tgtEl>
                                          <p:spTgt spid="100"/>
                                        </p:tgtEl>
                                      </p:cBhvr>
                                    </p:animEffect>
                                  </p:childTnLst>
                                </p:cTn>
                              </p:par>
                            </p:childTnLst>
                          </p:cTn>
                        </p:par>
                        <p:par>
                          <p:cTn id="143" fill="hold" nodeType="afterGroup">
                            <p:stCondLst>
                              <p:cond delay="22500"/>
                            </p:stCondLst>
                            <p:childTnLst>
                              <p:par>
                                <p:cTn id="144" presetID="22" presetClass="entr" presetSubtype="8" fill="hold" nodeType="afterEffect">
                                  <p:stCondLst>
                                    <p:cond delay="0"/>
                                  </p:stCondLst>
                                  <p:childTnLst>
                                    <p:set>
                                      <p:cBhvr>
                                        <p:cTn id="145" dur="1" fill="hold">
                                          <p:stCondLst>
                                            <p:cond delay="0"/>
                                          </p:stCondLst>
                                        </p:cTn>
                                        <p:tgtEl>
                                          <p:spTgt spid="104"/>
                                        </p:tgtEl>
                                        <p:attrNameLst>
                                          <p:attrName>style.visibility</p:attrName>
                                        </p:attrNameLst>
                                      </p:cBhvr>
                                      <p:to>
                                        <p:strVal val="visible"/>
                                      </p:to>
                                    </p:set>
                                    <p:animEffect transition="in" filter="wipe(left)">
                                      <p:cBhvr>
                                        <p:cTn id="146" dur="500"/>
                                        <p:tgtEl>
                                          <p:spTgt spid="104"/>
                                        </p:tgtEl>
                                      </p:cBhvr>
                                    </p:animEffect>
                                  </p:childTnLst>
                                </p:cTn>
                              </p:par>
                            </p:childTnLst>
                          </p:cTn>
                        </p:par>
                        <p:par>
                          <p:cTn id="147" fill="hold" nodeType="afterGroup">
                            <p:stCondLst>
                              <p:cond delay="23000"/>
                            </p:stCondLst>
                            <p:childTnLst>
                              <p:par>
                                <p:cTn id="148" presetID="22" presetClass="entr" presetSubtype="8" fill="hold" nodeType="afterEffect">
                                  <p:stCondLst>
                                    <p:cond delay="500"/>
                                  </p:stCondLst>
                                  <p:childTnLst>
                                    <p:set>
                                      <p:cBhvr>
                                        <p:cTn id="149" dur="1" fill="hold">
                                          <p:stCondLst>
                                            <p:cond delay="0"/>
                                          </p:stCondLst>
                                        </p:cTn>
                                        <p:tgtEl>
                                          <p:spTgt spid="84"/>
                                        </p:tgtEl>
                                        <p:attrNameLst>
                                          <p:attrName>style.visibility</p:attrName>
                                        </p:attrNameLst>
                                      </p:cBhvr>
                                      <p:to>
                                        <p:strVal val="visible"/>
                                      </p:to>
                                    </p:set>
                                    <p:animEffect transition="in" filter="wipe(left)">
                                      <p:cBhvr>
                                        <p:cTn id="150" dur="1000"/>
                                        <p:tgtEl>
                                          <p:spTgt spid="84"/>
                                        </p:tgtEl>
                                      </p:cBhvr>
                                    </p:animEffect>
                                  </p:childTnLst>
                                </p:cTn>
                              </p:par>
                            </p:childTnLst>
                          </p:cTn>
                        </p:par>
                        <p:par>
                          <p:cTn id="151" fill="hold" nodeType="afterGroup">
                            <p:stCondLst>
                              <p:cond delay="24500"/>
                            </p:stCondLst>
                            <p:childTnLst>
                              <p:par>
                                <p:cTn id="152" presetID="22" presetClass="entr" presetSubtype="8" fill="hold" nodeType="afterEffect">
                                  <p:stCondLst>
                                    <p:cond delay="0"/>
                                  </p:stCondLst>
                                  <p:childTnLst>
                                    <p:set>
                                      <p:cBhvr>
                                        <p:cTn id="153" dur="1" fill="hold">
                                          <p:stCondLst>
                                            <p:cond delay="0"/>
                                          </p:stCondLst>
                                        </p:cTn>
                                        <p:tgtEl>
                                          <p:spTgt spid="90"/>
                                        </p:tgtEl>
                                        <p:attrNameLst>
                                          <p:attrName>style.visibility</p:attrName>
                                        </p:attrNameLst>
                                      </p:cBhvr>
                                      <p:to>
                                        <p:strVal val="visible"/>
                                      </p:to>
                                    </p:set>
                                    <p:animEffect transition="in" filter="wipe(left)">
                                      <p:cBhvr>
                                        <p:cTn id="154" dur="500"/>
                                        <p:tgtEl>
                                          <p:spTgt spid="90"/>
                                        </p:tgtEl>
                                      </p:cBhvr>
                                    </p:animEffect>
                                  </p:childTnLst>
                                </p:cTn>
                              </p:par>
                            </p:childTnLst>
                          </p:cTn>
                        </p:par>
                        <p:par>
                          <p:cTn id="155" fill="hold" nodeType="afterGroup">
                            <p:stCondLst>
                              <p:cond delay="25000"/>
                            </p:stCondLst>
                            <p:childTnLst>
                              <p:par>
                                <p:cTn id="156" presetID="22" presetClass="entr" presetSubtype="8" fill="hold" nodeType="afterEffect">
                                  <p:stCondLst>
                                    <p:cond delay="0"/>
                                  </p:stCondLst>
                                  <p:childTnLst>
                                    <p:set>
                                      <p:cBhvr>
                                        <p:cTn id="157" dur="1" fill="hold">
                                          <p:stCondLst>
                                            <p:cond delay="0"/>
                                          </p:stCondLst>
                                        </p:cTn>
                                        <p:tgtEl>
                                          <p:spTgt spid="94"/>
                                        </p:tgtEl>
                                        <p:attrNameLst>
                                          <p:attrName>style.visibility</p:attrName>
                                        </p:attrNameLst>
                                      </p:cBhvr>
                                      <p:to>
                                        <p:strVal val="visible"/>
                                      </p:to>
                                    </p:set>
                                    <p:animEffect transition="in" filter="wipe(left)">
                                      <p:cBhvr>
                                        <p:cTn id="158" dur="500"/>
                                        <p:tgtEl>
                                          <p:spTgt spid="94"/>
                                        </p:tgtEl>
                                      </p:cBhvr>
                                    </p:animEffect>
                                  </p:childTnLst>
                                </p:cTn>
                              </p:par>
                            </p:childTnLst>
                          </p:cTn>
                        </p:par>
                        <p:par>
                          <p:cTn id="159" fill="hold" nodeType="afterGroup">
                            <p:stCondLst>
                              <p:cond delay="25500"/>
                            </p:stCondLst>
                            <p:childTnLst>
                              <p:par>
                                <p:cTn id="160" presetID="22" presetClass="entr" presetSubtype="8" fill="hold" nodeType="afterEffect">
                                  <p:stCondLst>
                                    <p:cond delay="0"/>
                                  </p:stCondLst>
                                  <p:childTnLst>
                                    <p:set>
                                      <p:cBhvr>
                                        <p:cTn id="161" dur="1" fill="hold">
                                          <p:stCondLst>
                                            <p:cond delay="0"/>
                                          </p:stCondLst>
                                        </p:cTn>
                                        <p:tgtEl>
                                          <p:spTgt spid="68"/>
                                        </p:tgtEl>
                                        <p:attrNameLst>
                                          <p:attrName>style.visibility</p:attrName>
                                        </p:attrNameLst>
                                      </p:cBhvr>
                                      <p:to>
                                        <p:strVal val="visible"/>
                                      </p:to>
                                    </p:set>
                                    <p:animEffect transition="in" filter="wipe(left)">
                                      <p:cBhvr>
                                        <p:cTn id="162" dur="500"/>
                                        <p:tgtEl>
                                          <p:spTgt spid="68"/>
                                        </p:tgtEl>
                                      </p:cBhvr>
                                    </p:animEffect>
                                  </p:childTnLst>
                                </p:cTn>
                              </p:par>
                            </p:childTnLst>
                          </p:cTn>
                        </p:par>
                        <p:par>
                          <p:cTn id="163" fill="hold" nodeType="afterGroup">
                            <p:stCondLst>
                              <p:cond delay="26000"/>
                            </p:stCondLst>
                            <p:childTnLst>
                              <p:par>
                                <p:cTn id="164" presetID="22" presetClass="entr" presetSubtype="1" fill="hold" nodeType="afterEffect">
                                  <p:stCondLst>
                                    <p:cond delay="0"/>
                                  </p:stCondLst>
                                  <p:childTnLst>
                                    <p:set>
                                      <p:cBhvr>
                                        <p:cTn id="165" dur="1" fill="hold">
                                          <p:stCondLst>
                                            <p:cond delay="0"/>
                                          </p:stCondLst>
                                        </p:cTn>
                                        <p:tgtEl>
                                          <p:spTgt spid="81"/>
                                        </p:tgtEl>
                                        <p:attrNameLst>
                                          <p:attrName>style.visibility</p:attrName>
                                        </p:attrNameLst>
                                      </p:cBhvr>
                                      <p:to>
                                        <p:strVal val="visible"/>
                                      </p:to>
                                    </p:set>
                                    <p:animEffect transition="in" filter="wipe(up)">
                                      <p:cBhvr>
                                        <p:cTn id="166" dur="500"/>
                                        <p:tgtEl>
                                          <p:spTgt spid="81"/>
                                        </p:tgtEl>
                                      </p:cBhvr>
                                    </p:animEffect>
                                  </p:childTnLst>
                                </p:cTn>
                              </p:par>
                            </p:childTnLst>
                          </p:cTn>
                        </p:par>
                        <p:par>
                          <p:cTn id="167" fill="hold" nodeType="afterGroup">
                            <p:stCondLst>
                              <p:cond delay="26500"/>
                            </p:stCondLst>
                            <p:childTnLst>
                              <p:par>
                                <p:cTn id="168" presetID="22" presetClass="entr" presetSubtype="2" fill="hold" nodeType="afterEffect">
                                  <p:stCondLst>
                                    <p:cond delay="0"/>
                                  </p:stCondLst>
                                  <p:childTnLst>
                                    <p:set>
                                      <p:cBhvr>
                                        <p:cTn id="169" dur="1" fill="hold">
                                          <p:stCondLst>
                                            <p:cond delay="0"/>
                                          </p:stCondLst>
                                        </p:cTn>
                                        <p:tgtEl>
                                          <p:spTgt spid="97"/>
                                        </p:tgtEl>
                                        <p:attrNameLst>
                                          <p:attrName>style.visibility</p:attrName>
                                        </p:attrNameLst>
                                      </p:cBhvr>
                                      <p:to>
                                        <p:strVal val="visible"/>
                                      </p:to>
                                    </p:set>
                                    <p:animEffect transition="in" filter="wipe(right)">
                                      <p:cBhvr>
                                        <p:cTn id="170" dur="500"/>
                                        <p:tgtEl>
                                          <p:spTgt spid="97"/>
                                        </p:tgtEl>
                                      </p:cBhvr>
                                    </p:animEffect>
                                  </p:childTnLst>
                                </p:cTn>
                              </p:par>
                              <p:par>
                                <p:cTn id="171" presetID="22" presetClass="entr" presetSubtype="4" fill="hold" nodeType="withEffect">
                                  <p:stCondLst>
                                    <p:cond delay="0"/>
                                  </p:stCondLst>
                                  <p:childTnLst>
                                    <p:set>
                                      <p:cBhvr>
                                        <p:cTn id="172" dur="1" fill="hold">
                                          <p:stCondLst>
                                            <p:cond delay="0"/>
                                          </p:stCondLst>
                                        </p:cTn>
                                        <p:tgtEl>
                                          <p:spTgt spid="98"/>
                                        </p:tgtEl>
                                        <p:attrNameLst>
                                          <p:attrName>style.visibility</p:attrName>
                                        </p:attrNameLst>
                                      </p:cBhvr>
                                      <p:to>
                                        <p:strVal val="visible"/>
                                      </p:to>
                                    </p:set>
                                    <p:animEffect transition="in" filter="wipe(down)">
                                      <p:cBhvr>
                                        <p:cTn id="17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p:bldP spid="20" grpId="0"/>
      <p:bldP spid="5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1DE57DF0-DB99-4C6A-8985-49B5343E8CB9}"/>
              </a:ext>
            </a:extLst>
          </p:cNvPr>
          <p:cNvSpPr>
            <a:spLocks noGrp="1"/>
          </p:cNvSpPr>
          <p:nvPr>
            <p:ph type="title"/>
          </p:nvPr>
        </p:nvSpPr>
        <p:spPr>
          <a:xfrm>
            <a:off x="2051050" y="44450"/>
            <a:ext cx="6635750" cy="1143000"/>
          </a:xfrm>
        </p:spPr>
        <p:txBody>
          <a:bodyPr/>
          <a:lstStyle/>
          <a:p>
            <a:pPr eaLnBrk="1" hangingPunct="1"/>
            <a:r>
              <a:rPr lang="zh-TW" altLang="en-US"/>
              <a:t>供需同時變動</a:t>
            </a:r>
          </a:p>
        </p:txBody>
      </p:sp>
      <p:sp>
        <p:nvSpPr>
          <p:cNvPr id="179204" name="Rectangle 3">
            <a:extLst>
              <a:ext uri="{FF2B5EF4-FFF2-40B4-BE49-F238E27FC236}">
                <a16:creationId xmlns:a16="http://schemas.microsoft.com/office/drawing/2014/main" id="{81767B6F-DE21-413A-A124-02F6C7033064}"/>
              </a:ext>
            </a:extLst>
          </p:cNvPr>
          <p:cNvSpPr>
            <a:spLocks noGrp="1"/>
          </p:cNvSpPr>
          <p:nvPr>
            <p:ph idx="1"/>
          </p:nvPr>
        </p:nvSpPr>
        <p:spPr/>
        <p:txBody>
          <a:bodyPr/>
          <a:lstStyle/>
          <a:p>
            <a:pPr marL="514350" indent="-514350" eaLnBrk="1" hangingPunct="1">
              <a:buFont typeface="+mj-lt"/>
              <a:buAutoNum type="arabicPeriod" startAt="3"/>
              <a:defRPr/>
            </a:pPr>
            <a:r>
              <a:rPr lang="zh-TW" altLang="en-US" dirty="0"/>
              <a:t>如圖</a:t>
            </a:r>
            <a:r>
              <a:rPr lang="en-US" altLang="zh-TW" dirty="0"/>
              <a:t>12</a:t>
            </a:r>
            <a:r>
              <a:rPr lang="zh-TW" altLang="en-US" dirty="0"/>
              <a:t>所示，會有兩個可能的結果，最後會是哪一種結果，視供給曲線與需求曲線的相對移動幅度而定。</a:t>
            </a:r>
            <a:endParaRPr lang="en-US" altLang="zh-TW" dirty="0"/>
          </a:p>
          <a:p>
            <a:pPr marL="533400" indent="0" eaLnBrk="1" hangingPunct="1">
              <a:buFont typeface="Arial" charset="0"/>
              <a:buNone/>
              <a:defRPr/>
            </a:pPr>
            <a:r>
              <a:rPr lang="zh-TW" altLang="en-US" dirty="0"/>
              <a:t>不過，不管是哪一種結果，均衡價格均上漲。</a:t>
            </a:r>
          </a:p>
        </p:txBody>
      </p:sp>
      <p:sp>
        <p:nvSpPr>
          <p:cNvPr id="196612" name="投影片編號版面配置區 5">
            <a:extLst>
              <a:ext uri="{FF2B5EF4-FFF2-40B4-BE49-F238E27FC236}">
                <a16:creationId xmlns:a16="http://schemas.microsoft.com/office/drawing/2014/main" id="{2C39850F-90BE-456D-A852-549EFB2D2B99}"/>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785EA00B-E23B-48B0-A8EA-83F150C2B94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8A4C685A-7202-4C9C-BD80-84C21E5E2605}"/>
              </a:ext>
            </a:extLst>
          </p:cNvPr>
          <p:cNvSpPr>
            <a:spLocks noGrp="1"/>
          </p:cNvSpPr>
          <p:nvPr>
            <p:ph type="title"/>
          </p:nvPr>
        </p:nvSpPr>
        <p:spPr>
          <a:xfrm>
            <a:off x="2051050" y="44450"/>
            <a:ext cx="6635750" cy="1143000"/>
          </a:xfrm>
        </p:spPr>
        <p:txBody>
          <a:bodyPr/>
          <a:lstStyle/>
          <a:p>
            <a:pPr eaLnBrk="1" hangingPunct="1"/>
            <a:r>
              <a:rPr lang="zh-TW" altLang="en-US"/>
              <a:t>供需同時變動</a:t>
            </a:r>
          </a:p>
        </p:txBody>
      </p:sp>
      <p:sp>
        <p:nvSpPr>
          <p:cNvPr id="197635" name="Rectangle 3">
            <a:extLst>
              <a:ext uri="{FF2B5EF4-FFF2-40B4-BE49-F238E27FC236}">
                <a16:creationId xmlns:a16="http://schemas.microsoft.com/office/drawing/2014/main" id="{46EB9CD1-26B0-4A2B-97FF-536CE328449E}"/>
              </a:ext>
            </a:extLst>
          </p:cNvPr>
          <p:cNvSpPr>
            <a:spLocks noGrp="1"/>
          </p:cNvSpPr>
          <p:nvPr>
            <p:ph idx="1"/>
          </p:nvPr>
        </p:nvSpPr>
        <p:spPr/>
        <p:txBody>
          <a:bodyPr/>
          <a:lstStyle/>
          <a:p>
            <a:pPr eaLnBrk="1" hangingPunct="1">
              <a:buFont typeface="Arial" panose="020B0604020202020204" pitchFamily="34" charset="0"/>
              <a:buNone/>
            </a:pPr>
            <a:r>
              <a:rPr lang="en-US" altLang="zh-TW"/>
              <a:t>	</a:t>
            </a:r>
            <a:r>
              <a:rPr lang="zh-TW" altLang="en-US"/>
              <a:t>在圖（</a:t>
            </a:r>
            <a:r>
              <a:rPr lang="en-US" altLang="zh-TW"/>
              <a:t>a</a:t>
            </a:r>
            <a:r>
              <a:rPr lang="zh-TW" altLang="en-US"/>
              <a:t>），需求大幅增加，而供給僅小幅減少，結果均衡數量上升。</a:t>
            </a:r>
            <a:endParaRPr lang="en-US" altLang="zh-TW"/>
          </a:p>
          <a:p>
            <a:pPr eaLnBrk="1" hangingPunct="1">
              <a:buFont typeface="Arial" panose="020B0604020202020204" pitchFamily="34" charset="0"/>
              <a:buNone/>
            </a:pPr>
            <a:r>
              <a:rPr lang="en-US" altLang="zh-TW"/>
              <a:t>	</a:t>
            </a:r>
            <a:r>
              <a:rPr lang="zh-TW" altLang="en-US"/>
              <a:t>相反地，在圖（</a:t>
            </a:r>
            <a:r>
              <a:rPr lang="en-US" altLang="zh-TW"/>
              <a:t>b</a:t>
            </a:r>
            <a:r>
              <a:rPr lang="zh-TW" altLang="en-US"/>
              <a:t>），供給大幅減少，而需求僅小幅增加，結果均衡數量下降。</a:t>
            </a:r>
            <a:endParaRPr lang="en-US" altLang="zh-TW"/>
          </a:p>
          <a:p>
            <a:pPr eaLnBrk="1" hangingPunct="1">
              <a:buFont typeface="Arial" panose="020B0604020202020204" pitchFamily="34" charset="0"/>
              <a:buNone/>
            </a:pPr>
            <a:r>
              <a:rPr lang="en-US" altLang="zh-TW"/>
              <a:t>	</a:t>
            </a:r>
            <a:r>
              <a:rPr lang="zh-TW" altLang="en-US"/>
              <a:t>因此，這兩個事件合起來確定使均衡價格上漲，但對冰淇淋銷售量的影響則不確定（亦即，有可能上升或下降）。</a:t>
            </a:r>
          </a:p>
        </p:txBody>
      </p:sp>
      <p:sp>
        <p:nvSpPr>
          <p:cNvPr id="197636" name="投影片編號版面配置區 5">
            <a:extLst>
              <a:ext uri="{FF2B5EF4-FFF2-40B4-BE49-F238E27FC236}">
                <a16:creationId xmlns:a16="http://schemas.microsoft.com/office/drawing/2014/main" id="{7A2DDE5C-5905-45C9-A082-1BE97E61EB16}"/>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667D5FE-2118-4471-80CF-C5C93FD0BFA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FBE00CB4-74DF-451A-A597-DD33B8E265DA}"/>
              </a:ext>
            </a:extLst>
          </p:cNvPr>
          <p:cNvSpPr>
            <a:spLocks noGrp="1"/>
          </p:cNvSpPr>
          <p:nvPr>
            <p:ph type="title"/>
          </p:nvPr>
        </p:nvSpPr>
        <p:spPr>
          <a:xfrm>
            <a:off x="2051050" y="44450"/>
            <a:ext cx="6635750" cy="1143000"/>
          </a:xfrm>
        </p:spPr>
        <p:txBody>
          <a:bodyPr/>
          <a:lstStyle/>
          <a:p>
            <a:pPr eaLnBrk="1" hangingPunct="1"/>
            <a:r>
              <a:rPr lang="zh-TW" altLang="en-US"/>
              <a:t>供需同時變動</a:t>
            </a:r>
          </a:p>
        </p:txBody>
      </p:sp>
      <p:sp>
        <p:nvSpPr>
          <p:cNvPr id="406531" name="Rectangle 3">
            <a:extLst>
              <a:ext uri="{FF2B5EF4-FFF2-40B4-BE49-F238E27FC236}">
                <a16:creationId xmlns:a16="http://schemas.microsoft.com/office/drawing/2014/main" id="{2FDD0F1D-A7FD-4E0B-B93C-A3EC50E86A84}"/>
              </a:ext>
            </a:extLst>
          </p:cNvPr>
          <p:cNvSpPr>
            <a:spLocks noGrp="1"/>
          </p:cNvSpPr>
          <p:nvPr>
            <p:ph idx="1"/>
          </p:nvPr>
        </p:nvSpPr>
        <p:spPr/>
        <p:txBody>
          <a:bodyPr/>
          <a:lstStyle/>
          <a:p>
            <a:pPr eaLnBrk="1" hangingPunct="1">
              <a:buFont typeface="Arial" charset="0"/>
              <a:buNone/>
              <a:defRPr/>
            </a:pPr>
            <a:r>
              <a:rPr lang="zh-TW" altLang="en-US" b="1" dirty="0">
                <a:solidFill>
                  <a:srgbClr val="FF0000"/>
                </a:solidFill>
                <a:effectLst>
                  <a:outerShdw blurRad="38100" dist="38100" dir="2700000" algn="tl">
                    <a:srgbClr val="C0C0C0"/>
                  </a:outerShdw>
                </a:effectLst>
              </a:rPr>
              <a:t>小結</a:t>
            </a:r>
            <a:r>
              <a:rPr lang="zh-TW" altLang="en-US" sz="2800" dirty="0"/>
              <a:t>  </a:t>
            </a:r>
            <a:r>
              <a:rPr lang="zh-TW" altLang="en-US" dirty="0"/>
              <a:t>我們剛剛舉了三個如何運用供需曲線</a:t>
            </a:r>
            <a:br>
              <a:rPr lang="en-US" altLang="zh-TW" dirty="0"/>
            </a:br>
            <a:r>
              <a:rPr lang="zh-TW" altLang="en-US" dirty="0"/>
              <a:t>      來分析均衡變動的例子。</a:t>
            </a:r>
          </a:p>
          <a:p>
            <a:pPr eaLnBrk="1" hangingPunct="1">
              <a:buFont typeface="Arial" charset="0"/>
              <a:buNone/>
              <a:defRPr/>
            </a:pPr>
            <a:r>
              <a:rPr lang="zh-TW" altLang="en-US" sz="700" dirty="0"/>
              <a:t> </a:t>
            </a:r>
          </a:p>
          <a:p>
            <a:pPr eaLnBrk="1" hangingPunct="1">
              <a:buFont typeface="Arial" charset="0"/>
              <a:buNone/>
              <a:defRPr/>
            </a:pPr>
            <a:r>
              <a:rPr lang="en-US" altLang="zh-TW" dirty="0"/>
              <a:t>	</a:t>
            </a:r>
            <a:r>
              <a:rPr lang="zh-TW" altLang="en-US" dirty="0"/>
              <a:t>      你可以利用那三個步驟來預測某一事  </a:t>
            </a:r>
            <a:br>
              <a:rPr lang="en-US" altLang="zh-TW" dirty="0"/>
            </a:br>
            <a:r>
              <a:rPr lang="zh-TW" altLang="en-US" dirty="0"/>
              <a:t>      件對某一商品的均衡價格與數量的影</a:t>
            </a:r>
            <a:br>
              <a:rPr lang="en-US" altLang="zh-TW" dirty="0"/>
            </a:br>
            <a:r>
              <a:rPr lang="zh-TW" altLang="en-US" dirty="0"/>
              <a:t>      響。</a:t>
            </a:r>
          </a:p>
          <a:p>
            <a:pPr eaLnBrk="1" hangingPunct="1">
              <a:buFont typeface="Arial" charset="0"/>
              <a:buNone/>
              <a:defRPr/>
            </a:pPr>
            <a:r>
              <a:rPr lang="zh-TW" altLang="en-US" sz="700" dirty="0"/>
              <a:t> </a:t>
            </a:r>
          </a:p>
          <a:p>
            <a:pPr eaLnBrk="1" hangingPunct="1">
              <a:buFont typeface="Arial" charset="0"/>
              <a:buNone/>
              <a:defRPr/>
            </a:pPr>
            <a:r>
              <a:rPr lang="en-US" altLang="zh-TW" dirty="0"/>
              <a:t>	</a:t>
            </a:r>
            <a:r>
              <a:rPr lang="zh-TW" altLang="en-US" dirty="0"/>
              <a:t>      表</a:t>
            </a:r>
            <a:r>
              <a:rPr lang="en-US" altLang="zh-TW" dirty="0"/>
              <a:t>4</a:t>
            </a:r>
            <a:r>
              <a:rPr lang="zh-TW" altLang="en-US" dirty="0"/>
              <a:t>顯示九種可能的結果。建議你利   </a:t>
            </a:r>
            <a:br>
              <a:rPr lang="en-US" altLang="zh-TW" dirty="0"/>
            </a:br>
            <a:r>
              <a:rPr lang="en-US" altLang="zh-TW" dirty="0"/>
              <a:t>      </a:t>
            </a:r>
            <a:r>
              <a:rPr lang="zh-TW" altLang="en-US" dirty="0"/>
              <a:t>用供需圖形畫出這九種可能的結果。</a:t>
            </a:r>
          </a:p>
        </p:txBody>
      </p:sp>
      <p:sp>
        <p:nvSpPr>
          <p:cNvPr id="198660" name="投影片編號版面配置區 5">
            <a:extLst>
              <a:ext uri="{FF2B5EF4-FFF2-40B4-BE49-F238E27FC236}">
                <a16:creationId xmlns:a16="http://schemas.microsoft.com/office/drawing/2014/main" id="{5685A3C8-1E5B-49B5-926F-86F05533638E}"/>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79F76F00-744F-4C06-B87E-A38E91E4885B}"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C655B97A-03C8-4DC3-A51B-52551308BB0F}"/>
              </a:ext>
            </a:extLst>
          </p:cNvPr>
          <p:cNvSpPr>
            <a:spLocks noGrp="1"/>
          </p:cNvSpPr>
          <p:nvPr>
            <p:ph type="title"/>
          </p:nvPr>
        </p:nvSpPr>
        <p:spPr>
          <a:xfrm>
            <a:off x="2051050" y="44450"/>
            <a:ext cx="6635750" cy="1143000"/>
          </a:xfrm>
        </p:spPr>
        <p:txBody>
          <a:bodyPr/>
          <a:lstStyle/>
          <a:p>
            <a:pPr eaLnBrk="1" hangingPunct="1"/>
            <a:r>
              <a:rPr lang="zh-TW" altLang="en-US" sz="3600"/>
              <a:t>表</a:t>
            </a:r>
            <a:r>
              <a:rPr lang="en-US" altLang="zh-TW" sz="3600"/>
              <a:t>4 </a:t>
            </a:r>
            <a:r>
              <a:rPr lang="zh-TW" altLang="en-US" sz="3600"/>
              <a:t>當供需移動時，價格與數量如何變動？</a:t>
            </a:r>
          </a:p>
        </p:txBody>
      </p:sp>
      <p:sp>
        <p:nvSpPr>
          <p:cNvPr id="199683" name="投影片編號版面配置區 5">
            <a:extLst>
              <a:ext uri="{FF2B5EF4-FFF2-40B4-BE49-F238E27FC236}">
                <a16:creationId xmlns:a16="http://schemas.microsoft.com/office/drawing/2014/main" id="{5CFBFEA3-5BA9-44F2-B8C0-EDC33B6B6DBC}"/>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1B7A9CE-C090-4DE9-8069-D7E3DC993C8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199684" name="內容版面配置區 1">
            <a:extLst>
              <a:ext uri="{FF2B5EF4-FFF2-40B4-BE49-F238E27FC236}">
                <a16:creationId xmlns:a16="http://schemas.microsoft.com/office/drawing/2014/main" id="{79009CDC-826A-4021-8D0A-7A2C2256FDBA}"/>
              </a:ext>
            </a:extLst>
          </p:cNvPr>
          <p:cNvSpPr>
            <a:spLocks/>
          </p:cNvSpPr>
          <p:nvPr/>
        </p:nvSpPr>
        <p:spPr bwMode="auto">
          <a:xfrm>
            <a:off x="685800" y="1595438"/>
            <a:ext cx="8382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buFont typeface="Arial" panose="020B0604020202020204" pitchFamily="34" charset="0"/>
              <a:buNone/>
            </a:pPr>
            <a:r>
              <a:rPr lang="zh-TW" altLang="en-US"/>
              <a:t>利用供需圖形畫出表中的九種可能結果。</a:t>
            </a:r>
          </a:p>
        </p:txBody>
      </p:sp>
      <p:graphicFrame>
        <p:nvGraphicFramePr>
          <p:cNvPr id="6" name="Table 4">
            <a:extLst>
              <a:ext uri="{FF2B5EF4-FFF2-40B4-BE49-F238E27FC236}">
                <a16:creationId xmlns:a16="http://schemas.microsoft.com/office/drawing/2014/main" id="{B8A9963C-9DFB-42DD-8F84-FFE3080A7092}"/>
              </a:ext>
            </a:extLst>
          </p:cNvPr>
          <p:cNvGraphicFramePr>
            <a:graphicFrameLocks noGrp="1"/>
          </p:cNvGraphicFramePr>
          <p:nvPr/>
        </p:nvGraphicFramePr>
        <p:xfrm>
          <a:off x="762000" y="2468880"/>
          <a:ext cx="7924800" cy="3474720"/>
        </p:xfrm>
        <a:graphic>
          <a:graphicData uri="http://schemas.openxmlformats.org/drawingml/2006/table">
            <a:tbl>
              <a:tblPr>
                <a:effectLst>
                  <a:outerShdw blurRad="63500" sx="102000" sy="102000" algn="ctr" rotWithShape="0">
                    <a:prstClr val="black">
                      <a:alpha val="40000"/>
                    </a:prstClr>
                  </a:outerShdw>
                </a:effectLst>
              </a:tblPr>
              <a:tblGrid>
                <a:gridCol w="1868237">
                  <a:extLst>
                    <a:ext uri="{9D8B030D-6E8A-4147-A177-3AD203B41FA5}">
                      <a16:colId xmlns:a16="http://schemas.microsoft.com/office/drawing/2014/main" val="20000"/>
                    </a:ext>
                  </a:extLst>
                </a:gridCol>
                <a:gridCol w="1814362">
                  <a:extLst>
                    <a:ext uri="{9D8B030D-6E8A-4147-A177-3AD203B41FA5}">
                      <a16:colId xmlns:a16="http://schemas.microsoft.com/office/drawing/2014/main" val="20001"/>
                    </a:ext>
                  </a:extLst>
                </a:gridCol>
                <a:gridCol w="2158465">
                  <a:extLst>
                    <a:ext uri="{9D8B030D-6E8A-4147-A177-3AD203B41FA5}">
                      <a16:colId xmlns:a16="http://schemas.microsoft.com/office/drawing/2014/main" val="20002"/>
                    </a:ext>
                  </a:extLst>
                </a:gridCol>
                <a:gridCol w="2083736">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TW"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5CB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rPr>
                        <a:t>供給不變</a:t>
                      </a: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5CB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rPr>
                        <a:t>供給增加</a:t>
                      </a: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5CBD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rPr>
                        <a:t>供給減少</a:t>
                      </a: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B5CBD9"/>
                    </a:solidFill>
                  </a:tcPr>
                </a:tc>
                <a:extLst>
                  <a:ext uri="{0D108BD9-81ED-4DB2-BD59-A6C34878D82A}">
                    <a16:rowId xmlns:a16="http://schemas.microsoft.com/office/drawing/2014/main" val="10000"/>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rPr>
                        <a:t>需求不變</a:t>
                      </a: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TW" altLang="en-US"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rPr>
                        <a:t>需求增加</a:t>
                      </a: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TW" altLang="en-US"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rPr>
                        <a:t>需求減少</a:t>
                      </a: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99"/>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rgbClr val="B5CB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P</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不變</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Q</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不變</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P</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上升</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Q</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上升</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P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下降</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Q</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下降</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E3EA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P</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下降</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Q</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上升</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P</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不確定</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Q</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上升</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P</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下降</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Q</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不確定</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E3EAF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P</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上升</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Q</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下降</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P</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上升</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Q</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不確定</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P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不確定</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TW" sz="2400" b="0" i="1" u="none" strike="noStrike" kern="1200"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Q</a:t>
                      </a:r>
                      <a:r>
                        <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 </a:t>
                      </a:r>
                      <a:r>
                        <a:rPr kumimoji="0" lang="zh-TW" altLang="en-US"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下降</a:t>
                      </a:r>
                      <a:endParaRPr kumimoji="0" lang="en-US" altLang="zh-TW" sz="2400" b="0" i="0" u="none" strike="noStrike" cap="none" normalizeH="0" baseline="0" dirty="0">
                        <a:ln>
                          <a:noFill/>
                        </a:ln>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rgbClr val="E3EAF2"/>
                    </a:solid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內容版面配置區 2">
            <a:extLst>
              <a:ext uri="{FF2B5EF4-FFF2-40B4-BE49-F238E27FC236}">
                <a16:creationId xmlns:a16="http://schemas.microsoft.com/office/drawing/2014/main" id="{D8E40772-B38E-4A45-8AB2-EE6F69C1E1B2}"/>
              </a:ext>
            </a:extLst>
          </p:cNvPr>
          <p:cNvSpPr txBox="1">
            <a:spLocks/>
          </p:cNvSpPr>
          <p:nvPr/>
        </p:nvSpPr>
        <p:spPr bwMode="auto">
          <a:xfrm>
            <a:off x="762000" y="1600200"/>
            <a:ext cx="7858125" cy="4357688"/>
          </a:xfrm>
          <a:prstGeom prst="rect">
            <a:avLst/>
          </a:prstGeom>
          <a:noFill/>
          <a:ln>
            <a:noFill/>
          </a:ln>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buFont typeface="Arial" panose="020B0604020202020204" pitchFamily="34" charset="0"/>
              <a:buNone/>
              <a:defRPr/>
            </a:pPr>
            <a:r>
              <a:rPr lang="zh-TW" altLang="en-US" sz="2800" dirty="0">
                <a:solidFill>
                  <a:srgbClr val="002060"/>
                </a:solidFill>
                <a:latin typeface="Times New Roman" panose="02020603050405020304" pitchFamily="18" charset="0"/>
                <a:cs typeface="Times New Roman" panose="02020603050405020304" pitchFamily="18" charset="0"/>
              </a:rPr>
              <a:t>當天然災害（如颶風）重創某地時，該地很多物資（如瓶裝水）的需求會增加且供給會減少，從而物價會有飆漲的壓力。政策制定者通常反對物價飆漲，不過，大多數經濟學家對此有不同的看法。</a:t>
            </a:r>
            <a:endParaRPr lang="en-US" altLang="zh-TW" sz="2800" dirty="0">
              <a:solidFill>
                <a:srgbClr val="002060"/>
              </a:solidFill>
              <a:latin typeface="Times New Roman" panose="02020603050405020304" pitchFamily="18" charset="0"/>
              <a:cs typeface="Times New Roman" panose="02020603050405020304" pitchFamily="18" charset="0"/>
            </a:endParaRPr>
          </a:p>
          <a:p>
            <a:pPr eaLnBrk="1" hangingPunct="1">
              <a:spcBef>
                <a:spcPct val="0"/>
              </a:spcBef>
              <a:buFont typeface="Arial" panose="020B0604020202020204" pitchFamily="34" charset="0"/>
              <a:buNone/>
              <a:defRPr/>
            </a:pPr>
            <a:r>
              <a:rPr lang="zh-TW" altLang="en-US" b="1" dirty="0">
                <a:solidFill>
                  <a:srgbClr val="FF0000"/>
                </a:solidFill>
                <a:latin typeface="Times New Roman" pitchFamily="18" charset="0"/>
                <a:cs typeface="Times New Roman" pitchFamily="18" charset="0"/>
              </a:rPr>
              <a:t>經濟學家不認為物價哄抬是個問題，但它符合我們的社會價值嗎？</a:t>
            </a:r>
            <a:endParaRPr lang="en-US" altLang="zh-TW" b="1" dirty="0">
              <a:solidFill>
                <a:srgbClr val="FF0000"/>
              </a:solidFill>
              <a:latin typeface="Times New Roman" pitchFamily="18" charset="0"/>
              <a:cs typeface="Times New Roman" pitchFamily="18" charset="0"/>
            </a:endParaRPr>
          </a:p>
          <a:p>
            <a:pPr>
              <a:buFont typeface="Arial" panose="020B0604020202020204" pitchFamily="34" charset="0"/>
              <a:buNone/>
              <a:defRPr/>
            </a:pPr>
            <a:r>
              <a:rPr lang="zh-TW" altLang="en-US" sz="2800" dirty="0">
                <a:latin typeface="Times New Roman" pitchFamily="18" charset="0"/>
                <a:cs typeface="Times New Roman" pitchFamily="18" charset="0"/>
              </a:rPr>
              <a:t>（</a:t>
            </a:r>
            <a:r>
              <a:rPr lang="en-US" altLang="zh-TW" sz="2800" dirty="0">
                <a:latin typeface="Times New Roman" pitchFamily="18" charset="0"/>
                <a:cs typeface="Times New Roman" pitchFamily="18" charset="0"/>
              </a:rPr>
              <a:t>Economists don’t think price gouging is a</a:t>
            </a:r>
            <a:r>
              <a:rPr lang="zh-TW" altLang="en-US" sz="2800" dirty="0">
                <a:latin typeface="Times New Roman" pitchFamily="18" charset="0"/>
                <a:cs typeface="Times New Roman" pitchFamily="18" charset="0"/>
              </a:rPr>
              <a:t> </a:t>
            </a:r>
            <a:r>
              <a:rPr lang="en-US" altLang="zh-TW" sz="2800" dirty="0">
                <a:latin typeface="Times New Roman" pitchFamily="18" charset="0"/>
                <a:cs typeface="Times New Roman" pitchFamily="18" charset="0"/>
              </a:rPr>
              <a:t>problem. But what about our social values?</a:t>
            </a:r>
            <a:r>
              <a:rPr lang="zh-TW" altLang="en-US" sz="2800" dirty="0">
                <a:latin typeface="Times New Roman" pitchFamily="18" charset="0"/>
                <a:cs typeface="Times New Roman" pitchFamily="18" charset="0"/>
              </a:rPr>
              <a:t>）</a:t>
            </a:r>
            <a:endParaRPr lang="en-US" altLang="zh-TW" sz="2800" dirty="0">
              <a:latin typeface="Times New Roman" pitchFamily="18" charset="0"/>
              <a:cs typeface="Times New Roman" pitchFamily="18" charset="0"/>
            </a:endParaRPr>
          </a:p>
          <a:p>
            <a:pPr indent="712788" algn="r" eaLnBrk="1" hangingPunct="1">
              <a:spcBef>
                <a:spcPct val="0"/>
              </a:spcBef>
              <a:buFontTx/>
              <a:buNone/>
              <a:defRPr/>
            </a:pPr>
            <a:r>
              <a:rPr lang="zh-TW" altLang="en-US" sz="2400" dirty="0">
                <a:latin typeface="Times New Roman" panose="02020603050405020304" pitchFamily="18" charset="0"/>
                <a:cs typeface="Times New Roman" panose="02020603050405020304" pitchFamily="18" charset="0"/>
              </a:rPr>
              <a:t>安朱利恩．希爾（</a:t>
            </a:r>
            <a:r>
              <a:rPr lang="en-US" altLang="zh-TW" sz="2400" dirty="0">
                <a:latin typeface="Times New Roman" panose="02020603050405020304" pitchFamily="18" charset="0"/>
                <a:cs typeface="Times New Roman" panose="02020603050405020304" pitchFamily="18" charset="0"/>
              </a:rPr>
              <a:t>Adriene Hill</a:t>
            </a:r>
            <a:r>
              <a:rPr lang="zh-TW" altLang="en-US" sz="2400" dirty="0">
                <a:latin typeface="Times New Roman" panose="02020603050405020304" pitchFamily="18" charset="0"/>
                <a:cs typeface="Times New Roman" panose="02020603050405020304" pitchFamily="18" charset="0"/>
              </a:rPr>
              <a:t>）撰</a:t>
            </a:r>
            <a:endParaRPr lang="en-US" altLang="zh-TW" sz="2400" dirty="0">
              <a:latin typeface="Times New Roman" panose="02020603050405020304" pitchFamily="18" charset="0"/>
              <a:cs typeface="Times New Roman" panose="02020603050405020304" pitchFamily="18" charset="0"/>
            </a:endParaRPr>
          </a:p>
          <a:p>
            <a:pPr>
              <a:buFont typeface="Arial" panose="020B0604020202020204" pitchFamily="34" charset="0"/>
              <a:buNone/>
              <a:defRPr/>
            </a:pPr>
            <a:endParaRPr lang="zh-TW" altLang="zh-TW" sz="3000" dirty="0">
              <a:solidFill>
                <a:srgbClr val="002060"/>
              </a:solidFill>
              <a:latin typeface="Times New Roman" panose="02020603050405020304" pitchFamily="18" charset="0"/>
              <a:cs typeface="Times New Roman" panose="02020603050405020304" pitchFamily="18" charset="0"/>
            </a:endParaRPr>
          </a:p>
        </p:txBody>
      </p:sp>
      <p:sp>
        <p:nvSpPr>
          <p:cNvPr id="200707" name="投影片編號版面配置區 5">
            <a:extLst>
              <a:ext uri="{FF2B5EF4-FFF2-40B4-BE49-F238E27FC236}">
                <a16:creationId xmlns:a16="http://schemas.microsoft.com/office/drawing/2014/main" id="{BECCF777-678F-4194-853A-F0A27EBAFAC7}"/>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41C457A-0061-4B67-B909-98EDE3983C5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7" name="標題 1">
            <a:extLst>
              <a:ext uri="{FF2B5EF4-FFF2-40B4-BE49-F238E27FC236}">
                <a16:creationId xmlns:a16="http://schemas.microsoft.com/office/drawing/2014/main" id="{84A68FBF-7631-4869-8C59-0D18B4953195}"/>
              </a:ext>
            </a:extLst>
          </p:cNvPr>
          <p:cNvSpPr>
            <a:spLocks noGrp="1"/>
          </p:cNvSpPr>
          <p:nvPr>
            <p:ph type="title"/>
          </p:nvPr>
        </p:nvSpPr>
        <p:spPr>
          <a:xfrm>
            <a:off x="1908175" y="44450"/>
            <a:ext cx="7092950" cy="1143000"/>
          </a:xfrm>
        </p:spPr>
        <p:txBody>
          <a:bodyPr rtlCol="0">
            <a:normAutofit fontScale="90000"/>
          </a:bodyPr>
          <a:lstStyle/>
          <a:p>
            <a:pPr eaLnBrk="1" fontAlgn="auto" hangingPunct="1">
              <a:spcAft>
                <a:spcPts val="0"/>
              </a:spcAft>
              <a:defRPr/>
            </a:pPr>
            <a:r>
              <a:rPr lang="zh-TW" altLang="en-US" dirty="0">
                <a:solidFill>
                  <a:schemeClr val="tx1"/>
                </a:solidFill>
                <a:latin typeface="微軟正黑體" pitchFamily="34" charset="-120"/>
                <a:ea typeface="微軟正黑體" pitchFamily="34" charset="-120"/>
              </a:rPr>
              <a:t>如是我聞</a:t>
            </a:r>
            <a:br>
              <a:rPr lang="zh-TW" altLang="en-US" dirty="0">
                <a:solidFill>
                  <a:schemeClr val="bg1"/>
                </a:solidFill>
              </a:rPr>
            </a:br>
            <a:r>
              <a:rPr lang="zh-TW" altLang="en-US" dirty="0">
                <a:solidFill>
                  <a:srgbClr val="9E0000"/>
                </a:solidFill>
              </a:rPr>
              <a:t>天災後物價上漲</a:t>
            </a:r>
            <a:endParaRPr lang="zh-TW" altLang="en-US"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內容版面配置區 2">
            <a:extLst>
              <a:ext uri="{FF2B5EF4-FFF2-40B4-BE49-F238E27FC236}">
                <a16:creationId xmlns:a16="http://schemas.microsoft.com/office/drawing/2014/main" id="{C3149C57-6D47-419B-9C25-C7903086AFD3}"/>
              </a:ext>
            </a:extLst>
          </p:cNvPr>
          <p:cNvSpPr txBox="1">
            <a:spLocks noChangeArrowheads="1"/>
          </p:cNvSpPr>
          <p:nvPr/>
        </p:nvSpPr>
        <p:spPr bwMode="auto">
          <a:xfrm>
            <a:off x="762000" y="1600200"/>
            <a:ext cx="7858125"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 typeface="Arial" panose="020B0604020202020204" pitchFamily="34" charset="0"/>
              <a:buNone/>
            </a:pPr>
            <a:r>
              <a:rPr lang="zh-TW" altLang="en-US">
                <a:latin typeface="Times New Roman" panose="02020603050405020304" pitchFamily="18" charset="0"/>
                <a:cs typeface="Times New Roman" panose="02020603050405020304" pitchFamily="18" charset="0"/>
              </a:rPr>
              <a:t>淹水時，一瓶水賣</a:t>
            </a:r>
            <a:r>
              <a:rPr lang="en-US" altLang="zh-TW">
                <a:latin typeface="Times New Roman" panose="02020603050405020304" pitchFamily="18" charset="0"/>
                <a:cs typeface="Times New Roman" panose="02020603050405020304" pitchFamily="18" charset="0"/>
              </a:rPr>
              <a:t>30 </a:t>
            </a:r>
            <a:r>
              <a:rPr lang="zh-TW" altLang="en-US">
                <a:latin typeface="Times New Roman" panose="02020603050405020304" pitchFamily="18" charset="0"/>
                <a:cs typeface="Times New Roman" panose="02020603050405020304" pitchFamily="18" charset="0"/>
              </a:rPr>
              <a:t>美元，一加侖汽油賣</a:t>
            </a:r>
            <a:r>
              <a:rPr lang="en-US" altLang="zh-TW">
                <a:latin typeface="Times New Roman" panose="02020603050405020304" pitchFamily="18" charset="0"/>
                <a:cs typeface="Times New Roman" panose="02020603050405020304" pitchFamily="18" charset="0"/>
              </a:rPr>
              <a:t>10 </a:t>
            </a:r>
            <a:r>
              <a:rPr lang="zh-TW" altLang="en-US">
                <a:latin typeface="Times New Roman" panose="02020603050405020304" pitchFamily="18" charset="0"/>
                <a:cs typeface="Times New Roman" panose="02020603050405020304" pitchFamily="18" charset="0"/>
              </a:rPr>
              <a:t>美元，你會不會覺得有點過分？</a:t>
            </a:r>
            <a:endParaRPr lang="en-US" altLang="zh-TW">
              <a:latin typeface="Times New Roman" panose="02020603050405020304" pitchFamily="18" charset="0"/>
              <a:cs typeface="Times New Roman" panose="02020603050405020304" pitchFamily="18" charset="0"/>
            </a:endParaRPr>
          </a:p>
          <a:p>
            <a:pPr eaLnBrk="1" hangingPunct="1">
              <a:spcBef>
                <a:spcPct val="0"/>
              </a:spcBef>
              <a:buFont typeface="Arial" panose="020B0604020202020204" pitchFamily="34" charset="0"/>
              <a:buNone/>
            </a:pPr>
            <a:r>
              <a:rPr lang="zh-TW" altLang="en-US">
                <a:latin typeface="Times New Roman" panose="02020603050405020304" pitchFamily="18" charset="0"/>
                <a:cs typeface="Times New Roman" panose="02020603050405020304" pitchFamily="18" charset="0"/>
              </a:rPr>
              <a:t>美國大部分的州都有反哄抬物價的法令，檢察官可以起訴那些在天災發生之後哄抬物價的人。</a:t>
            </a:r>
            <a:endParaRPr lang="en-US" altLang="zh-TW">
              <a:latin typeface="Times New Roman" panose="02020603050405020304" pitchFamily="18" charset="0"/>
              <a:cs typeface="Times New Roman" panose="02020603050405020304" pitchFamily="18" charset="0"/>
            </a:endParaRPr>
          </a:p>
        </p:txBody>
      </p:sp>
      <p:sp>
        <p:nvSpPr>
          <p:cNvPr id="201731" name="投影片編號版面配置區 5">
            <a:extLst>
              <a:ext uri="{FF2B5EF4-FFF2-40B4-BE49-F238E27FC236}">
                <a16:creationId xmlns:a16="http://schemas.microsoft.com/office/drawing/2014/main" id="{B2FA5980-BEFB-419F-9F0F-52E5BE494C73}"/>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08BC99EF-B28B-4B3F-AEC9-DE34E9264F85}"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7" name="標題 1">
            <a:extLst>
              <a:ext uri="{FF2B5EF4-FFF2-40B4-BE49-F238E27FC236}">
                <a16:creationId xmlns:a16="http://schemas.microsoft.com/office/drawing/2014/main" id="{AA1A7B47-7C3E-4417-8E23-EDCF846558E6}"/>
              </a:ext>
            </a:extLst>
          </p:cNvPr>
          <p:cNvSpPr>
            <a:spLocks noGrp="1"/>
          </p:cNvSpPr>
          <p:nvPr>
            <p:ph type="title"/>
          </p:nvPr>
        </p:nvSpPr>
        <p:spPr>
          <a:xfrm>
            <a:off x="1908175" y="44450"/>
            <a:ext cx="7092950" cy="1143000"/>
          </a:xfrm>
        </p:spPr>
        <p:txBody>
          <a:bodyPr rtlCol="0">
            <a:normAutofit fontScale="90000"/>
          </a:bodyPr>
          <a:lstStyle/>
          <a:p>
            <a:pPr eaLnBrk="1" fontAlgn="auto" hangingPunct="1">
              <a:spcAft>
                <a:spcPts val="0"/>
              </a:spcAft>
              <a:defRPr/>
            </a:pPr>
            <a:r>
              <a:rPr lang="zh-TW" altLang="en-US" dirty="0">
                <a:solidFill>
                  <a:schemeClr val="tx1"/>
                </a:solidFill>
                <a:latin typeface="微軟正黑體" pitchFamily="34" charset="-120"/>
                <a:ea typeface="微軟正黑體" pitchFamily="34" charset="-120"/>
              </a:rPr>
              <a:t>如是我聞</a:t>
            </a:r>
            <a:br>
              <a:rPr lang="zh-TW" altLang="en-US" dirty="0">
                <a:solidFill>
                  <a:schemeClr val="bg1"/>
                </a:solidFill>
              </a:rPr>
            </a:br>
            <a:r>
              <a:rPr lang="zh-TW" altLang="en-US" dirty="0">
                <a:solidFill>
                  <a:srgbClr val="9E0000"/>
                </a:solidFill>
              </a:rPr>
              <a:t>天災後物價上漲</a:t>
            </a:r>
            <a:endParaRPr lang="zh-TW" altLang="en-US"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內容版面配置區 2">
            <a:extLst>
              <a:ext uri="{FF2B5EF4-FFF2-40B4-BE49-F238E27FC236}">
                <a16:creationId xmlns:a16="http://schemas.microsoft.com/office/drawing/2014/main" id="{423ABC91-F6A2-41E2-A4B7-605ECA27CA26}"/>
              </a:ext>
            </a:extLst>
          </p:cNvPr>
          <p:cNvSpPr txBox="1">
            <a:spLocks noChangeArrowheads="1"/>
          </p:cNvSpPr>
          <p:nvPr/>
        </p:nvSpPr>
        <p:spPr bwMode="auto">
          <a:xfrm>
            <a:off x="762000" y="1600200"/>
            <a:ext cx="7858125"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buFont typeface="Arial" panose="020B0604020202020204" pitchFamily="34" charset="0"/>
              <a:buNone/>
            </a:pPr>
            <a:r>
              <a:rPr lang="zh-TW" altLang="en-US"/>
              <a:t>不過，大多數經濟學家認為，當天災發生時，高價反而有利於受災區。價格飆漲是市場運作下的結果，顯示基本的供需法則正發揮作用。</a:t>
            </a:r>
          </a:p>
          <a:p>
            <a:pPr>
              <a:buFont typeface="Arial" panose="020B0604020202020204" pitchFamily="34" charset="0"/>
              <a:buNone/>
            </a:pPr>
            <a:r>
              <a:rPr lang="zh-TW" altLang="en-US"/>
              <a:t>當天災發生時，必需品（如水跟糧食）的價格，一方面，會因大家搶買而飆高，就如同海水受到月球引力的影響，會有漲潮的時候；另一方面，也會因供應減少，甚或中斷而飆高。就如同海底地震會推高海浪一樣。</a:t>
            </a:r>
            <a:endParaRPr lang="en-US" altLang="zh-TW"/>
          </a:p>
          <a:p>
            <a:pPr eaLnBrk="1" hangingPunct="1">
              <a:spcBef>
                <a:spcPct val="0"/>
              </a:spcBef>
              <a:buFontTx/>
              <a:buNone/>
            </a:pPr>
            <a:endParaRPr lang="en-US" altLang="zh-TW"/>
          </a:p>
          <a:p>
            <a:pPr eaLnBrk="1" hangingPunct="1">
              <a:spcBef>
                <a:spcPct val="0"/>
              </a:spcBef>
              <a:buFontTx/>
              <a:buNone/>
            </a:pPr>
            <a:endParaRPr lang="en-US" altLang="zh-TW"/>
          </a:p>
        </p:txBody>
      </p:sp>
      <p:sp>
        <p:nvSpPr>
          <p:cNvPr id="202755" name="投影片編號版面配置區 5">
            <a:extLst>
              <a:ext uri="{FF2B5EF4-FFF2-40B4-BE49-F238E27FC236}">
                <a16:creationId xmlns:a16="http://schemas.microsoft.com/office/drawing/2014/main" id="{92708F84-699B-4D39-928F-A252455D7482}"/>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3E935CC-B9C0-4CD5-9D20-F4560B3ADCF9}"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109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7" name="標題 1">
            <a:extLst>
              <a:ext uri="{FF2B5EF4-FFF2-40B4-BE49-F238E27FC236}">
                <a16:creationId xmlns:a16="http://schemas.microsoft.com/office/drawing/2014/main" id="{4B802557-7519-40BD-9272-7C00FA00932E}"/>
              </a:ext>
            </a:extLst>
          </p:cNvPr>
          <p:cNvSpPr>
            <a:spLocks noGrp="1"/>
          </p:cNvSpPr>
          <p:nvPr>
            <p:ph type="title"/>
          </p:nvPr>
        </p:nvSpPr>
        <p:spPr>
          <a:xfrm>
            <a:off x="1908175" y="44450"/>
            <a:ext cx="7092950" cy="1143000"/>
          </a:xfrm>
        </p:spPr>
        <p:txBody>
          <a:bodyPr rtlCol="0">
            <a:normAutofit fontScale="90000"/>
          </a:bodyPr>
          <a:lstStyle/>
          <a:p>
            <a:pPr eaLnBrk="1" fontAlgn="auto" hangingPunct="1">
              <a:spcAft>
                <a:spcPts val="0"/>
              </a:spcAft>
              <a:defRPr/>
            </a:pPr>
            <a:r>
              <a:rPr lang="zh-TW" altLang="en-US" dirty="0">
                <a:solidFill>
                  <a:schemeClr val="tx1"/>
                </a:solidFill>
                <a:latin typeface="微軟正黑體" pitchFamily="34" charset="-120"/>
                <a:ea typeface="微軟正黑體" pitchFamily="34" charset="-120"/>
              </a:rPr>
              <a:t>如是我聞</a:t>
            </a:r>
            <a:br>
              <a:rPr lang="zh-TW" altLang="en-US" dirty="0">
                <a:solidFill>
                  <a:schemeClr val="bg1"/>
                </a:solidFill>
              </a:rPr>
            </a:br>
            <a:r>
              <a:rPr lang="zh-TW" altLang="en-US" dirty="0">
                <a:solidFill>
                  <a:srgbClr val="9E0000"/>
                </a:solidFill>
              </a:rPr>
              <a:t>天災後物價上漲</a:t>
            </a:r>
            <a:endParaRPr lang="zh-TW"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DEE3151-D8AF-4039-BCD9-FE594E9ED7E6}"/>
              </a:ext>
            </a:extLst>
          </p:cNvPr>
          <p:cNvSpPr>
            <a:spLocks noGrp="1"/>
          </p:cNvSpPr>
          <p:nvPr>
            <p:ph type="title"/>
          </p:nvPr>
        </p:nvSpPr>
        <p:spPr>
          <a:xfrm>
            <a:off x="2051050" y="44450"/>
            <a:ext cx="6635750" cy="1143000"/>
          </a:xfrm>
        </p:spPr>
        <p:txBody>
          <a:bodyPr/>
          <a:lstStyle/>
          <a:p>
            <a:pPr eaLnBrk="1" hangingPunct="1"/>
            <a:r>
              <a:rPr lang="zh-TW" altLang="en-US"/>
              <a:t>何謂競爭？</a:t>
            </a:r>
          </a:p>
        </p:txBody>
      </p:sp>
      <p:sp>
        <p:nvSpPr>
          <p:cNvPr id="95235" name="Rectangle 3">
            <a:extLst>
              <a:ext uri="{FF2B5EF4-FFF2-40B4-BE49-F238E27FC236}">
                <a16:creationId xmlns:a16="http://schemas.microsoft.com/office/drawing/2014/main" id="{12A9257D-7613-46A0-8389-5797B33A4863}"/>
              </a:ext>
            </a:extLst>
          </p:cNvPr>
          <p:cNvSpPr>
            <a:spLocks noGrp="1"/>
          </p:cNvSpPr>
          <p:nvPr>
            <p:ph idx="1"/>
          </p:nvPr>
        </p:nvSpPr>
        <p:spPr/>
        <p:txBody>
          <a:bodyPr/>
          <a:lstStyle/>
          <a:p>
            <a:pPr eaLnBrk="1" hangingPunct="1"/>
            <a:r>
              <a:rPr lang="zh-TW" altLang="en-US"/>
              <a:t>冰淇淋市場，如同經濟體系的大多數市場，是高度競爭的。</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a:t>每個買者知道有哪些冰淇淋店可供他選擇，且每個賣者知道他的產品與其他賣者的產品相類似。</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a:t>因此，冰淇淋的價格與銷售數量並非由單一的買者或賣者所決定，而是由所有的買者與賣者所共同決定的。</a:t>
            </a:r>
          </a:p>
        </p:txBody>
      </p:sp>
      <p:sp>
        <p:nvSpPr>
          <p:cNvPr id="95236" name="投影片編號版面配置區 5">
            <a:extLst>
              <a:ext uri="{FF2B5EF4-FFF2-40B4-BE49-F238E27FC236}">
                <a16:creationId xmlns:a16="http://schemas.microsoft.com/office/drawing/2014/main" id="{483833C0-1B5A-4F09-B311-36C29EE48CF4}"/>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880304DE-6A1D-475A-B3F0-6E9CB8BEBD99}"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內容版面配置區 2">
            <a:extLst>
              <a:ext uri="{FF2B5EF4-FFF2-40B4-BE49-F238E27FC236}">
                <a16:creationId xmlns:a16="http://schemas.microsoft.com/office/drawing/2014/main" id="{FFA5FDA0-114A-4C94-BF9A-6224B9FFEFB8}"/>
              </a:ext>
            </a:extLst>
          </p:cNvPr>
          <p:cNvSpPr txBox="1">
            <a:spLocks noChangeArrowheads="1"/>
          </p:cNvSpPr>
          <p:nvPr/>
        </p:nvSpPr>
        <p:spPr bwMode="auto">
          <a:xfrm>
            <a:off x="611188" y="1484313"/>
            <a:ext cx="8239125"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nSpc>
                <a:spcPts val="3600"/>
              </a:lnSpc>
              <a:spcBef>
                <a:spcPct val="0"/>
              </a:spcBef>
              <a:buFont typeface="Arial" panose="020B0604020202020204" pitchFamily="34" charset="0"/>
              <a:buNone/>
            </a:pPr>
            <a:r>
              <a:rPr lang="zh-TW" altLang="en-US"/>
              <a:t>反哄抬物價的法令讓物價被壓低，這會鼓勵人們搶購物資（如多買瓶裝水以防萬一），而讓商品架上空無一物。這時候你可能會懷疑：透過比誰跑得快來決定物資歸屬的方式會比透過市場價格來得公平嗎？相反地，如果允許物價大幅上漲，則大家會認真思考，是否有必要為了「以防萬一」而買那麼多瓶裝水。如此一來，不管跑得快還是慢，大家都不會瘋狂搶購，從而可以讓更多人買到必需品。因此，價格機制其實可以比反哄抬物價的法令造成更合理的結果。</a:t>
            </a:r>
            <a:endParaRPr lang="en-US" altLang="zh-TW"/>
          </a:p>
        </p:txBody>
      </p:sp>
      <p:sp>
        <p:nvSpPr>
          <p:cNvPr id="203779" name="投影片編號版面配置區 5">
            <a:extLst>
              <a:ext uri="{FF2B5EF4-FFF2-40B4-BE49-F238E27FC236}">
                <a16:creationId xmlns:a16="http://schemas.microsoft.com/office/drawing/2014/main" id="{C14C6F96-D00B-4718-A284-2FAFFF24661F}"/>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8EFC86F4-B728-4D0E-9443-C4E30EC9AF0C}"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7" name="標題 1">
            <a:extLst>
              <a:ext uri="{FF2B5EF4-FFF2-40B4-BE49-F238E27FC236}">
                <a16:creationId xmlns:a16="http://schemas.microsoft.com/office/drawing/2014/main" id="{084DFA9D-81D9-42EB-9F2A-FAC6B34C22B4}"/>
              </a:ext>
            </a:extLst>
          </p:cNvPr>
          <p:cNvSpPr>
            <a:spLocks noGrp="1"/>
          </p:cNvSpPr>
          <p:nvPr>
            <p:ph type="title"/>
          </p:nvPr>
        </p:nvSpPr>
        <p:spPr>
          <a:xfrm>
            <a:off x="1908175" y="44450"/>
            <a:ext cx="7092950" cy="1143000"/>
          </a:xfrm>
        </p:spPr>
        <p:txBody>
          <a:bodyPr rtlCol="0">
            <a:normAutofit fontScale="90000"/>
          </a:bodyPr>
          <a:lstStyle/>
          <a:p>
            <a:pPr eaLnBrk="1" fontAlgn="auto" hangingPunct="1">
              <a:spcAft>
                <a:spcPts val="0"/>
              </a:spcAft>
              <a:defRPr/>
            </a:pPr>
            <a:r>
              <a:rPr lang="zh-TW" altLang="en-US" dirty="0">
                <a:solidFill>
                  <a:schemeClr val="tx1"/>
                </a:solidFill>
                <a:latin typeface="微軟正黑體" pitchFamily="34" charset="-120"/>
                <a:ea typeface="微軟正黑體" pitchFamily="34" charset="-120"/>
              </a:rPr>
              <a:t>如是我聞</a:t>
            </a:r>
            <a:br>
              <a:rPr lang="zh-TW" altLang="en-US" dirty="0">
                <a:solidFill>
                  <a:schemeClr val="bg1"/>
                </a:solidFill>
              </a:rPr>
            </a:br>
            <a:r>
              <a:rPr lang="zh-TW" altLang="en-US" dirty="0">
                <a:solidFill>
                  <a:srgbClr val="9E0000"/>
                </a:solidFill>
              </a:rPr>
              <a:t>天災後物價上漲</a:t>
            </a:r>
            <a:endParaRPr lang="zh-TW" altLang="en-US"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內容版面配置區 2">
            <a:extLst>
              <a:ext uri="{FF2B5EF4-FFF2-40B4-BE49-F238E27FC236}">
                <a16:creationId xmlns:a16="http://schemas.microsoft.com/office/drawing/2014/main" id="{53B987B4-7DD5-4284-B980-9F65D6EA3579}"/>
              </a:ext>
            </a:extLst>
          </p:cNvPr>
          <p:cNvSpPr txBox="1">
            <a:spLocks noChangeArrowheads="1"/>
          </p:cNvSpPr>
          <p:nvPr/>
        </p:nvSpPr>
        <p:spPr bwMode="auto">
          <a:xfrm>
            <a:off x="762000" y="1600200"/>
            <a:ext cx="4602163"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buFont typeface="Arial" panose="020B0604020202020204" pitchFamily="34" charset="0"/>
              <a:buNone/>
            </a:pPr>
            <a:r>
              <a:rPr lang="zh-TW" altLang="en-US"/>
              <a:t>從供給面的角度來看，災區物價飆漲其實也會鼓勵非災區的商人將物資輸往災區，就如同在戰爭中，總是有人會設法把糧食偷運到被圍困的城市以賺取暴利（如果禁止暴利，則該城會因缺糧而很快被攻陷）。</a:t>
            </a:r>
            <a:endParaRPr lang="zh-TW" altLang="zh-TW"/>
          </a:p>
        </p:txBody>
      </p:sp>
      <p:sp>
        <p:nvSpPr>
          <p:cNvPr id="204803" name="投影片編號版面配置區 5">
            <a:extLst>
              <a:ext uri="{FF2B5EF4-FFF2-40B4-BE49-F238E27FC236}">
                <a16:creationId xmlns:a16="http://schemas.microsoft.com/office/drawing/2014/main" id="{33DB7620-D933-4645-ADB0-6B62D7AB0049}"/>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8244CFBB-7F1C-44C0-A2E1-3B5246A8407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7" name="標題 1">
            <a:extLst>
              <a:ext uri="{FF2B5EF4-FFF2-40B4-BE49-F238E27FC236}">
                <a16:creationId xmlns:a16="http://schemas.microsoft.com/office/drawing/2014/main" id="{898B42E3-60F4-4955-8E32-956E1CB0A90E}"/>
              </a:ext>
            </a:extLst>
          </p:cNvPr>
          <p:cNvSpPr>
            <a:spLocks noGrp="1"/>
          </p:cNvSpPr>
          <p:nvPr>
            <p:ph type="title"/>
          </p:nvPr>
        </p:nvSpPr>
        <p:spPr>
          <a:xfrm>
            <a:off x="1908175" y="44450"/>
            <a:ext cx="7092950" cy="1143000"/>
          </a:xfrm>
        </p:spPr>
        <p:txBody>
          <a:bodyPr rtlCol="0">
            <a:normAutofit fontScale="90000"/>
          </a:bodyPr>
          <a:lstStyle/>
          <a:p>
            <a:pPr eaLnBrk="1" fontAlgn="auto" hangingPunct="1">
              <a:spcAft>
                <a:spcPts val="0"/>
              </a:spcAft>
              <a:defRPr/>
            </a:pPr>
            <a:r>
              <a:rPr lang="zh-TW" altLang="en-US" dirty="0">
                <a:solidFill>
                  <a:schemeClr val="tx1"/>
                </a:solidFill>
                <a:latin typeface="微軟正黑體" pitchFamily="34" charset="-120"/>
                <a:ea typeface="微軟正黑體" pitchFamily="34" charset="-120"/>
              </a:rPr>
              <a:t>如是我聞</a:t>
            </a:r>
            <a:br>
              <a:rPr lang="zh-TW" altLang="en-US" dirty="0">
                <a:solidFill>
                  <a:schemeClr val="bg1"/>
                </a:solidFill>
              </a:rPr>
            </a:br>
            <a:r>
              <a:rPr lang="zh-TW" altLang="en-US" dirty="0">
                <a:solidFill>
                  <a:srgbClr val="9E0000"/>
                </a:solidFill>
              </a:rPr>
              <a:t>天災後物價上漲</a:t>
            </a:r>
            <a:endParaRPr lang="zh-TW" altLang="en-US" dirty="0"/>
          </a:p>
        </p:txBody>
      </p:sp>
      <p:pic>
        <p:nvPicPr>
          <p:cNvPr id="204805" name="Picture 5">
            <a:extLst>
              <a:ext uri="{FF2B5EF4-FFF2-40B4-BE49-F238E27FC236}">
                <a16:creationId xmlns:a16="http://schemas.microsoft.com/office/drawing/2014/main" id="{C86ADE42-FA2B-49A8-BAC5-DD0699A84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1709738"/>
            <a:ext cx="260985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內容版面配置區 2">
            <a:extLst>
              <a:ext uri="{FF2B5EF4-FFF2-40B4-BE49-F238E27FC236}">
                <a16:creationId xmlns:a16="http://schemas.microsoft.com/office/drawing/2014/main" id="{36AD357B-BB95-43F2-B752-D46169563DE6}"/>
              </a:ext>
            </a:extLst>
          </p:cNvPr>
          <p:cNvSpPr txBox="1">
            <a:spLocks noChangeArrowheads="1"/>
          </p:cNvSpPr>
          <p:nvPr/>
        </p:nvSpPr>
        <p:spPr bwMode="auto">
          <a:xfrm>
            <a:off x="687388" y="1600200"/>
            <a:ext cx="7858125"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buFont typeface="Arial" panose="020B0604020202020204" pitchFamily="34" charset="0"/>
              <a:buNone/>
            </a:pPr>
            <a:r>
              <a:rPr lang="zh-TW" altLang="en-US"/>
              <a:t>不過，還是有不少人（包括商家）不認同經濟學家的上述觀點。主要是因為「扶弱濟貧、同舟共濟」是社會的共同價值，且商家一旦被認定是「奸商」，以後在社區就很難經營下去。</a:t>
            </a:r>
            <a:endParaRPr lang="zh-TW" altLang="zh-TW"/>
          </a:p>
        </p:txBody>
      </p:sp>
      <p:sp>
        <p:nvSpPr>
          <p:cNvPr id="205827" name="投影片編號版面配置區 5">
            <a:extLst>
              <a:ext uri="{FF2B5EF4-FFF2-40B4-BE49-F238E27FC236}">
                <a16:creationId xmlns:a16="http://schemas.microsoft.com/office/drawing/2014/main" id="{A181C38C-0D9E-4F02-B67D-1ED0BF97801E}"/>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46DF8F9-84C0-4EC6-95EF-6FC809C95DB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7" name="標題 1">
            <a:extLst>
              <a:ext uri="{FF2B5EF4-FFF2-40B4-BE49-F238E27FC236}">
                <a16:creationId xmlns:a16="http://schemas.microsoft.com/office/drawing/2014/main" id="{7F8751A4-BB86-44DF-B260-62D99DABF128}"/>
              </a:ext>
            </a:extLst>
          </p:cNvPr>
          <p:cNvSpPr>
            <a:spLocks noGrp="1"/>
          </p:cNvSpPr>
          <p:nvPr>
            <p:ph type="title"/>
          </p:nvPr>
        </p:nvSpPr>
        <p:spPr>
          <a:xfrm>
            <a:off x="1908175" y="44450"/>
            <a:ext cx="7092950" cy="1143000"/>
          </a:xfrm>
        </p:spPr>
        <p:txBody>
          <a:bodyPr rtlCol="0">
            <a:normAutofit fontScale="90000"/>
          </a:bodyPr>
          <a:lstStyle/>
          <a:p>
            <a:pPr eaLnBrk="1" fontAlgn="auto" hangingPunct="1">
              <a:spcAft>
                <a:spcPts val="0"/>
              </a:spcAft>
              <a:defRPr/>
            </a:pPr>
            <a:r>
              <a:rPr lang="zh-TW" altLang="en-US" dirty="0">
                <a:solidFill>
                  <a:schemeClr val="tx1"/>
                </a:solidFill>
                <a:latin typeface="微軟正黑體" pitchFamily="34" charset="-120"/>
                <a:ea typeface="微軟正黑體" pitchFamily="34" charset="-120"/>
              </a:rPr>
              <a:t>如是我聞</a:t>
            </a:r>
            <a:br>
              <a:rPr lang="zh-TW" altLang="en-US" dirty="0">
                <a:solidFill>
                  <a:schemeClr val="bg1"/>
                </a:solidFill>
              </a:rPr>
            </a:br>
            <a:r>
              <a:rPr lang="zh-TW" altLang="en-US" dirty="0">
                <a:solidFill>
                  <a:srgbClr val="9E0000"/>
                </a:solidFill>
              </a:rPr>
              <a:t>天災後物價上漲</a:t>
            </a:r>
            <a:endParaRPr lang="zh-TW" altLang="en-US"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B5248CE8-1B73-4206-B3AB-32D0BFD5B06D}"/>
              </a:ext>
            </a:extLst>
          </p:cNvPr>
          <p:cNvSpPr>
            <a:spLocks noGrp="1"/>
          </p:cNvSpPr>
          <p:nvPr>
            <p:ph type="title"/>
          </p:nvPr>
        </p:nvSpPr>
        <p:spPr>
          <a:xfrm>
            <a:off x="2051050" y="44450"/>
            <a:ext cx="6635750" cy="1143000"/>
          </a:xfrm>
        </p:spPr>
        <p:txBody>
          <a:bodyPr/>
          <a:lstStyle/>
          <a:p>
            <a:pPr eaLnBrk="1" hangingPunct="1"/>
            <a:r>
              <a:rPr lang="zh-TW" altLang="en-US">
                <a:latin typeface="Times New Roman" panose="02020603050405020304" pitchFamily="18" charset="0"/>
                <a:cs typeface="Times New Roman" panose="02020603050405020304" pitchFamily="18" charset="0"/>
              </a:rPr>
              <a:t>聽專家怎麼說</a:t>
            </a:r>
            <a:endParaRPr lang="zh-TW" altLang="en-US"/>
          </a:p>
        </p:txBody>
      </p:sp>
      <p:sp>
        <p:nvSpPr>
          <p:cNvPr id="206851" name="投影片編號版面配置區 5">
            <a:extLst>
              <a:ext uri="{FF2B5EF4-FFF2-40B4-BE49-F238E27FC236}">
                <a16:creationId xmlns:a16="http://schemas.microsoft.com/office/drawing/2014/main" id="{6817C8E9-31D8-4CE1-98D4-DB40E3830294}"/>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8A0A0183-DD70-426D-8660-D41C253F955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pic>
        <p:nvPicPr>
          <p:cNvPr id="206852" name="Picture 5">
            <a:extLst>
              <a:ext uri="{FF2B5EF4-FFF2-40B4-BE49-F238E27FC236}">
                <a16:creationId xmlns:a16="http://schemas.microsoft.com/office/drawing/2014/main" id="{0E3B623C-D193-447C-8F69-B13578A81B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463" y="1438275"/>
            <a:ext cx="5045075" cy="5173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C6030793-C884-4E00-9E6E-F39125A879FC}"/>
              </a:ext>
            </a:extLst>
          </p:cNvPr>
          <p:cNvSpPr>
            <a:spLocks noGrp="1"/>
          </p:cNvSpPr>
          <p:nvPr>
            <p:ph type="title"/>
          </p:nvPr>
        </p:nvSpPr>
        <p:spPr>
          <a:xfrm>
            <a:off x="2051050" y="44450"/>
            <a:ext cx="6635750" cy="1143000"/>
          </a:xfrm>
        </p:spPr>
        <p:txBody>
          <a:bodyPr/>
          <a:lstStyle/>
          <a:p>
            <a:pPr eaLnBrk="1" hangingPunct="1"/>
            <a:r>
              <a:rPr lang="en-US" altLang="zh-TW"/>
              <a:t>4-5 </a:t>
            </a:r>
            <a:r>
              <a:rPr lang="zh-TW" altLang="en-US"/>
              <a:t>結論</a:t>
            </a:r>
          </a:p>
        </p:txBody>
      </p:sp>
      <p:sp>
        <p:nvSpPr>
          <p:cNvPr id="208899" name="Rectangle 3">
            <a:extLst>
              <a:ext uri="{FF2B5EF4-FFF2-40B4-BE49-F238E27FC236}">
                <a16:creationId xmlns:a16="http://schemas.microsoft.com/office/drawing/2014/main" id="{D26E8A45-7B58-4D97-B65C-FD146CCF541F}"/>
              </a:ext>
            </a:extLst>
          </p:cNvPr>
          <p:cNvSpPr>
            <a:spLocks noGrp="1"/>
          </p:cNvSpPr>
          <p:nvPr>
            <p:ph idx="1"/>
          </p:nvPr>
        </p:nvSpPr>
        <p:spPr/>
        <p:txBody>
          <a:bodyPr/>
          <a:lstStyle/>
          <a:p>
            <a:pPr eaLnBrk="1" hangingPunct="1">
              <a:defRPr/>
            </a:pPr>
            <a:r>
              <a:rPr lang="zh-TW" altLang="en-US" dirty="0"/>
              <a:t>本章分析了單一市場的供給與需求。</a:t>
            </a:r>
          </a:p>
          <a:p>
            <a:pPr eaLnBrk="1" hangingPunct="1">
              <a:defRPr/>
            </a:pPr>
            <a:endParaRPr lang="zh-TW" altLang="en-US" sz="600" dirty="0"/>
          </a:p>
          <a:p>
            <a:pPr marL="355600" indent="0">
              <a:buFont typeface="Arial" panose="020B0604020202020204" pitchFamily="34" charset="0"/>
              <a:buNone/>
              <a:defRPr/>
            </a:pPr>
            <a:r>
              <a:rPr lang="zh-TW" altLang="en-US" dirty="0"/>
              <a:t>雖然我們的討論集中在冰淇淋市場，但我們所學到的內容可以運用到大多數的其他市場。</a:t>
            </a:r>
            <a:endParaRPr lang="zh-TW" altLang="en-US" sz="600" dirty="0"/>
          </a:p>
          <a:p>
            <a:pPr marL="355600" indent="0">
              <a:buFont typeface="Arial" panose="020B0604020202020204" pitchFamily="34" charset="0"/>
              <a:buNone/>
              <a:defRPr/>
            </a:pPr>
            <a:r>
              <a:rPr lang="zh-TW" altLang="en-US" dirty="0"/>
              <a:t>因為供給與需求是如此普遍的經濟現象，所以供需模型是一個非常有用的分析工具。我們會在後續的章節中，不斷地重複使用供需模型。</a:t>
            </a:r>
          </a:p>
        </p:txBody>
      </p:sp>
      <p:sp>
        <p:nvSpPr>
          <p:cNvPr id="207876" name="投影片編號版面配置區 5">
            <a:extLst>
              <a:ext uri="{FF2B5EF4-FFF2-40B4-BE49-F238E27FC236}">
                <a16:creationId xmlns:a16="http://schemas.microsoft.com/office/drawing/2014/main" id="{9BD20CB7-9969-4A64-8C27-8F701618787E}"/>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85315E2-0D56-4970-9B6C-ABDEDB6366E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id="{D3C65AC8-62CB-4267-80C9-3B2C75988144}"/>
              </a:ext>
            </a:extLst>
          </p:cNvPr>
          <p:cNvSpPr>
            <a:spLocks noGrp="1"/>
          </p:cNvSpPr>
          <p:nvPr>
            <p:ph type="title"/>
          </p:nvPr>
        </p:nvSpPr>
        <p:spPr>
          <a:xfrm>
            <a:off x="2051050" y="44450"/>
            <a:ext cx="6635750" cy="1143000"/>
          </a:xfrm>
        </p:spPr>
        <p:txBody>
          <a:bodyPr/>
          <a:lstStyle/>
          <a:p>
            <a:pPr eaLnBrk="1" hangingPunct="1"/>
            <a:r>
              <a:rPr lang="zh-TW" altLang="en-US"/>
              <a:t>如何透過價格配置資源</a:t>
            </a:r>
          </a:p>
        </p:txBody>
      </p:sp>
      <p:sp>
        <p:nvSpPr>
          <p:cNvPr id="208899" name="Rectangle 3">
            <a:extLst>
              <a:ext uri="{FF2B5EF4-FFF2-40B4-BE49-F238E27FC236}">
                <a16:creationId xmlns:a16="http://schemas.microsoft.com/office/drawing/2014/main" id="{B8627ED7-9308-46C9-95DA-F1CACCF96F82}"/>
              </a:ext>
            </a:extLst>
          </p:cNvPr>
          <p:cNvSpPr>
            <a:spLocks noGrp="1"/>
          </p:cNvSpPr>
          <p:nvPr>
            <p:ph idx="1"/>
          </p:nvPr>
        </p:nvSpPr>
        <p:spPr/>
        <p:txBody>
          <a:bodyPr/>
          <a:lstStyle/>
          <a:p>
            <a:pPr eaLnBrk="1" hangingPunct="1"/>
            <a:r>
              <a:rPr lang="zh-TW" altLang="en-US"/>
              <a:t>第</a:t>
            </a:r>
            <a:r>
              <a:rPr lang="en-US" altLang="zh-TW"/>
              <a:t>1</a:t>
            </a:r>
            <a:r>
              <a:rPr lang="zh-TW" altLang="en-US"/>
              <a:t>章提到的</a:t>
            </a:r>
            <a:r>
              <a:rPr lang="zh-TW" altLang="en-US">
                <a:solidFill>
                  <a:srgbClr val="006600"/>
                </a:solidFill>
              </a:rPr>
              <a:t>經濟學十大原理</a:t>
            </a:r>
            <a:r>
              <a:rPr lang="zh-TW" altLang="en-US"/>
              <a:t>之一是：</a:t>
            </a:r>
            <a:r>
              <a:rPr lang="zh-TW" altLang="en-US" b="1">
                <a:solidFill>
                  <a:srgbClr val="FF0000"/>
                </a:solidFill>
              </a:rPr>
              <a:t>市場通常是組織經濟活動的良好方式</a:t>
            </a:r>
            <a:r>
              <a:rPr lang="zh-TW" altLang="en-US"/>
              <a:t>。</a:t>
            </a:r>
          </a:p>
          <a:p>
            <a:pPr eaLnBrk="1" hangingPunct="1"/>
            <a:endParaRPr lang="zh-TW" altLang="en-US" sz="700"/>
          </a:p>
          <a:p>
            <a:pPr eaLnBrk="1" hangingPunct="1">
              <a:buFont typeface="Arial" panose="020B0604020202020204" pitchFamily="34" charset="0"/>
              <a:buNone/>
            </a:pPr>
            <a:r>
              <a:rPr lang="en-US" altLang="zh-TW"/>
              <a:t>	</a:t>
            </a:r>
            <a:r>
              <a:rPr lang="zh-TW" altLang="en-US"/>
              <a:t>在任何一個經濟制度中，稀少性資源必須配置在競爭性用途中；</a:t>
            </a:r>
          </a:p>
          <a:p>
            <a:pPr eaLnBrk="1" hangingPunct="1">
              <a:buFont typeface="Arial" panose="020B0604020202020204" pitchFamily="34" charset="0"/>
              <a:buNone/>
            </a:pPr>
            <a:r>
              <a:rPr lang="en-US" altLang="zh-TW"/>
              <a:t>	</a:t>
            </a:r>
            <a:r>
              <a:rPr lang="zh-TW" altLang="en-US"/>
              <a:t>市場經濟透過供需力量來達成這個目的。</a:t>
            </a:r>
          </a:p>
          <a:p>
            <a:pPr eaLnBrk="1" hangingPunct="1">
              <a:buFont typeface="Arial" panose="020B0604020202020204" pitchFamily="34" charset="0"/>
              <a:buNone/>
            </a:pPr>
            <a:r>
              <a:rPr lang="zh-TW" altLang="en-US" sz="700"/>
              <a:t> </a:t>
            </a:r>
          </a:p>
          <a:p>
            <a:pPr eaLnBrk="1" hangingPunct="1">
              <a:buFont typeface="Arial" panose="020B0604020202020204" pitchFamily="34" charset="0"/>
              <a:buNone/>
            </a:pPr>
            <a:r>
              <a:rPr lang="en-US" altLang="zh-TW"/>
              <a:t>	</a:t>
            </a:r>
            <a:r>
              <a:rPr lang="zh-TW" altLang="en-US"/>
              <a:t>供需合起來決定很多商品與服務的價格，接著，價格成為引導資源配置的訊號。</a:t>
            </a:r>
          </a:p>
        </p:txBody>
      </p:sp>
      <p:sp>
        <p:nvSpPr>
          <p:cNvPr id="208900" name="投影片編號版面配置區 5">
            <a:extLst>
              <a:ext uri="{FF2B5EF4-FFF2-40B4-BE49-F238E27FC236}">
                <a16:creationId xmlns:a16="http://schemas.microsoft.com/office/drawing/2014/main" id="{FAB75123-196F-4E4B-B2A8-AA451577D249}"/>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FF34B9E-C032-4A37-ABDA-DE1CD902DDA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a:extLst>
              <a:ext uri="{FF2B5EF4-FFF2-40B4-BE49-F238E27FC236}">
                <a16:creationId xmlns:a16="http://schemas.microsoft.com/office/drawing/2014/main" id="{BAF488C6-7202-484B-94DE-B1808DC174D0}"/>
              </a:ext>
            </a:extLst>
          </p:cNvPr>
          <p:cNvSpPr>
            <a:spLocks noGrp="1"/>
          </p:cNvSpPr>
          <p:nvPr>
            <p:ph type="title"/>
          </p:nvPr>
        </p:nvSpPr>
        <p:spPr>
          <a:xfrm>
            <a:off x="2051050" y="44450"/>
            <a:ext cx="6635750" cy="1143000"/>
          </a:xfrm>
        </p:spPr>
        <p:txBody>
          <a:bodyPr/>
          <a:lstStyle/>
          <a:p>
            <a:pPr eaLnBrk="1" hangingPunct="1"/>
            <a:r>
              <a:rPr lang="zh-TW" altLang="en-US"/>
              <a:t>如何透過價格配置資源</a:t>
            </a:r>
          </a:p>
        </p:txBody>
      </p:sp>
      <p:sp>
        <p:nvSpPr>
          <p:cNvPr id="192516" name="Rectangle 3">
            <a:extLst>
              <a:ext uri="{FF2B5EF4-FFF2-40B4-BE49-F238E27FC236}">
                <a16:creationId xmlns:a16="http://schemas.microsoft.com/office/drawing/2014/main" id="{210239FC-D786-4804-921D-11FE93D5C1C1}"/>
              </a:ext>
            </a:extLst>
          </p:cNvPr>
          <p:cNvSpPr>
            <a:spLocks noGrp="1"/>
          </p:cNvSpPr>
          <p:nvPr>
            <p:ph idx="1"/>
          </p:nvPr>
        </p:nvSpPr>
        <p:spPr/>
        <p:txBody>
          <a:bodyPr/>
          <a:lstStyle/>
          <a:p>
            <a:pPr eaLnBrk="1" hangingPunct="1">
              <a:defRPr/>
            </a:pPr>
            <a:r>
              <a:rPr lang="zh-TW" altLang="en-US" sz="2800" dirty="0">
                <a:solidFill>
                  <a:srgbClr val="000099"/>
                </a:solidFill>
              </a:rPr>
              <a:t>例：台北市精華地段的豪宅。</a:t>
            </a:r>
            <a:endParaRPr lang="en-US" altLang="zh-TW" sz="2800" dirty="0">
              <a:solidFill>
                <a:srgbClr val="000099"/>
              </a:solidFill>
            </a:endParaRPr>
          </a:p>
          <a:p>
            <a:pPr marL="355600" indent="0">
              <a:spcBef>
                <a:spcPts val="1200"/>
              </a:spcBef>
              <a:buFont typeface="Arial" panose="020B0604020202020204" pitchFamily="34" charset="0"/>
              <a:buNone/>
              <a:defRPr/>
            </a:pPr>
            <a:r>
              <a:rPr lang="zh-TW" altLang="en-US" sz="2800" dirty="0">
                <a:solidFill>
                  <a:srgbClr val="000099"/>
                </a:solidFill>
              </a:rPr>
              <a:t>因為這些豪宅的數量有限，所以並不是每個人都可以享有精華地段豪宅的生活品質。誰可以住豪宅？就看誰願意且付得起價格。</a:t>
            </a:r>
            <a:endParaRPr lang="en-US" altLang="zh-TW" sz="2800" dirty="0">
              <a:solidFill>
                <a:srgbClr val="000099"/>
              </a:solidFill>
            </a:endParaRPr>
          </a:p>
          <a:p>
            <a:pPr marL="355600" indent="0">
              <a:spcBef>
                <a:spcPts val="1200"/>
              </a:spcBef>
              <a:buFont typeface="Arial" panose="020B0604020202020204" pitchFamily="34" charset="0"/>
              <a:buNone/>
              <a:defRPr/>
            </a:pPr>
            <a:r>
              <a:rPr lang="zh-TW" altLang="en-US" sz="2800" dirty="0">
                <a:solidFill>
                  <a:srgbClr val="000099"/>
                </a:solidFill>
              </a:rPr>
              <a:t>豪宅的價格會持續調整，直到豪宅的需求量正好與供給量達成平衡為止。因此，市場經濟透過價格分配稀少性資源。</a:t>
            </a:r>
            <a:endParaRPr lang="en-US" altLang="zh-TW" sz="2800" dirty="0">
              <a:solidFill>
                <a:srgbClr val="000099"/>
              </a:solidFill>
            </a:endParaRPr>
          </a:p>
          <a:p>
            <a:pPr eaLnBrk="1" hangingPunct="1">
              <a:defRPr/>
            </a:pPr>
            <a:endParaRPr lang="zh-TW" altLang="en-US" sz="2800" dirty="0">
              <a:solidFill>
                <a:schemeClr val="tx2">
                  <a:lumMod val="50000"/>
                </a:schemeClr>
              </a:solidFill>
            </a:endParaRPr>
          </a:p>
        </p:txBody>
      </p:sp>
      <p:sp>
        <p:nvSpPr>
          <p:cNvPr id="209924" name="投影片編號版面配置區 5">
            <a:extLst>
              <a:ext uri="{FF2B5EF4-FFF2-40B4-BE49-F238E27FC236}">
                <a16:creationId xmlns:a16="http://schemas.microsoft.com/office/drawing/2014/main" id="{E563BC75-9EEA-4955-B5B7-CADBDEEF1E19}"/>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DD170F8-241A-4165-9730-BD6149B72D8D}"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a:extLst>
              <a:ext uri="{FF2B5EF4-FFF2-40B4-BE49-F238E27FC236}">
                <a16:creationId xmlns:a16="http://schemas.microsoft.com/office/drawing/2014/main" id="{73396F7C-4952-4632-A35B-1AEC02EA0ED0}"/>
              </a:ext>
            </a:extLst>
          </p:cNvPr>
          <p:cNvSpPr>
            <a:spLocks noGrp="1"/>
          </p:cNvSpPr>
          <p:nvPr>
            <p:ph type="title"/>
          </p:nvPr>
        </p:nvSpPr>
        <p:spPr>
          <a:xfrm>
            <a:off x="2051050" y="44450"/>
            <a:ext cx="6635750" cy="1143000"/>
          </a:xfrm>
        </p:spPr>
        <p:txBody>
          <a:bodyPr/>
          <a:lstStyle/>
          <a:p>
            <a:pPr eaLnBrk="1" hangingPunct="1"/>
            <a:r>
              <a:rPr lang="zh-TW" altLang="en-US"/>
              <a:t>如何透過價格配置資源</a:t>
            </a:r>
          </a:p>
        </p:txBody>
      </p:sp>
      <p:sp>
        <p:nvSpPr>
          <p:cNvPr id="211971" name="Rectangle 3">
            <a:extLst>
              <a:ext uri="{FF2B5EF4-FFF2-40B4-BE49-F238E27FC236}">
                <a16:creationId xmlns:a16="http://schemas.microsoft.com/office/drawing/2014/main" id="{2B95C66E-9EF5-458A-A42C-36936B25371C}"/>
              </a:ext>
            </a:extLst>
          </p:cNvPr>
          <p:cNvSpPr>
            <a:spLocks noGrp="1"/>
          </p:cNvSpPr>
          <p:nvPr>
            <p:ph idx="1"/>
          </p:nvPr>
        </p:nvSpPr>
        <p:spPr/>
        <p:txBody>
          <a:bodyPr/>
          <a:lstStyle/>
          <a:p>
            <a:pPr>
              <a:defRPr/>
            </a:pPr>
            <a:r>
              <a:rPr lang="zh-TW" altLang="en-US" dirty="0"/>
              <a:t>同樣地，價格決定誰生產各項商品以及生產多少。</a:t>
            </a:r>
            <a:endParaRPr lang="en-US" altLang="zh-TW" dirty="0"/>
          </a:p>
          <a:p>
            <a:pPr marL="355600" indent="0">
              <a:buFont typeface="Arial" panose="020B0604020202020204" pitchFamily="34" charset="0"/>
              <a:buNone/>
              <a:defRPr/>
            </a:pPr>
            <a:r>
              <a:rPr lang="zh-TW" altLang="en-US" dirty="0"/>
              <a:t>以耕作為例，因為我們需要食物來維生，所以會有人從事耕作。</a:t>
            </a:r>
            <a:endParaRPr lang="en-US" altLang="zh-TW" dirty="0"/>
          </a:p>
          <a:p>
            <a:pPr marL="355600" indent="0">
              <a:buFont typeface="Arial" panose="020B0604020202020204" pitchFamily="34" charset="0"/>
              <a:buNone/>
              <a:defRPr/>
            </a:pPr>
            <a:r>
              <a:rPr lang="zh-TW" altLang="en-US" dirty="0"/>
              <a:t>是什麼因素決定誰要當農夫？在一個自由社會，政府無法強迫任何人去當農夫，以確保食物的充分供應，</a:t>
            </a:r>
            <a:endParaRPr lang="en-US" altLang="zh-TW" dirty="0"/>
          </a:p>
          <a:p>
            <a:pPr marL="355600" indent="0">
              <a:buFont typeface="Arial" panose="020B0604020202020204" pitchFamily="34" charset="0"/>
              <a:buNone/>
              <a:defRPr/>
            </a:pPr>
            <a:r>
              <a:rPr lang="zh-TW" altLang="en-US" dirty="0"/>
              <a:t>而是，當農產品的價格高，從而農夫的收入好時，自然會有足夠的人下田工作。</a:t>
            </a:r>
            <a:endParaRPr lang="en-US" altLang="zh-TW" dirty="0"/>
          </a:p>
        </p:txBody>
      </p:sp>
      <p:sp>
        <p:nvSpPr>
          <p:cNvPr id="210948" name="投影片編號版面配置區 5">
            <a:extLst>
              <a:ext uri="{FF2B5EF4-FFF2-40B4-BE49-F238E27FC236}">
                <a16:creationId xmlns:a16="http://schemas.microsoft.com/office/drawing/2014/main" id="{8DF65516-CE74-4637-8080-7B460CC72F43}"/>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C54C793-440A-4FCC-A567-F58C97349E6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a:extLst>
              <a:ext uri="{FF2B5EF4-FFF2-40B4-BE49-F238E27FC236}">
                <a16:creationId xmlns:a16="http://schemas.microsoft.com/office/drawing/2014/main" id="{9FA1D968-D0EA-49CA-A245-9CD2B150A545}"/>
              </a:ext>
            </a:extLst>
          </p:cNvPr>
          <p:cNvSpPr>
            <a:spLocks noGrp="1"/>
          </p:cNvSpPr>
          <p:nvPr>
            <p:ph type="title"/>
          </p:nvPr>
        </p:nvSpPr>
        <p:spPr>
          <a:xfrm>
            <a:off x="2051050" y="44450"/>
            <a:ext cx="6635750" cy="1143000"/>
          </a:xfrm>
        </p:spPr>
        <p:txBody>
          <a:bodyPr/>
          <a:lstStyle/>
          <a:p>
            <a:pPr eaLnBrk="1" hangingPunct="1"/>
            <a:r>
              <a:rPr lang="zh-TW" altLang="en-US"/>
              <a:t>如何透過價格配置資源</a:t>
            </a:r>
          </a:p>
        </p:txBody>
      </p:sp>
      <p:sp>
        <p:nvSpPr>
          <p:cNvPr id="211971" name="Rectangle 3">
            <a:extLst>
              <a:ext uri="{FF2B5EF4-FFF2-40B4-BE49-F238E27FC236}">
                <a16:creationId xmlns:a16="http://schemas.microsoft.com/office/drawing/2014/main" id="{F9DC6F5E-359B-4317-B2FA-869A4B3F865C}"/>
              </a:ext>
            </a:extLst>
          </p:cNvPr>
          <p:cNvSpPr>
            <a:spLocks noGrp="1"/>
          </p:cNvSpPr>
          <p:nvPr>
            <p:ph idx="1"/>
          </p:nvPr>
        </p:nvSpPr>
        <p:spPr/>
        <p:txBody>
          <a:bodyPr/>
          <a:lstStyle/>
          <a:p>
            <a:pPr eaLnBrk="1" hangingPunct="1"/>
            <a:r>
              <a:rPr lang="zh-TW" altLang="en-US"/>
              <a:t>農產品只是經濟體系眾多商品之一而已。</a:t>
            </a:r>
          </a:p>
          <a:p>
            <a:pPr eaLnBrk="1" hangingPunct="1">
              <a:buFont typeface="Arial" panose="020B0604020202020204" pitchFamily="34" charset="0"/>
              <a:buNone/>
            </a:pPr>
            <a:r>
              <a:rPr lang="en-US" altLang="zh-TW" sz="600"/>
              <a:t> </a:t>
            </a:r>
            <a:endParaRPr lang="zh-TW" altLang="en-US" sz="600"/>
          </a:p>
          <a:p>
            <a:pPr eaLnBrk="1" hangingPunct="1">
              <a:buFont typeface="Arial" panose="020B0604020202020204" pitchFamily="34" charset="0"/>
              <a:buNone/>
            </a:pPr>
            <a:r>
              <a:rPr lang="en-US" altLang="zh-TW"/>
              <a:t>	</a:t>
            </a:r>
            <a:r>
              <a:rPr lang="zh-TW" altLang="en-US"/>
              <a:t>在市場經濟中，一個社會透過價格機能決定一項商品會不會被生產、生產多少，以及由誰生產。</a:t>
            </a:r>
          </a:p>
        </p:txBody>
      </p:sp>
      <p:sp>
        <p:nvSpPr>
          <p:cNvPr id="211972" name="投影片編號版面配置區 5">
            <a:extLst>
              <a:ext uri="{FF2B5EF4-FFF2-40B4-BE49-F238E27FC236}">
                <a16:creationId xmlns:a16="http://schemas.microsoft.com/office/drawing/2014/main" id="{FB8E58B8-7080-40E5-B251-B7B17DE4432E}"/>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13A56BC-9D84-4BB1-8041-08248F7A76FB}"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a:extLst>
              <a:ext uri="{FF2B5EF4-FFF2-40B4-BE49-F238E27FC236}">
                <a16:creationId xmlns:a16="http://schemas.microsoft.com/office/drawing/2014/main" id="{C55605A8-453B-4C15-A7E1-EAFEF4D3CF02}"/>
              </a:ext>
            </a:extLst>
          </p:cNvPr>
          <p:cNvSpPr>
            <a:spLocks noGrp="1"/>
          </p:cNvSpPr>
          <p:nvPr>
            <p:ph type="title"/>
          </p:nvPr>
        </p:nvSpPr>
        <p:spPr>
          <a:xfrm>
            <a:off x="2051050" y="44450"/>
            <a:ext cx="6635750" cy="1143000"/>
          </a:xfrm>
        </p:spPr>
        <p:txBody>
          <a:bodyPr/>
          <a:lstStyle/>
          <a:p>
            <a:pPr eaLnBrk="1" hangingPunct="1"/>
            <a:r>
              <a:rPr lang="zh-TW" altLang="en-US"/>
              <a:t>如何透過價格配置資源</a:t>
            </a:r>
          </a:p>
        </p:txBody>
      </p:sp>
      <p:sp>
        <p:nvSpPr>
          <p:cNvPr id="212995" name="Rectangle 3">
            <a:extLst>
              <a:ext uri="{FF2B5EF4-FFF2-40B4-BE49-F238E27FC236}">
                <a16:creationId xmlns:a16="http://schemas.microsoft.com/office/drawing/2014/main" id="{1C3CF2E6-9E5D-43A3-8D94-8FE36D3969A1}"/>
              </a:ext>
            </a:extLst>
          </p:cNvPr>
          <p:cNvSpPr>
            <a:spLocks noGrp="1"/>
          </p:cNvSpPr>
          <p:nvPr>
            <p:ph idx="1"/>
          </p:nvPr>
        </p:nvSpPr>
        <p:spPr/>
        <p:txBody>
          <a:bodyPr/>
          <a:lstStyle/>
          <a:p>
            <a:pPr eaLnBrk="1" hangingPunct="1">
              <a:buFont typeface="Arial" panose="020B0604020202020204" pitchFamily="34" charset="0"/>
              <a:buNone/>
            </a:pPr>
            <a:r>
              <a:rPr lang="en-US" altLang="zh-TW"/>
              <a:t>	</a:t>
            </a:r>
            <a:r>
              <a:rPr lang="zh-TW" altLang="en-US"/>
              <a:t>當一項商品（如手機）要的人變多時，市場需求會增加，從而在市場供給不變下，均衡價格會上漲。</a:t>
            </a:r>
          </a:p>
          <a:p>
            <a:pPr eaLnBrk="1" hangingPunct="1"/>
            <a:endParaRPr lang="zh-TW" altLang="en-US" sz="600"/>
          </a:p>
          <a:p>
            <a:pPr eaLnBrk="1" hangingPunct="1">
              <a:buFont typeface="Arial" panose="020B0604020202020204" pitchFamily="34" charset="0"/>
              <a:buNone/>
            </a:pPr>
            <a:r>
              <a:rPr lang="en-US" altLang="zh-TW"/>
              <a:t>	</a:t>
            </a:r>
            <a:r>
              <a:rPr lang="zh-TW" altLang="en-US"/>
              <a:t>這透露出這項產品的利潤變高，進而吸引其他廠商及更多的生產投入（如勞動）加入這個市場。</a:t>
            </a:r>
          </a:p>
          <a:p>
            <a:pPr eaLnBrk="1" hangingPunct="1">
              <a:buFont typeface="Arial" panose="020B0604020202020204" pitchFamily="34" charset="0"/>
              <a:buNone/>
            </a:pPr>
            <a:r>
              <a:rPr lang="en-US" altLang="zh-TW" sz="600"/>
              <a:t> </a:t>
            </a:r>
            <a:endParaRPr lang="zh-TW" altLang="en-US" sz="600"/>
          </a:p>
          <a:p>
            <a:pPr eaLnBrk="1" hangingPunct="1">
              <a:buFont typeface="Arial" panose="020B0604020202020204" pitchFamily="34" charset="0"/>
              <a:buNone/>
            </a:pPr>
            <a:r>
              <a:rPr lang="en-US" altLang="zh-TW"/>
              <a:t>	</a:t>
            </a:r>
            <a:r>
              <a:rPr lang="zh-TW" altLang="en-US"/>
              <a:t>市場供給增加，會使這項產品的均衡價格下跌，從而資源不再流入這個市場。</a:t>
            </a:r>
          </a:p>
        </p:txBody>
      </p:sp>
      <p:sp>
        <p:nvSpPr>
          <p:cNvPr id="212996" name="投影片編號版面配置區 5">
            <a:extLst>
              <a:ext uri="{FF2B5EF4-FFF2-40B4-BE49-F238E27FC236}">
                <a16:creationId xmlns:a16="http://schemas.microsoft.com/office/drawing/2014/main" id="{72A5F893-E6BF-46C4-AD32-DB1AB29D5287}"/>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5E54922-9B3D-44B9-90A1-E2FC93AA6FE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119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109F95E-FD70-4BDA-8275-CD0A1A4B2218}"/>
              </a:ext>
            </a:extLst>
          </p:cNvPr>
          <p:cNvSpPr>
            <a:spLocks noGrp="1"/>
          </p:cNvSpPr>
          <p:nvPr>
            <p:ph type="title"/>
          </p:nvPr>
        </p:nvSpPr>
        <p:spPr>
          <a:xfrm>
            <a:off x="2051050" y="44450"/>
            <a:ext cx="6635750" cy="1143000"/>
          </a:xfrm>
        </p:spPr>
        <p:txBody>
          <a:bodyPr/>
          <a:lstStyle/>
          <a:p>
            <a:pPr eaLnBrk="1" hangingPunct="1"/>
            <a:r>
              <a:rPr lang="zh-TW" altLang="en-US"/>
              <a:t>何謂競爭？</a:t>
            </a:r>
          </a:p>
        </p:txBody>
      </p:sp>
      <p:sp>
        <p:nvSpPr>
          <p:cNvPr id="291843" name="Rectangle 3">
            <a:extLst>
              <a:ext uri="{FF2B5EF4-FFF2-40B4-BE49-F238E27FC236}">
                <a16:creationId xmlns:a16="http://schemas.microsoft.com/office/drawing/2014/main" id="{77E6E616-7E97-49E2-AD45-1846EEC284D7}"/>
              </a:ext>
            </a:extLst>
          </p:cNvPr>
          <p:cNvSpPr>
            <a:spLocks noGrp="1"/>
          </p:cNvSpPr>
          <p:nvPr>
            <p:ph idx="1"/>
          </p:nvPr>
        </p:nvSpPr>
        <p:spPr>
          <a:xfrm>
            <a:off x="457200" y="1600200"/>
            <a:ext cx="8435975" cy="4525963"/>
          </a:xfrm>
        </p:spPr>
        <p:txBody>
          <a:bodyPr/>
          <a:lstStyle/>
          <a:p>
            <a:pPr eaLnBrk="1" hangingPunct="1">
              <a:lnSpc>
                <a:spcPct val="90000"/>
              </a:lnSpc>
              <a:buFont typeface="Arial" charset="0"/>
              <a:buChar char="•"/>
              <a:defRPr/>
            </a:pPr>
            <a:r>
              <a:rPr lang="zh-TW" altLang="en-US" dirty="0"/>
              <a:t>經濟學家用</a:t>
            </a:r>
            <a:r>
              <a:rPr lang="zh-TW" altLang="en-US" b="1" dirty="0">
                <a:solidFill>
                  <a:srgbClr val="FF0000"/>
                </a:solidFill>
              </a:rPr>
              <a:t>競爭市場</a:t>
            </a:r>
            <a:r>
              <a:rPr lang="zh-TW" altLang="en-US" dirty="0"/>
              <a:t>一詞來描述一個有很多買者和很多賣者，且每個參與者對市場價格幾乎不具影響力的市場。</a:t>
            </a:r>
          </a:p>
          <a:p>
            <a:pPr eaLnBrk="1" hangingPunct="1">
              <a:lnSpc>
                <a:spcPct val="90000"/>
              </a:lnSpc>
              <a:buFont typeface="Arial" panose="020B0604020202020204" pitchFamily="34" charset="0"/>
              <a:buNone/>
              <a:defRPr/>
            </a:pPr>
            <a:r>
              <a:rPr lang="en-US" altLang="zh-TW" dirty="0"/>
              <a:t>	</a:t>
            </a:r>
            <a:r>
              <a:rPr lang="zh-TW" altLang="en-US" dirty="0"/>
              <a:t>每個冰淇淋賣者對價格的控制能力有限，因為其他賣者也在銷售類似的產品。</a:t>
            </a:r>
            <a:endParaRPr lang="en-US" altLang="zh-TW" dirty="0"/>
          </a:p>
          <a:p>
            <a:pPr indent="12700" eaLnBrk="1" hangingPunct="1">
              <a:lnSpc>
                <a:spcPct val="90000"/>
              </a:lnSpc>
              <a:buFont typeface="Arial" panose="020B0604020202020204" pitchFamily="34" charset="0"/>
              <a:buNone/>
              <a:defRPr/>
            </a:pPr>
            <a:r>
              <a:rPr lang="zh-TW" altLang="en-US" dirty="0"/>
              <a:t>每個賣者不太有理由賣得比現行價格便宜，且如果他賣得比較貴，就不會有人上門。 </a:t>
            </a:r>
          </a:p>
          <a:p>
            <a:pPr marL="355600" indent="0">
              <a:buFont typeface="Arial" panose="020B0604020202020204" pitchFamily="34" charset="0"/>
              <a:buNone/>
              <a:defRPr/>
            </a:pPr>
            <a:r>
              <a:rPr lang="zh-TW" altLang="en-US" dirty="0"/>
              <a:t>同樣地，因為每個買者的購買數量很小，所以也沒有任何一個買者可以影響冰淇淋價格。</a:t>
            </a:r>
          </a:p>
        </p:txBody>
      </p:sp>
      <p:sp>
        <p:nvSpPr>
          <p:cNvPr id="96260" name="投影片編號版面配置區 5">
            <a:extLst>
              <a:ext uri="{FF2B5EF4-FFF2-40B4-BE49-F238E27FC236}">
                <a16:creationId xmlns:a16="http://schemas.microsoft.com/office/drawing/2014/main" id="{0972532E-01B9-4A06-8F86-15F188A369AA}"/>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A9178DC2-1930-47CB-A50D-C2F027AC220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id="{45879CE8-92CA-4567-82F4-8AC994E4CFF4}"/>
              </a:ext>
            </a:extLst>
          </p:cNvPr>
          <p:cNvSpPr>
            <a:spLocks noGrp="1"/>
          </p:cNvSpPr>
          <p:nvPr>
            <p:ph type="title"/>
          </p:nvPr>
        </p:nvSpPr>
        <p:spPr>
          <a:xfrm>
            <a:off x="2051050" y="44450"/>
            <a:ext cx="6635750" cy="1143000"/>
          </a:xfrm>
        </p:spPr>
        <p:txBody>
          <a:bodyPr/>
          <a:lstStyle/>
          <a:p>
            <a:pPr eaLnBrk="1" hangingPunct="1"/>
            <a:r>
              <a:rPr lang="zh-TW" altLang="en-US"/>
              <a:t>如何透過價格配置資源</a:t>
            </a:r>
          </a:p>
        </p:txBody>
      </p:sp>
      <p:sp>
        <p:nvSpPr>
          <p:cNvPr id="196612" name="Rectangle 3">
            <a:extLst>
              <a:ext uri="{FF2B5EF4-FFF2-40B4-BE49-F238E27FC236}">
                <a16:creationId xmlns:a16="http://schemas.microsoft.com/office/drawing/2014/main" id="{57460E71-EC87-4FC6-8F03-16B135D77D76}"/>
              </a:ext>
            </a:extLst>
          </p:cNvPr>
          <p:cNvSpPr>
            <a:spLocks noGrp="1"/>
          </p:cNvSpPr>
          <p:nvPr>
            <p:ph idx="1"/>
          </p:nvPr>
        </p:nvSpPr>
        <p:spPr/>
        <p:txBody>
          <a:bodyPr/>
          <a:lstStyle/>
          <a:p>
            <a:pPr>
              <a:defRPr/>
            </a:pPr>
            <a:r>
              <a:rPr lang="zh-TW" altLang="en-US" dirty="0"/>
              <a:t>當中國大陸有能力生產筆記型電腦時，由於其生產投入的價格較低廉（這是一個訊號），所以吸引台灣的廠商前仆後繼到大陸設廠，從而全世界筆記型電腦的供給不斷地增加，進而造成筆記型電腦的價格不斷地下降（另一個訊號）。</a:t>
            </a:r>
            <a:endParaRPr lang="en-US" altLang="zh-TW" dirty="0"/>
          </a:p>
          <a:p>
            <a:pPr marL="355600" indent="0">
              <a:buFont typeface="Arial" panose="020B0604020202020204" pitchFamily="34" charset="0"/>
              <a:buNone/>
              <a:defRPr/>
            </a:pPr>
            <a:r>
              <a:rPr lang="zh-TW" altLang="en-US" dirty="0"/>
              <a:t>這也讓筆記型電腦在台灣的生產變成無利可圖，於是最後一條生產線在</a:t>
            </a:r>
            <a:r>
              <a:rPr lang="en-US" altLang="zh-TW" dirty="0"/>
              <a:t>2005 </a:t>
            </a:r>
            <a:r>
              <a:rPr lang="zh-TW" altLang="en-US" dirty="0"/>
              <a:t>年撤出台灣。</a:t>
            </a:r>
            <a:endParaRPr lang="en-US" altLang="zh-TW" dirty="0">
              <a:solidFill>
                <a:schemeClr val="tx2">
                  <a:lumMod val="50000"/>
                </a:schemeClr>
              </a:solidFill>
            </a:endParaRPr>
          </a:p>
        </p:txBody>
      </p:sp>
      <p:sp>
        <p:nvSpPr>
          <p:cNvPr id="214020" name="投影片編號版面配置區 5">
            <a:extLst>
              <a:ext uri="{FF2B5EF4-FFF2-40B4-BE49-F238E27FC236}">
                <a16:creationId xmlns:a16="http://schemas.microsoft.com/office/drawing/2014/main" id="{31001BAB-F82D-435B-920E-D1073897F7BF}"/>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AE9DB55-14B3-4683-965A-DBF426441DF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120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025ACB6E-65AA-45E6-8497-B5DC13D974F8}"/>
              </a:ext>
            </a:extLst>
          </p:cNvPr>
          <p:cNvSpPr>
            <a:spLocks noGrp="1"/>
          </p:cNvSpPr>
          <p:nvPr>
            <p:ph type="title"/>
          </p:nvPr>
        </p:nvSpPr>
        <p:spPr>
          <a:xfrm>
            <a:off x="2051050" y="44450"/>
            <a:ext cx="6635750" cy="1143000"/>
          </a:xfrm>
        </p:spPr>
        <p:txBody>
          <a:bodyPr/>
          <a:lstStyle/>
          <a:p>
            <a:pPr eaLnBrk="1" hangingPunct="1"/>
            <a:r>
              <a:rPr lang="zh-TW" altLang="en-US"/>
              <a:t>如何透過價格配置資源</a:t>
            </a:r>
          </a:p>
        </p:txBody>
      </p:sp>
      <p:sp>
        <p:nvSpPr>
          <p:cNvPr id="431107" name="Rectangle 3">
            <a:extLst>
              <a:ext uri="{FF2B5EF4-FFF2-40B4-BE49-F238E27FC236}">
                <a16:creationId xmlns:a16="http://schemas.microsoft.com/office/drawing/2014/main" id="{B1AC4EAD-DDB7-4294-9E0E-E801CBED4CC4}"/>
              </a:ext>
            </a:extLst>
          </p:cNvPr>
          <p:cNvSpPr>
            <a:spLocks noGrp="1"/>
          </p:cNvSpPr>
          <p:nvPr>
            <p:ph idx="1"/>
          </p:nvPr>
        </p:nvSpPr>
        <p:spPr/>
        <p:txBody>
          <a:bodyPr/>
          <a:lstStyle/>
          <a:p>
            <a:pPr eaLnBrk="1" hangingPunct="1">
              <a:buFont typeface="Arial" charset="0"/>
              <a:buChar char="•"/>
              <a:defRPr/>
            </a:pPr>
            <a:r>
              <a:rPr lang="zh-TW" altLang="en-US"/>
              <a:t>每個經濟社會都有數以萬計的商品種類，也可能有數以百萬計的不同能力和慾望的人們。</a:t>
            </a:r>
          </a:p>
          <a:p>
            <a:pPr eaLnBrk="1" hangingPunct="1">
              <a:buFont typeface="Arial" charset="0"/>
              <a:buNone/>
              <a:defRPr/>
            </a:pPr>
            <a:r>
              <a:rPr lang="en-US" altLang="zh-TW" sz="600"/>
              <a:t> </a:t>
            </a:r>
            <a:endParaRPr lang="zh-TW" altLang="en-US" sz="600"/>
          </a:p>
          <a:p>
            <a:pPr eaLnBrk="1" hangingPunct="1">
              <a:buFont typeface="Arial" charset="0"/>
              <a:buNone/>
              <a:defRPr/>
            </a:pPr>
            <a:r>
              <a:rPr lang="en-US" altLang="zh-TW"/>
              <a:t>	</a:t>
            </a:r>
            <a:r>
              <a:rPr lang="zh-TW" altLang="en-US"/>
              <a:t>是什麼因素讓經濟社會的運作可以有條不紊？讓你有豆漿可以喝，有衣服可以穿，有腳踏車可以騎，有手機可以打，有家教可以教？</a:t>
            </a:r>
          </a:p>
          <a:p>
            <a:pPr eaLnBrk="1" hangingPunct="1">
              <a:buFont typeface="Arial" charset="0"/>
              <a:buNone/>
              <a:defRPr/>
            </a:pPr>
            <a:r>
              <a:rPr lang="en-US" altLang="zh-TW" sz="600"/>
              <a:t> </a:t>
            </a:r>
            <a:endParaRPr lang="zh-TW" altLang="en-US" sz="600"/>
          </a:p>
          <a:p>
            <a:pPr eaLnBrk="1" hangingPunct="1">
              <a:buFont typeface="Arial" charset="0"/>
              <a:buNone/>
              <a:defRPr/>
            </a:pPr>
            <a:r>
              <a:rPr lang="en-US" altLang="zh-TW"/>
              <a:t>	</a:t>
            </a:r>
            <a:r>
              <a:rPr lang="zh-TW" altLang="en-US"/>
              <a:t>答案只有兩個字：</a:t>
            </a:r>
            <a:r>
              <a:rPr lang="zh-TW" altLang="en-US" b="1">
                <a:solidFill>
                  <a:srgbClr val="FF0000"/>
                </a:solidFill>
                <a:effectLst>
                  <a:outerShdw blurRad="38100" dist="38100" dir="2700000" algn="tl">
                    <a:srgbClr val="C0C0C0"/>
                  </a:outerShdw>
                </a:effectLst>
              </a:rPr>
              <a:t>價格</a:t>
            </a:r>
            <a:r>
              <a:rPr lang="zh-TW" altLang="en-US"/>
              <a:t>。</a:t>
            </a:r>
          </a:p>
        </p:txBody>
      </p:sp>
      <p:sp>
        <p:nvSpPr>
          <p:cNvPr id="215044" name="投影片編號版面配置區 5">
            <a:extLst>
              <a:ext uri="{FF2B5EF4-FFF2-40B4-BE49-F238E27FC236}">
                <a16:creationId xmlns:a16="http://schemas.microsoft.com/office/drawing/2014/main" id="{72A67ED4-ADF5-4A20-B392-99C0385E885D}"/>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0BC255D4-EFAB-47EF-83D3-C6198AC9FC8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121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id="{846C52A2-5D8C-48A3-B8FC-A357BE4E49EF}"/>
              </a:ext>
            </a:extLst>
          </p:cNvPr>
          <p:cNvSpPr>
            <a:spLocks noGrp="1"/>
          </p:cNvSpPr>
          <p:nvPr>
            <p:ph type="title"/>
          </p:nvPr>
        </p:nvSpPr>
        <p:spPr>
          <a:xfrm>
            <a:off x="2051050" y="44450"/>
            <a:ext cx="6635750" cy="1143000"/>
          </a:xfrm>
        </p:spPr>
        <p:txBody>
          <a:bodyPr/>
          <a:lstStyle/>
          <a:p>
            <a:pPr eaLnBrk="1" hangingPunct="1"/>
            <a:r>
              <a:rPr lang="zh-TW" altLang="en-US"/>
              <a:t>如何透過價格配置資源</a:t>
            </a:r>
          </a:p>
        </p:txBody>
      </p:sp>
      <p:sp>
        <p:nvSpPr>
          <p:cNvPr id="216067" name="Rectangle 3">
            <a:extLst>
              <a:ext uri="{FF2B5EF4-FFF2-40B4-BE49-F238E27FC236}">
                <a16:creationId xmlns:a16="http://schemas.microsoft.com/office/drawing/2014/main" id="{8476AB80-6DE6-4D13-98B8-F3AD8955AC83}"/>
              </a:ext>
            </a:extLst>
          </p:cNvPr>
          <p:cNvSpPr>
            <a:spLocks noGrp="1"/>
          </p:cNvSpPr>
          <p:nvPr>
            <p:ph idx="1"/>
          </p:nvPr>
        </p:nvSpPr>
        <p:spPr/>
        <p:txBody>
          <a:bodyPr/>
          <a:lstStyle/>
          <a:p>
            <a:r>
              <a:rPr lang="zh-TW" altLang="en-US"/>
              <a:t>如果市場經濟如亞當．史密斯所言，被一隻看不見的手引導，那麼，價格體系就是那隻看不見的手用來指揮經濟交響樂團的指揮棒。</a:t>
            </a:r>
          </a:p>
        </p:txBody>
      </p:sp>
      <p:sp>
        <p:nvSpPr>
          <p:cNvPr id="216068" name="投影片編號版面配置區 5">
            <a:extLst>
              <a:ext uri="{FF2B5EF4-FFF2-40B4-BE49-F238E27FC236}">
                <a16:creationId xmlns:a16="http://schemas.microsoft.com/office/drawing/2014/main" id="{35A91DFC-5E76-4FCA-BEC0-8DB5573C766E}"/>
              </a:ext>
            </a:extLst>
          </p:cNvPr>
          <p:cNvSpPr txBox="1">
            <a:spLocks/>
          </p:cNvSpPr>
          <p:nvPr/>
        </p:nvSpPr>
        <p:spPr bwMode="auto">
          <a:xfrm>
            <a:off x="8243888" y="6248400"/>
            <a:ext cx="785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D70970A-D9D5-4FC9-8C2C-031016FE070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122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09006100-A4B8-4E27-9E46-2AEB38158CCD}"/>
              </a:ext>
            </a:extLst>
          </p:cNvPr>
          <p:cNvSpPr>
            <a:spLocks noGrp="1"/>
          </p:cNvSpPr>
          <p:nvPr>
            <p:ph type="title"/>
          </p:nvPr>
        </p:nvSpPr>
        <p:spPr>
          <a:xfrm>
            <a:off x="2051050" y="44450"/>
            <a:ext cx="6635750" cy="1143000"/>
          </a:xfrm>
        </p:spPr>
        <p:txBody>
          <a:bodyPr/>
          <a:lstStyle/>
          <a:p>
            <a:pPr eaLnBrk="1" hangingPunct="1"/>
            <a:r>
              <a:rPr lang="zh-TW" altLang="en-US"/>
              <a:t>何謂競爭？</a:t>
            </a:r>
          </a:p>
        </p:txBody>
      </p:sp>
      <p:sp>
        <p:nvSpPr>
          <p:cNvPr id="97283" name="Rectangle 3">
            <a:extLst>
              <a:ext uri="{FF2B5EF4-FFF2-40B4-BE49-F238E27FC236}">
                <a16:creationId xmlns:a16="http://schemas.microsoft.com/office/drawing/2014/main" id="{3B384792-0EA3-4978-92E8-F25315B38901}"/>
              </a:ext>
            </a:extLst>
          </p:cNvPr>
          <p:cNvSpPr>
            <a:spLocks noGrp="1"/>
          </p:cNvSpPr>
          <p:nvPr>
            <p:ph idx="1"/>
          </p:nvPr>
        </p:nvSpPr>
        <p:spPr/>
        <p:txBody>
          <a:bodyPr/>
          <a:lstStyle/>
          <a:p>
            <a:pPr eaLnBrk="1" hangingPunct="1"/>
            <a:r>
              <a:rPr lang="zh-TW" altLang="en-US"/>
              <a:t>在本章，我們假設市場是</a:t>
            </a:r>
            <a:r>
              <a:rPr lang="zh-TW" altLang="en-US" b="1">
                <a:solidFill>
                  <a:srgbClr val="FF0000"/>
                </a:solidFill>
              </a:rPr>
              <a:t>完全競爭的</a:t>
            </a:r>
            <a:endParaRPr lang="en-US" altLang="zh-TW" b="1">
              <a:solidFill>
                <a:srgbClr val="FF0000"/>
              </a:solidFill>
            </a:endParaRPr>
          </a:p>
          <a:p>
            <a:pPr eaLnBrk="1" hangingPunct="1">
              <a:buFont typeface="Arial" panose="020B0604020202020204" pitchFamily="34" charset="0"/>
              <a:buNone/>
            </a:pPr>
            <a:r>
              <a:rPr lang="en-US" altLang="zh-TW" b="1">
                <a:solidFill>
                  <a:srgbClr val="FF0000"/>
                </a:solidFill>
              </a:rPr>
              <a:t> </a:t>
            </a:r>
            <a:r>
              <a:rPr lang="zh-TW" altLang="en-US"/>
              <a:t>（</a:t>
            </a:r>
            <a:r>
              <a:rPr lang="en-US" altLang="zh-TW"/>
              <a:t>perfectly competitive</a:t>
            </a:r>
            <a:r>
              <a:rPr lang="zh-TW" altLang="en-US"/>
              <a:t>）。</a:t>
            </a:r>
          </a:p>
          <a:p>
            <a:pPr eaLnBrk="1" hangingPunct="1"/>
            <a:endParaRPr lang="zh-TW" altLang="en-US" sz="600"/>
          </a:p>
          <a:p>
            <a:pPr eaLnBrk="1" hangingPunct="1">
              <a:buFont typeface="Arial" panose="020B0604020202020204" pitchFamily="34" charset="0"/>
              <a:buNone/>
            </a:pPr>
            <a:r>
              <a:rPr lang="en-US" altLang="zh-TW"/>
              <a:t>	</a:t>
            </a:r>
            <a:r>
              <a:rPr lang="zh-TW" altLang="en-US"/>
              <a:t>一個完全競爭市場有兩個特徵：</a:t>
            </a:r>
          </a:p>
          <a:p>
            <a:pPr eaLnBrk="1" hangingPunct="1">
              <a:buFont typeface="Arial" panose="020B0604020202020204" pitchFamily="34" charset="0"/>
              <a:buNone/>
            </a:pPr>
            <a:r>
              <a:rPr lang="en-US" altLang="zh-TW" sz="600"/>
              <a:t> </a:t>
            </a:r>
            <a:endParaRPr lang="zh-TW" altLang="en-US" sz="600"/>
          </a:p>
          <a:p>
            <a:pPr eaLnBrk="1" hangingPunct="1">
              <a:buFont typeface="Arial" panose="020B0604020202020204" pitchFamily="34" charset="0"/>
              <a:buNone/>
            </a:pPr>
            <a:r>
              <a:rPr lang="en-US" altLang="zh-TW"/>
              <a:t>	</a:t>
            </a:r>
            <a:r>
              <a:rPr lang="zh-TW" altLang="en-US"/>
              <a:t>（</a:t>
            </a:r>
            <a:r>
              <a:rPr lang="en-US" altLang="zh-TW"/>
              <a:t>1</a:t>
            </a:r>
            <a:r>
              <a:rPr lang="zh-TW" altLang="en-US"/>
              <a:t>）銷售的產品一模一樣，</a:t>
            </a:r>
          </a:p>
          <a:p>
            <a:pPr eaLnBrk="1" hangingPunct="1">
              <a:buFont typeface="Arial" panose="020B0604020202020204" pitchFamily="34" charset="0"/>
              <a:buNone/>
            </a:pPr>
            <a:r>
              <a:rPr lang="en-US" altLang="zh-TW" sz="600"/>
              <a:t> </a:t>
            </a:r>
            <a:endParaRPr lang="zh-TW" altLang="en-US" sz="600"/>
          </a:p>
          <a:p>
            <a:pPr eaLnBrk="1" hangingPunct="1">
              <a:buFont typeface="Arial" panose="020B0604020202020204" pitchFamily="34" charset="0"/>
              <a:buNone/>
            </a:pPr>
            <a:r>
              <a:rPr lang="en-US" altLang="zh-TW"/>
              <a:t>	</a:t>
            </a:r>
            <a:r>
              <a:rPr lang="zh-TW" altLang="en-US"/>
              <a:t>（</a:t>
            </a:r>
            <a:r>
              <a:rPr lang="en-US" altLang="zh-TW"/>
              <a:t>2</a:t>
            </a:r>
            <a:r>
              <a:rPr lang="zh-TW" altLang="en-US"/>
              <a:t>）買賣雙方人數眾多以致於沒有任何</a:t>
            </a:r>
            <a:r>
              <a:rPr lang="en-US" altLang="zh-TW"/>
              <a:t>	</a:t>
            </a:r>
            <a:r>
              <a:rPr lang="zh-TW" altLang="en-US"/>
              <a:t>    一個買者或賣者足以影響市場價格。</a:t>
            </a:r>
          </a:p>
        </p:txBody>
      </p:sp>
      <p:sp>
        <p:nvSpPr>
          <p:cNvPr id="97284" name="投影片編號版面配置區 5">
            <a:extLst>
              <a:ext uri="{FF2B5EF4-FFF2-40B4-BE49-F238E27FC236}">
                <a16:creationId xmlns:a16="http://schemas.microsoft.com/office/drawing/2014/main" id="{3EF3EC64-AF6F-4F1F-98FA-3BBB1CB84E65}"/>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C7E5126-E594-4237-A047-51CD73E1A628}"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AC3BCA19-3667-4C16-A36B-96D2826A91D1}"/>
              </a:ext>
            </a:extLst>
          </p:cNvPr>
          <p:cNvSpPr>
            <a:spLocks noGrp="1"/>
          </p:cNvSpPr>
          <p:nvPr>
            <p:ph type="title"/>
          </p:nvPr>
        </p:nvSpPr>
        <p:spPr>
          <a:xfrm>
            <a:off x="2051050" y="44450"/>
            <a:ext cx="6635750" cy="1143000"/>
          </a:xfrm>
        </p:spPr>
        <p:txBody>
          <a:bodyPr/>
          <a:lstStyle/>
          <a:p>
            <a:pPr eaLnBrk="1" hangingPunct="1"/>
            <a:r>
              <a:rPr lang="zh-TW" altLang="en-US"/>
              <a:t>何謂競爭？</a:t>
            </a:r>
          </a:p>
        </p:txBody>
      </p:sp>
      <p:sp>
        <p:nvSpPr>
          <p:cNvPr id="98307" name="Rectangle 3">
            <a:extLst>
              <a:ext uri="{FF2B5EF4-FFF2-40B4-BE49-F238E27FC236}">
                <a16:creationId xmlns:a16="http://schemas.microsoft.com/office/drawing/2014/main" id="{86FE055C-8F90-48F3-AD3C-AF362520BDC4}"/>
              </a:ext>
            </a:extLst>
          </p:cNvPr>
          <p:cNvSpPr>
            <a:spLocks noGrp="1"/>
          </p:cNvSpPr>
          <p:nvPr>
            <p:ph idx="1"/>
          </p:nvPr>
        </p:nvSpPr>
        <p:spPr/>
        <p:txBody>
          <a:bodyPr/>
          <a:lstStyle/>
          <a:p>
            <a:pPr eaLnBrk="1" hangingPunct="1"/>
            <a:r>
              <a:rPr lang="zh-TW" altLang="en-US"/>
              <a:t>由於完全競爭市場中的買者與賣者必須接受市場所決定的價格，我們稱他們為</a:t>
            </a:r>
            <a:r>
              <a:rPr lang="zh-TW" altLang="en-US" b="1">
                <a:solidFill>
                  <a:srgbClr val="FF0000"/>
                </a:solidFill>
              </a:rPr>
              <a:t>價格接受者</a:t>
            </a:r>
            <a:r>
              <a:rPr lang="zh-TW" altLang="en-US"/>
              <a:t>（</a:t>
            </a:r>
            <a:r>
              <a:rPr lang="en-US" altLang="zh-TW"/>
              <a:t>price takers</a:t>
            </a:r>
            <a:r>
              <a:rPr lang="zh-TW" altLang="en-US"/>
              <a:t>）。</a:t>
            </a:r>
          </a:p>
          <a:p>
            <a:pPr eaLnBrk="1" hangingPunct="1"/>
            <a:endParaRPr lang="zh-TW" altLang="en-US" sz="700"/>
          </a:p>
          <a:p>
            <a:pPr eaLnBrk="1" hangingPunct="1">
              <a:buFont typeface="Arial" panose="020B0604020202020204" pitchFamily="34" charset="0"/>
              <a:buNone/>
            </a:pPr>
            <a:r>
              <a:rPr lang="en-US" altLang="zh-TW"/>
              <a:t>	</a:t>
            </a:r>
            <a:r>
              <a:rPr lang="zh-TW" altLang="en-US"/>
              <a:t>在市場價格下，買者可以購買他們所想要購買的數量，而賣者則能賣出他們所想要賣的數量。</a:t>
            </a:r>
          </a:p>
        </p:txBody>
      </p:sp>
      <p:sp>
        <p:nvSpPr>
          <p:cNvPr id="98308" name="投影片編號版面配置區 5">
            <a:extLst>
              <a:ext uri="{FF2B5EF4-FFF2-40B4-BE49-F238E27FC236}">
                <a16:creationId xmlns:a16="http://schemas.microsoft.com/office/drawing/2014/main" id="{C7ECDD3B-E90F-4E82-AFD5-DB81D031A77F}"/>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B4D0821-113D-4960-920A-629CA7962D9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1DC47249-CB1D-47C5-A727-3599F5227155}"/>
              </a:ext>
            </a:extLst>
          </p:cNvPr>
          <p:cNvSpPr>
            <a:spLocks noGrp="1"/>
          </p:cNvSpPr>
          <p:nvPr>
            <p:ph type="title"/>
          </p:nvPr>
        </p:nvSpPr>
        <p:spPr>
          <a:xfrm>
            <a:off x="2051050" y="44450"/>
            <a:ext cx="6635750" cy="1143000"/>
          </a:xfrm>
        </p:spPr>
        <p:txBody>
          <a:bodyPr/>
          <a:lstStyle/>
          <a:p>
            <a:pPr eaLnBrk="1" hangingPunct="1"/>
            <a:r>
              <a:rPr lang="zh-TW" altLang="en-US"/>
              <a:t>何謂競爭？</a:t>
            </a:r>
          </a:p>
        </p:txBody>
      </p:sp>
      <p:sp>
        <p:nvSpPr>
          <p:cNvPr id="99331" name="Rectangle 3">
            <a:extLst>
              <a:ext uri="{FF2B5EF4-FFF2-40B4-BE49-F238E27FC236}">
                <a16:creationId xmlns:a16="http://schemas.microsoft.com/office/drawing/2014/main" id="{48C125B1-BC22-4B27-A38A-159654965450}"/>
              </a:ext>
            </a:extLst>
          </p:cNvPr>
          <p:cNvSpPr>
            <a:spLocks noGrp="1"/>
          </p:cNvSpPr>
          <p:nvPr>
            <p:ph idx="1"/>
          </p:nvPr>
        </p:nvSpPr>
        <p:spPr/>
        <p:txBody>
          <a:bodyPr/>
          <a:lstStyle/>
          <a:p>
            <a:pPr eaLnBrk="1" hangingPunct="1"/>
            <a:r>
              <a:rPr lang="zh-TW" altLang="en-US"/>
              <a:t>有些市場適用完全競爭市場的假設。</a:t>
            </a:r>
          </a:p>
          <a:p>
            <a:pPr eaLnBrk="1" hangingPunct="1"/>
            <a:endParaRPr lang="zh-TW" altLang="en-US" sz="700"/>
          </a:p>
          <a:p>
            <a:pPr eaLnBrk="1" hangingPunct="1">
              <a:buFont typeface="Arial" panose="020B0604020202020204" pitchFamily="34" charset="0"/>
              <a:buNone/>
            </a:pPr>
            <a:r>
              <a:rPr lang="en-US" altLang="zh-TW"/>
              <a:t>	</a:t>
            </a:r>
            <a:r>
              <a:rPr lang="zh-TW" altLang="en-US" sz="2800">
                <a:solidFill>
                  <a:srgbClr val="000099"/>
                </a:solidFill>
              </a:rPr>
              <a:t>例：在稻米市場，有數以千計的農夫販售稻米，和數以百萬計的消費者購買米和米製品。</a:t>
            </a:r>
          </a:p>
          <a:p>
            <a:pPr eaLnBrk="1" hangingPunct="1"/>
            <a:endParaRPr lang="zh-TW" altLang="en-US" sz="600">
              <a:solidFill>
                <a:srgbClr val="000099"/>
              </a:solidFill>
            </a:endParaRPr>
          </a:p>
          <a:p>
            <a:pPr eaLnBrk="1" hangingPunct="1">
              <a:buFont typeface="Arial" panose="020B0604020202020204" pitchFamily="34" charset="0"/>
              <a:buNone/>
            </a:pPr>
            <a:r>
              <a:rPr lang="en-US" altLang="zh-TW" sz="2800">
                <a:solidFill>
                  <a:srgbClr val="000099"/>
                </a:solidFill>
              </a:rPr>
              <a:t>	</a:t>
            </a:r>
            <a:r>
              <a:rPr lang="zh-TW" altLang="en-US" sz="2800">
                <a:solidFill>
                  <a:srgbClr val="000099"/>
                </a:solidFill>
              </a:rPr>
              <a:t>因為沒有單一的買者或賣者可以影響稻米價格，所以每個人都接受現行的市場價格。</a:t>
            </a:r>
            <a:endParaRPr lang="zh-TW" altLang="en-US"/>
          </a:p>
        </p:txBody>
      </p:sp>
      <p:sp>
        <p:nvSpPr>
          <p:cNvPr id="99332" name="投影片編號版面配置區 5">
            <a:extLst>
              <a:ext uri="{FF2B5EF4-FFF2-40B4-BE49-F238E27FC236}">
                <a16:creationId xmlns:a16="http://schemas.microsoft.com/office/drawing/2014/main" id="{878D73A1-7BE8-4757-9E09-750737F42568}"/>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5B0AF4B-845B-4754-9F85-82F7DA417D6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0769D0C1-466B-4DC5-A609-E760466E1561}"/>
              </a:ext>
            </a:extLst>
          </p:cNvPr>
          <p:cNvSpPr>
            <a:spLocks noGrp="1"/>
          </p:cNvSpPr>
          <p:nvPr>
            <p:ph type="title"/>
          </p:nvPr>
        </p:nvSpPr>
        <p:spPr>
          <a:xfrm>
            <a:off x="2051050" y="44450"/>
            <a:ext cx="6635750" cy="1143000"/>
          </a:xfrm>
        </p:spPr>
        <p:txBody>
          <a:bodyPr/>
          <a:lstStyle/>
          <a:p>
            <a:pPr eaLnBrk="1" hangingPunct="1"/>
            <a:r>
              <a:rPr lang="zh-TW" altLang="en-US"/>
              <a:t>何謂競爭？</a:t>
            </a:r>
          </a:p>
        </p:txBody>
      </p:sp>
      <p:sp>
        <p:nvSpPr>
          <p:cNvPr id="100355" name="Rectangle 3">
            <a:extLst>
              <a:ext uri="{FF2B5EF4-FFF2-40B4-BE49-F238E27FC236}">
                <a16:creationId xmlns:a16="http://schemas.microsoft.com/office/drawing/2014/main" id="{1435FC5C-D628-4F47-B972-7653E26DAC96}"/>
              </a:ext>
            </a:extLst>
          </p:cNvPr>
          <p:cNvSpPr>
            <a:spLocks noGrp="1"/>
          </p:cNvSpPr>
          <p:nvPr>
            <p:ph idx="1"/>
          </p:nvPr>
        </p:nvSpPr>
        <p:spPr/>
        <p:txBody>
          <a:bodyPr/>
          <a:lstStyle/>
          <a:p>
            <a:pPr eaLnBrk="1" hangingPunct="1">
              <a:lnSpc>
                <a:spcPct val="90000"/>
              </a:lnSpc>
            </a:pPr>
            <a:r>
              <a:rPr lang="zh-TW" altLang="en-US"/>
              <a:t>不過，並不是所有的商品與服務都在完全競爭市場中銷售。</a:t>
            </a:r>
          </a:p>
          <a:p>
            <a:pPr eaLnBrk="1" hangingPunct="1">
              <a:lnSpc>
                <a:spcPct val="90000"/>
              </a:lnSpc>
            </a:pPr>
            <a:endParaRPr lang="zh-TW" altLang="en-US" sz="700"/>
          </a:p>
          <a:p>
            <a:pPr eaLnBrk="1" hangingPunct="1">
              <a:lnSpc>
                <a:spcPct val="90000"/>
              </a:lnSpc>
              <a:buFont typeface="Arial" panose="020B0604020202020204" pitchFamily="34" charset="0"/>
              <a:buNone/>
            </a:pPr>
            <a:r>
              <a:rPr lang="en-US" altLang="zh-TW"/>
              <a:t>	</a:t>
            </a:r>
            <a:r>
              <a:rPr lang="zh-TW" altLang="en-US"/>
              <a:t>有些市場只有一個賣者，因而價格是由他定的。這樣的一個賣者稱為</a:t>
            </a:r>
            <a:r>
              <a:rPr lang="zh-TW" altLang="en-US" b="1">
                <a:solidFill>
                  <a:srgbClr val="FF0000"/>
                </a:solidFill>
              </a:rPr>
              <a:t>獨占者</a:t>
            </a:r>
            <a:r>
              <a:rPr lang="zh-TW" altLang="en-US"/>
              <a:t>（</a:t>
            </a:r>
            <a:r>
              <a:rPr lang="en-US" altLang="zh-TW"/>
              <a:t>monopoly</a:t>
            </a:r>
            <a:r>
              <a:rPr lang="zh-TW" altLang="en-US"/>
              <a:t>）。</a:t>
            </a:r>
          </a:p>
          <a:p>
            <a:pPr eaLnBrk="1" hangingPunct="1">
              <a:lnSpc>
                <a:spcPct val="90000"/>
              </a:lnSpc>
              <a:buFont typeface="Arial" panose="020B0604020202020204" pitchFamily="34" charset="0"/>
              <a:buNone/>
            </a:pPr>
            <a:r>
              <a:rPr lang="en-US" altLang="zh-TW"/>
              <a:t>	</a:t>
            </a:r>
            <a:r>
              <a:rPr lang="zh-TW" altLang="en-US" sz="2800">
                <a:solidFill>
                  <a:srgbClr val="000099"/>
                </a:solidFill>
              </a:rPr>
              <a:t>例：在地的有線電視業者可能就是一個獨占者。</a:t>
            </a:r>
            <a:endParaRPr lang="zh-TW" altLang="en-US">
              <a:solidFill>
                <a:srgbClr val="000099"/>
              </a:solidFill>
            </a:endParaRPr>
          </a:p>
          <a:p>
            <a:pPr eaLnBrk="1" hangingPunct="1">
              <a:lnSpc>
                <a:spcPct val="90000"/>
              </a:lnSpc>
              <a:buFont typeface="Arial" panose="020B0604020202020204" pitchFamily="34" charset="0"/>
              <a:buNone/>
            </a:pPr>
            <a:r>
              <a:rPr lang="zh-TW" altLang="en-US" sz="700"/>
              <a:t> </a:t>
            </a:r>
          </a:p>
          <a:p>
            <a:pPr eaLnBrk="1" hangingPunct="1">
              <a:lnSpc>
                <a:spcPct val="90000"/>
              </a:lnSpc>
              <a:buFont typeface="Arial" panose="020B0604020202020204" pitchFamily="34" charset="0"/>
              <a:buNone/>
            </a:pPr>
            <a:r>
              <a:rPr lang="en-US" altLang="zh-TW"/>
              <a:t>	</a:t>
            </a:r>
            <a:r>
              <a:rPr lang="zh-TW" altLang="en-US"/>
              <a:t>在現實世界中，大部分的市場介於完全競爭與獨占這兩個極端之間。</a:t>
            </a:r>
          </a:p>
        </p:txBody>
      </p:sp>
      <p:sp>
        <p:nvSpPr>
          <p:cNvPr id="100356" name="投影片編號版面配置區 5">
            <a:extLst>
              <a:ext uri="{FF2B5EF4-FFF2-40B4-BE49-F238E27FC236}">
                <a16:creationId xmlns:a16="http://schemas.microsoft.com/office/drawing/2014/main" id="{76DB06E0-0193-4FCD-AB48-09D4EF598B4D}"/>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D77ACA64-E388-4A06-95DE-3E2A17997AEB}"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A2AE135-C585-43E4-9F68-2A80D71B5A06}"/>
              </a:ext>
            </a:extLst>
          </p:cNvPr>
          <p:cNvSpPr>
            <a:spLocks noGrp="1"/>
          </p:cNvSpPr>
          <p:nvPr>
            <p:ph type="title"/>
          </p:nvPr>
        </p:nvSpPr>
        <p:spPr>
          <a:xfrm>
            <a:off x="2051050" y="44450"/>
            <a:ext cx="6635750" cy="1143000"/>
          </a:xfrm>
        </p:spPr>
        <p:txBody>
          <a:bodyPr/>
          <a:lstStyle/>
          <a:p>
            <a:pPr eaLnBrk="1" hangingPunct="1"/>
            <a:r>
              <a:rPr lang="zh-TW" altLang="en-US"/>
              <a:t>何謂競爭？</a:t>
            </a:r>
          </a:p>
        </p:txBody>
      </p:sp>
      <p:sp>
        <p:nvSpPr>
          <p:cNvPr id="101379" name="Rectangle 3">
            <a:extLst>
              <a:ext uri="{FF2B5EF4-FFF2-40B4-BE49-F238E27FC236}">
                <a16:creationId xmlns:a16="http://schemas.microsoft.com/office/drawing/2014/main" id="{B6B99AC6-BBBF-41AF-A67E-7474558D2068}"/>
              </a:ext>
            </a:extLst>
          </p:cNvPr>
          <p:cNvSpPr>
            <a:spLocks noGrp="1"/>
          </p:cNvSpPr>
          <p:nvPr>
            <p:ph idx="1"/>
          </p:nvPr>
        </p:nvSpPr>
        <p:spPr>
          <a:xfrm>
            <a:off x="457200" y="1600200"/>
            <a:ext cx="8572500" cy="4525963"/>
          </a:xfrm>
        </p:spPr>
        <p:txBody>
          <a:bodyPr/>
          <a:lstStyle/>
          <a:p>
            <a:pPr eaLnBrk="1" hangingPunct="1">
              <a:spcBef>
                <a:spcPct val="0"/>
              </a:spcBef>
            </a:pPr>
            <a:r>
              <a:rPr lang="zh-TW" altLang="en-US"/>
              <a:t>雖然世界上有各種類型的市場，但由於在完全競爭市場中，每個市場參與者都是價格接受者，所以完全競爭市場是最容易分析的；</a:t>
            </a:r>
          </a:p>
          <a:p>
            <a:pPr eaLnBrk="1" hangingPunct="1">
              <a:spcBef>
                <a:spcPct val="0"/>
              </a:spcBef>
            </a:pPr>
            <a:endParaRPr lang="zh-TW" altLang="en-US" sz="800"/>
          </a:p>
          <a:p>
            <a:pPr eaLnBrk="1" hangingPunct="1">
              <a:spcBef>
                <a:spcPct val="0"/>
              </a:spcBef>
              <a:buFont typeface="Arial" panose="020B0604020202020204" pitchFamily="34" charset="0"/>
              <a:buNone/>
            </a:pPr>
            <a:r>
              <a:rPr lang="en-US" altLang="zh-TW"/>
              <a:t>	</a:t>
            </a:r>
            <a:r>
              <a:rPr lang="zh-TW" altLang="en-US"/>
              <a:t>且由於絕大多數市場存在某種程度的競爭性，因此，我們在完全競爭市場所得到的分析結果，在相當程度上，可以應用到更為複雜的市場。</a:t>
            </a:r>
          </a:p>
          <a:p>
            <a:pPr eaLnBrk="1" hangingPunct="1">
              <a:spcBef>
                <a:spcPct val="0"/>
              </a:spcBef>
              <a:buFont typeface="Arial" panose="020B0604020202020204" pitchFamily="34" charset="0"/>
              <a:buNone/>
            </a:pPr>
            <a:r>
              <a:rPr lang="en-US" altLang="zh-TW" sz="800"/>
              <a:t> </a:t>
            </a:r>
            <a:endParaRPr lang="zh-TW" altLang="en-US" sz="800"/>
          </a:p>
          <a:p>
            <a:pPr eaLnBrk="1" hangingPunct="1">
              <a:spcBef>
                <a:spcPct val="0"/>
              </a:spcBef>
              <a:buFont typeface="Arial" panose="020B0604020202020204" pitchFamily="34" charset="0"/>
              <a:buNone/>
            </a:pPr>
            <a:r>
              <a:rPr lang="en-US" altLang="zh-TW"/>
              <a:t>	</a:t>
            </a:r>
            <a:r>
              <a:rPr lang="zh-TW" altLang="en-US"/>
              <a:t>尤有進者，完全競爭市場有相當豐富的社會福利意涵，因此，我們以完全競爭市場作為我們的起點。</a:t>
            </a:r>
          </a:p>
        </p:txBody>
      </p:sp>
      <p:sp>
        <p:nvSpPr>
          <p:cNvPr id="101380" name="投影片編號版面配置區 5">
            <a:extLst>
              <a:ext uri="{FF2B5EF4-FFF2-40B4-BE49-F238E27FC236}">
                <a16:creationId xmlns:a16="http://schemas.microsoft.com/office/drawing/2014/main" id="{7A7BB8B1-C4E1-46B9-80AF-D51824445E0F}"/>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9C19132-4761-42F1-95C6-AC59EB3FD79D}"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B6E39B8-F57D-4374-8D60-C49C3D521D01}"/>
              </a:ext>
            </a:extLst>
          </p:cNvPr>
          <p:cNvSpPr>
            <a:spLocks noGrp="1"/>
          </p:cNvSpPr>
          <p:nvPr>
            <p:ph type="title"/>
          </p:nvPr>
        </p:nvSpPr>
        <p:spPr>
          <a:xfrm>
            <a:off x="2051050" y="44450"/>
            <a:ext cx="6635750" cy="1143000"/>
          </a:xfrm>
        </p:spPr>
        <p:txBody>
          <a:bodyPr/>
          <a:lstStyle/>
          <a:p>
            <a:pPr eaLnBrk="1" hangingPunct="1"/>
            <a:r>
              <a:rPr lang="en-US" altLang="zh-TW"/>
              <a:t>4-2 </a:t>
            </a:r>
            <a:r>
              <a:rPr lang="zh-TW" altLang="en-US"/>
              <a:t>需求</a:t>
            </a:r>
          </a:p>
        </p:txBody>
      </p:sp>
      <p:sp>
        <p:nvSpPr>
          <p:cNvPr id="102403" name="Rectangle 3">
            <a:extLst>
              <a:ext uri="{FF2B5EF4-FFF2-40B4-BE49-F238E27FC236}">
                <a16:creationId xmlns:a16="http://schemas.microsoft.com/office/drawing/2014/main" id="{E72FCDE8-471C-4D72-86CC-788702D4BA3B}"/>
              </a:ext>
            </a:extLst>
          </p:cNvPr>
          <p:cNvSpPr>
            <a:spLocks noGrp="1"/>
          </p:cNvSpPr>
          <p:nvPr>
            <p:ph idx="1"/>
          </p:nvPr>
        </p:nvSpPr>
        <p:spPr/>
        <p:txBody>
          <a:bodyPr/>
          <a:lstStyle/>
          <a:p>
            <a:pPr eaLnBrk="1" hangingPunct="1"/>
            <a:r>
              <a:rPr lang="zh-TW" altLang="en-US"/>
              <a:t>我們藉由檢視買者的行為來開始我們對市場的研究。在以下的分析中，我們以冰淇淋為例。</a:t>
            </a:r>
            <a:endParaRPr lang="en-US" altLang="zh-TW"/>
          </a:p>
        </p:txBody>
      </p:sp>
      <p:sp>
        <p:nvSpPr>
          <p:cNvPr id="102404" name="投影片編號版面配置區 5">
            <a:extLst>
              <a:ext uri="{FF2B5EF4-FFF2-40B4-BE49-F238E27FC236}">
                <a16:creationId xmlns:a16="http://schemas.microsoft.com/office/drawing/2014/main" id="{46FD4A87-09CF-4C0E-BFE7-D1D36194A1D9}"/>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4348691-8337-4543-B10F-84CC89C56F26}"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4B32FD7-C7A5-4AA2-AB1E-220807D5FC9B}"/>
              </a:ext>
            </a:extLst>
          </p:cNvPr>
          <p:cNvSpPr>
            <a:spLocks noGrp="1"/>
          </p:cNvSpPr>
          <p:nvPr>
            <p:ph type="title"/>
          </p:nvPr>
        </p:nvSpPr>
        <p:spPr>
          <a:xfrm>
            <a:off x="2051050" y="44450"/>
            <a:ext cx="6842125" cy="1143000"/>
          </a:xfrm>
        </p:spPr>
        <p:txBody>
          <a:bodyPr/>
          <a:lstStyle/>
          <a:p>
            <a:pPr eaLnBrk="1" hangingPunct="1"/>
            <a:r>
              <a:rPr lang="zh-TW" altLang="en-US"/>
              <a:t>需求曲線：價格與需求量之間的關係</a:t>
            </a:r>
          </a:p>
        </p:txBody>
      </p:sp>
      <p:sp>
        <p:nvSpPr>
          <p:cNvPr id="103427" name="Rectangle 3">
            <a:extLst>
              <a:ext uri="{FF2B5EF4-FFF2-40B4-BE49-F238E27FC236}">
                <a16:creationId xmlns:a16="http://schemas.microsoft.com/office/drawing/2014/main" id="{13628F75-3D29-491A-A4AE-3F7DE8A5868F}"/>
              </a:ext>
            </a:extLst>
          </p:cNvPr>
          <p:cNvSpPr>
            <a:spLocks noGrp="1"/>
          </p:cNvSpPr>
          <p:nvPr>
            <p:ph idx="1"/>
          </p:nvPr>
        </p:nvSpPr>
        <p:spPr/>
        <p:txBody>
          <a:bodyPr/>
          <a:lstStyle/>
          <a:p>
            <a:pPr eaLnBrk="1" hangingPunct="1"/>
            <a:r>
              <a:rPr lang="zh-TW" altLang="en-US"/>
              <a:t>任何商品的</a:t>
            </a:r>
            <a:r>
              <a:rPr lang="zh-TW" altLang="en-US" b="1">
                <a:solidFill>
                  <a:srgbClr val="FF0000"/>
                </a:solidFill>
              </a:rPr>
              <a:t>需求量是指買者願意且有能力購買的數量</a:t>
            </a:r>
            <a:r>
              <a:rPr lang="zh-TW" altLang="en-US"/>
              <a:t>。</a:t>
            </a:r>
          </a:p>
        </p:txBody>
      </p:sp>
      <p:sp>
        <p:nvSpPr>
          <p:cNvPr id="103428" name="投影片編號版面配置區 5">
            <a:extLst>
              <a:ext uri="{FF2B5EF4-FFF2-40B4-BE49-F238E27FC236}">
                <a16:creationId xmlns:a16="http://schemas.microsoft.com/office/drawing/2014/main" id="{6B890897-43E6-4DBB-8C2A-AD798761C5CA}"/>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67C5748C-51D5-4D31-B890-72CF0E026C96}"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19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標題 1">
            <a:extLst>
              <a:ext uri="{FF2B5EF4-FFF2-40B4-BE49-F238E27FC236}">
                <a16:creationId xmlns:a16="http://schemas.microsoft.com/office/drawing/2014/main" id="{10122DE9-E50F-46B9-B065-FC8F6AC82386}"/>
              </a:ext>
            </a:extLst>
          </p:cNvPr>
          <p:cNvSpPr>
            <a:spLocks noGrp="1"/>
          </p:cNvSpPr>
          <p:nvPr>
            <p:ph type="title"/>
          </p:nvPr>
        </p:nvSpPr>
        <p:spPr>
          <a:xfrm>
            <a:off x="2051050" y="125413"/>
            <a:ext cx="6635750" cy="1143000"/>
          </a:xfrm>
        </p:spPr>
        <p:txBody>
          <a:bodyPr/>
          <a:lstStyle/>
          <a:p>
            <a:pPr eaLnBrk="1" hangingPunct="1"/>
            <a:r>
              <a:rPr lang="zh-TW" altLang="en-US">
                <a:solidFill>
                  <a:schemeClr val="tx2"/>
                </a:solidFill>
              </a:rPr>
              <a:t>章節大綱</a:t>
            </a:r>
          </a:p>
        </p:txBody>
      </p:sp>
      <p:sp>
        <p:nvSpPr>
          <p:cNvPr id="70659" name="內容版面配置區 2">
            <a:extLst>
              <a:ext uri="{FF2B5EF4-FFF2-40B4-BE49-F238E27FC236}">
                <a16:creationId xmlns:a16="http://schemas.microsoft.com/office/drawing/2014/main" id="{FFB2663E-379D-414C-A17D-CE834A1DCD15}"/>
              </a:ext>
            </a:extLst>
          </p:cNvPr>
          <p:cNvSpPr>
            <a:spLocks noGrp="1"/>
          </p:cNvSpPr>
          <p:nvPr>
            <p:ph idx="1"/>
          </p:nvPr>
        </p:nvSpPr>
        <p:spPr>
          <a:xfrm>
            <a:off x="457200" y="1600200"/>
            <a:ext cx="8286750" cy="4492625"/>
          </a:xfrm>
        </p:spPr>
        <p:txBody>
          <a:bodyPr/>
          <a:lstStyle/>
          <a:p>
            <a:pPr eaLnBrk="1" hangingPunct="1">
              <a:buFont typeface="Arial" charset="0"/>
              <a:buChar char="•"/>
              <a:defRPr/>
            </a:pPr>
            <a:r>
              <a:rPr lang="en-US" altLang="zh-TW" b="1" dirty="0">
                <a:solidFill>
                  <a:schemeClr val="tx2"/>
                </a:solidFill>
              </a:rPr>
              <a:t>4-1</a:t>
            </a:r>
            <a:r>
              <a:rPr lang="zh-TW" altLang="en-US" b="1" dirty="0">
                <a:solidFill>
                  <a:schemeClr val="tx2"/>
                </a:solidFill>
              </a:rPr>
              <a:t> 市場與競爭</a:t>
            </a:r>
            <a:endParaRPr lang="en-US" altLang="zh-TW" b="1" dirty="0">
              <a:solidFill>
                <a:schemeClr val="tx2"/>
              </a:solidFill>
            </a:endParaRPr>
          </a:p>
          <a:p>
            <a:pPr eaLnBrk="1" hangingPunct="1">
              <a:buFont typeface="Arial" charset="0"/>
              <a:buChar char="•"/>
              <a:defRPr/>
            </a:pPr>
            <a:r>
              <a:rPr lang="en-US" altLang="zh-TW" b="1" dirty="0">
                <a:solidFill>
                  <a:schemeClr val="tx2"/>
                </a:solidFill>
              </a:rPr>
              <a:t>4-2 </a:t>
            </a:r>
            <a:r>
              <a:rPr lang="zh-TW" altLang="en-US" b="1" dirty="0">
                <a:solidFill>
                  <a:schemeClr val="tx2"/>
                </a:solidFill>
              </a:rPr>
              <a:t>需求</a:t>
            </a:r>
            <a:endParaRPr lang="en-US" altLang="zh-TW" b="1" dirty="0">
              <a:solidFill>
                <a:schemeClr val="tx2"/>
              </a:solidFill>
            </a:endParaRPr>
          </a:p>
          <a:p>
            <a:pPr eaLnBrk="1" hangingPunct="1">
              <a:buFont typeface="Arial" charset="0"/>
              <a:buChar char="•"/>
              <a:defRPr/>
            </a:pPr>
            <a:r>
              <a:rPr lang="zh-TW" altLang="en-US" sz="2800" dirty="0">
                <a:solidFill>
                  <a:srgbClr val="0070C0"/>
                </a:solidFill>
              </a:rPr>
              <a:t>個案研究：兩個降低吸菸需求量的方法</a:t>
            </a:r>
            <a:endParaRPr lang="en-US" altLang="zh-TW" sz="2800" dirty="0">
              <a:solidFill>
                <a:srgbClr val="0070C0"/>
              </a:solidFill>
            </a:endParaRPr>
          </a:p>
          <a:p>
            <a:pPr eaLnBrk="1" hangingPunct="1">
              <a:buFont typeface="Arial" charset="0"/>
              <a:buChar char="•"/>
              <a:defRPr/>
            </a:pPr>
            <a:r>
              <a:rPr lang="en-US" altLang="zh-TW" b="1" dirty="0">
                <a:solidFill>
                  <a:schemeClr val="tx2"/>
                </a:solidFill>
              </a:rPr>
              <a:t>4-3 </a:t>
            </a:r>
            <a:r>
              <a:rPr lang="zh-TW" altLang="en-US" b="1" dirty="0">
                <a:solidFill>
                  <a:schemeClr val="tx2"/>
                </a:solidFill>
              </a:rPr>
              <a:t>供給</a:t>
            </a:r>
            <a:endParaRPr lang="en-US" altLang="zh-TW" b="1" dirty="0">
              <a:solidFill>
                <a:schemeClr val="tx2"/>
              </a:solidFill>
            </a:endParaRPr>
          </a:p>
          <a:p>
            <a:pPr eaLnBrk="1" hangingPunct="1">
              <a:buFont typeface="Arial" charset="0"/>
              <a:buChar char="•"/>
              <a:defRPr/>
            </a:pPr>
            <a:r>
              <a:rPr lang="en-US" altLang="zh-TW" b="1" dirty="0">
                <a:solidFill>
                  <a:schemeClr val="tx2"/>
                </a:solidFill>
              </a:rPr>
              <a:t>4-4 </a:t>
            </a:r>
            <a:r>
              <a:rPr lang="zh-TW" altLang="en-US" b="1" dirty="0">
                <a:solidFill>
                  <a:schemeClr val="tx2"/>
                </a:solidFill>
              </a:rPr>
              <a:t>結合供給與需求</a:t>
            </a:r>
            <a:endParaRPr lang="en-US" altLang="zh-TW" b="1" dirty="0">
              <a:solidFill>
                <a:schemeClr val="tx2"/>
              </a:solidFill>
            </a:endParaRPr>
          </a:p>
          <a:p>
            <a:pPr eaLnBrk="1" hangingPunct="1">
              <a:buFont typeface="Arial" charset="0"/>
              <a:buChar char="•"/>
              <a:defRPr/>
            </a:pPr>
            <a:r>
              <a:rPr lang="zh-TW" altLang="en-US" sz="2800" dirty="0">
                <a:solidFill>
                  <a:schemeClr val="accent3">
                    <a:lumMod val="50000"/>
                  </a:schemeClr>
                </a:solidFill>
              </a:rPr>
              <a:t>如是我聞：天災後物價上漲</a:t>
            </a:r>
            <a:endParaRPr lang="en-US" altLang="zh-TW" sz="2800" dirty="0">
              <a:solidFill>
                <a:schemeClr val="accent3">
                  <a:lumMod val="50000"/>
                </a:schemeClr>
              </a:solidFill>
            </a:endParaRPr>
          </a:p>
          <a:p>
            <a:pPr eaLnBrk="1" hangingPunct="1">
              <a:buFont typeface="Arial" charset="0"/>
              <a:buChar char="•"/>
              <a:defRPr/>
            </a:pPr>
            <a:r>
              <a:rPr lang="en-US" altLang="zh-TW" b="1" dirty="0">
                <a:solidFill>
                  <a:schemeClr val="tx2"/>
                </a:solidFill>
              </a:rPr>
              <a:t>4-5 </a:t>
            </a:r>
            <a:r>
              <a:rPr lang="zh-TW" altLang="en-US" b="1" dirty="0">
                <a:solidFill>
                  <a:schemeClr val="tx2"/>
                </a:solidFill>
              </a:rPr>
              <a:t>結論</a:t>
            </a:r>
          </a:p>
        </p:txBody>
      </p:sp>
      <p:sp>
        <p:nvSpPr>
          <p:cNvPr id="86020" name="投影片編號版面配置區 5">
            <a:extLst>
              <a:ext uri="{FF2B5EF4-FFF2-40B4-BE49-F238E27FC236}">
                <a16:creationId xmlns:a16="http://schemas.microsoft.com/office/drawing/2014/main" id="{76644A1F-DBEE-4A0A-8833-AF0901A7B728}"/>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77A9B43-9436-4985-9DA3-32880537166B}"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F78EBA1-6CD0-46F7-8BA2-395D71231FB3}"/>
              </a:ext>
            </a:extLst>
          </p:cNvPr>
          <p:cNvSpPr>
            <a:spLocks noGrp="1"/>
          </p:cNvSpPr>
          <p:nvPr>
            <p:ph type="title"/>
          </p:nvPr>
        </p:nvSpPr>
        <p:spPr>
          <a:xfrm>
            <a:off x="2051050" y="44450"/>
            <a:ext cx="6635750" cy="1143000"/>
          </a:xfrm>
        </p:spPr>
        <p:txBody>
          <a:bodyPr/>
          <a:lstStyle/>
          <a:p>
            <a:pPr eaLnBrk="1" hangingPunct="1"/>
            <a:r>
              <a:rPr lang="zh-TW" altLang="en-US" sz="3600"/>
              <a:t>需求曲線：價格與需求量之間的關係</a:t>
            </a:r>
          </a:p>
        </p:txBody>
      </p:sp>
      <p:sp>
        <p:nvSpPr>
          <p:cNvPr id="104451" name="Rectangle 3">
            <a:extLst>
              <a:ext uri="{FF2B5EF4-FFF2-40B4-BE49-F238E27FC236}">
                <a16:creationId xmlns:a16="http://schemas.microsoft.com/office/drawing/2014/main" id="{E54BB262-6487-4645-8752-7724EDE1E89F}"/>
              </a:ext>
            </a:extLst>
          </p:cNvPr>
          <p:cNvSpPr>
            <a:spLocks noGrp="1"/>
          </p:cNvSpPr>
          <p:nvPr>
            <p:ph idx="1"/>
          </p:nvPr>
        </p:nvSpPr>
        <p:spPr/>
        <p:txBody>
          <a:bodyPr/>
          <a:lstStyle/>
          <a:p>
            <a:pPr eaLnBrk="1" hangingPunct="1"/>
            <a:r>
              <a:rPr lang="zh-TW" altLang="en-US"/>
              <a:t>影響需求量的因素很多，其中最關鍵的是</a:t>
            </a:r>
            <a:r>
              <a:rPr lang="zh-TW" altLang="en-US" b="1">
                <a:solidFill>
                  <a:srgbClr val="FF0000"/>
                </a:solidFill>
              </a:rPr>
              <a:t>  商品的自身價格</a:t>
            </a:r>
            <a:r>
              <a:rPr lang="zh-TW" altLang="en-US"/>
              <a:t>。</a:t>
            </a:r>
          </a:p>
          <a:p>
            <a:pPr eaLnBrk="1" hangingPunct="1">
              <a:buFont typeface="Arial" panose="020B0604020202020204" pitchFamily="34" charset="0"/>
              <a:buNone/>
            </a:pPr>
            <a:r>
              <a:rPr lang="en-US" altLang="zh-TW"/>
              <a:t>	</a:t>
            </a:r>
            <a:r>
              <a:rPr lang="zh-TW" altLang="en-US" sz="2800">
                <a:solidFill>
                  <a:srgbClr val="000099"/>
                </a:solidFill>
              </a:rPr>
              <a:t>例：如果每球冰淇淋的價格上漲為</a:t>
            </a:r>
            <a:r>
              <a:rPr lang="en-US" altLang="zh-TW" sz="2800">
                <a:solidFill>
                  <a:srgbClr val="000099"/>
                </a:solidFill>
              </a:rPr>
              <a:t>20</a:t>
            </a:r>
            <a:r>
              <a:rPr lang="zh-TW" altLang="en-US" sz="2800">
                <a:solidFill>
                  <a:srgbClr val="000099"/>
                </a:solidFill>
              </a:rPr>
              <a:t>美元，你可能改買低脂冰淇淋（</a:t>
            </a:r>
            <a:r>
              <a:rPr lang="en-US" altLang="zh-TW" sz="2800">
                <a:solidFill>
                  <a:srgbClr val="000099"/>
                </a:solidFill>
              </a:rPr>
              <a:t>frozen yogurt</a:t>
            </a:r>
            <a:r>
              <a:rPr lang="zh-TW" altLang="en-US" sz="2800">
                <a:solidFill>
                  <a:srgbClr val="000099"/>
                </a:solidFill>
              </a:rPr>
              <a:t>）。</a:t>
            </a:r>
            <a:endParaRPr lang="zh-TW" altLang="en-US">
              <a:solidFill>
                <a:srgbClr val="000099"/>
              </a:solidFill>
            </a:endParaRPr>
          </a:p>
          <a:p>
            <a:pPr eaLnBrk="1" hangingPunct="1">
              <a:buFont typeface="Arial" panose="020B0604020202020204" pitchFamily="34" charset="0"/>
              <a:buNone/>
            </a:pPr>
            <a:r>
              <a:rPr lang="zh-TW" altLang="en-US" sz="700"/>
              <a:t> </a:t>
            </a:r>
          </a:p>
          <a:p>
            <a:pPr eaLnBrk="1" hangingPunct="1"/>
            <a:r>
              <a:rPr lang="zh-TW" altLang="en-US"/>
              <a:t>因為需求量隨商品價格上漲而減少且隨價格下跌而增加，我們稱需求量與價格呈負向關聯（</a:t>
            </a:r>
            <a:r>
              <a:rPr lang="en-US" altLang="zh-TW"/>
              <a:t>negatively related</a:t>
            </a:r>
            <a:r>
              <a:rPr lang="zh-TW" altLang="en-US"/>
              <a:t>）。</a:t>
            </a:r>
          </a:p>
        </p:txBody>
      </p:sp>
      <p:sp>
        <p:nvSpPr>
          <p:cNvPr id="104452" name="投影片編號版面配置區 5">
            <a:extLst>
              <a:ext uri="{FF2B5EF4-FFF2-40B4-BE49-F238E27FC236}">
                <a16:creationId xmlns:a16="http://schemas.microsoft.com/office/drawing/2014/main" id="{B5958E75-FCFE-473B-904C-85E09515C961}"/>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ADB11E0C-54E2-4BA1-8468-4EFAC2B15523}"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E1993A22-6925-46CE-9287-5734A575360F}"/>
              </a:ext>
            </a:extLst>
          </p:cNvPr>
          <p:cNvSpPr>
            <a:spLocks noGrp="1"/>
          </p:cNvSpPr>
          <p:nvPr>
            <p:ph type="title"/>
          </p:nvPr>
        </p:nvSpPr>
        <p:spPr>
          <a:xfrm>
            <a:off x="2051050" y="44450"/>
            <a:ext cx="6635750" cy="1143000"/>
          </a:xfrm>
        </p:spPr>
        <p:txBody>
          <a:bodyPr/>
          <a:lstStyle/>
          <a:p>
            <a:pPr eaLnBrk="1" hangingPunct="1"/>
            <a:r>
              <a:rPr lang="zh-TW" altLang="en-US" sz="3600"/>
              <a:t>需求曲線：價格與需求量之間的關係</a:t>
            </a:r>
          </a:p>
        </p:txBody>
      </p:sp>
      <p:sp>
        <p:nvSpPr>
          <p:cNvPr id="300035" name="Rectangle 3">
            <a:extLst>
              <a:ext uri="{FF2B5EF4-FFF2-40B4-BE49-F238E27FC236}">
                <a16:creationId xmlns:a16="http://schemas.microsoft.com/office/drawing/2014/main" id="{EFE11C2C-429C-47E0-9D42-CA390E428266}"/>
              </a:ext>
            </a:extLst>
          </p:cNvPr>
          <p:cNvSpPr>
            <a:spLocks noGrp="1"/>
          </p:cNvSpPr>
          <p:nvPr>
            <p:ph idx="1"/>
          </p:nvPr>
        </p:nvSpPr>
        <p:spPr/>
        <p:txBody>
          <a:bodyPr/>
          <a:lstStyle/>
          <a:p>
            <a:pPr marL="355600" indent="0">
              <a:buFont typeface="Arial" panose="020B0604020202020204" pitchFamily="34" charset="0"/>
              <a:buNone/>
              <a:defRPr/>
            </a:pPr>
            <a:r>
              <a:rPr lang="zh-TW" altLang="en-US" dirty="0"/>
              <a:t>此一價格與需求量之間的關係就絕大部分商品而言是成立的，且實際上這樣的關係相當普遍，經濟學家稱它為</a:t>
            </a:r>
            <a:r>
              <a:rPr lang="en-US" altLang="zh-TW" dirty="0"/>
              <a:t>	</a:t>
            </a:r>
          </a:p>
          <a:p>
            <a:pPr eaLnBrk="1" hangingPunct="1">
              <a:buFont typeface="Arial" charset="0"/>
              <a:buChar char="•"/>
              <a:defRPr/>
            </a:pPr>
            <a:endParaRPr lang="zh-TW" altLang="en-US" sz="700" dirty="0"/>
          </a:p>
          <a:p>
            <a:pPr marL="355600" indent="0">
              <a:buFont typeface="Arial" panose="020B0604020202020204" pitchFamily="34" charset="0"/>
              <a:buNone/>
              <a:defRPr/>
            </a:pPr>
            <a:r>
              <a:rPr lang="zh-TW" altLang="en-US" b="1" dirty="0">
                <a:solidFill>
                  <a:srgbClr val="FF0000"/>
                </a:solidFill>
              </a:rPr>
              <a:t>需求法則：在其他條件不變下，當商品的價格上漲時，其需求量減少，且當價格下跌時，其需求量增加。</a:t>
            </a:r>
            <a:endParaRPr lang="zh-TW" altLang="en-US" dirty="0"/>
          </a:p>
        </p:txBody>
      </p:sp>
      <p:sp>
        <p:nvSpPr>
          <p:cNvPr id="105476" name="投影片編號版面配置區 5">
            <a:extLst>
              <a:ext uri="{FF2B5EF4-FFF2-40B4-BE49-F238E27FC236}">
                <a16:creationId xmlns:a16="http://schemas.microsoft.com/office/drawing/2014/main" id="{176A5EC5-2973-44CB-8D72-BFBD4F245B6C}"/>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9B2C478-2111-4CCD-99CC-17E4E25021D5}"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F9CB6527-1CCC-42B8-BEFC-2FA3DDC8256E}"/>
              </a:ext>
            </a:extLst>
          </p:cNvPr>
          <p:cNvSpPr>
            <a:spLocks noGrp="1"/>
          </p:cNvSpPr>
          <p:nvPr>
            <p:ph type="title"/>
          </p:nvPr>
        </p:nvSpPr>
        <p:spPr>
          <a:xfrm>
            <a:off x="2051050" y="44450"/>
            <a:ext cx="6635750" cy="1143000"/>
          </a:xfrm>
        </p:spPr>
        <p:txBody>
          <a:bodyPr/>
          <a:lstStyle/>
          <a:p>
            <a:pPr eaLnBrk="1" hangingPunct="1"/>
            <a:r>
              <a:rPr lang="zh-TW" altLang="en-US" sz="3600"/>
              <a:t>需求曲線：價格與需求量之間的關係</a:t>
            </a:r>
          </a:p>
        </p:txBody>
      </p:sp>
      <p:sp>
        <p:nvSpPr>
          <p:cNvPr id="106499" name="Rectangle 3">
            <a:extLst>
              <a:ext uri="{FF2B5EF4-FFF2-40B4-BE49-F238E27FC236}">
                <a16:creationId xmlns:a16="http://schemas.microsoft.com/office/drawing/2014/main" id="{74FB591A-B456-48D2-887E-BC61ADD711AB}"/>
              </a:ext>
            </a:extLst>
          </p:cNvPr>
          <p:cNvSpPr>
            <a:spLocks noGrp="1"/>
          </p:cNvSpPr>
          <p:nvPr>
            <p:ph idx="1"/>
          </p:nvPr>
        </p:nvSpPr>
        <p:spPr/>
        <p:txBody>
          <a:bodyPr/>
          <a:lstStyle/>
          <a:p>
            <a:pPr eaLnBrk="1" hangingPunct="1"/>
            <a:r>
              <a:rPr lang="zh-TW" altLang="en-US"/>
              <a:t>圖</a:t>
            </a:r>
            <a:r>
              <a:rPr lang="en-US" altLang="zh-TW"/>
              <a:t>1</a:t>
            </a:r>
            <a:r>
              <a:rPr lang="zh-TW" altLang="en-US"/>
              <a:t>中的表顯示，黃蓉在不同的冰淇淋價格下，每個月的購買數量。</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a:t>當價格節節上升時，她買的數量愈來愈少。</a:t>
            </a:r>
          </a:p>
          <a:p>
            <a:pPr eaLnBrk="1" hangingPunct="1"/>
            <a:endParaRPr lang="zh-TW" altLang="en-US" sz="700"/>
          </a:p>
          <a:p>
            <a:pPr eaLnBrk="1" hangingPunct="1">
              <a:buFont typeface="Arial" panose="020B0604020202020204" pitchFamily="34" charset="0"/>
              <a:buNone/>
            </a:pPr>
            <a:r>
              <a:rPr lang="en-US" altLang="zh-TW"/>
              <a:t>	</a:t>
            </a:r>
            <a:r>
              <a:rPr lang="zh-TW" altLang="en-US"/>
              <a:t>此表稱為</a:t>
            </a:r>
            <a:r>
              <a:rPr lang="zh-TW" altLang="en-US" b="1">
                <a:solidFill>
                  <a:srgbClr val="FF0000"/>
                </a:solidFill>
              </a:rPr>
              <a:t>需求表</a:t>
            </a:r>
            <a:r>
              <a:rPr lang="zh-TW" altLang="en-US"/>
              <a:t>，它顯示在影響消費者購買數量的其他因素不變下，商品價格與需求量之間的關係。</a:t>
            </a:r>
          </a:p>
        </p:txBody>
      </p:sp>
      <p:sp>
        <p:nvSpPr>
          <p:cNvPr id="106500" name="投影片編號版面配置區 5">
            <a:extLst>
              <a:ext uri="{FF2B5EF4-FFF2-40B4-BE49-F238E27FC236}">
                <a16:creationId xmlns:a16="http://schemas.microsoft.com/office/drawing/2014/main" id="{CA6E255F-70E0-4EED-A422-F32407EF5FA9}"/>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2FBC85A-D93F-4474-864B-E58D6D9B3AF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030CF812-0B63-4261-AFA6-944719D4EA3A}"/>
              </a:ext>
            </a:extLst>
          </p:cNvPr>
          <p:cNvSpPr>
            <a:spLocks noGrp="1"/>
          </p:cNvSpPr>
          <p:nvPr>
            <p:ph type="title"/>
          </p:nvPr>
        </p:nvSpPr>
        <p:spPr>
          <a:xfrm>
            <a:off x="2051050" y="44450"/>
            <a:ext cx="6978650" cy="1143000"/>
          </a:xfrm>
        </p:spPr>
        <p:txBody>
          <a:bodyPr/>
          <a:lstStyle/>
          <a:p>
            <a:pPr eaLnBrk="1" hangingPunct="1"/>
            <a:r>
              <a:rPr lang="zh-TW" altLang="en-US"/>
              <a:t>圖</a:t>
            </a:r>
            <a:r>
              <a:rPr lang="en-US" altLang="zh-TW"/>
              <a:t>1 </a:t>
            </a:r>
            <a:r>
              <a:rPr lang="zh-TW" altLang="en-US"/>
              <a:t>黃蓉的需求表和需求曲線</a:t>
            </a:r>
          </a:p>
        </p:txBody>
      </p:sp>
      <p:sp>
        <p:nvSpPr>
          <p:cNvPr id="107523" name="投影片編號版面配置區 5">
            <a:extLst>
              <a:ext uri="{FF2B5EF4-FFF2-40B4-BE49-F238E27FC236}">
                <a16:creationId xmlns:a16="http://schemas.microsoft.com/office/drawing/2014/main" id="{78C6FE53-89EA-490E-B302-4647FED5748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3244DA9-37BE-4131-A1AA-784421AA0F96}"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126">
            <a:extLst>
              <a:ext uri="{FF2B5EF4-FFF2-40B4-BE49-F238E27FC236}">
                <a16:creationId xmlns:a16="http://schemas.microsoft.com/office/drawing/2014/main" id="{7439207A-47D1-4108-AA88-1199BADEC0E5}"/>
              </a:ext>
            </a:extLst>
          </p:cNvPr>
          <p:cNvSpPr/>
          <p:nvPr/>
        </p:nvSpPr>
        <p:spPr>
          <a:xfrm>
            <a:off x="4572000" y="1916113"/>
            <a:ext cx="45720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a:solidFill>
                <a:srgbClr val="FFFFFF"/>
              </a:solidFill>
              <a:cs typeface="Arial" pitchFamily="34" charset="0"/>
            </a:endParaRPr>
          </a:p>
        </p:txBody>
      </p:sp>
      <p:grpSp>
        <p:nvGrpSpPr>
          <p:cNvPr id="6" name="Group 113">
            <a:extLst>
              <a:ext uri="{FF2B5EF4-FFF2-40B4-BE49-F238E27FC236}">
                <a16:creationId xmlns:a16="http://schemas.microsoft.com/office/drawing/2014/main" id="{4C8BE947-20A3-4488-9285-EC1C5B1F5467}"/>
              </a:ext>
            </a:extLst>
          </p:cNvPr>
          <p:cNvGrpSpPr>
            <a:grpSpLocks/>
          </p:cNvGrpSpPr>
          <p:nvPr/>
        </p:nvGrpSpPr>
        <p:grpSpPr bwMode="auto">
          <a:xfrm>
            <a:off x="4572000" y="2601913"/>
            <a:ext cx="3775075" cy="2743200"/>
            <a:chOff x="4572000" y="2057400"/>
            <a:chExt cx="3774941" cy="2743200"/>
          </a:xfrm>
        </p:grpSpPr>
        <p:cxnSp>
          <p:nvCxnSpPr>
            <p:cNvPr id="7" name="Straight Connector 75">
              <a:extLst>
                <a:ext uri="{FF2B5EF4-FFF2-40B4-BE49-F238E27FC236}">
                  <a16:creationId xmlns:a16="http://schemas.microsoft.com/office/drawing/2014/main" id="{92AD8967-2647-4286-87A2-779E46805CBF}"/>
                </a:ext>
              </a:extLst>
            </p:cNvPr>
            <p:cNvCxnSpPr/>
            <p:nvPr/>
          </p:nvCxnSpPr>
          <p:spPr>
            <a:xfrm>
              <a:off x="4572000" y="2057400"/>
              <a:ext cx="3649533" cy="274320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07614" name="TextBox 112">
              <a:extLst>
                <a:ext uri="{FF2B5EF4-FFF2-40B4-BE49-F238E27FC236}">
                  <a16:creationId xmlns:a16="http://schemas.microsoft.com/office/drawing/2014/main" id="{C9E80BC0-5BE7-45D5-8C5C-59A3C8FDB22D}"/>
                </a:ext>
              </a:extLst>
            </p:cNvPr>
            <p:cNvSpPr txBox="1">
              <a:spLocks noChangeArrowheads="1"/>
            </p:cNvSpPr>
            <p:nvPr/>
          </p:nvSpPr>
          <p:spPr bwMode="auto">
            <a:xfrm>
              <a:off x="7239002" y="3657600"/>
              <a:ext cx="1107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800">
                  <a:latin typeface="Arial" panose="020B0604020202020204" pitchFamily="34" charset="0"/>
                  <a:ea typeface="新細明體" panose="02020500000000000000" pitchFamily="18" charset="-120"/>
                </a:rPr>
                <a:t>需求曲線</a:t>
              </a:r>
              <a:endParaRPr lang="en-US" altLang="zh-TW" sz="1800">
                <a:latin typeface="Arial" panose="020B0604020202020204" pitchFamily="34" charset="0"/>
                <a:ea typeface="新細明體" panose="02020500000000000000" pitchFamily="18" charset="-120"/>
              </a:endParaRPr>
            </a:p>
          </p:txBody>
        </p:sp>
      </p:grpSp>
      <p:graphicFrame>
        <p:nvGraphicFramePr>
          <p:cNvPr id="9" name="Table 5">
            <a:extLst>
              <a:ext uri="{FF2B5EF4-FFF2-40B4-BE49-F238E27FC236}">
                <a16:creationId xmlns:a16="http://schemas.microsoft.com/office/drawing/2014/main" id="{DA07D6F0-2928-45EE-B5D0-99311C264806}"/>
              </a:ext>
            </a:extLst>
          </p:cNvPr>
          <p:cNvGraphicFramePr>
            <a:graphicFrameLocks noGrp="1"/>
          </p:cNvGraphicFramePr>
          <p:nvPr/>
        </p:nvGraphicFramePr>
        <p:xfrm>
          <a:off x="296355" y="2590800"/>
          <a:ext cx="3513645" cy="2621280"/>
        </p:xfrm>
        <a:graphic>
          <a:graphicData uri="http://schemas.openxmlformats.org/drawingml/2006/table">
            <a:tbl>
              <a:tblPr>
                <a:effectLst>
                  <a:outerShdw blurRad="63500" sx="102000" sy="102000" algn="ctr" rotWithShape="0">
                    <a:prstClr val="black">
                      <a:alpha val="40000"/>
                    </a:prstClr>
                  </a:outerShdw>
                </a:effectLst>
                <a:tableStyleId>{5C22544A-7EE6-4342-B048-85BDC9FD1C3A}</a:tableStyleId>
              </a:tblPr>
              <a:tblGrid>
                <a:gridCol w="1655953">
                  <a:extLst>
                    <a:ext uri="{9D8B030D-6E8A-4147-A177-3AD203B41FA5}">
                      <a16:colId xmlns:a16="http://schemas.microsoft.com/office/drawing/2014/main" val="20000"/>
                    </a:ext>
                  </a:extLst>
                </a:gridCol>
                <a:gridCol w="1857692">
                  <a:extLst>
                    <a:ext uri="{9D8B030D-6E8A-4147-A177-3AD203B41FA5}">
                      <a16:colId xmlns:a16="http://schemas.microsoft.com/office/drawing/2014/main" val="20001"/>
                    </a:ext>
                  </a:extLst>
                </a:gridCol>
              </a:tblGrid>
              <a:tr h="370840">
                <a:tc>
                  <a:txBody>
                    <a:bodyPr/>
                    <a:lstStyle/>
                    <a:p>
                      <a:pPr algn="ctr"/>
                      <a:r>
                        <a:rPr lang="zh-TW" altLang="en-US" sz="2000" dirty="0">
                          <a:solidFill>
                            <a:srgbClr val="000070"/>
                          </a:solidFill>
                        </a:rPr>
                        <a:t>冰淇淋價格</a:t>
                      </a:r>
                      <a:endParaRPr lang="en-US" sz="2000" dirty="0">
                        <a:solidFill>
                          <a:srgbClr val="00007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CBD9"/>
                    </a:solidFill>
                  </a:tcPr>
                </a:tc>
                <a:tc>
                  <a:txBody>
                    <a:bodyPr/>
                    <a:lstStyle/>
                    <a:p>
                      <a:pPr algn="ctr"/>
                      <a:r>
                        <a:rPr lang="zh-TW" altLang="en-US" sz="2000" dirty="0">
                          <a:solidFill>
                            <a:srgbClr val="000070"/>
                          </a:solidFill>
                        </a:rPr>
                        <a:t>冰淇淋需求量</a:t>
                      </a:r>
                      <a:endParaRPr lang="en-US" sz="2000" dirty="0">
                        <a:solidFill>
                          <a:srgbClr val="00007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CBD9"/>
                    </a:solidFill>
                  </a:tcPr>
                </a:tc>
                <a:extLst>
                  <a:ext uri="{0D108BD9-81ED-4DB2-BD59-A6C34878D82A}">
                    <a16:rowId xmlns:a16="http://schemas.microsoft.com/office/drawing/2014/main" val="10000"/>
                  </a:ext>
                </a:extLst>
              </a:tr>
              <a:tr h="370840">
                <a:tc>
                  <a:txBody>
                    <a:bodyPr/>
                    <a:lstStyle/>
                    <a:p>
                      <a:pPr algn="ctr"/>
                      <a:r>
                        <a:rPr lang="en-US" sz="2000" dirty="0">
                          <a:latin typeface="+mj-ea"/>
                          <a:ea typeface="+mj-ea"/>
                        </a:rPr>
                        <a:t>$0</a:t>
                      </a:r>
                    </a:p>
                    <a:p>
                      <a:pPr algn="ctr"/>
                      <a:r>
                        <a:rPr lang="zh-TW" altLang="en-US" sz="2000" dirty="0">
                          <a:latin typeface="+mj-ea"/>
                          <a:ea typeface="+mj-ea"/>
                        </a:rPr>
                        <a:t> </a:t>
                      </a:r>
                      <a:r>
                        <a:rPr lang="en-US" sz="2000" dirty="0">
                          <a:latin typeface="+mj-ea"/>
                          <a:ea typeface="+mj-ea"/>
                        </a:rPr>
                        <a:t>1</a:t>
                      </a:r>
                    </a:p>
                    <a:p>
                      <a:pPr algn="ctr"/>
                      <a:r>
                        <a:rPr lang="zh-TW" altLang="en-US" sz="2000" dirty="0">
                          <a:latin typeface="+mj-ea"/>
                          <a:ea typeface="+mj-ea"/>
                        </a:rPr>
                        <a:t> </a:t>
                      </a:r>
                      <a:r>
                        <a:rPr lang="en-US" sz="2000" dirty="0">
                          <a:latin typeface="+mj-ea"/>
                          <a:ea typeface="+mj-ea"/>
                        </a:rPr>
                        <a:t>2</a:t>
                      </a:r>
                    </a:p>
                    <a:p>
                      <a:pPr algn="ctr"/>
                      <a:r>
                        <a:rPr lang="zh-TW" altLang="en-US" sz="2000" dirty="0">
                          <a:latin typeface="+mj-ea"/>
                          <a:ea typeface="+mj-ea"/>
                        </a:rPr>
                        <a:t> </a:t>
                      </a:r>
                      <a:r>
                        <a:rPr lang="en-US" sz="2000" dirty="0">
                          <a:latin typeface="+mj-ea"/>
                          <a:ea typeface="+mj-ea"/>
                        </a:rPr>
                        <a:t>3</a:t>
                      </a:r>
                    </a:p>
                    <a:p>
                      <a:pPr algn="ctr"/>
                      <a:r>
                        <a:rPr lang="zh-TW" altLang="en-US" sz="2000" dirty="0">
                          <a:latin typeface="+mj-ea"/>
                          <a:ea typeface="+mj-ea"/>
                        </a:rPr>
                        <a:t> </a:t>
                      </a:r>
                      <a:r>
                        <a:rPr lang="en-US" sz="2000" dirty="0">
                          <a:latin typeface="+mj-ea"/>
                          <a:ea typeface="+mj-ea"/>
                        </a:rPr>
                        <a:t>4</a:t>
                      </a:r>
                    </a:p>
                    <a:p>
                      <a:pPr algn="ctr"/>
                      <a:r>
                        <a:rPr lang="en-US" altLang="zh-TW" sz="2000" kern="1200" dirty="0">
                          <a:solidFill>
                            <a:schemeClr val="dk1"/>
                          </a:solidFill>
                          <a:latin typeface="+mj-ea"/>
                          <a:ea typeface="+mj-ea"/>
                          <a:cs typeface="+mn-cs"/>
                        </a:rPr>
                        <a:t> 5</a:t>
                      </a:r>
                      <a:endParaRPr lang="en-US" sz="2000" kern="1200" dirty="0">
                        <a:solidFill>
                          <a:schemeClr val="dk1"/>
                        </a:solidFill>
                        <a:latin typeface="+mj-ea"/>
                        <a:ea typeface="+mj-ea"/>
                        <a:cs typeface="+mn-cs"/>
                      </a:endParaRPr>
                    </a:p>
                    <a:p>
                      <a:pPr algn="ctr"/>
                      <a:r>
                        <a:rPr lang="zh-TW" altLang="en-US" sz="2000" dirty="0">
                          <a:latin typeface="+mj-ea"/>
                          <a:ea typeface="+mj-ea"/>
                        </a:rPr>
                        <a:t> </a:t>
                      </a:r>
                      <a:r>
                        <a:rPr lang="en-US" sz="2000" dirty="0">
                          <a:latin typeface="+mj-ea"/>
                          <a:ea typeface="+mj-ea"/>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E3EAF2"/>
                    </a:solidFill>
                  </a:tcPr>
                </a:tc>
                <a:tc>
                  <a:txBody>
                    <a:bodyPr/>
                    <a:lstStyle/>
                    <a:p>
                      <a:pPr algn="ctr"/>
                      <a:r>
                        <a:rPr lang="zh-TW" altLang="en-US" sz="2000" dirty="0">
                          <a:latin typeface="+mj-ea"/>
                          <a:ea typeface="+mj-ea"/>
                        </a:rPr>
                        <a:t>   </a:t>
                      </a:r>
                      <a:r>
                        <a:rPr lang="en-US" sz="2000" dirty="0">
                          <a:latin typeface="+mj-ea"/>
                          <a:ea typeface="+mj-ea"/>
                        </a:rPr>
                        <a:t>12</a:t>
                      </a:r>
                      <a:r>
                        <a:rPr lang="zh-TW" altLang="en-US" sz="2000" dirty="0">
                          <a:latin typeface="+mj-ea"/>
                          <a:ea typeface="+mj-ea"/>
                        </a:rPr>
                        <a:t> 球</a:t>
                      </a:r>
                      <a:endParaRPr lang="en-US" sz="2000" dirty="0">
                        <a:latin typeface="+mj-ea"/>
                        <a:ea typeface="+mj-ea"/>
                      </a:endParaRPr>
                    </a:p>
                    <a:p>
                      <a:pPr algn="ctr"/>
                      <a:r>
                        <a:rPr lang="en-US" sz="2000" dirty="0">
                          <a:latin typeface="+mj-ea"/>
                          <a:ea typeface="+mj-ea"/>
                        </a:rPr>
                        <a:t>10</a:t>
                      </a:r>
                    </a:p>
                    <a:p>
                      <a:pPr algn="ctr"/>
                      <a:r>
                        <a:rPr lang="zh-TW" altLang="en-US" sz="2000" dirty="0">
                          <a:latin typeface="+mj-ea"/>
                          <a:ea typeface="+mj-ea"/>
                        </a:rPr>
                        <a:t> </a:t>
                      </a:r>
                      <a:r>
                        <a:rPr lang="en-US" sz="2000" dirty="0">
                          <a:latin typeface="+mj-ea"/>
                          <a:ea typeface="+mj-ea"/>
                        </a:rPr>
                        <a:t>8</a:t>
                      </a:r>
                    </a:p>
                    <a:p>
                      <a:pPr algn="ctr"/>
                      <a:r>
                        <a:rPr lang="zh-TW" altLang="en-US" sz="2000" dirty="0">
                          <a:latin typeface="+mj-ea"/>
                          <a:ea typeface="+mj-ea"/>
                        </a:rPr>
                        <a:t> </a:t>
                      </a:r>
                      <a:r>
                        <a:rPr lang="en-US" sz="2000" dirty="0">
                          <a:latin typeface="+mj-ea"/>
                          <a:ea typeface="+mj-ea"/>
                        </a:rPr>
                        <a:t>6</a:t>
                      </a:r>
                    </a:p>
                    <a:p>
                      <a:pPr algn="ctr"/>
                      <a:r>
                        <a:rPr lang="zh-TW" altLang="en-US" sz="2000" dirty="0">
                          <a:latin typeface="+mj-ea"/>
                          <a:ea typeface="+mj-ea"/>
                        </a:rPr>
                        <a:t> </a:t>
                      </a:r>
                      <a:r>
                        <a:rPr lang="en-US" sz="2000" dirty="0">
                          <a:latin typeface="+mj-ea"/>
                          <a:ea typeface="+mj-ea"/>
                        </a:rPr>
                        <a:t>4</a:t>
                      </a:r>
                    </a:p>
                    <a:p>
                      <a:pPr algn="ctr"/>
                      <a:r>
                        <a:rPr lang="zh-TW" altLang="en-US" sz="2000" dirty="0">
                          <a:latin typeface="+mj-ea"/>
                          <a:ea typeface="+mj-ea"/>
                        </a:rPr>
                        <a:t> </a:t>
                      </a:r>
                      <a:r>
                        <a:rPr lang="en-US" sz="2000" dirty="0">
                          <a:latin typeface="+mj-ea"/>
                          <a:ea typeface="+mj-ea"/>
                        </a:rPr>
                        <a:t>2</a:t>
                      </a:r>
                    </a:p>
                    <a:p>
                      <a:pPr algn="ctr"/>
                      <a:r>
                        <a:rPr lang="zh-TW" altLang="en-US" sz="2000" dirty="0">
                          <a:latin typeface="+mj-ea"/>
                          <a:ea typeface="+mj-ea"/>
                        </a:rPr>
                        <a:t> </a:t>
                      </a:r>
                      <a:r>
                        <a:rPr lang="en-US" sz="2000" dirty="0">
                          <a:latin typeface="+mj-ea"/>
                          <a:ea typeface="+mj-ea"/>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E3EAF2"/>
                    </a:solidFill>
                  </a:tcPr>
                </a:tc>
                <a:extLst>
                  <a:ext uri="{0D108BD9-81ED-4DB2-BD59-A6C34878D82A}">
                    <a16:rowId xmlns:a16="http://schemas.microsoft.com/office/drawing/2014/main" val="10001"/>
                  </a:ext>
                </a:extLst>
              </a:tr>
            </a:tbl>
          </a:graphicData>
        </a:graphic>
      </p:graphicFrame>
      <p:grpSp>
        <p:nvGrpSpPr>
          <p:cNvPr id="10" name="Group 52">
            <a:extLst>
              <a:ext uri="{FF2B5EF4-FFF2-40B4-BE49-F238E27FC236}">
                <a16:creationId xmlns:a16="http://schemas.microsoft.com/office/drawing/2014/main" id="{BC41E5BE-9AA6-4B79-A709-4AFE5ADF3D9F}"/>
              </a:ext>
            </a:extLst>
          </p:cNvPr>
          <p:cNvGrpSpPr>
            <a:grpSpLocks/>
          </p:cNvGrpSpPr>
          <p:nvPr/>
        </p:nvGrpSpPr>
        <p:grpSpPr bwMode="auto">
          <a:xfrm>
            <a:off x="4343400" y="5192713"/>
            <a:ext cx="4770438" cy="827087"/>
            <a:chOff x="4343400" y="4648200"/>
            <a:chExt cx="4769936" cy="826172"/>
          </a:xfrm>
        </p:grpSpPr>
        <p:cxnSp>
          <p:nvCxnSpPr>
            <p:cNvPr id="11" name="Straight Connector 9">
              <a:extLst>
                <a:ext uri="{FF2B5EF4-FFF2-40B4-BE49-F238E27FC236}">
                  <a16:creationId xmlns:a16="http://schemas.microsoft.com/office/drawing/2014/main" id="{45FBF27A-F699-45C1-8AA5-F8F48840FBEF}"/>
                </a:ext>
              </a:extLst>
            </p:cNvPr>
            <p:cNvCxnSpPr/>
            <p:nvPr/>
          </p:nvCxnSpPr>
          <p:spPr>
            <a:xfrm>
              <a:off x="4571976" y="4800431"/>
              <a:ext cx="4114367" cy="1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7575" name="TextBox 10">
              <a:extLst>
                <a:ext uri="{FF2B5EF4-FFF2-40B4-BE49-F238E27FC236}">
                  <a16:creationId xmlns:a16="http://schemas.microsoft.com/office/drawing/2014/main" id="{20F1514B-DB5A-4C59-81AD-FA4436D05298}"/>
                </a:ext>
              </a:extLst>
            </p:cNvPr>
            <p:cNvSpPr txBox="1">
              <a:spLocks noChangeArrowheads="1"/>
            </p:cNvSpPr>
            <p:nvPr/>
          </p:nvSpPr>
          <p:spPr bwMode="auto">
            <a:xfrm>
              <a:off x="4343400"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0</a:t>
              </a:r>
            </a:p>
          </p:txBody>
        </p:sp>
        <p:grpSp>
          <p:nvGrpSpPr>
            <p:cNvPr id="107576" name="Group 14">
              <a:extLst>
                <a:ext uri="{FF2B5EF4-FFF2-40B4-BE49-F238E27FC236}">
                  <a16:creationId xmlns:a16="http://schemas.microsoft.com/office/drawing/2014/main" id="{B38374E0-303A-4DF8-A33C-1EA4A1843F83}"/>
                </a:ext>
              </a:extLst>
            </p:cNvPr>
            <p:cNvGrpSpPr>
              <a:grpSpLocks/>
            </p:cNvGrpSpPr>
            <p:nvPr/>
          </p:nvGrpSpPr>
          <p:grpSpPr bwMode="auto">
            <a:xfrm>
              <a:off x="8001000" y="4648200"/>
              <a:ext cx="441146" cy="521732"/>
              <a:chOff x="8001000" y="4648200"/>
              <a:chExt cx="441146" cy="521732"/>
            </a:xfrm>
          </p:grpSpPr>
          <p:cxnSp>
            <p:nvCxnSpPr>
              <p:cNvPr id="48" name="Straight Connector 12">
                <a:extLst>
                  <a:ext uri="{FF2B5EF4-FFF2-40B4-BE49-F238E27FC236}">
                    <a16:creationId xmlns:a16="http://schemas.microsoft.com/office/drawing/2014/main" id="{E00FF89D-E66D-4D8C-99BC-F5FCDAF5CEE5}"/>
                  </a:ext>
                </a:extLst>
              </p:cNvPr>
              <p:cNvCxnSpPr/>
              <p:nvPr/>
            </p:nvCxnSpPr>
            <p:spPr>
              <a:xfrm rot="5400000">
                <a:off x="8152283"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612" name="TextBox 13">
                <a:extLst>
                  <a:ext uri="{FF2B5EF4-FFF2-40B4-BE49-F238E27FC236}">
                    <a16:creationId xmlns:a16="http://schemas.microsoft.com/office/drawing/2014/main" id="{63017721-B90B-499A-BBFF-CC5053ADF2DD}"/>
                  </a:ext>
                </a:extLst>
              </p:cNvPr>
              <p:cNvSpPr txBox="1">
                <a:spLocks noChangeArrowheads="1"/>
              </p:cNvSpPr>
              <p:nvPr/>
            </p:nvSpPr>
            <p:spPr bwMode="auto">
              <a:xfrm>
                <a:off x="8001000" y="48006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12</a:t>
                </a:r>
              </a:p>
            </p:txBody>
          </p:sp>
        </p:grpSp>
        <p:grpSp>
          <p:nvGrpSpPr>
            <p:cNvPr id="107577" name="Group 15">
              <a:extLst>
                <a:ext uri="{FF2B5EF4-FFF2-40B4-BE49-F238E27FC236}">
                  <a16:creationId xmlns:a16="http://schemas.microsoft.com/office/drawing/2014/main" id="{BB828CA7-78CC-4169-977C-DF84635C75A5}"/>
                </a:ext>
              </a:extLst>
            </p:cNvPr>
            <p:cNvGrpSpPr>
              <a:grpSpLocks/>
            </p:cNvGrpSpPr>
            <p:nvPr/>
          </p:nvGrpSpPr>
          <p:grpSpPr bwMode="auto">
            <a:xfrm>
              <a:off x="7391400" y="4648200"/>
              <a:ext cx="441146" cy="521732"/>
              <a:chOff x="8001000" y="4648200"/>
              <a:chExt cx="441146" cy="521732"/>
            </a:xfrm>
          </p:grpSpPr>
          <p:cxnSp>
            <p:nvCxnSpPr>
              <p:cNvPr id="46" name="Straight Connector 16">
                <a:extLst>
                  <a:ext uri="{FF2B5EF4-FFF2-40B4-BE49-F238E27FC236}">
                    <a16:creationId xmlns:a16="http://schemas.microsoft.com/office/drawing/2014/main" id="{0BF8C954-B538-44C3-BCB3-966317819A3B}"/>
                  </a:ext>
                </a:extLst>
              </p:cNvPr>
              <p:cNvCxnSpPr/>
              <p:nvPr/>
            </p:nvCxnSpPr>
            <p:spPr>
              <a:xfrm rot="5400000">
                <a:off x="8152347"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610" name="TextBox 17">
                <a:extLst>
                  <a:ext uri="{FF2B5EF4-FFF2-40B4-BE49-F238E27FC236}">
                    <a16:creationId xmlns:a16="http://schemas.microsoft.com/office/drawing/2014/main" id="{9F89334E-BF29-481D-AD0A-4CC1CAA20EB3}"/>
                  </a:ext>
                </a:extLst>
              </p:cNvPr>
              <p:cNvSpPr txBox="1">
                <a:spLocks noChangeArrowheads="1"/>
              </p:cNvSpPr>
              <p:nvPr/>
            </p:nvSpPr>
            <p:spPr bwMode="auto">
              <a:xfrm>
                <a:off x="8001000" y="48006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10</a:t>
                </a:r>
              </a:p>
            </p:txBody>
          </p:sp>
        </p:grpSp>
        <p:grpSp>
          <p:nvGrpSpPr>
            <p:cNvPr id="107578" name="Group 18">
              <a:extLst>
                <a:ext uri="{FF2B5EF4-FFF2-40B4-BE49-F238E27FC236}">
                  <a16:creationId xmlns:a16="http://schemas.microsoft.com/office/drawing/2014/main" id="{24793322-AF4D-4805-ACE4-96CB90818E4B}"/>
                </a:ext>
              </a:extLst>
            </p:cNvPr>
            <p:cNvGrpSpPr>
              <a:grpSpLocks/>
            </p:cNvGrpSpPr>
            <p:nvPr/>
          </p:nvGrpSpPr>
          <p:grpSpPr bwMode="auto">
            <a:xfrm>
              <a:off x="7696200" y="4648200"/>
              <a:ext cx="424027" cy="521732"/>
              <a:chOff x="8001000" y="4648200"/>
              <a:chExt cx="424027" cy="521732"/>
            </a:xfrm>
          </p:grpSpPr>
          <p:cxnSp>
            <p:nvCxnSpPr>
              <p:cNvPr id="44" name="Straight Connector 19">
                <a:extLst>
                  <a:ext uri="{FF2B5EF4-FFF2-40B4-BE49-F238E27FC236}">
                    <a16:creationId xmlns:a16="http://schemas.microsoft.com/office/drawing/2014/main" id="{CB133FDB-C800-44F0-A22D-CEDA1C537B90}"/>
                  </a:ext>
                </a:extLst>
              </p:cNvPr>
              <p:cNvCxnSpPr/>
              <p:nvPr/>
            </p:nvCxnSpPr>
            <p:spPr>
              <a:xfrm rot="5400000">
                <a:off x="8152314"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608" name="TextBox 20">
                <a:extLst>
                  <a:ext uri="{FF2B5EF4-FFF2-40B4-BE49-F238E27FC236}">
                    <a16:creationId xmlns:a16="http://schemas.microsoft.com/office/drawing/2014/main" id="{8EDC7EB4-058E-445D-831A-17D22332D721}"/>
                  </a:ext>
                </a:extLst>
              </p:cNvPr>
              <p:cNvSpPr txBox="1">
                <a:spLocks noChangeArrowheads="1"/>
              </p:cNvSpPr>
              <p:nvPr/>
            </p:nvSpPr>
            <p:spPr bwMode="auto">
              <a:xfrm>
                <a:off x="8001000" y="4800600"/>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11</a:t>
                </a:r>
              </a:p>
            </p:txBody>
          </p:sp>
        </p:grpSp>
        <p:grpSp>
          <p:nvGrpSpPr>
            <p:cNvPr id="107579" name="Group 21">
              <a:extLst>
                <a:ext uri="{FF2B5EF4-FFF2-40B4-BE49-F238E27FC236}">
                  <a16:creationId xmlns:a16="http://schemas.microsoft.com/office/drawing/2014/main" id="{EB649772-1E9D-4566-9E6D-B148664D9A80}"/>
                </a:ext>
              </a:extLst>
            </p:cNvPr>
            <p:cNvGrpSpPr>
              <a:grpSpLocks/>
            </p:cNvGrpSpPr>
            <p:nvPr/>
          </p:nvGrpSpPr>
          <p:grpSpPr bwMode="auto">
            <a:xfrm>
              <a:off x="7154694" y="4648200"/>
              <a:ext cx="312906" cy="521732"/>
              <a:chOff x="8069094" y="4648200"/>
              <a:chExt cx="312906" cy="521732"/>
            </a:xfrm>
          </p:grpSpPr>
          <p:cxnSp>
            <p:nvCxnSpPr>
              <p:cNvPr id="42" name="Straight Connector 22">
                <a:extLst>
                  <a:ext uri="{FF2B5EF4-FFF2-40B4-BE49-F238E27FC236}">
                    <a16:creationId xmlns:a16="http://schemas.microsoft.com/office/drawing/2014/main" id="{8FD4D91D-71BB-4E56-9009-D82C540D4959}"/>
                  </a:ext>
                </a:extLst>
              </p:cNvPr>
              <p:cNvCxnSpPr/>
              <p:nvPr/>
            </p:nvCxnSpPr>
            <p:spPr>
              <a:xfrm rot="5400000">
                <a:off x="8152379"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606" name="TextBox 23">
                <a:extLst>
                  <a:ext uri="{FF2B5EF4-FFF2-40B4-BE49-F238E27FC236}">
                    <a16:creationId xmlns:a16="http://schemas.microsoft.com/office/drawing/2014/main" id="{6CA15ED5-08DD-4F31-AB3A-BE74E43DAAD6}"/>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9</a:t>
                </a:r>
              </a:p>
            </p:txBody>
          </p:sp>
        </p:grpSp>
        <p:grpSp>
          <p:nvGrpSpPr>
            <p:cNvPr id="107580" name="Group 27">
              <a:extLst>
                <a:ext uri="{FF2B5EF4-FFF2-40B4-BE49-F238E27FC236}">
                  <a16:creationId xmlns:a16="http://schemas.microsoft.com/office/drawing/2014/main" id="{47359D65-F959-41F7-8E7D-62BD9C523C42}"/>
                </a:ext>
              </a:extLst>
            </p:cNvPr>
            <p:cNvGrpSpPr>
              <a:grpSpLocks/>
            </p:cNvGrpSpPr>
            <p:nvPr/>
          </p:nvGrpSpPr>
          <p:grpSpPr bwMode="auto">
            <a:xfrm>
              <a:off x="4716294" y="4648200"/>
              <a:ext cx="312906" cy="521732"/>
              <a:chOff x="8069094" y="4648200"/>
              <a:chExt cx="312906" cy="521732"/>
            </a:xfrm>
          </p:grpSpPr>
          <p:cxnSp>
            <p:nvCxnSpPr>
              <p:cNvPr id="40" name="Straight Connector 28">
                <a:extLst>
                  <a:ext uri="{FF2B5EF4-FFF2-40B4-BE49-F238E27FC236}">
                    <a16:creationId xmlns:a16="http://schemas.microsoft.com/office/drawing/2014/main" id="{F70EE932-E476-4B08-98B1-5CE22A4F6CD1}"/>
                  </a:ext>
                </a:extLst>
              </p:cNvPr>
              <p:cNvCxnSpPr/>
              <p:nvPr/>
            </p:nvCxnSpPr>
            <p:spPr>
              <a:xfrm rot="5400000">
                <a:off x="8152635"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604" name="TextBox 29">
                <a:extLst>
                  <a:ext uri="{FF2B5EF4-FFF2-40B4-BE49-F238E27FC236}">
                    <a16:creationId xmlns:a16="http://schemas.microsoft.com/office/drawing/2014/main" id="{553E15BD-6126-4C73-89B2-E801AC41CC4B}"/>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a:t>
                </a:r>
              </a:p>
            </p:txBody>
          </p:sp>
        </p:grpSp>
        <p:grpSp>
          <p:nvGrpSpPr>
            <p:cNvPr id="107581" name="Group 30">
              <a:extLst>
                <a:ext uri="{FF2B5EF4-FFF2-40B4-BE49-F238E27FC236}">
                  <a16:creationId xmlns:a16="http://schemas.microsoft.com/office/drawing/2014/main" id="{BD74271F-96C5-448C-8903-9F39DA4C5A7F}"/>
                </a:ext>
              </a:extLst>
            </p:cNvPr>
            <p:cNvGrpSpPr>
              <a:grpSpLocks/>
            </p:cNvGrpSpPr>
            <p:nvPr/>
          </p:nvGrpSpPr>
          <p:grpSpPr bwMode="auto">
            <a:xfrm>
              <a:off x="5021094" y="4648200"/>
              <a:ext cx="312906" cy="521732"/>
              <a:chOff x="8069094" y="4648200"/>
              <a:chExt cx="312906" cy="521732"/>
            </a:xfrm>
          </p:grpSpPr>
          <p:cxnSp>
            <p:nvCxnSpPr>
              <p:cNvPr id="38" name="Straight Connector 31">
                <a:extLst>
                  <a:ext uri="{FF2B5EF4-FFF2-40B4-BE49-F238E27FC236}">
                    <a16:creationId xmlns:a16="http://schemas.microsoft.com/office/drawing/2014/main" id="{D9A94152-1831-429B-97A6-29068081F022}"/>
                  </a:ext>
                </a:extLst>
              </p:cNvPr>
              <p:cNvCxnSpPr/>
              <p:nvPr/>
            </p:nvCxnSpPr>
            <p:spPr>
              <a:xfrm rot="5400000">
                <a:off x="8152603"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602" name="TextBox 32">
                <a:extLst>
                  <a:ext uri="{FF2B5EF4-FFF2-40B4-BE49-F238E27FC236}">
                    <a16:creationId xmlns:a16="http://schemas.microsoft.com/office/drawing/2014/main" id="{1C744031-37E5-43FE-9F89-E1DFD3814891}"/>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2</a:t>
                </a:r>
              </a:p>
            </p:txBody>
          </p:sp>
        </p:grpSp>
        <p:grpSp>
          <p:nvGrpSpPr>
            <p:cNvPr id="107582" name="Group 33">
              <a:extLst>
                <a:ext uri="{FF2B5EF4-FFF2-40B4-BE49-F238E27FC236}">
                  <a16:creationId xmlns:a16="http://schemas.microsoft.com/office/drawing/2014/main" id="{E0A9C345-86E2-486B-9BF7-7947F6A197EE}"/>
                </a:ext>
              </a:extLst>
            </p:cNvPr>
            <p:cNvGrpSpPr>
              <a:grpSpLocks/>
            </p:cNvGrpSpPr>
            <p:nvPr/>
          </p:nvGrpSpPr>
          <p:grpSpPr bwMode="auto">
            <a:xfrm>
              <a:off x="5325894" y="4648200"/>
              <a:ext cx="312906" cy="521732"/>
              <a:chOff x="8069094" y="4648200"/>
              <a:chExt cx="312906" cy="521732"/>
            </a:xfrm>
          </p:grpSpPr>
          <p:cxnSp>
            <p:nvCxnSpPr>
              <p:cNvPr id="36" name="Straight Connector 34">
                <a:extLst>
                  <a:ext uri="{FF2B5EF4-FFF2-40B4-BE49-F238E27FC236}">
                    <a16:creationId xmlns:a16="http://schemas.microsoft.com/office/drawing/2014/main" id="{779B6B5B-C503-4FBF-A935-6AD5CB910EC9}"/>
                  </a:ext>
                </a:extLst>
              </p:cNvPr>
              <p:cNvCxnSpPr/>
              <p:nvPr/>
            </p:nvCxnSpPr>
            <p:spPr>
              <a:xfrm rot="5400000">
                <a:off x="8152571"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600" name="TextBox 35">
                <a:extLst>
                  <a:ext uri="{FF2B5EF4-FFF2-40B4-BE49-F238E27FC236}">
                    <a16:creationId xmlns:a16="http://schemas.microsoft.com/office/drawing/2014/main" id="{2B37E988-ABAC-46E4-AC2C-AF6064D9697A}"/>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3</a:t>
                </a:r>
              </a:p>
            </p:txBody>
          </p:sp>
        </p:grpSp>
        <p:grpSp>
          <p:nvGrpSpPr>
            <p:cNvPr id="107583" name="Group 36">
              <a:extLst>
                <a:ext uri="{FF2B5EF4-FFF2-40B4-BE49-F238E27FC236}">
                  <a16:creationId xmlns:a16="http://schemas.microsoft.com/office/drawing/2014/main" id="{11C30498-C424-4E19-8249-B6ABED551D91}"/>
                </a:ext>
              </a:extLst>
            </p:cNvPr>
            <p:cNvGrpSpPr>
              <a:grpSpLocks/>
            </p:cNvGrpSpPr>
            <p:nvPr/>
          </p:nvGrpSpPr>
          <p:grpSpPr bwMode="auto">
            <a:xfrm>
              <a:off x="5630694" y="4648200"/>
              <a:ext cx="312906" cy="521732"/>
              <a:chOff x="8069094" y="4648200"/>
              <a:chExt cx="312906" cy="521732"/>
            </a:xfrm>
          </p:grpSpPr>
          <p:cxnSp>
            <p:nvCxnSpPr>
              <p:cNvPr id="34" name="Straight Connector 37">
                <a:extLst>
                  <a:ext uri="{FF2B5EF4-FFF2-40B4-BE49-F238E27FC236}">
                    <a16:creationId xmlns:a16="http://schemas.microsoft.com/office/drawing/2014/main" id="{B7046875-56B7-47B8-A791-D4C1242D778F}"/>
                  </a:ext>
                </a:extLst>
              </p:cNvPr>
              <p:cNvCxnSpPr/>
              <p:nvPr/>
            </p:nvCxnSpPr>
            <p:spPr>
              <a:xfrm rot="5400000">
                <a:off x="8152539"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98" name="TextBox 38">
                <a:extLst>
                  <a:ext uri="{FF2B5EF4-FFF2-40B4-BE49-F238E27FC236}">
                    <a16:creationId xmlns:a16="http://schemas.microsoft.com/office/drawing/2014/main" id="{0205059A-B143-41DA-B514-9C386CA4825F}"/>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4</a:t>
                </a:r>
              </a:p>
            </p:txBody>
          </p:sp>
        </p:grpSp>
        <p:grpSp>
          <p:nvGrpSpPr>
            <p:cNvPr id="107584" name="Group 39">
              <a:extLst>
                <a:ext uri="{FF2B5EF4-FFF2-40B4-BE49-F238E27FC236}">
                  <a16:creationId xmlns:a16="http://schemas.microsoft.com/office/drawing/2014/main" id="{BFF44EF9-A5FE-4C26-8211-3F332801054E}"/>
                </a:ext>
              </a:extLst>
            </p:cNvPr>
            <p:cNvGrpSpPr>
              <a:grpSpLocks/>
            </p:cNvGrpSpPr>
            <p:nvPr/>
          </p:nvGrpSpPr>
          <p:grpSpPr bwMode="auto">
            <a:xfrm>
              <a:off x="5935494" y="4648200"/>
              <a:ext cx="312906" cy="521732"/>
              <a:chOff x="8069094" y="4648200"/>
              <a:chExt cx="312906" cy="521732"/>
            </a:xfrm>
          </p:grpSpPr>
          <p:cxnSp>
            <p:nvCxnSpPr>
              <p:cNvPr id="32" name="Straight Connector 40">
                <a:extLst>
                  <a:ext uri="{FF2B5EF4-FFF2-40B4-BE49-F238E27FC236}">
                    <a16:creationId xmlns:a16="http://schemas.microsoft.com/office/drawing/2014/main" id="{AD797DD9-98B5-4C16-91B6-443D88812BA8}"/>
                  </a:ext>
                </a:extLst>
              </p:cNvPr>
              <p:cNvCxnSpPr/>
              <p:nvPr/>
            </p:nvCxnSpPr>
            <p:spPr>
              <a:xfrm rot="5400000">
                <a:off x="8152507"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96" name="TextBox 41">
                <a:extLst>
                  <a:ext uri="{FF2B5EF4-FFF2-40B4-BE49-F238E27FC236}">
                    <a16:creationId xmlns:a16="http://schemas.microsoft.com/office/drawing/2014/main" id="{EF3967B5-B5DE-47D0-8C96-14688206A932}"/>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5</a:t>
                </a:r>
              </a:p>
            </p:txBody>
          </p:sp>
        </p:grpSp>
        <p:grpSp>
          <p:nvGrpSpPr>
            <p:cNvPr id="107585" name="Group 42">
              <a:extLst>
                <a:ext uri="{FF2B5EF4-FFF2-40B4-BE49-F238E27FC236}">
                  <a16:creationId xmlns:a16="http://schemas.microsoft.com/office/drawing/2014/main" id="{89583853-9F70-44CD-9260-A9DCDB8AD2CB}"/>
                </a:ext>
              </a:extLst>
            </p:cNvPr>
            <p:cNvGrpSpPr>
              <a:grpSpLocks/>
            </p:cNvGrpSpPr>
            <p:nvPr/>
          </p:nvGrpSpPr>
          <p:grpSpPr bwMode="auto">
            <a:xfrm>
              <a:off x="6240294" y="4648200"/>
              <a:ext cx="312906" cy="521732"/>
              <a:chOff x="8069094" y="4648200"/>
              <a:chExt cx="312906" cy="521732"/>
            </a:xfrm>
          </p:grpSpPr>
          <p:cxnSp>
            <p:nvCxnSpPr>
              <p:cNvPr id="30" name="Straight Connector 43">
                <a:extLst>
                  <a:ext uri="{FF2B5EF4-FFF2-40B4-BE49-F238E27FC236}">
                    <a16:creationId xmlns:a16="http://schemas.microsoft.com/office/drawing/2014/main" id="{97CF36AE-0609-439B-AE48-C965316EFB04}"/>
                  </a:ext>
                </a:extLst>
              </p:cNvPr>
              <p:cNvCxnSpPr/>
              <p:nvPr/>
            </p:nvCxnSpPr>
            <p:spPr>
              <a:xfrm rot="5400000">
                <a:off x="8152475"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94" name="TextBox 44">
                <a:extLst>
                  <a:ext uri="{FF2B5EF4-FFF2-40B4-BE49-F238E27FC236}">
                    <a16:creationId xmlns:a16="http://schemas.microsoft.com/office/drawing/2014/main" id="{EF33A5EB-57F9-4783-B0AB-3754998E5ADF}"/>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6</a:t>
                </a:r>
              </a:p>
            </p:txBody>
          </p:sp>
        </p:grpSp>
        <p:grpSp>
          <p:nvGrpSpPr>
            <p:cNvPr id="107586" name="Group 45">
              <a:extLst>
                <a:ext uri="{FF2B5EF4-FFF2-40B4-BE49-F238E27FC236}">
                  <a16:creationId xmlns:a16="http://schemas.microsoft.com/office/drawing/2014/main" id="{98CF6556-2386-4028-8055-DA8D851BA415}"/>
                </a:ext>
              </a:extLst>
            </p:cNvPr>
            <p:cNvGrpSpPr>
              <a:grpSpLocks/>
            </p:cNvGrpSpPr>
            <p:nvPr/>
          </p:nvGrpSpPr>
          <p:grpSpPr bwMode="auto">
            <a:xfrm>
              <a:off x="6545094" y="4648200"/>
              <a:ext cx="312906" cy="521732"/>
              <a:chOff x="8069094" y="4648200"/>
              <a:chExt cx="312906" cy="521732"/>
            </a:xfrm>
          </p:grpSpPr>
          <p:cxnSp>
            <p:nvCxnSpPr>
              <p:cNvPr id="28" name="Straight Connector 46">
                <a:extLst>
                  <a:ext uri="{FF2B5EF4-FFF2-40B4-BE49-F238E27FC236}">
                    <a16:creationId xmlns:a16="http://schemas.microsoft.com/office/drawing/2014/main" id="{5B4AAAFA-EB6C-4519-8FED-D32444E4ACE1}"/>
                  </a:ext>
                </a:extLst>
              </p:cNvPr>
              <p:cNvCxnSpPr/>
              <p:nvPr/>
            </p:nvCxnSpPr>
            <p:spPr>
              <a:xfrm rot="5400000">
                <a:off x="8152443"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92" name="TextBox 47">
                <a:extLst>
                  <a:ext uri="{FF2B5EF4-FFF2-40B4-BE49-F238E27FC236}">
                    <a16:creationId xmlns:a16="http://schemas.microsoft.com/office/drawing/2014/main" id="{B0F4D6F8-9398-4952-89DB-8E351841BE67}"/>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7</a:t>
                </a:r>
              </a:p>
            </p:txBody>
          </p:sp>
        </p:grpSp>
        <p:grpSp>
          <p:nvGrpSpPr>
            <p:cNvPr id="107587" name="Group 48">
              <a:extLst>
                <a:ext uri="{FF2B5EF4-FFF2-40B4-BE49-F238E27FC236}">
                  <a16:creationId xmlns:a16="http://schemas.microsoft.com/office/drawing/2014/main" id="{AF859D95-A9AF-4B4C-93D0-D2A07CC2FC3C}"/>
                </a:ext>
              </a:extLst>
            </p:cNvPr>
            <p:cNvGrpSpPr>
              <a:grpSpLocks/>
            </p:cNvGrpSpPr>
            <p:nvPr/>
          </p:nvGrpSpPr>
          <p:grpSpPr bwMode="auto">
            <a:xfrm>
              <a:off x="6849894" y="4648200"/>
              <a:ext cx="312906" cy="521732"/>
              <a:chOff x="8069094" y="4648200"/>
              <a:chExt cx="312906" cy="521732"/>
            </a:xfrm>
          </p:grpSpPr>
          <p:cxnSp>
            <p:nvCxnSpPr>
              <p:cNvPr id="26" name="Straight Connector 49">
                <a:extLst>
                  <a:ext uri="{FF2B5EF4-FFF2-40B4-BE49-F238E27FC236}">
                    <a16:creationId xmlns:a16="http://schemas.microsoft.com/office/drawing/2014/main" id="{05C91C6E-0BAB-45D0-84A0-C6C3BCDB6C5F}"/>
                  </a:ext>
                </a:extLst>
              </p:cNvPr>
              <p:cNvCxnSpPr/>
              <p:nvPr/>
            </p:nvCxnSpPr>
            <p:spPr>
              <a:xfrm rot="5400000">
                <a:off x="8152411" y="4723522"/>
                <a:ext cx="15223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590" name="TextBox 50">
                <a:extLst>
                  <a:ext uri="{FF2B5EF4-FFF2-40B4-BE49-F238E27FC236}">
                    <a16:creationId xmlns:a16="http://schemas.microsoft.com/office/drawing/2014/main" id="{FCE5A805-59E8-4E2A-8CB0-227DBF7130BD}"/>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8</a:t>
                </a:r>
              </a:p>
            </p:txBody>
          </p:sp>
        </p:grpSp>
        <p:sp>
          <p:nvSpPr>
            <p:cNvPr id="107588" name="TextBox 51">
              <a:extLst>
                <a:ext uri="{FF2B5EF4-FFF2-40B4-BE49-F238E27FC236}">
                  <a16:creationId xmlns:a16="http://schemas.microsoft.com/office/drawing/2014/main" id="{A159C595-9A32-426A-814B-0EB45D03956B}"/>
                </a:ext>
              </a:extLst>
            </p:cNvPr>
            <p:cNvSpPr txBox="1">
              <a:spLocks noChangeArrowheads="1"/>
            </p:cNvSpPr>
            <p:nvPr/>
          </p:nvSpPr>
          <p:spPr bwMode="auto">
            <a:xfrm>
              <a:off x="7162577" y="5105399"/>
              <a:ext cx="1950759" cy="368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800">
                  <a:latin typeface="Arial" panose="020B0604020202020204" pitchFamily="34" charset="0"/>
                  <a:ea typeface="新細明體" panose="02020500000000000000" pitchFamily="18" charset="-120"/>
                </a:rPr>
                <a:t>冰淇淋需求量</a:t>
              </a:r>
              <a:r>
                <a:rPr lang="en-US" altLang="zh-TW" sz="1800">
                  <a:latin typeface="Arial" panose="020B0604020202020204" pitchFamily="34" charset="0"/>
                  <a:ea typeface="新細明體" panose="02020500000000000000" pitchFamily="18" charset="-120"/>
                </a:rPr>
                <a:t>(</a:t>
              </a:r>
              <a:r>
                <a:rPr lang="zh-TW" altLang="en-US" sz="1800">
                  <a:latin typeface="Arial" panose="020B0604020202020204" pitchFamily="34" charset="0"/>
                  <a:ea typeface="新細明體" panose="02020500000000000000" pitchFamily="18" charset="-120"/>
                </a:rPr>
                <a:t>球</a:t>
              </a:r>
              <a:r>
                <a:rPr lang="en-US" altLang="zh-TW" sz="1800">
                  <a:latin typeface="Arial" panose="020B0604020202020204" pitchFamily="34" charset="0"/>
                  <a:ea typeface="新細明體" panose="02020500000000000000" pitchFamily="18" charset="-120"/>
                </a:rPr>
                <a:t>)</a:t>
              </a:r>
            </a:p>
          </p:txBody>
        </p:sp>
      </p:grpSp>
      <p:grpSp>
        <p:nvGrpSpPr>
          <p:cNvPr id="50" name="Group 73">
            <a:extLst>
              <a:ext uri="{FF2B5EF4-FFF2-40B4-BE49-F238E27FC236}">
                <a16:creationId xmlns:a16="http://schemas.microsoft.com/office/drawing/2014/main" id="{4DFCAEC7-BE79-41CA-87D4-4AFAC3AD5C5D}"/>
              </a:ext>
            </a:extLst>
          </p:cNvPr>
          <p:cNvGrpSpPr>
            <a:grpSpLocks/>
          </p:cNvGrpSpPr>
          <p:nvPr/>
        </p:nvGrpSpPr>
        <p:grpSpPr bwMode="auto">
          <a:xfrm>
            <a:off x="2835275" y="1524000"/>
            <a:ext cx="1889125" cy="3822700"/>
            <a:chOff x="2835206" y="978932"/>
            <a:chExt cx="1888941" cy="3822461"/>
          </a:xfrm>
        </p:grpSpPr>
        <p:cxnSp>
          <p:nvCxnSpPr>
            <p:cNvPr id="51" name="Straight Connector 7">
              <a:extLst>
                <a:ext uri="{FF2B5EF4-FFF2-40B4-BE49-F238E27FC236}">
                  <a16:creationId xmlns:a16="http://schemas.microsoft.com/office/drawing/2014/main" id="{9FF10CD2-4A74-4076-B308-14AA0C7C92C8}"/>
                </a:ext>
              </a:extLst>
            </p:cNvPr>
            <p:cNvCxnSpPr/>
            <p:nvPr/>
          </p:nvCxnSpPr>
          <p:spPr>
            <a:xfrm rot="5400000">
              <a:off x="2896261" y="3124304"/>
              <a:ext cx="335259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7555" name="Group 56">
              <a:extLst>
                <a:ext uri="{FF2B5EF4-FFF2-40B4-BE49-F238E27FC236}">
                  <a16:creationId xmlns:a16="http://schemas.microsoft.com/office/drawing/2014/main" id="{F15AD852-D5E6-45A1-AC00-7FEB70BC626B}"/>
                </a:ext>
              </a:extLst>
            </p:cNvPr>
            <p:cNvGrpSpPr>
              <a:grpSpLocks/>
            </p:cNvGrpSpPr>
            <p:nvPr/>
          </p:nvGrpSpPr>
          <p:grpSpPr bwMode="auto">
            <a:xfrm>
              <a:off x="4130647" y="1828800"/>
              <a:ext cx="593500" cy="369309"/>
              <a:chOff x="6264500" y="2286000"/>
              <a:chExt cx="593500" cy="369309"/>
            </a:xfrm>
          </p:grpSpPr>
          <p:sp>
            <p:nvSpPr>
              <p:cNvPr id="107572" name="TextBox 53">
                <a:extLst>
                  <a:ext uri="{FF2B5EF4-FFF2-40B4-BE49-F238E27FC236}">
                    <a16:creationId xmlns:a16="http://schemas.microsoft.com/office/drawing/2014/main" id="{21181ED8-8207-4499-8903-02283EC076FE}"/>
                  </a:ext>
                </a:extLst>
              </p:cNvPr>
              <p:cNvSpPr txBox="1">
                <a:spLocks noChangeArrowheads="1"/>
              </p:cNvSpPr>
              <p:nvPr/>
            </p:nvSpPr>
            <p:spPr bwMode="auto">
              <a:xfrm>
                <a:off x="6264500" y="2286000"/>
                <a:ext cx="441103"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$6</a:t>
                </a:r>
              </a:p>
            </p:txBody>
          </p:sp>
          <p:cxnSp>
            <p:nvCxnSpPr>
              <p:cNvPr id="70" name="Straight Connector 55">
                <a:extLst>
                  <a:ext uri="{FF2B5EF4-FFF2-40B4-BE49-F238E27FC236}">
                    <a16:creationId xmlns:a16="http://schemas.microsoft.com/office/drawing/2014/main" id="{970289C6-40F4-46D0-A505-5EC274F0B044}"/>
                  </a:ext>
                </a:extLst>
              </p:cNvPr>
              <p:cNvCxnSpPr/>
              <p:nvPr/>
            </p:nvCxnSpPr>
            <p:spPr>
              <a:xfrm>
                <a:off x="6705615" y="2513978"/>
                <a:ext cx="15238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556" name="Group 57">
              <a:extLst>
                <a:ext uri="{FF2B5EF4-FFF2-40B4-BE49-F238E27FC236}">
                  <a16:creationId xmlns:a16="http://schemas.microsoft.com/office/drawing/2014/main" id="{20FB0C5B-DD03-45B2-9367-441E64FC7EC0}"/>
                </a:ext>
              </a:extLst>
            </p:cNvPr>
            <p:cNvGrpSpPr>
              <a:grpSpLocks/>
            </p:cNvGrpSpPr>
            <p:nvPr/>
          </p:nvGrpSpPr>
          <p:grpSpPr bwMode="auto">
            <a:xfrm>
              <a:off x="4258887" y="2297668"/>
              <a:ext cx="465260" cy="369309"/>
              <a:chOff x="6392740" y="2286000"/>
              <a:chExt cx="465260" cy="369309"/>
            </a:xfrm>
          </p:grpSpPr>
          <p:sp>
            <p:nvSpPr>
              <p:cNvPr id="107570" name="TextBox 58">
                <a:extLst>
                  <a:ext uri="{FF2B5EF4-FFF2-40B4-BE49-F238E27FC236}">
                    <a16:creationId xmlns:a16="http://schemas.microsoft.com/office/drawing/2014/main" id="{D5F2F19E-CAFF-4A61-A14C-734A417DC6B7}"/>
                  </a:ext>
                </a:extLst>
              </p:cNvPr>
              <p:cNvSpPr txBox="1">
                <a:spLocks noChangeArrowheads="1"/>
              </p:cNvSpPr>
              <p:nvPr/>
            </p:nvSpPr>
            <p:spPr bwMode="auto">
              <a:xfrm>
                <a:off x="6392740" y="2286000"/>
                <a:ext cx="312875"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5</a:t>
                </a:r>
              </a:p>
            </p:txBody>
          </p:sp>
          <p:cxnSp>
            <p:nvCxnSpPr>
              <p:cNvPr id="68" name="Straight Connector 59">
                <a:extLst>
                  <a:ext uri="{FF2B5EF4-FFF2-40B4-BE49-F238E27FC236}">
                    <a16:creationId xmlns:a16="http://schemas.microsoft.com/office/drawing/2014/main" id="{EE762D79-079D-4A39-A86E-20FF5DD3A3E3}"/>
                  </a:ext>
                </a:extLst>
              </p:cNvPr>
              <p:cNvCxnSpPr/>
              <p:nvPr/>
            </p:nvCxnSpPr>
            <p:spPr>
              <a:xfrm>
                <a:off x="6705615" y="2514981"/>
                <a:ext cx="15238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557" name="Group 60">
              <a:extLst>
                <a:ext uri="{FF2B5EF4-FFF2-40B4-BE49-F238E27FC236}">
                  <a16:creationId xmlns:a16="http://schemas.microsoft.com/office/drawing/2014/main" id="{D3A49D49-71F2-4805-A67F-836D9111B503}"/>
                </a:ext>
              </a:extLst>
            </p:cNvPr>
            <p:cNvGrpSpPr>
              <a:grpSpLocks/>
            </p:cNvGrpSpPr>
            <p:nvPr/>
          </p:nvGrpSpPr>
          <p:grpSpPr bwMode="auto">
            <a:xfrm>
              <a:off x="4258886" y="2754868"/>
              <a:ext cx="465261" cy="369309"/>
              <a:chOff x="6392739" y="2286000"/>
              <a:chExt cx="465261" cy="369309"/>
            </a:xfrm>
          </p:grpSpPr>
          <p:sp>
            <p:nvSpPr>
              <p:cNvPr id="107568" name="TextBox 61">
                <a:extLst>
                  <a:ext uri="{FF2B5EF4-FFF2-40B4-BE49-F238E27FC236}">
                    <a16:creationId xmlns:a16="http://schemas.microsoft.com/office/drawing/2014/main" id="{95CD5365-DF55-4B46-A89C-A9E9B88EA450}"/>
                  </a:ext>
                </a:extLst>
              </p:cNvPr>
              <p:cNvSpPr txBox="1">
                <a:spLocks noChangeArrowheads="1"/>
              </p:cNvSpPr>
              <p:nvPr/>
            </p:nvSpPr>
            <p:spPr bwMode="auto">
              <a:xfrm>
                <a:off x="6392739" y="2286000"/>
                <a:ext cx="312875"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4</a:t>
                </a:r>
              </a:p>
            </p:txBody>
          </p:sp>
          <p:cxnSp>
            <p:nvCxnSpPr>
              <p:cNvPr id="66" name="Straight Connector 62">
                <a:extLst>
                  <a:ext uri="{FF2B5EF4-FFF2-40B4-BE49-F238E27FC236}">
                    <a16:creationId xmlns:a16="http://schemas.microsoft.com/office/drawing/2014/main" id="{C88DF5FE-228E-4816-A976-EECB59BACC41}"/>
                  </a:ext>
                </a:extLst>
              </p:cNvPr>
              <p:cNvCxnSpPr/>
              <p:nvPr/>
            </p:nvCxnSpPr>
            <p:spPr>
              <a:xfrm>
                <a:off x="6705615" y="2514952"/>
                <a:ext cx="15238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558" name="Group 63">
              <a:extLst>
                <a:ext uri="{FF2B5EF4-FFF2-40B4-BE49-F238E27FC236}">
                  <a16:creationId xmlns:a16="http://schemas.microsoft.com/office/drawing/2014/main" id="{14B35A02-F261-46BF-A00E-F7EDD2390675}"/>
                </a:ext>
              </a:extLst>
            </p:cNvPr>
            <p:cNvGrpSpPr>
              <a:grpSpLocks/>
            </p:cNvGrpSpPr>
            <p:nvPr/>
          </p:nvGrpSpPr>
          <p:grpSpPr bwMode="auto">
            <a:xfrm>
              <a:off x="4258887" y="3212068"/>
              <a:ext cx="465260" cy="369309"/>
              <a:chOff x="6392740" y="2286000"/>
              <a:chExt cx="465260" cy="369309"/>
            </a:xfrm>
          </p:grpSpPr>
          <p:sp>
            <p:nvSpPr>
              <p:cNvPr id="107566" name="TextBox 64">
                <a:extLst>
                  <a:ext uri="{FF2B5EF4-FFF2-40B4-BE49-F238E27FC236}">
                    <a16:creationId xmlns:a16="http://schemas.microsoft.com/office/drawing/2014/main" id="{8F145EF3-063A-4D7A-957D-4FB181D2ECF7}"/>
                  </a:ext>
                </a:extLst>
              </p:cNvPr>
              <p:cNvSpPr txBox="1">
                <a:spLocks noChangeArrowheads="1"/>
              </p:cNvSpPr>
              <p:nvPr/>
            </p:nvSpPr>
            <p:spPr bwMode="auto">
              <a:xfrm>
                <a:off x="6392740" y="2286000"/>
                <a:ext cx="312875"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3</a:t>
                </a:r>
              </a:p>
            </p:txBody>
          </p:sp>
          <p:cxnSp>
            <p:nvCxnSpPr>
              <p:cNvPr id="64" name="Straight Connector 65">
                <a:extLst>
                  <a:ext uri="{FF2B5EF4-FFF2-40B4-BE49-F238E27FC236}">
                    <a16:creationId xmlns:a16="http://schemas.microsoft.com/office/drawing/2014/main" id="{64C440BF-3A23-436A-83F5-D423CC44288A}"/>
                  </a:ext>
                </a:extLst>
              </p:cNvPr>
              <p:cNvCxnSpPr/>
              <p:nvPr/>
            </p:nvCxnSpPr>
            <p:spPr>
              <a:xfrm>
                <a:off x="6705615" y="2514923"/>
                <a:ext cx="15238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559" name="Group 66">
              <a:extLst>
                <a:ext uri="{FF2B5EF4-FFF2-40B4-BE49-F238E27FC236}">
                  <a16:creationId xmlns:a16="http://schemas.microsoft.com/office/drawing/2014/main" id="{3A076A94-EB40-4F61-B0B1-1E30EB06157D}"/>
                </a:ext>
              </a:extLst>
            </p:cNvPr>
            <p:cNvGrpSpPr>
              <a:grpSpLocks/>
            </p:cNvGrpSpPr>
            <p:nvPr/>
          </p:nvGrpSpPr>
          <p:grpSpPr bwMode="auto">
            <a:xfrm>
              <a:off x="4258887" y="3669268"/>
              <a:ext cx="465260" cy="369309"/>
              <a:chOff x="6392740" y="2286000"/>
              <a:chExt cx="465260" cy="369309"/>
            </a:xfrm>
          </p:grpSpPr>
          <p:sp>
            <p:nvSpPr>
              <p:cNvPr id="107564" name="TextBox 67">
                <a:extLst>
                  <a:ext uri="{FF2B5EF4-FFF2-40B4-BE49-F238E27FC236}">
                    <a16:creationId xmlns:a16="http://schemas.microsoft.com/office/drawing/2014/main" id="{FEC9601A-8344-4836-8748-5F3FE852DD7E}"/>
                  </a:ext>
                </a:extLst>
              </p:cNvPr>
              <p:cNvSpPr txBox="1">
                <a:spLocks noChangeArrowheads="1"/>
              </p:cNvSpPr>
              <p:nvPr/>
            </p:nvSpPr>
            <p:spPr bwMode="auto">
              <a:xfrm>
                <a:off x="6392740" y="2286000"/>
                <a:ext cx="312875"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2</a:t>
                </a:r>
              </a:p>
            </p:txBody>
          </p:sp>
          <p:cxnSp>
            <p:nvCxnSpPr>
              <p:cNvPr id="62" name="Straight Connector 68">
                <a:extLst>
                  <a:ext uri="{FF2B5EF4-FFF2-40B4-BE49-F238E27FC236}">
                    <a16:creationId xmlns:a16="http://schemas.microsoft.com/office/drawing/2014/main" id="{2E771F1B-B1C7-4CAF-BF38-47C81C1CEDB0}"/>
                  </a:ext>
                </a:extLst>
              </p:cNvPr>
              <p:cNvCxnSpPr/>
              <p:nvPr/>
            </p:nvCxnSpPr>
            <p:spPr>
              <a:xfrm>
                <a:off x="6705615" y="2514895"/>
                <a:ext cx="15238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560" name="Group 69">
              <a:extLst>
                <a:ext uri="{FF2B5EF4-FFF2-40B4-BE49-F238E27FC236}">
                  <a16:creationId xmlns:a16="http://schemas.microsoft.com/office/drawing/2014/main" id="{D1D77FA3-3881-49DA-9CB2-AA54DF31AA71}"/>
                </a:ext>
              </a:extLst>
            </p:cNvPr>
            <p:cNvGrpSpPr>
              <a:grpSpLocks/>
            </p:cNvGrpSpPr>
            <p:nvPr/>
          </p:nvGrpSpPr>
          <p:grpSpPr bwMode="auto">
            <a:xfrm>
              <a:off x="4258887" y="4126468"/>
              <a:ext cx="465260" cy="369309"/>
              <a:chOff x="6392740" y="2286000"/>
              <a:chExt cx="465260" cy="369309"/>
            </a:xfrm>
          </p:grpSpPr>
          <p:sp>
            <p:nvSpPr>
              <p:cNvPr id="107562" name="TextBox 70">
                <a:extLst>
                  <a:ext uri="{FF2B5EF4-FFF2-40B4-BE49-F238E27FC236}">
                    <a16:creationId xmlns:a16="http://schemas.microsoft.com/office/drawing/2014/main" id="{9DAE117D-94FD-401B-B095-EC4C56C6CC3C}"/>
                  </a:ext>
                </a:extLst>
              </p:cNvPr>
              <p:cNvSpPr txBox="1">
                <a:spLocks noChangeArrowheads="1"/>
              </p:cNvSpPr>
              <p:nvPr/>
            </p:nvSpPr>
            <p:spPr bwMode="auto">
              <a:xfrm>
                <a:off x="6392740" y="2286000"/>
                <a:ext cx="312875"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a:t>
                </a:r>
              </a:p>
            </p:txBody>
          </p:sp>
          <p:cxnSp>
            <p:nvCxnSpPr>
              <p:cNvPr id="60" name="Straight Connector 71">
                <a:extLst>
                  <a:ext uri="{FF2B5EF4-FFF2-40B4-BE49-F238E27FC236}">
                    <a16:creationId xmlns:a16="http://schemas.microsoft.com/office/drawing/2014/main" id="{7FBF1564-6921-4C36-BDBE-4DB8E4494339}"/>
                  </a:ext>
                </a:extLst>
              </p:cNvPr>
              <p:cNvCxnSpPr/>
              <p:nvPr/>
            </p:nvCxnSpPr>
            <p:spPr>
              <a:xfrm>
                <a:off x="6705615" y="2514866"/>
                <a:ext cx="15238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561" name="TextBox 72">
              <a:extLst>
                <a:ext uri="{FF2B5EF4-FFF2-40B4-BE49-F238E27FC236}">
                  <a16:creationId xmlns:a16="http://schemas.microsoft.com/office/drawing/2014/main" id="{48CD295E-0D00-4728-8F09-D234E435A53E}"/>
                </a:ext>
              </a:extLst>
            </p:cNvPr>
            <p:cNvSpPr txBox="1">
              <a:spLocks noChangeArrowheads="1"/>
            </p:cNvSpPr>
            <p:nvPr/>
          </p:nvSpPr>
          <p:spPr bwMode="auto">
            <a:xfrm>
              <a:off x="2835206" y="978932"/>
              <a:ext cx="1800488" cy="369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1800">
                  <a:latin typeface="Arial" panose="020B0604020202020204" pitchFamily="34" charset="0"/>
                  <a:ea typeface="新細明體" panose="02020500000000000000" pitchFamily="18" charset="-120"/>
                </a:rPr>
                <a:t>冰淇淋每球價格</a:t>
              </a:r>
              <a:endParaRPr lang="en-US" altLang="zh-TW" sz="1800">
                <a:latin typeface="Arial" panose="020B0604020202020204" pitchFamily="34" charset="0"/>
                <a:ea typeface="新細明體" panose="02020500000000000000" pitchFamily="18" charset="-120"/>
              </a:endParaRPr>
            </a:p>
          </p:txBody>
        </p:sp>
      </p:grpSp>
      <p:cxnSp>
        <p:nvCxnSpPr>
          <p:cNvPr id="71" name="Straight Connector 82">
            <a:extLst>
              <a:ext uri="{FF2B5EF4-FFF2-40B4-BE49-F238E27FC236}">
                <a16:creationId xmlns:a16="http://schemas.microsoft.com/office/drawing/2014/main" id="{3FAC29EA-7561-4020-A351-81FC8077C7A6}"/>
              </a:ext>
            </a:extLst>
          </p:cNvPr>
          <p:cNvCxnSpPr/>
          <p:nvPr/>
        </p:nvCxnSpPr>
        <p:spPr>
          <a:xfrm>
            <a:off x="4572000" y="4887913"/>
            <a:ext cx="30480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84">
            <a:extLst>
              <a:ext uri="{FF2B5EF4-FFF2-40B4-BE49-F238E27FC236}">
                <a16:creationId xmlns:a16="http://schemas.microsoft.com/office/drawing/2014/main" id="{BA142A31-6045-4BF0-B089-767488241287}"/>
              </a:ext>
            </a:extLst>
          </p:cNvPr>
          <p:cNvCxnSpPr/>
          <p:nvPr/>
        </p:nvCxnSpPr>
        <p:spPr>
          <a:xfrm>
            <a:off x="4572000" y="4430713"/>
            <a:ext cx="24384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86">
            <a:extLst>
              <a:ext uri="{FF2B5EF4-FFF2-40B4-BE49-F238E27FC236}">
                <a16:creationId xmlns:a16="http://schemas.microsoft.com/office/drawing/2014/main" id="{F81262F4-FA6A-49BF-BCA7-EB6D69CD7FD5}"/>
              </a:ext>
            </a:extLst>
          </p:cNvPr>
          <p:cNvCxnSpPr/>
          <p:nvPr/>
        </p:nvCxnSpPr>
        <p:spPr>
          <a:xfrm>
            <a:off x="4572000" y="3973513"/>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88">
            <a:extLst>
              <a:ext uri="{FF2B5EF4-FFF2-40B4-BE49-F238E27FC236}">
                <a16:creationId xmlns:a16="http://schemas.microsoft.com/office/drawing/2014/main" id="{ACB01AC5-9FC6-4013-8947-1F9732EC6F24}"/>
              </a:ext>
            </a:extLst>
          </p:cNvPr>
          <p:cNvCxnSpPr/>
          <p:nvPr/>
        </p:nvCxnSpPr>
        <p:spPr>
          <a:xfrm>
            <a:off x="4572000" y="3516313"/>
            <a:ext cx="12192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90">
            <a:extLst>
              <a:ext uri="{FF2B5EF4-FFF2-40B4-BE49-F238E27FC236}">
                <a16:creationId xmlns:a16="http://schemas.microsoft.com/office/drawing/2014/main" id="{0D7FAC6C-D6E3-460C-930D-D29435723C69}"/>
              </a:ext>
            </a:extLst>
          </p:cNvPr>
          <p:cNvCxnSpPr/>
          <p:nvPr/>
        </p:nvCxnSpPr>
        <p:spPr>
          <a:xfrm>
            <a:off x="4572000" y="3059113"/>
            <a:ext cx="6096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94">
            <a:extLst>
              <a:ext uri="{FF2B5EF4-FFF2-40B4-BE49-F238E27FC236}">
                <a16:creationId xmlns:a16="http://schemas.microsoft.com/office/drawing/2014/main" id="{D90EA527-1397-4665-AE49-304234A26B54}"/>
              </a:ext>
            </a:extLst>
          </p:cNvPr>
          <p:cNvCxnSpPr/>
          <p:nvPr/>
        </p:nvCxnSpPr>
        <p:spPr>
          <a:xfrm rot="5400000" flipH="1" flipV="1">
            <a:off x="4039394" y="4202906"/>
            <a:ext cx="22860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96">
            <a:extLst>
              <a:ext uri="{FF2B5EF4-FFF2-40B4-BE49-F238E27FC236}">
                <a16:creationId xmlns:a16="http://schemas.microsoft.com/office/drawing/2014/main" id="{3B1FD816-60FA-46CA-ADA1-4BEFFCE35E51}"/>
              </a:ext>
            </a:extLst>
          </p:cNvPr>
          <p:cNvCxnSpPr/>
          <p:nvPr/>
        </p:nvCxnSpPr>
        <p:spPr>
          <a:xfrm rot="5400000" flipH="1" flipV="1">
            <a:off x="4876007" y="4431506"/>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98">
            <a:extLst>
              <a:ext uri="{FF2B5EF4-FFF2-40B4-BE49-F238E27FC236}">
                <a16:creationId xmlns:a16="http://schemas.microsoft.com/office/drawing/2014/main" id="{1FF0FEC6-A34B-464F-B5C6-7C3C63390B56}"/>
              </a:ext>
            </a:extLst>
          </p:cNvPr>
          <p:cNvCxnSpPr/>
          <p:nvPr/>
        </p:nvCxnSpPr>
        <p:spPr>
          <a:xfrm rot="5400000" flipH="1" flipV="1">
            <a:off x="6550819" y="4888707"/>
            <a:ext cx="915987" cy="0"/>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100">
            <a:extLst>
              <a:ext uri="{FF2B5EF4-FFF2-40B4-BE49-F238E27FC236}">
                <a16:creationId xmlns:a16="http://schemas.microsoft.com/office/drawing/2014/main" id="{D03F953B-6C30-4138-AF84-6783BC718FD8}"/>
              </a:ext>
            </a:extLst>
          </p:cNvPr>
          <p:cNvCxnSpPr/>
          <p:nvPr/>
        </p:nvCxnSpPr>
        <p:spPr>
          <a:xfrm rot="5400000" flipH="1" flipV="1">
            <a:off x="5714207" y="4660106"/>
            <a:ext cx="13716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103">
            <a:extLst>
              <a:ext uri="{FF2B5EF4-FFF2-40B4-BE49-F238E27FC236}">
                <a16:creationId xmlns:a16="http://schemas.microsoft.com/office/drawing/2014/main" id="{70801C07-3151-487C-97F2-17B9FE7FAC60}"/>
              </a:ext>
            </a:extLst>
          </p:cNvPr>
          <p:cNvCxnSpPr/>
          <p:nvPr/>
        </p:nvCxnSpPr>
        <p:spPr>
          <a:xfrm rot="5400000" flipH="1" flipV="1">
            <a:off x="7390607" y="5117306"/>
            <a:ext cx="4572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1" name="Freeform 183">
            <a:extLst>
              <a:ext uri="{FF2B5EF4-FFF2-40B4-BE49-F238E27FC236}">
                <a16:creationId xmlns:a16="http://schemas.microsoft.com/office/drawing/2014/main" id="{C7AA94BA-D9B7-49CA-B74D-D96DB14350A1}"/>
              </a:ext>
            </a:extLst>
          </p:cNvPr>
          <p:cNvSpPr>
            <a:spLocks/>
          </p:cNvSpPr>
          <p:nvPr/>
        </p:nvSpPr>
        <p:spPr bwMode="auto">
          <a:xfrm>
            <a:off x="4495800" y="2525713"/>
            <a:ext cx="146050" cy="138112"/>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2" name="Freeform 183">
            <a:extLst>
              <a:ext uri="{FF2B5EF4-FFF2-40B4-BE49-F238E27FC236}">
                <a16:creationId xmlns:a16="http://schemas.microsoft.com/office/drawing/2014/main" id="{7C60D1E9-2E95-47C1-A857-10AA89D97354}"/>
              </a:ext>
            </a:extLst>
          </p:cNvPr>
          <p:cNvSpPr>
            <a:spLocks/>
          </p:cNvSpPr>
          <p:nvPr/>
        </p:nvSpPr>
        <p:spPr bwMode="auto">
          <a:xfrm>
            <a:off x="5105400" y="2982913"/>
            <a:ext cx="146050" cy="138112"/>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3" name="Freeform 183">
            <a:extLst>
              <a:ext uri="{FF2B5EF4-FFF2-40B4-BE49-F238E27FC236}">
                <a16:creationId xmlns:a16="http://schemas.microsoft.com/office/drawing/2014/main" id="{2B5A893C-1BB6-4A3F-A2B9-222808A4E681}"/>
              </a:ext>
            </a:extLst>
          </p:cNvPr>
          <p:cNvSpPr>
            <a:spLocks/>
          </p:cNvSpPr>
          <p:nvPr/>
        </p:nvSpPr>
        <p:spPr bwMode="auto">
          <a:xfrm>
            <a:off x="5715000" y="3440113"/>
            <a:ext cx="146050" cy="138112"/>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4" name="Freeform 183">
            <a:extLst>
              <a:ext uri="{FF2B5EF4-FFF2-40B4-BE49-F238E27FC236}">
                <a16:creationId xmlns:a16="http://schemas.microsoft.com/office/drawing/2014/main" id="{8BE480ED-F413-492A-94D0-09EBD6FBD977}"/>
              </a:ext>
            </a:extLst>
          </p:cNvPr>
          <p:cNvSpPr>
            <a:spLocks/>
          </p:cNvSpPr>
          <p:nvPr/>
        </p:nvSpPr>
        <p:spPr bwMode="auto">
          <a:xfrm>
            <a:off x="6324600" y="39131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5" name="Freeform 183">
            <a:extLst>
              <a:ext uri="{FF2B5EF4-FFF2-40B4-BE49-F238E27FC236}">
                <a16:creationId xmlns:a16="http://schemas.microsoft.com/office/drawing/2014/main" id="{BF82581E-BE3E-42F8-8D1B-0BB9CBEC6BD1}"/>
              </a:ext>
            </a:extLst>
          </p:cNvPr>
          <p:cNvSpPr>
            <a:spLocks/>
          </p:cNvSpPr>
          <p:nvPr/>
        </p:nvSpPr>
        <p:spPr bwMode="auto">
          <a:xfrm>
            <a:off x="6934200" y="43703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6" name="Freeform 183">
            <a:extLst>
              <a:ext uri="{FF2B5EF4-FFF2-40B4-BE49-F238E27FC236}">
                <a16:creationId xmlns:a16="http://schemas.microsoft.com/office/drawing/2014/main" id="{9E0F0832-8EB9-4E02-BDB3-5E0A46FD9820}"/>
              </a:ext>
            </a:extLst>
          </p:cNvPr>
          <p:cNvSpPr>
            <a:spLocks/>
          </p:cNvSpPr>
          <p:nvPr/>
        </p:nvSpPr>
        <p:spPr bwMode="auto">
          <a:xfrm>
            <a:off x="7543800" y="48275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7" name="Freeform 183">
            <a:extLst>
              <a:ext uri="{FF2B5EF4-FFF2-40B4-BE49-F238E27FC236}">
                <a16:creationId xmlns:a16="http://schemas.microsoft.com/office/drawing/2014/main" id="{88B8F3B1-9BA3-4124-8CC9-C19D665588B9}"/>
              </a:ext>
            </a:extLst>
          </p:cNvPr>
          <p:cNvSpPr>
            <a:spLocks/>
          </p:cNvSpPr>
          <p:nvPr/>
        </p:nvSpPr>
        <p:spPr bwMode="auto">
          <a:xfrm>
            <a:off x="8153400" y="52847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cxnSp>
        <p:nvCxnSpPr>
          <p:cNvPr id="88" name="Straight Arrow Connector 115">
            <a:extLst>
              <a:ext uri="{FF2B5EF4-FFF2-40B4-BE49-F238E27FC236}">
                <a16:creationId xmlns:a16="http://schemas.microsoft.com/office/drawing/2014/main" id="{24DF39FA-591F-4E45-A548-02E099CF31AB}"/>
              </a:ext>
            </a:extLst>
          </p:cNvPr>
          <p:cNvCxnSpPr/>
          <p:nvPr/>
        </p:nvCxnSpPr>
        <p:spPr>
          <a:xfrm rot="5400000">
            <a:off x="4420394" y="3744119"/>
            <a:ext cx="457200"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116">
            <a:extLst>
              <a:ext uri="{FF2B5EF4-FFF2-40B4-BE49-F238E27FC236}">
                <a16:creationId xmlns:a16="http://schemas.microsoft.com/office/drawing/2014/main" id="{D472FA19-98BB-43A9-861C-E6E40D6786C8}"/>
              </a:ext>
            </a:extLst>
          </p:cNvPr>
          <p:cNvCxnSpPr/>
          <p:nvPr/>
        </p:nvCxnSpPr>
        <p:spPr>
          <a:xfrm>
            <a:off x="5791200" y="5267325"/>
            <a:ext cx="608013"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0" name="Group 121">
            <a:extLst>
              <a:ext uri="{FF2B5EF4-FFF2-40B4-BE49-F238E27FC236}">
                <a16:creationId xmlns:a16="http://schemas.microsoft.com/office/drawing/2014/main" id="{D7498575-5DE7-4E5B-B210-5E4056D826D3}"/>
              </a:ext>
            </a:extLst>
          </p:cNvPr>
          <p:cNvGrpSpPr>
            <a:grpSpLocks/>
          </p:cNvGrpSpPr>
          <p:nvPr/>
        </p:nvGrpSpPr>
        <p:grpSpPr bwMode="auto">
          <a:xfrm>
            <a:off x="4648200" y="2419350"/>
            <a:ext cx="2284413" cy="1325563"/>
            <a:chOff x="4648199" y="1874777"/>
            <a:chExt cx="2283832" cy="1325624"/>
          </a:xfrm>
        </p:grpSpPr>
        <p:sp>
          <p:nvSpPr>
            <p:cNvPr id="107552" name="TextBox 118">
              <a:extLst>
                <a:ext uri="{FF2B5EF4-FFF2-40B4-BE49-F238E27FC236}">
                  <a16:creationId xmlns:a16="http://schemas.microsoft.com/office/drawing/2014/main" id="{DF1B8CAC-6311-46F9-B814-DABB5D5A7340}"/>
                </a:ext>
              </a:extLst>
            </p:cNvPr>
            <p:cNvSpPr txBox="1">
              <a:spLocks noChangeArrowheads="1"/>
            </p:cNvSpPr>
            <p:nvPr/>
          </p:nvSpPr>
          <p:spPr bwMode="auto">
            <a:xfrm>
              <a:off x="5181597" y="1874777"/>
              <a:ext cx="1750434" cy="400110"/>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1. </a:t>
              </a:r>
              <a:r>
                <a:rPr lang="zh-TW" altLang="en-US" sz="2000">
                  <a:solidFill>
                    <a:srgbClr val="800080"/>
                  </a:solidFill>
                  <a:latin typeface="Arial" panose="020B0604020202020204" pitchFamily="34" charset="0"/>
                  <a:ea typeface="新細明體" panose="02020500000000000000" pitchFamily="18" charset="-120"/>
                </a:rPr>
                <a:t>價格下跌</a:t>
              </a:r>
              <a:r>
                <a:rPr lang="en-US" altLang="zh-TW" sz="2000">
                  <a:solidFill>
                    <a:srgbClr val="800080"/>
                  </a:solidFill>
                  <a:latin typeface="Arial" panose="020B0604020202020204" pitchFamily="34" charset="0"/>
                  <a:ea typeface="新細明體" panose="02020500000000000000" pitchFamily="18" charset="-120"/>
                </a:rPr>
                <a:t>…</a:t>
              </a:r>
            </a:p>
          </p:txBody>
        </p:sp>
        <p:cxnSp>
          <p:nvCxnSpPr>
            <p:cNvPr id="92" name="Straight Connector 120">
              <a:extLst>
                <a:ext uri="{FF2B5EF4-FFF2-40B4-BE49-F238E27FC236}">
                  <a16:creationId xmlns:a16="http://schemas.microsoft.com/office/drawing/2014/main" id="{AF48A4EB-E217-432A-AA87-9931A4447121}"/>
                </a:ext>
              </a:extLst>
            </p:cNvPr>
            <p:cNvCxnSpPr/>
            <p:nvPr/>
          </p:nvCxnSpPr>
          <p:spPr>
            <a:xfrm rot="5400000" flipH="1" flipV="1">
              <a:off x="4609971" y="2324187"/>
              <a:ext cx="914442" cy="837987"/>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93" name="Group 122">
            <a:extLst>
              <a:ext uri="{FF2B5EF4-FFF2-40B4-BE49-F238E27FC236}">
                <a16:creationId xmlns:a16="http://schemas.microsoft.com/office/drawing/2014/main" id="{4C1443DD-9446-42AF-B084-A2FD4551D7EF}"/>
              </a:ext>
            </a:extLst>
          </p:cNvPr>
          <p:cNvGrpSpPr>
            <a:grpSpLocks/>
          </p:cNvGrpSpPr>
          <p:nvPr/>
        </p:nvGrpSpPr>
        <p:grpSpPr bwMode="auto">
          <a:xfrm>
            <a:off x="6019800" y="3409950"/>
            <a:ext cx="3016250" cy="1782763"/>
            <a:chOff x="4343400" y="1874777"/>
            <a:chExt cx="3016497" cy="1782823"/>
          </a:xfrm>
        </p:grpSpPr>
        <p:sp>
          <p:nvSpPr>
            <p:cNvPr id="107550" name="TextBox 123">
              <a:extLst>
                <a:ext uri="{FF2B5EF4-FFF2-40B4-BE49-F238E27FC236}">
                  <a16:creationId xmlns:a16="http://schemas.microsoft.com/office/drawing/2014/main" id="{F975474B-9C09-4374-A7EC-60D7D13B9D1A}"/>
                </a:ext>
              </a:extLst>
            </p:cNvPr>
            <p:cNvSpPr txBox="1">
              <a:spLocks noChangeArrowheads="1"/>
            </p:cNvSpPr>
            <p:nvPr/>
          </p:nvSpPr>
          <p:spPr bwMode="auto">
            <a:xfrm>
              <a:off x="4724380" y="1874777"/>
              <a:ext cx="2635517" cy="400110"/>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2…</a:t>
              </a:r>
              <a:r>
                <a:rPr lang="zh-TW" altLang="en-US" sz="2000">
                  <a:solidFill>
                    <a:srgbClr val="800080"/>
                  </a:solidFill>
                  <a:latin typeface="Arial" panose="020B0604020202020204" pitchFamily="34" charset="0"/>
                  <a:ea typeface="新細明體" panose="02020500000000000000" pitchFamily="18" charset="-120"/>
                </a:rPr>
                <a:t>冰淇淋需求量增加</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95" name="Straight Connector 124">
              <a:extLst>
                <a:ext uri="{FF2B5EF4-FFF2-40B4-BE49-F238E27FC236}">
                  <a16:creationId xmlns:a16="http://schemas.microsoft.com/office/drawing/2014/main" id="{5CBA2728-15AE-49B7-B0A7-7F508EA1BF87}"/>
                </a:ext>
              </a:extLst>
            </p:cNvPr>
            <p:cNvCxnSpPr/>
            <p:nvPr/>
          </p:nvCxnSpPr>
          <p:spPr>
            <a:xfrm rot="5400000" flipH="1" flipV="1">
              <a:off x="4229124" y="2400230"/>
              <a:ext cx="1371646" cy="1143094"/>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2" presetClass="entr" presetSubtype="4" fill="hold" nodeType="with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wipe(down)">
                                      <p:cBhvr>
                                        <p:cTn id="14" dur="500"/>
                                        <p:tgtEl>
                                          <p:spTgt spid="50"/>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wipe(left)">
                                      <p:cBhvr>
                                        <p:cTn id="21" dur="500"/>
                                        <p:tgtEl>
                                          <p:spTgt spid="81"/>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left)">
                                      <p:cBhvr>
                                        <p:cTn id="25" dur="500"/>
                                        <p:tgtEl>
                                          <p:spTgt spid="75"/>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wipe(left)">
                                      <p:cBhvr>
                                        <p:cTn id="29" dur="500"/>
                                        <p:tgtEl>
                                          <p:spTgt spid="82"/>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76"/>
                                        </p:tgtEl>
                                        <p:attrNameLst>
                                          <p:attrName>style.visibility</p:attrName>
                                        </p:attrNameLst>
                                      </p:cBhvr>
                                      <p:to>
                                        <p:strVal val="visible"/>
                                      </p:to>
                                    </p:set>
                                    <p:animEffect transition="in" filter="wipe(up)">
                                      <p:cBhvr>
                                        <p:cTn id="33" dur="500"/>
                                        <p:tgtEl>
                                          <p:spTgt spid="76"/>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74"/>
                                        </p:tgtEl>
                                        <p:attrNameLst>
                                          <p:attrName>style.visibility</p:attrName>
                                        </p:attrNameLst>
                                      </p:cBhvr>
                                      <p:to>
                                        <p:strVal val="visible"/>
                                      </p:to>
                                    </p:set>
                                    <p:animEffect transition="in" filter="wipe(left)">
                                      <p:cBhvr>
                                        <p:cTn id="37" dur="500"/>
                                        <p:tgtEl>
                                          <p:spTgt spid="74"/>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wipe(left)">
                                      <p:cBhvr>
                                        <p:cTn id="41" dur="500"/>
                                        <p:tgtEl>
                                          <p:spTgt spid="83"/>
                                        </p:tgtEl>
                                      </p:cBhvr>
                                    </p:animEffect>
                                  </p:childTnLst>
                                </p:cTn>
                              </p:par>
                            </p:childTnLst>
                          </p:cTn>
                        </p:par>
                        <p:par>
                          <p:cTn id="42" fill="hold" nodeType="afterGroup">
                            <p:stCondLst>
                              <p:cond delay="4000"/>
                            </p:stCondLst>
                            <p:childTnLst>
                              <p:par>
                                <p:cTn id="43" presetID="22" presetClass="entr" presetSubtype="1" fill="hold" nodeType="after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500"/>
                                        <p:tgtEl>
                                          <p:spTgt spid="77"/>
                                        </p:tgtEl>
                                      </p:cBhvr>
                                    </p:animEffect>
                                  </p:childTnLst>
                                </p:cTn>
                              </p:par>
                            </p:childTnLst>
                          </p:cTn>
                        </p:par>
                        <p:par>
                          <p:cTn id="46" fill="hold" nodeType="afterGroup">
                            <p:stCondLst>
                              <p:cond delay="4500"/>
                            </p:stCondLst>
                            <p:childTnLst>
                              <p:par>
                                <p:cTn id="47" presetID="22" presetClass="entr" presetSubtype="8" fill="hold" nodeType="afterEffect">
                                  <p:stCondLst>
                                    <p:cond delay="0"/>
                                  </p:stCondLst>
                                  <p:childTnLst>
                                    <p:set>
                                      <p:cBhvr>
                                        <p:cTn id="48" dur="1" fill="hold">
                                          <p:stCondLst>
                                            <p:cond delay="0"/>
                                          </p:stCondLst>
                                        </p:cTn>
                                        <p:tgtEl>
                                          <p:spTgt spid="73"/>
                                        </p:tgtEl>
                                        <p:attrNameLst>
                                          <p:attrName>style.visibility</p:attrName>
                                        </p:attrNameLst>
                                      </p:cBhvr>
                                      <p:to>
                                        <p:strVal val="visible"/>
                                      </p:to>
                                    </p:set>
                                    <p:animEffect transition="in" filter="wipe(left)">
                                      <p:cBhvr>
                                        <p:cTn id="49" dur="500"/>
                                        <p:tgtEl>
                                          <p:spTgt spid="73"/>
                                        </p:tgtEl>
                                      </p:cBhvr>
                                    </p:animEffect>
                                  </p:childTnLst>
                                </p:cTn>
                              </p:par>
                            </p:childTnLst>
                          </p:cTn>
                        </p:par>
                        <p:par>
                          <p:cTn id="50" fill="hold" nodeType="afterGroup">
                            <p:stCondLst>
                              <p:cond delay="5000"/>
                            </p:stCondLst>
                            <p:childTnLst>
                              <p:par>
                                <p:cTn id="51" presetID="22" presetClass="entr" presetSubtype="8" fill="hold" nodeType="after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wipe(left)">
                                      <p:cBhvr>
                                        <p:cTn id="53" dur="500"/>
                                        <p:tgtEl>
                                          <p:spTgt spid="84"/>
                                        </p:tgtEl>
                                      </p:cBhvr>
                                    </p:animEffect>
                                  </p:childTnLst>
                                </p:cTn>
                              </p:par>
                            </p:childTnLst>
                          </p:cTn>
                        </p:par>
                        <p:par>
                          <p:cTn id="54" fill="hold" nodeType="afterGroup">
                            <p:stCondLst>
                              <p:cond delay="5500"/>
                            </p:stCondLst>
                            <p:childTnLst>
                              <p:par>
                                <p:cTn id="55" presetID="22" presetClass="entr" presetSubtype="1" fill="hold" nodeType="after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up)">
                                      <p:cBhvr>
                                        <p:cTn id="57" dur="500"/>
                                        <p:tgtEl>
                                          <p:spTgt spid="79"/>
                                        </p:tgtEl>
                                      </p:cBhvr>
                                    </p:animEffect>
                                  </p:childTnLst>
                                </p:cTn>
                              </p:par>
                            </p:childTnLst>
                          </p:cTn>
                        </p:par>
                        <p:par>
                          <p:cTn id="58" fill="hold" nodeType="afterGroup">
                            <p:stCondLst>
                              <p:cond delay="6000"/>
                            </p:stCondLst>
                            <p:childTnLst>
                              <p:par>
                                <p:cTn id="59" presetID="22" presetClass="entr" presetSubtype="8" fill="hold" nodeType="after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left)">
                                      <p:cBhvr>
                                        <p:cTn id="61" dur="500"/>
                                        <p:tgtEl>
                                          <p:spTgt spid="72"/>
                                        </p:tgtEl>
                                      </p:cBhvr>
                                    </p:animEffect>
                                  </p:childTnLst>
                                </p:cTn>
                              </p:par>
                            </p:childTnLst>
                          </p:cTn>
                        </p:par>
                        <p:par>
                          <p:cTn id="62" fill="hold" nodeType="afterGroup">
                            <p:stCondLst>
                              <p:cond delay="6500"/>
                            </p:stCondLst>
                            <p:childTnLst>
                              <p:par>
                                <p:cTn id="63" presetID="22" presetClass="entr" presetSubtype="8" fill="hold" nodeType="after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left)">
                                      <p:cBhvr>
                                        <p:cTn id="65" dur="500"/>
                                        <p:tgtEl>
                                          <p:spTgt spid="85"/>
                                        </p:tgtEl>
                                      </p:cBhvr>
                                    </p:animEffect>
                                  </p:childTnLst>
                                </p:cTn>
                              </p:par>
                            </p:childTnLst>
                          </p:cTn>
                        </p:par>
                        <p:par>
                          <p:cTn id="66" fill="hold" nodeType="afterGroup">
                            <p:stCondLst>
                              <p:cond delay="7000"/>
                            </p:stCondLst>
                            <p:childTnLst>
                              <p:par>
                                <p:cTn id="67" presetID="22" presetClass="entr" presetSubtype="1" fill="hold" nodeType="after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wipe(up)">
                                      <p:cBhvr>
                                        <p:cTn id="69" dur="500"/>
                                        <p:tgtEl>
                                          <p:spTgt spid="78"/>
                                        </p:tgtEl>
                                      </p:cBhvr>
                                    </p:animEffect>
                                  </p:childTnLst>
                                </p:cTn>
                              </p:par>
                            </p:childTnLst>
                          </p:cTn>
                        </p:par>
                        <p:par>
                          <p:cTn id="70" fill="hold" nodeType="afterGroup">
                            <p:stCondLst>
                              <p:cond delay="7500"/>
                            </p:stCondLst>
                            <p:childTnLst>
                              <p:par>
                                <p:cTn id="71" presetID="22" presetClass="entr" presetSubtype="8" fill="hold" nodeType="after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wipe(left)">
                                      <p:cBhvr>
                                        <p:cTn id="73" dur="500"/>
                                        <p:tgtEl>
                                          <p:spTgt spid="71"/>
                                        </p:tgtEl>
                                      </p:cBhvr>
                                    </p:animEffect>
                                  </p:childTnLst>
                                </p:cTn>
                              </p:par>
                            </p:childTnLst>
                          </p:cTn>
                        </p:par>
                        <p:par>
                          <p:cTn id="74" fill="hold" nodeType="afterGroup">
                            <p:stCondLst>
                              <p:cond delay="8000"/>
                            </p:stCondLst>
                            <p:childTnLst>
                              <p:par>
                                <p:cTn id="75" presetID="22" presetClass="entr" presetSubtype="8" fill="hold" nodeType="after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wipe(left)">
                                      <p:cBhvr>
                                        <p:cTn id="77" dur="500"/>
                                        <p:tgtEl>
                                          <p:spTgt spid="86"/>
                                        </p:tgtEl>
                                      </p:cBhvr>
                                    </p:animEffect>
                                  </p:childTnLst>
                                </p:cTn>
                              </p:par>
                            </p:childTnLst>
                          </p:cTn>
                        </p:par>
                        <p:par>
                          <p:cTn id="78" fill="hold" nodeType="afterGroup">
                            <p:stCondLst>
                              <p:cond delay="8500"/>
                            </p:stCondLst>
                            <p:childTnLst>
                              <p:par>
                                <p:cTn id="79" presetID="22" presetClass="entr" presetSubtype="1" fill="hold" nodeType="afterEffect">
                                  <p:stCondLst>
                                    <p:cond delay="0"/>
                                  </p:stCondLst>
                                  <p:childTnLst>
                                    <p:set>
                                      <p:cBhvr>
                                        <p:cTn id="80" dur="1" fill="hold">
                                          <p:stCondLst>
                                            <p:cond delay="0"/>
                                          </p:stCondLst>
                                        </p:cTn>
                                        <p:tgtEl>
                                          <p:spTgt spid="80"/>
                                        </p:tgtEl>
                                        <p:attrNameLst>
                                          <p:attrName>style.visibility</p:attrName>
                                        </p:attrNameLst>
                                      </p:cBhvr>
                                      <p:to>
                                        <p:strVal val="visible"/>
                                      </p:to>
                                    </p:set>
                                    <p:animEffect transition="in" filter="wipe(up)">
                                      <p:cBhvr>
                                        <p:cTn id="81" dur="500"/>
                                        <p:tgtEl>
                                          <p:spTgt spid="80"/>
                                        </p:tgtEl>
                                      </p:cBhvr>
                                    </p:animEffect>
                                  </p:childTnLst>
                                </p:cTn>
                              </p:par>
                            </p:childTnLst>
                          </p:cTn>
                        </p:par>
                        <p:par>
                          <p:cTn id="82" fill="hold" nodeType="afterGroup">
                            <p:stCondLst>
                              <p:cond delay="9000"/>
                            </p:stCondLst>
                            <p:childTnLst>
                              <p:par>
                                <p:cTn id="83" presetID="22" presetClass="entr" presetSubtype="8" fill="hold" nodeType="after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left)">
                                      <p:cBhvr>
                                        <p:cTn id="85" dur="500"/>
                                        <p:tgtEl>
                                          <p:spTgt spid="87"/>
                                        </p:tgtEl>
                                      </p:cBhvr>
                                    </p:animEffect>
                                  </p:childTnLst>
                                </p:cTn>
                              </p:par>
                            </p:childTnLst>
                          </p:cTn>
                        </p:par>
                        <p:par>
                          <p:cTn id="86" fill="hold" nodeType="afterGroup">
                            <p:stCondLst>
                              <p:cond delay="9500"/>
                            </p:stCondLst>
                            <p:childTnLst>
                              <p:par>
                                <p:cTn id="87" presetID="22" presetClass="entr" presetSubtype="8" fill="hold" nodeType="after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wipe(left)">
                                      <p:cBhvr>
                                        <p:cTn id="89" dur="500"/>
                                        <p:tgtEl>
                                          <p:spTgt spid="6"/>
                                        </p:tgtEl>
                                      </p:cBhvr>
                                    </p:animEffect>
                                  </p:childTnLst>
                                </p:cTn>
                              </p:par>
                            </p:childTnLst>
                          </p:cTn>
                        </p:par>
                        <p:par>
                          <p:cTn id="90" fill="hold" nodeType="afterGroup">
                            <p:stCondLst>
                              <p:cond delay="10000"/>
                            </p:stCondLst>
                            <p:childTnLst>
                              <p:par>
                                <p:cTn id="91" presetID="22" presetClass="entr" presetSubtype="8" fill="hold" nodeType="afterEffect">
                                  <p:stCondLst>
                                    <p:cond delay="0"/>
                                  </p:stCondLst>
                                  <p:childTnLst>
                                    <p:set>
                                      <p:cBhvr>
                                        <p:cTn id="92" dur="1" fill="hold">
                                          <p:stCondLst>
                                            <p:cond delay="0"/>
                                          </p:stCondLst>
                                        </p:cTn>
                                        <p:tgtEl>
                                          <p:spTgt spid="88"/>
                                        </p:tgtEl>
                                        <p:attrNameLst>
                                          <p:attrName>style.visibility</p:attrName>
                                        </p:attrNameLst>
                                      </p:cBhvr>
                                      <p:to>
                                        <p:strVal val="visible"/>
                                      </p:to>
                                    </p:set>
                                    <p:animEffect transition="in" filter="wipe(left)">
                                      <p:cBhvr>
                                        <p:cTn id="93" dur="500"/>
                                        <p:tgtEl>
                                          <p:spTgt spid="88"/>
                                        </p:tgtEl>
                                      </p:cBhvr>
                                    </p:animEffect>
                                  </p:childTnLst>
                                </p:cTn>
                              </p:par>
                            </p:childTnLst>
                          </p:cTn>
                        </p:par>
                        <p:par>
                          <p:cTn id="94" fill="hold" nodeType="afterGroup">
                            <p:stCondLst>
                              <p:cond delay="10500"/>
                            </p:stCondLst>
                            <p:childTnLst>
                              <p:par>
                                <p:cTn id="95" presetID="22" presetClass="entr" presetSubtype="8" fill="hold" nodeType="afterEffect">
                                  <p:stCondLst>
                                    <p:cond delay="0"/>
                                  </p:stCondLst>
                                  <p:childTnLst>
                                    <p:set>
                                      <p:cBhvr>
                                        <p:cTn id="96" dur="1" fill="hold">
                                          <p:stCondLst>
                                            <p:cond delay="0"/>
                                          </p:stCondLst>
                                        </p:cTn>
                                        <p:tgtEl>
                                          <p:spTgt spid="90"/>
                                        </p:tgtEl>
                                        <p:attrNameLst>
                                          <p:attrName>style.visibility</p:attrName>
                                        </p:attrNameLst>
                                      </p:cBhvr>
                                      <p:to>
                                        <p:strVal val="visible"/>
                                      </p:to>
                                    </p:set>
                                    <p:animEffect transition="in" filter="wipe(left)">
                                      <p:cBhvr>
                                        <p:cTn id="97" dur="500"/>
                                        <p:tgtEl>
                                          <p:spTgt spid="90"/>
                                        </p:tgtEl>
                                      </p:cBhvr>
                                    </p:animEffect>
                                  </p:childTnLst>
                                </p:cTn>
                              </p:par>
                            </p:childTnLst>
                          </p:cTn>
                        </p:par>
                        <p:par>
                          <p:cTn id="98" fill="hold" nodeType="afterGroup">
                            <p:stCondLst>
                              <p:cond delay="11000"/>
                            </p:stCondLst>
                            <p:childTnLst>
                              <p:par>
                                <p:cTn id="99" presetID="22" presetClass="entr" presetSubtype="8" fill="hold" nodeType="afterEffect">
                                  <p:stCondLst>
                                    <p:cond delay="0"/>
                                  </p:stCondLst>
                                  <p:childTnLst>
                                    <p:set>
                                      <p:cBhvr>
                                        <p:cTn id="100" dur="1" fill="hold">
                                          <p:stCondLst>
                                            <p:cond delay="0"/>
                                          </p:stCondLst>
                                        </p:cTn>
                                        <p:tgtEl>
                                          <p:spTgt spid="89"/>
                                        </p:tgtEl>
                                        <p:attrNameLst>
                                          <p:attrName>style.visibility</p:attrName>
                                        </p:attrNameLst>
                                      </p:cBhvr>
                                      <p:to>
                                        <p:strVal val="visible"/>
                                      </p:to>
                                    </p:set>
                                    <p:animEffect transition="in" filter="wipe(left)">
                                      <p:cBhvr>
                                        <p:cTn id="101" dur="500"/>
                                        <p:tgtEl>
                                          <p:spTgt spid="89"/>
                                        </p:tgtEl>
                                      </p:cBhvr>
                                    </p:animEffect>
                                  </p:childTnLst>
                                </p:cTn>
                              </p:par>
                            </p:childTnLst>
                          </p:cTn>
                        </p:par>
                        <p:par>
                          <p:cTn id="102" fill="hold" nodeType="afterGroup">
                            <p:stCondLst>
                              <p:cond delay="11500"/>
                            </p:stCondLst>
                            <p:childTnLst>
                              <p:par>
                                <p:cTn id="103" presetID="22" presetClass="entr" presetSubtype="8" fill="hold" nodeType="afterEffect">
                                  <p:stCondLst>
                                    <p:cond delay="0"/>
                                  </p:stCondLst>
                                  <p:childTnLst>
                                    <p:set>
                                      <p:cBhvr>
                                        <p:cTn id="104" dur="1" fill="hold">
                                          <p:stCondLst>
                                            <p:cond delay="0"/>
                                          </p:stCondLst>
                                        </p:cTn>
                                        <p:tgtEl>
                                          <p:spTgt spid="93"/>
                                        </p:tgtEl>
                                        <p:attrNameLst>
                                          <p:attrName>style.visibility</p:attrName>
                                        </p:attrNameLst>
                                      </p:cBhvr>
                                      <p:to>
                                        <p:strVal val="visible"/>
                                      </p:to>
                                    </p:set>
                                    <p:animEffect transition="in" filter="wipe(left)">
                                      <p:cBhvr>
                                        <p:cTn id="10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1013E7C-58B3-4553-AA30-249036577B50}"/>
              </a:ext>
            </a:extLst>
          </p:cNvPr>
          <p:cNvSpPr>
            <a:spLocks noGrp="1"/>
          </p:cNvSpPr>
          <p:nvPr>
            <p:ph type="title"/>
          </p:nvPr>
        </p:nvSpPr>
        <p:spPr>
          <a:xfrm>
            <a:off x="2051050" y="44450"/>
            <a:ext cx="6635750" cy="1143000"/>
          </a:xfrm>
        </p:spPr>
        <p:txBody>
          <a:bodyPr/>
          <a:lstStyle/>
          <a:p>
            <a:pPr eaLnBrk="1" hangingPunct="1"/>
            <a:r>
              <a:rPr lang="zh-TW" altLang="en-US" sz="3600"/>
              <a:t>需求曲線：價格與需求量之間的關係</a:t>
            </a:r>
          </a:p>
        </p:txBody>
      </p:sp>
      <p:sp>
        <p:nvSpPr>
          <p:cNvPr id="108547" name="Rectangle 3">
            <a:extLst>
              <a:ext uri="{FF2B5EF4-FFF2-40B4-BE49-F238E27FC236}">
                <a16:creationId xmlns:a16="http://schemas.microsoft.com/office/drawing/2014/main" id="{E2B06DE5-79E7-4A63-8E0B-B52B269FB9B2}"/>
              </a:ext>
            </a:extLst>
          </p:cNvPr>
          <p:cNvSpPr>
            <a:spLocks noGrp="1"/>
          </p:cNvSpPr>
          <p:nvPr>
            <p:ph idx="1"/>
          </p:nvPr>
        </p:nvSpPr>
        <p:spPr/>
        <p:txBody>
          <a:bodyPr/>
          <a:lstStyle/>
          <a:p>
            <a:r>
              <a:rPr lang="zh-TW" altLang="en-US"/>
              <a:t>由該表的價量組合可以畫出圖</a:t>
            </a:r>
            <a:r>
              <a:rPr lang="en-US" altLang="zh-TW"/>
              <a:t>1 </a:t>
            </a:r>
            <a:r>
              <a:rPr lang="zh-TW" altLang="en-US"/>
              <a:t>中的圖形。習慣上，縱軸為價格，橫軸為數量。</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b="1">
                <a:solidFill>
                  <a:srgbClr val="FF0000"/>
                </a:solidFill>
              </a:rPr>
              <a:t>連結價格與需求量的負斜率的線稱為需求曲線</a:t>
            </a:r>
            <a:r>
              <a:rPr lang="zh-TW" altLang="en-US"/>
              <a:t>。</a:t>
            </a:r>
          </a:p>
        </p:txBody>
      </p:sp>
      <p:sp>
        <p:nvSpPr>
          <p:cNvPr id="108548" name="投影片編號版面配置區 5">
            <a:extLst>
              <a:ext uri="{FF2B5EF4-FFF2-40B4-BE49-F238E27FC236}">
                <a16:creationId xmlns:a16="http://schemas.microsoft.com/office/drawing/2014/main" id="{2A30246A-906E-4549-B755-3936376591F4}"/>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2518D242-E08A-486B-8C41-DE276C703F7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AA2B9996-27B5-43D8-8222-21C4C3247F79}"/>
              </a:ext>
            </a:extLst>
          </p:cNvPr>
          <p:cNvSpPr>
            <a:spLocks noGrp="1"/>
          </p:cNvSpPr>
          <p:nvPr>
            <p:ph type="title"/>
          </p:nvPr>
        </p:nvSpPr>
        <p:spPr>
          <a:xfrm>
            <a:off x="2051050" y="44450"/>
            <a:ext cx="6635750" cy="1143000"/>
          </a:xfrm>
        </p:spPr>
        <p:txBody>
          <a:bodyPr/>
          <a:lstStyle/>
          <a:p>
            <a:pPr eaLnBrk="1" hangingPunct="1"/>
            <a:r>
              <a:rPr lang="zh-TW" altLang="en-US"/>
              <a:t>個別需求與市場需求</a:t>
            </a:r>
          </a:p>
        </p:txBody>
      </p:sp>
      <p:sp>
        <p:nvSpPr>
          <p:cNvPr id="109571" name="Rectangle 3">
            <a:extLst>
              <a:ext uri="{FF2B5EF4-FFF2-40B4-BE49-F238E27FC236}">
                <a16:creationId xmlns:a16="http://schemas.microsoft.com/office/drawing/2014/main" id="{F07398FD-437E-49E4-9A73-DC02B981FF33}"/>
              </a:ext>
            </a:extLst>
          </p:cNvPr>
          <p:cNvSpPr>
            <a:spLocks noGrp="1"/>
          </p:cNvSpPr>
          <p:nvPr>
            <p:ph idx="1"/>
          </p:nvPr>
        </p:nvSpPr>
        <p:spPr/>
        <p:txBody>
          <a:bodyPr/>
          <a:lstStyle/>
          <a:p>
            <a:pPr eaLnBrk="1" hangingPunct="1"/>
            <a:r>
              <a:rPr lang="zh-TW" altLang="en-US"/>
              <a:t>圖</a:t>
            </a:r>
            <a:r>
              <a:rPr lang="en-US" altLang="zh-TW"/>
              <a:t>1</a:t>
            </a:r>
            <a:r>
              <a:rPr lang="zh-TW" altLang="en-US"/>
              <a:t>的需求曲線顯示個人對商品的需求。</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a:t>為分析市場如何運作，我們需要決定</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b="1">
                <a:solidFill>
                  <a:srgbClr val="FF0000"/>
                </a:solidFill>
              </a:rPr>
              <a:t>	</a:t>
            </a:r>
            <a:r>
              <a:rPr lang="zh-TW" altLang="en-US" b="1">
                <a:solidFill>
                  <a:srgbClr val="FF0000"/>
                </a:solidFill>
              </a:rPr>
              <a:t>市場需求</a:t>
            </a:r>
            <a:r>
              <a:rPr lang="zh-TW" altLang="en-US"/>
              <a:t>（</a:t>
            </a:r>
            <a:r>
              <a:rPr lang="en-US" altLang="zh-TW"/>
              <a:t>market demand</a:t>
            </a:r>
            <a:r>
              <a:rPr lang="zh-TW" altLang="en-US"/>
              <a:t>），其為某一商品或服務之個別需求的總和。</a:t>
            </a:r>
          </a:p>
        </p:txBody>
      </p:sp>
      <p:sp>
        <p:nvSpPr>
          <p:cNvPr id="109572" name="投影片編號版面配置區 5">
            <a:extLst>
              <a:ext uri="{FF2B5EF4-FFF2-40B4-BE49-F238E27FC236}">
                <a16:creationId xmlns:a16="http://schemas.microsoft.com/office/drawing/2014/main" id="{562BEE21-A01A-450C-A264-3AEE8A3C18C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2A91CEA4-165E-46DA-87EB-C1800A36256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D09F0A6D-8B48-4EA4-B2EA-6A6458CB2967}"/>
              </a:ext>
            </a:extLst>
          </p:cNvPr>
          <p:cNvSpPr>
            <a:spLocks noGrp="1"/>
          </p:cNvSpPr>
          <p:nvPr>
            <p:ph type="title"/>
          </p:nvPr>
        </p:nvSpPr>
        <p:spPr>
          <a:xfrm>
            <a:off x="2051050" y="44450"/>
            <a:ext cx="6635750" cy="1143000"/>
          </a:xfrm>
        </p:spPr>
        <p:txBody>
          <a:bodyPr/>
          <a:lstStyle/>
          <a:p>
            <a:pPr eaLnBrk="1" hangingPunct="1"/>
            <a:r>
              <a:rPr lang="zh-TW" altLang="en-US"/>
              <a:t>個別需求與市場需求</a:t>
            </a:r>
          </a:p>
        </p:txBody>
      </p:sp>
      <p:sp>
        <p:nvSpPr>
          <p:cNvPr id="110595" name="Rectangle 3">
            <a:extLst>
              <a:ext uri="{FF2B5EF4-FFF2-40B4-BE49-F238E27FC236}">
                <a16:creationId xmlns:a16="http://schemas.microsoft.com/office/drawing/2014/main" id="{8F524866-1652-4554-98F1-B326A098AB05}"/>
              </a:ext>
            </a:extLst>
          </p:cNvPr>
          <p:cNvSpPr>
            <a:spLocks noGrp="1"/>
          </p:cNvSpPr>
          <p:nvPr>
            <p:ph idx="1"/>
          </p:nvPr>
        </p:nvSpPr>
        <p:spPr/>
        <p:txBody>
          <a:bodyPr/>
          <a:lstStyle/>
          <a:p>
            <a:pPr eaLnBrk="1" hangingPunct="1"/>
            <a:r>
              <a:rPr lang="zh-TW" altLang="en-US"/>
              <a:t>圖</a:t>
            </a:r>
            <a:r>
              <a:rPr lang="en-US" altLang="zh-TW"/>
              <a:t>2</a:t>
            </a:r>
            <a:r>
              <a:rPr lang="zh-TW" altLang="en-US"/>
              <a:t>中的表顯示黃蓉和郭靖兩個人的冰淇淋需求表。</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zh-TW"/>
              <a:t>為簡化分析，</a:t>
            </a:r>
            <a:r>
              <a:rPr lang="zh-TW" altLang="en-US"/>
              <a:t>假設市場只有他們兩個人。將每一價格下兩個人的需求量相加，即可得到該價格下的市場需求量。</a:t>
            </a:r>
          </a:p>
        </p:txBody>
      </p:sp>
      <p:sp>
        <p:nvSpPr>
          <p:cNvPr id="110596" name="投影片編號版面配置區 5">
            <a:extLst>
              <a:ext uri="{FF2B5EF4-FFF2-40B4-BE49-F238E27FC236}">
                <a16:creationId xmlns:a16="http://schemas.microsoft.com/office/drawing/2014/main" id="{D29288E9-93E8-4C2F-9735-313E6F827C69}"/>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19F0D4CA-171D-4C29-950C-A89797A0CF2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57E8BE60-C028-4077-806C-859EDEC42F50}"/>
              </a:ext>
            </a:extLst>
          </p:cNvPr>
          <p:cNvSpPr>
            <a:spLocks noGrp="1"/>
          </p:cNvSpPr>
          <p:nvPr>
            <p:ph type="title"/>
          </p:nvPr>
        </p:nvSpPr>
        <p:spPr>
          <a:xfrm>
            <a:off x="2051050" y="44450"/>
            <a:ext cx="6635750" cy="1143000"/>
          </a:xfrm>
        </p:spPr>
        <p:txBody>
          <a:bodyPr/>
          <a:lstStyle/>
          <a:p>
            <a:pPr eaLnBrk="1" hangingPunct="1"/>
            <a:r>
              <a:rPr lang="zh-TW" altLang="en-US" sz="3600"/>
              <a:t>圖</a:t>
            </a:r>
            <a:r>
              <a:rPr lang="en-US" altLang="zh-TW" sz="3600"/>
              <a:t>2 </a:t>
            </a:r>
            <a:r>
              <a:rPr lang="zh-TW" altLang="en-US" sz="3600"/>
              <a:t>市場需求為個別需求的總和</a:t>
            </a:r>
          </a:p>
        </p:txBody>
      </p:sp>
      <p:sp>
        <p:nvSpPr>
          <p:cNvPr id="111619" name="投影片編號版面配置區 5">
            <a:extLst>
              <a:ext uri="{FF2B5EF4-FFF2-40B4-BE49-F238E27FC236}">
                <a16:creationId xmlns:a16="http://schemas.microsoft.com/office/drawing/2014/main" id="{1D2D30F5-03C2-4A9F-BE8D-9D91B209F3C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D53EAB5-69E9-45EF-B1C7-805F2B84CE2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pic>
        <p:nvPicPr>
          <p:cNvPr id="111620" name="Picture 5">
            <a:extLst>
              <a:ext uri="{FF2B5EF4-FFF2-40B4-BE49-F238E27FC236}">
                <a16:creationId xmlns:a16="http://schemas.microsoft.com/office/drawing/2014/main" id="{6FA50C9E-A4F6-46D3-98E0-F5E3BF658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38" y="2133600"/>
            <a:ext cx="7956550" cy="292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3F542EBD-FA43-429B-B351-D9D78829B3A5}"/>
              </a:ext>
            </a:extLst>
          </p:cNvPr>
          <p:cNvSpPr>
            <a:spLocks noGrp="1"/>
          </p:cNvSpPr>
          <p:nvPr>
            <p:ph type="title"/>
          </p:nvPr>
        </p:nvSpPr>
        <p:spPr>
          <a:xfrm>
            <a:off x="2051050" y="44450"/>
            <a:ext cx="6635750" cy="1143000"/>
          </a:xfrm>
        </p:spPr>
        <p:txBody>
          <a:bodyPr/>
          <a:lstStyle/>
          <a:p>
            <a:pPr eaLnBrk="1" hangingPunct="1"/>
            <a:r>
              <a:rPr lang="zh-TW" altLang="en-US" sz="3600"/>
              <a:t>圖</a:t>
            </a:r>
            <a:r>
              <a:rPr lang="en-US" altLang="zh-TW" sz="3600"/>
              <a:t>2 </a:t>
            </a:r>
            <a:r>
              <a:rPr lang="zh-TW" altLang="en-US" sz="3600"/>
              <a:t>市場需求為個別需求的總和</a:t>
            </a:r>
          </a:p>
        </p:txBody>
      </p:sp>
      <p:sp>
        <p:nvSpPr>
          <p:cNvPr id="112643" name="投影片編號版面配置區 5">
            <a:extLst>
              <a:ext uri="{FF2B5EF4-FFF2-40B4-BE49-F238E27FC236}">
                <a16:creationId xmlns:a16="http://schemas.microsoft.com/office/drawing/2014/main" id="{9510F401-039F-4BC9-9561-47B6B694B04B}"/>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782CEA02-868C-4DAB-9C95-7A271EEA84BD}"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4">
            <a:extLst>
              <a:ext uri="{FF2B5EF4-FFF2-40B4-BE49-F238E27FC236}">
                <a16:creationId xmlns:a16="http://schemas.microsoft.com/office/drawing/2014/main" id="{49EFC1C1-090C-4C8C-BB99-C57446AF60A1}"/>
              </a:ext>
            </a:extLst>
          </p:cNvPr>
          <p:cNvSpPr/>
          <p:nvPr/>
        </p:nvSpPr>
        <p:spPr>
          <a:xfrm>
            <a:off x="639763" y="2222500"/>
            <a:ext cx="274955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1600">
              <a:solidFill>
                <a:srgbClr val="FFFFFF"/>
              </a:solidFill>
              <a:cs typeface="Arial" pitchFamily="34" charset="0"/>
            </a:endParaRPr>
          </a:p>
        </p:txBody>
      </p:sp>
      <p:grpSp>
        <p:nvGrpSpPr>
          <p:cNvPr id="6" name="Group 5">
            <a:extLst>
              <a:ext uri="{FF2B5EF4-FFF2-40B4-BE49-F238E27FC236}">
                <a16:creationId xmlns:a16="http://schemas.microsoft.com/office/drawing/2014/main" id="{4038A93C-9F27-4EB6-9E5F-A821774F95B0}"/>
              </a:ext>
            </a:extLst>
          </p:cNvPr>
          <p:cNvGrpSpPr>
            <a:grpSpLocks/>
          </p:cNvGrpSpPr>
          <p:nvPr/>
        </p:nvGrpSpPr>
        <p:grpSpPr bwMode="auto">
          <a:xfrm>
            <a:off x="646113" y="2924175"/>
            <a:ext cx="2697162" cy="2727325"/>
            <a:chOff x="4479071" y="2074710"/>
            <a:chExt cx="2698292" cy="2725889"/>
          </a:xfrm>
        </p:grpSpPr>
        <p:cxnSp>
          <p:nvCxnSpPr>
            <p:cNvPr id="7" name="Straight Connector 6">
              <a:extLst>
                <a:ext uri="{FF2B5EF4-FFF2-40B4-BE49-F238E27FC236}">
                  <a16:creationId xmlns:a16="http://schemas.microsoft.com/office/drawing/2014/main" id="{FDE449FC-2D8D-4FDA-8675-84182A471C1A}"/>
                </a:ext>
              </a:extLst>
            </p:cNvPr>
            <p:cNvCxnSpPr/>
            <p:nvPr/>
          </p:nvCxnSpPr>
          <p:spPr>
            <a:xfrm rot="16200000" flipH="1">
              <a:off x="4465272" y="2088509"/>
              <a:ext cx="2725889" cy="2698292"/>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12835" name="TextBox 7">
              <a:extLst>
                <a:ext uri="{FF2B5EF4-FFF2-40B4-BE49-F238E27FC236}">
                  <a16:creationId xmlns:a16="http://schemas.microsoft.com/office/drawing/2014/main" id="{0218D395-9F31-4023-8F68-D61094024DBF}"/>
                </a:ext>
              </a:extLst>
            </p:cNvPr>
            <p:cNvSpPr txBox="1">
              <a:spLocks noChangeArrowheads="1"/>
            </p:cNvSpPr>
            <p:nvPr/>
          </p:nvSpPr>
          <p:spPr bwMode="auto">
            <a:xfrm>
              <a:off x="6353427" y="3554420"/>
              <a:ext cx="713956" cy="399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D</a:t>
              </a:r>
              <a:r>
                <a:rPr lang="zh-TW" altLang="en-US" sz="2000" baseline="-25000">
                  <a:latin typeface="Arial" panose="020B0604020202020204" pitchFamily="34" charset="0"/>
                  <a:ea typeface="新細明體" panose="02020500000000000000" pitchFamily="18" charset="-120"/>
                </a:rPr>
                <a:t>黃蓉</a:t>
              </a:r>
              <a:endParaRPr lang="en-US" altLang="zh-TW" sz="2000" baseline="-25000">
                <a:latin typeface="Arial" panose="020B0604020202020204" pitchFamily="34" charset="0"/>
                <a:ea typeface="新細明體" panose="02020500000000000000" pitchFamily="18" charset="-120"/>
              </a:endParaRPr>
            </a:p>
          </p:txBody>
        </p:sp>
      </p:grpSp>
      <p:grpSp>
        <p:nvGrpSpPr>
          <p:cNvPr id="9" name="Group 100">
            <a:extLst>
              <a:ext uri="{FF2B5EF4-FFF2-40B4-BE49-F238E27FC236}">
                <a16:creationId xmlns:a16="http://schemas.microsoft.com/office/drawing/2014/main" id="{30731ED1-F42D-476C-AD56-2ED9EE08ECD1}"/>
              </a:ext>
            </a:extLst>
          </p:cNvPr>
          <p:cNvGrpSpPr>
            <a:grpSpLocks/>
          </p:cNvGrpSpPr>
          <p:nvPr/>
        </p:nvGrpSpPr>
        <p:grpSpPr bwMode="auto">
          <a:xfrm>
            <a:off x="411163" y="5499100"/>
            <a:ext cx="3808412" cy="871538"/>
            <a:chOff x="680076" y="5147846"/>
            <a:chExt cx="3808551" cy="872087"/>
          </a:xfrm>
        </p:grpSpPr>
        <p:sp>
          <p:nvSpPr>
            <p:cNvPr id="112793" name="TextBox 10">
              <a:extLst>
                <a:ext uri="{FF2B5EF4-FFF2-40B4-BE49-F238E27FC236}">
                  <a16:creationId xmlns:a16="http://schemas.microsoft.com/office/drawing/2014/main" id="{3E1E6E35-B0A8-432E-B2DF-C6DD4EA52127}"/>
                </a:ext>
              </a:extLst>
            </p:cNvPr>
            <p:cNvSpPr txBox="1">
              <a:spLocks noChangeArrowheads="1"/>
            </p:cNvSpPr>
            <p:nvPr/>
          </p:nvSpPr>
          <p:spPr bwMode="auto">
            <a:xfrm>
              <a:off x="680076" y="5300248"/>
              <a:ext cx="298480" cy="3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0</a:t>
              </a:r>
            </a:p>
          </p:txBody>
        </p:sp>
        <p:grpSp>
          <p:nvGrpSpPr>
            <p:cNvPr id="112794" name="Group 99">
              <a:extLst>
                <a:ext uri="{FF2B5EF4-FFF2-40B4-BE49-F238E27FC236}">
                  <a16:creationId xmlns:a16="http://schemas.microsoft.com/office/drawing/2014/main" id="{11E364B7-B1BA-4488-B4BF-DDE160439773}"/>
                </a:ext>
              </a:extLst>
            </p:cNvPr>
            <p:cNvGrpSpPr>
              <a:grpSpLocks/>
            </p:cNvGrpSpPr>
            <p:nvPr/>
          </p:nvGrpSpPr>
          <p:grpSpPr bwMode="auto">
            <a:xfrm>
              <a:off x="915026" y="5147846"/>
              <a:ext cx="2903811" cy="490876"/>
              <a:chOff x="937480" y="5147846"/>
              <a:chExt cx="2903811" cy="490876"/>
            </a:xfrm>
          </p:grpSpPr>
          <p:cxnSp>
            <p:nvCxnSpPr>
              <p:cNvPr id="13" name="Straight Connector 9">
                <a:extLst>
                  <a:ext uri="{FF2B5EF4-FFF2-40B4-BE49-F238E27FC236}">
                    <a16:creationId xmlns:a16="http://schemas.microsoft.com/office/drawing/2014/main" id="{A560B2F3-E4BE-4EAF-B750-0470892CC1E1}"/>
                  </a:ext>
                </a:extLst>
              </p:cNvPr>
              <p:cNvCxnSpPr/>
              <p:nvPr/>
            </p:nvCxnSpPr>
            <p:spPr>
              <a:xfrm>
                <a:off x="937489" y="5300342"/>
                <a:ext cx="2719486" cy="1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797" name="Group 96">
                <a:extLst>
                  <a:ext uri="{FF2B5EF4-FFF2-40B4-BE49-F238E27FC236}">
                    <a16:creationId xmlns:a16="http://schemas.microsoft.com/office/drawing/2014/main" id="{0382087C-1DBB-4934-A309-87673C6B6215}"/>
                  </a:ext>
                </a:extLst>
              </p:cNvPr>
              <p:cNvGrpSpPr>
                <a:grpSpLocks/>
              </p:cNvGrpSpPr>
              <p:nvPr/>
            </p:nvGrpSpPr>
            <p:grpSpPr bwMode="auto">
              <a:xfrm>
                <a:off x="996920" y="5147846"/>
                <a:ext cx="2844371" cy="490876"/>
                <a:chOff x="996920" y="5147846"/>
                <a:chExt cx="2844371" cy="490876"/>
              </a:xfrm>
            </p:grpSpPr>
            <p:grpSp>
              <p:nvGrpSpPr>
                <p:cNvPr id="112798" name="Group 14">
                  <a:extLst>
                    <a:ext uri="{FF2B5EF4-FFF2-40B4-BE49-F238E27FC236}">
                      <a16:creationId xmlns:a16="http://schemas.microsoft.com/office/drawing/2014/main" id="{E4A224EF-7727-4FAC-ABEC-8A3EB0F92795}"/>
                    </a:ext>
                  </a:extLst>
                </p:cNvPr>
                <p:cNvGrpSpPr>
                  <a:grpSpLocks/>
                </p:cNvGrpSpPr>
                <p:nvPr/>
              </p:nvGrpSpPr>
              <p:grpSpPr bwMode="auto">
                <a:xfrm>
                  <a:off x="3429000" y="5147846"/>
                  <a:ext cx="412291" cy="490876"/>
                  <a:chOff x="8001000" y="4648200"/>
                  <a:chExt cx="412291" cy="490876"/>
                </a:xfrm>
              </p:grpSpPr>
              <p:cxnSp>
                <p:nvCxnSpPr>
                  <p:cNvPr id="49" name="Straight Connector 12">
                    <a:extLst>
                      <a:ext uri="{FF2B5EF4-FFF2-40B4-BE49-F238E27FC236}">
                        <a16:creationId xmlns:a16="http://schemas.microsoft.com/office/drawing/2014/main" id="{D3E06E6A-76C9-4D08-9447-67E6EF91033C}"/>
                      </a:ext>
                    </a:extLst>
                  </p:cNvPr>
                  <p:cNvCxnSpPr/>
                  <p:nvPr/>
                </p:nvCxnSpPr>
                <p:spPr>
                  <a:xfrm rot="5400000">
                    <a:off x="8153521"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33" name="TextBox 13">
                    <a:extLst>
                      <a:ext uri="{FF2B5EF4-FFF2-40B4-BE49-F238E27FC236}">
                        <a16:creationId xmlns:a16="http://schemas.microsoft.com/office/drawing/2014/main" id="{2457CB66-E18F-4611-AA93-437871F78BE7}"/>
                      </a:ext>
                    </a:extLst>
                  </p:cNvPr>
                  <p:cNvSpPr txBox="1">
                    <a:spLocks noChangeArrowheads="1"/>
                  </p:cNvSpPr>
                  <p:nvPr/>
                </p:nvSpPr>
                <p:spPr bwMode="auto">
                  <a:xfrm>
                    <a:off x="8001000" y="4800602"/>
                    <a:ext cx="412291"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12</a:t>
                    </a:r>
                  </a:p>
                </p:txBody>
              </p:sp>
            </p:grpSp>
            <p:grpSp>
              <p:nvGrpSpPr>
                <p:cNvPr id="112799" name="Group 15">
                  <a:extLst>
                    <a:ext uri="{FF2B5EF4-FFF2-40B4-BE49-F238E27FC236}">
                      <a16:creationId xmlns:a16="http://schemas.microsoft.com/office/drawing/2014/main" id="{A390E651-6963-4881-BBF9-5A90981E6524}"/>
                    </a:ext>
                  </a:extLst>
                </p:cNvPr>
                <p:cNvGrpSpPr>
                  <a:grpSpLocks/>
                </p:cNvGrpSpPr>
                <p:nvPr/>
              </p:nvGrpSpPr>
              <p:grpSpPr bwMode="auto">
                <a:xfrm>
                  <a:off x="2971800" y="5147846"/>
                  <a:ext cx="412291" cy="490876"/>
                  <a:chOff x="8001000" y="4648200"/>
                  <a:chExt cx="412291" cy="490876"/>
                </a:xfrm>
              </p:grpSpPr>
              <p:cxnSp>
                <p:nvCxnSpPr>
                  <p:cNvPr id="47" name="Straight Connector 16">
                    <a:extLst>
                      <a:ext uri="{FF2B5EF4-FFF2-40B4-BE49-F238E27FC236}">
                        <a16:creationId xmlns:a16="http://schemas.microsoft.com/office/drawing/2014/main" id="{B4D648A8-3528-4EFA-8FA7-ED12B41E5E16}"/>
                      </a:ext>
                    </a:extLst>
                  </p:cNvPr>
                  <p:cNvCxnSpPr/>
                  <p:nvPr/>
                </p:nvCxnSpPr>
                <p:spPr>
                  <a:xfrm rot="5400000">
                    <a:off x="8153504"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31" name="TextBox 17">
                    <a:extLst>
                      <a:ext uri="{FF2B5EF4-FFF2-40B4-BE49-F238E27FC236}">
                        <a16:creationId xmlns:a16="http://schemas.microsoft.com/office/drawing/2014/main" id="{CBDF4C9A-7130-472E-B487-DE4947838C5B}"/>
                      </a:ext>
                    </a:extLst>
                  </p:cNvPr>
                  <p:cNvSpPr txBox="1">
                    <a:spLocks noChangeArrowheads="1"/>
                  </p:cNvSpPr>
                  <p:nvPr/>
                </p:nvSpPr>
                <p:spPr bwMode="auto">
                  <a:xfrm>
                    <a:off x="8001000" y="4800602"/>
                    <a:ext cx="412291"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10</a:t>
                    </a:r>
                  </a:p>
                </p:txBody>
              </p:sp>
            </p:grpSp>
            <p:grpSp>
              <p:nvGrpSpPr>
                <p:cNvPr id="112800" name="Group 18">
                  <a:extLst>
                    <a:ext uri="{FF2B5EF4-FFF2-40B4-BE49-F238E27FC236}">
                      <a16:creationId xmlns:a16="http://schemas.microsoft.com/office/drawing/2014/main" id="{21B88236-37F1-4A01-8501-2583D35B6140}"/>
                    </a:ext>
                  </a:extLst>
                </p:cNvPr>
                <p:cNvGrpSpPr>
                  <a:grpSpLocks/>
                </p:cNvGrpSpPr>
                <p:nvPr/>
              </p:nvGrpSpPr>
              <p:grpSpPr bwMode="auto">
                <a:xfrm>
                  <a:off x="3200400" y="5147846"/>
                  <a:ext cx="397031" cy="490876"/>
                  <a:chOff x="8001000" y="4648200"/>
                  <a:chExt cx="397031" cy="490876"/>
                </a:xfrm>
              </p:grpSpPr>
              <p:cxnSp>
                <p:nvCxnSpPr>
                  <p:cNvPr id="45" name="Straight Connector 19">
                    <a:extLst>
                      <a:ext uri="{FF2B5EF4-FFF2-40B4-BE49-F238E27FC236}">
                        <a16:creationId xmlns:a16="http://schemas.microsoft.com/office/drawing/2014/main" id="{D3DBBAC5-909A-4F31-9CE3-CAB8D06ECEBC}"/>
                      </a:ext>
                    </a:extLst>
                  </p:cNvPr>
                  <p:cNvCxnSpPr/>
                  <p:nvPr/>
                </p:nvCxnSpPr>
                <p:spPr>
                  <a:xfrm rot="5400000">
                    <a:off x="8117000"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29" name="TextBox 20">
                    <a:extLst>
                      <a:ext uri="{FF2B5EF4-FFF2-40B4-BE49-F238E27FC236}">
                        <a16:creationId xmlns:a16="http://schemas.microsoft.com/office/drawing/2014/main" id="{31EB0360-B240-4B4B-84B8-E77D34CF7E1C}"/>
                      </a:ext>
                    </a:extLst>
                  </p:cNvPr>
                  <p:cNvSpPr txBox="1">
                    <a:spLocks noChangeArrowheads="1"/>
                  </p:cNvSpPr>
                  <p:nvPr/>
                </p:nvSpPr>
                <p:spPr bwMode="auto">
                  <a:xfrm>
                    <a:off x="8001000" y="4800602"/>
                    <a:ext cx="397031"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11</a:t>
                    </a:r>
                  </a:p>
                </p:txBody>
              </p:sp>
            </p:grpSp>
            <p:grpSp>
              <p:nvGrpSpPr>
                <p:cNvPr id="112801" name="Group 21">
                  <a:extLst>
                    <a:ext uri="{FF2B5EF4-FFF2-40B4-BE49-F238E27FC236}">
                      <a16:creationId xmlns:a16="http://schemas.microsoft.com/office/drawing/2014/main" id="{893801B5-5866-4F12-BCD1-28A53CD1697F}"/>
                    </a:ext>
                  </a:extLst>
                </p:cNvPr>
                <p:cNvGrpSpPr>
                  <a:grpSpLocks/>
                </p:cNvGrpSpPr>
                <p:nvPr/>
              </p:nvGrpSpPr>
              <p:grpSpPr bwMode="auto">
                <a:xfrm>
                  <a:off x="2825720" y="5147846"/>
                  <a:ext cx="298480" cy="490876"/>
                  <a:chOff x="8069094" y="4648200"/>
                  <a:chExt cx="298480" cy="490876"/>
                </a:xfrm>
              </p:grpSpPr>
              <p:cxnSp>
                <p:nvCxnSpPr>
                  <p:cNvPr id="43" name="Straight Connector 40">
                    <a:extLst>
                      <a:ext uri="{FF2B5EF4-FFF2-40B4-BE49-F238E27FC236}">
                        <a16:creationId xmlns:a16="http://schemas.microsoft.com/office/drawing/2014/main" id="{D258A0B7-415C-410A-9551-960DADB7A407}"/>
                      </a:ext>
                    </a:extLst>
                  </p:cNvPr>
                  <p:cNvCxnSpPr/>
                  <p:nvPr/>
                </p:nvCxnSpPr>
                <p:spPr>
                  <a:xfrm rot="5400000">
                    <a:off x="8156534"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27" name="TextBox 41">
                    <a:extLst>
                      <a:ext uri="{FF2B5EF4-FFF2-40B4-BE49-F238E27FC236}">
                        <a16:creationId xmlns:a16="http://schemas.microsoft.com/office/drawing/2014/main" id="{22025933-B21C-4910-81C1-1CFCD84A482F}"/>
                      </a:ext>
                    </a:extLst>
                  </p:cNvPr>
                  <p:cNvSpPr txBox="1">
                    <a:spLocks noChangeArrowheads="1"/>
                  </p:cNvSpPr>
                  <p:nvPr/>
                </p:nvSpPr>
                <p:spPr bwMode="auto">
                  <a:xfrm>
                    <a:off x="8069094" y="4800602"/>
                    <a:ext cx="29848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9</a:t>
                    </a:r>
                  </a:p>
                </p:txBody>
              </p:sp>
            </p:grpSp>
            <p:grpSp>
              <p:nvGrpSpPr>
                <p:cNvPr id="112802" name="Group 27">
                  <a:extLst>
                    <a:ext uri="{FF2B5EF4-FFF2-40B4-BE49-F238E27FC236}">
                      <a16:creationId xmlns:a16="http://schemas.microsoft.com/office/drawing/2014/main" id="{5F6B29BE-4AF5-49BB-B5C2-B47AC3873978}"/>
                    </a:ext>
                  </a:extLst>
                </p:cNvPr>
                <p:cNvGrpSpPr>
                  <a:grpSpLocks/>
                </p:cNvGrpSpPr>
                <p:nvPr/>
              </p:nvGrpSpPr>
              <p:grpSpPr bwMode="auto">
                <a:xfrm>
                  <a:off x="996920" y="5147846"/>
                  <a:ext cx="298480" cy="490876"/>
                  <a:chOff x="8069094" y="4648200"/>
                  <a:chExt cx="298480" cy="490876"/>
                </a:xfrm>
              </p:grpSpPr>
              <p:cxnSp>
                <p:nvCxnSpPr>
                  <p:cNvPr id="41" name="Straight Connector 38">
                    <a:extLst>
                      <a:ext uri="{FF2B5EF4-FFF2-40B4-BE49-F238E27FC236}">
                        <a16:creationId xmlns:a16="http://schemas.microsoft.com/office/drawing/2014/main" id="{6B1AFBC3-0C09-4C7E-891C-ECAD11CA8116}"/>
                      </a:ext>
                    </a:extLst>
                  </p:cNvPr>
                  <p:cNvCxnSpPr/>
                  <p:nvPr/>
                </p:nvCxnSpPr>
                <p:spPr>
                  <a:xfrm rot="5400000">
                    <a:off x="8156467"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25" name="TextBox 39">
                    <a:extLst>
                      <a:ext uri="{FF2B5EF4-FFF2-40B4-BE49-F238E27FC236}">
                        <a16:creationId xmlns:a16="http://schemas.microsoft.com/office/drawing/2014/main" id="{9650E0DF-05D4-4CE8-AD24-F75EBEF9761E}"/>
                      </a:ext>
                    </a:extLst>
                  </p:cNvPr>
                  <p:cNvSpPr txBox="1">
                    <a:spLocks noChangeArrowheads="1"/>
                  </p:cNvSpPr>
                  <p:nvPr/>
                </p:nvSpPr>
                <p:spPr bwMode="auto">
                  <a:xfrm>
                    <a:off x="8069094" y="4800602"/>
                    <a:ext cx="29848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a:t>
                    </a:r>
                  </a:p>
                </p:txBody>
              </p:sp>
            </p:grpSp>
            <p:grpSp>
              <p:nvGrpSpPr>
                <p:cNvPr id="112803" name="Group 30">
                  <a:extLst>
                    <a:ext uri="{FF2B5EF4-FFF2-40B4-BE49-F238E27FC236}">
                      <a16:creationId xmlns:a16="http://schemas.microsoft.com/office/drawing/2014/main" id="{92706148-C0A5-4090-AFEA-100B977E4C90}"/>
                    </a:ext>
                  </a:extLst>
                </p:cNvPr>
                <p:cNvGrpSpPr>
                  <a:grpSpLocks/>
                </p:cNvGrpSpPr>
                <p:nvPr/>
              </p:nvGrpSpPr>
              <p:grpSpPr bwMode="auto">
                <a:xfrm>
                  <a:off x="1225520" y="5147846"/>
                  <a:ext cx="298480" cy="490876"/>
                  <a:chOff x="8069094" y="4648200"/>
                  <a:chExt cx="298480" cy="490876"/>
                </a:xfrm>
              </p:grpSpPr>
              <p:cxnSp>
                <p:nvCxnSpPr>
                  <p:cNvPr id="39" name="Straight Connector 36">
                    <a:extLst>
                      <a:ext uri="{FF2B5EF4-FFF2-40B4-BE49-F238E27FC236}">
                        <a16:creationId xmlns:a16="http://schemas.microsoft.com/office/drawing/2014/main" id="{F2D16F18-8224-4006-BD1E-BE7EB5948398}"/>
                      </a:ext>
                    </a:extLst>
                  </p:cNvPr>
                  <p:cNvCxnSpPr/>
                  <p:nvPr/>
                </p:nvCxnSpPr>
                <p:spPr>
                  <a:xfrm rot="5400000">
                    <a:off x="8156475"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23" name="TextBox 37">
                    <a:extLst>
                      <a:ext uri="{FF2B5EF4-FFF2-40B4-BE49-F238E27FC236}">
                        <a16:creationId xmlns:a16="http://schemas.microsoft.com/office/drawing/2014/main" id="{A957E84A-D16B-4D41-A2CE-4449D1F87B2A}"/>
                      </a:ext>
                    </a:extLst>
                  </p:cNvPr>
                  <p:cNvSpPr txBox="1">
                    <a:spLocks noChangeArrowheads="1"/>
                  </p:cNvSpPr>
                  <p:nvPr/>
                </p:nvSpPr>
                <p:spPr bwMode="auto">
                  <a:xfrm>
                    <a:off x="8069094" y="4800602"/>
                    <a:ext cx="29848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2</a:t>
                    </a:r>
                  </a:p>
                </p:txBody>
              </p:sp>
            </p:grpSp>
            <p:grpSp>
              <p:nvGrpSpPr>
                <p:cNvPr id="112804" name="Group 33">
                  <a:extLst>
                    <a:ext uri="{FF2B5EF4-FFF2-40B4-BE49-F238E27FC236}">
                      <a16:creationId xmlns:a16="http://schemas.microsoft.com/office/drawing/2014/main" id="{253115E3-6850-4790-9443-187CDEDEF5CF}"/>
                    </a:ext>
                  </a:extLst>
                </p:cNvPr>
                <p:cNvGrpSpPr>
                  <a:grpSpLocks/>
                </p:cNvGrpSpPr>
                <p:nvPr/>
              </p:nvGrpSpPr>
              <p:grpSpPr bwMode="auto">
                <a:xfrm>
                  <a:off x="1454120" y="5147846"/>
                  <a:ext cx="298480" cy="490876"/>
                  <a:chOff x="8069094" y="4648200"/>
                  <a:chExt cx="298480" cy="490876"/>
                </a:xfrm>
              </p:grpSpPr>
              <p:cxnSp>
                <p:nvCxnSpPr>
                  <p:cNvPr id="37" name="Straight Connector 34">
                    <a:extLst>
                      <a:ext uri="{FF2B5EF4-FFF2-40B4-BE49-F238E27FC236}">
                        <a16:creationId xmlns:a16="http://schemas.microsoft.com/office/drawing/2014/main" id="{D828FB78-134D-4152-A61E-DD757B11812E}"/>
                      </a:ext>
                    </a:extLst>
                  </p:cNvPr>
                  <p:cNvCxnSpPr/>
                  <p:nvPr/>
                </p:nvCxnSpPr>
                <p:spPr>
                  <a:xfrm rot="5400000">
                    <a:off x="8156484"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21" name="TextBox 35">
                    <a:extLst>
                      <a:ext uri="{FF2B5EF4-FFF2-40B4-BE49-F238E27FC236}">
                        <a16:creationId xmlns:a16="http://schemas.microsoft.com/office/drawing/2014/main" id="{46BE6BAB-170E-4729-ACE3-24357A270A54}"/>
                      </a:ext>
                    </a:extLst>
                  </p:cNvPr>
                  <p:cNvSpPr txBox="1">
                    <a:spLocks noChangeArrowheads="1"/>
                  </p:cNvSpPr>
                  <p:nvPr/>
                </p:nvSpPr>
                <p:spPr bwMode="auto">
                  <a:xfrm>
                    <a:off x="8069094" y="4800602"/>
                    <a:ext cx="29848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3</a:t>
                    </a:r>
                  </a:p>
                </p:txBody>
              </p:sp>
            </p:grpSp>
            <p:grpSp>
              <p:nvGrpSpPr>
                <p:cNvPr id="112805" name="Group 36">
                  <a:extLst>
                    <a:ext uri="{FF2B5EF4-FFF2-40B4-BE49-F238E27FC236}">
                      <a16:creationId xmlns:a16="http://schemas.microsoft.com/office/drawing/2014/main" id="{7DA73433-3DAB-4CAB-8A54-D4FC69602CD6}"/>
                    </a:ext>
                  </a:extLst>
                </p:cNvPr>
                <p:cNvGrpSpPr>
                  <a:grpSpLocks/>
                </p:cNvGrpSpPr>
                <p:nvPr/>
              </p:nvGrpSpPr>
              <p:grpSpPr bwMode="auto">
                <a:xfrm>
                  <a:off x="1682720" y="5147846"/>
                  <a:ext cx="298480" cy="490876"/>
                  <a:chOff x="8069094" y="4648200"/>
                  <a:chExt cx="298480" cy="490876"/>
                </a:xfrm>
              </p:grpSpPr>
              <p:cxnSp>
                <p:nvCxnSpPr>
                  <p:cNvPr id="35" name="Straight Connector 32">
                    <a:extLst>
                      <a:ext uri="{FF2B5EF4-FFF2-40B4-BE49-F238E27FC236}">
                        <a16:creationId xmlns:a16="http://schemas.microsoft.com/office/drawing/2014/main" id="{4664A63C-9605-43D1-AE22-1F77E1ACA3AD}"/>
                      </a:ext>
                    </a:extLst>
                  </p:cNvPr>
                  <p:cNvCxnSpPr/>
                  <p:nvPr/>
                </p:nvCxnSpPr>
                <p:spPr>
                  <a:xfrm rot="5400000">
                    <a:off x="8156492"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19" name="TextBox 33">
                    <a:extLst>
                      <a:ext uri="{FF2B5EF4-FFF2-40B4-BE49-F238E27FC236}">
                        <a16:creationId xmlns:a16="http://schemas.microsoft.com/office/drawing/2014/main" id="{80DEB28D-CB60-40D6-BC92-814917FA0A43}"/>
                      </a:ext>
                    </a:extLst>
                  </p:cNvPr>
                  <p:cNvSpPr txBox="1">
                    <a:spLocks noChangeArrowheads="1"/>
                  </p:cNvSpPr>
                  <p:nvPr/>
                </p:nvSpPr>
                <p:spPr bwMode="auto">
                  <a:xfrm>
                    <a:off x="8069094" y="4800602"/>
                    <a:ext cx="29848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4</a:t>
                    </a:r>
                  </a:p>
                </p:txBody>
              </p:sp>
            </p:grpSp>
            <p:grpSp>
              <p:nvGrpSpPr>
                <p:cNvPr id="112806" name="Group 39">
                  <a:extLst>
                    <a:ext uri="{FF2B5EF4-FFF2-40B4-BE49-F238E27FC236}">
                      <a16:creationId xmlns:a16="http://schemas.microsoft.com/office/drawing/2014/main" id="{30AA0814-5859-4B78-A975-6E2861210B1B}"/>
                    </a:ext>
                  </a:extLst>
                </p:cNvPr>
                <p:cNvGrpSpPr>
                  <a:grpSpLocks/>
                </p:cNvGrpSpPr>
                <p:nvPr/>
              </p:nvGrpSpPr>
              <p:grpSpPr bwMode="auto">
                <a:xfrm>
                  <a:off x="1911320" y="5147846"/>
                  <a:ext cx="298480" cy="490876"/>
                  <a:chOff x="8069094" y="4648200"/>
                  <a:chExt cx="298480" cy="490876"/>
                </a:xfrm>
              </p:grpSpPr>
              <p:cxnSp>
                <p:nvCxnSpPr>
                  <p:cNvPr id="33" name="Straight Connector 30">
                    <a:extLst>
                      <a:ext uri="{FF2B5EF4-FFF2-40B4-BE49-F238E27FC236}">
                        <a16:creationId xmlns:a16="http://schemas.microsoft.com/office/drawing/2014/main" id="{2A64DD16-FB34-4EC3-B3F2-650F777BEE3E}"/>
                      </a:ext>
                    </a:extLst>
                  </p:cNvPr>
                  <p:cNvCxnSpPr/>
                  <p:nvPr/>
                </p:nvCxnSpPr>
                <p:spPr>
                  <a:xfrm rot="5400000">
                    <a:off x="8156500"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17" name="TextBox 31">
                    <a:extLst>
                      <a:ext uri="{FF2B5EF4-FFF2-40B4-BE49-F238E27FC236}">
                        <a16:creationId xmlns:a16="http://schemas.microsoft.com/office/drawing/2014/main" id="{5763CA95-4674-4215-8E65-A76FF5E1D57C}"/>
                      </a:ext>
                    </a:extLst>
                  </p:cNvPr>
                  <p:cNvSpPr txBox="1">
                    <a:spLocks noChangeArrowheads="1"/>
                  </p:cNvSpPr>
                  <p:nvPr/>
                </p:nvSpPr>
                <p:spPr bwMode="auto">
                  <a:xfrm>
                    <a:off x="8069094" y="4800602"/>
                    <a:ext cx="29848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5</a:t>
                    </a:r>
                  </a:p>
                </p:txBody>
              </p:sp>
            </p:grpSp>
            <p:grpSp>
              <p:nvGrpSpPr>
                <p:cNvPr id="112807" name="Group 42">
                  <a:extLst>
                    <a:ext uri="{FF2B5EF4-FFF2-40B4-BE49-F238E27FC236}">
                      <a16:creationId xmlns:a16="http://schemas.microsoft.com/office/drawing/2014/main" id="{BA4FF7C8-1709-405E-A60C-302523FD0CD7}"/>
                    </a:ext>
                  </a:extLst>
                </p:cNvPr>
                <p:cNvGrpSpPr>
                  <a:grpSpLocks/>
                </p:cNvGrpSpPr>
                <p:nvPr/>
              </p:nvGrpSpPr>
              <p:grpSpPr bwMode="auto">
                <a:xfrm>
                  <a:off x="2139920" y="5147846"/>
                  <a:ext cx="298480" cy="490876"/>
                  <a:chOff x="8069094" y="4648200"/>
                  <a:chExt cx="298480" cy="490876"/>
                </a:xfrm>
              </p:grpSpPr>
              <p:cxnSp>
                <p:nvCxnSpPr>
                  <p:cNvPr id="31" name="Straight Connector 28">
                    <a:extLst>
                      <a:ext uri="{FF2B5EF4-FFF2-40B4-BE49-F238E27FC236}">
                        <a16:creationId xmlns:a16="http://schemas.microsoft.com/office/drawing/2014/main" id="{D49A4DBD-89FD-4C92-BDBC-FA399BA55452}"/>
                      </a:ext>
                    </a:extLst>
                  </p:cNvPr>
                  <p:cNvCxnSpPr/>
                  <p:nvPr/>
                </p:nvCxnSpPr>
                <p:spPr>
                  <a:xfrm rot="5400000">
                    <a:off x="8156509"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15" name="TextBox 29">
                    <a:extLst>
                      <a:ext uri="{FF2B5EF4-FFF2-40B4-BE49-F238E27FC236}">
                        <a16:creationId xmlns:a16="http://schemas.microsoft.com/office/drawing/2014/main" id="{A713C377-07FA-4D23-9622-6EAC505185B5}"/>
                      </a:ext>
                    </a:extLst>
                  </p:cNvPr>
                  <p:cNvSpPr txBox="1">
                    <a:spLocks noChangeArrowheads="1"/>
                  </p:cNvSpPr>
                  <p:nvPr/>
                </p:nvSpPr>
                <p:spPr bwMode="auto">
                  <a:xfrm>
                    <a:off x="8069094" y="4800602"/>
                    <a:ext cx="29848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6</a:t>
                    </a:r>
                  </a:p>
                </p:txBody>
              </p:sp>
            </p:grpSp>
            <p:grpSp>
              <p:nvGrpSpPr>
                <p:cNvPr id="112808" name="Group 45">
                  <a:extLst>
                    <a:ext uri="{FF2B5EF4-FFF2-40B4-BE49-F238E27FC236}">
                      <a16:creationId xmlns:a16="http://schemas.microsoft.com/office/drawing/2014/main" id="{E4956879-DADF-4291-9FEB-D7BC62851163}"/>
                    </a:ext>
                  </a:extLst>
                </p:cNvPr>
                <p:cNvGrpSpPr>
                  <a:grpSpLocks/>
                </p:cNvGrpSpPr>
                <p:nvPr/>
              </p:nvGrpSpPr>
              <p:grpSpPr bwMode="auto">
                <a:xfrm>
                  <a:off x="2368520" y="5147846"/>
                  <a:ext cx="298480" cy="490876"/>
                  <a:chOff x="8069094" y="4648200"/>
                  <a:chExt cx="298480" cy="490876"/>
                </a:xfrm>
              </p:grpSpPr>
              <p:cxnSp>
                <p:nvCxnSpPr>
                  <p:cNvPr id="29" name="Straight Connector 26">
                    <a:extLst>
                      <a:ext uri="{FF2B5EF4-FFF2-40B4-BE49-F238E27FC236}">
                        <a16:creationId xmlns:a16="http://schemas.microsoft.com/office/drawing/2014/main" id="{AC690375-F428-42CB-BB9D-36F97A864DE8}"/>
                      </a:ext>
                    </a:extLst>
                  </p:cNvPr>
                  <p:cNvCxnSpPr/>
                  <p:nvPr/>
                </p:nvCxnSpPr>
                <p:spPr>
                  <a:xfrm rot="5400000">
                    <a:off x="8156517"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13" name="TextBox 27">
                    <a:extLst>
                      <a:ext uri="{FF2B5EF4-FFF2-40B4-BE49-F238E27FC236}">
                        <a16:creationId xmlns:a16="http://schemas.microsoft.com/office/drawing/2014/main" id="{C7D51DC3-D38C-4CF5-97CC-CA93E8E10736}"/>
                      </a:ext>
                    </a:extLst>
                  </p:cNvPr>
                  <p:cNvSpPr txBox="1">
                    <a:spLocks noChangeArrowheads="1"/>
                  </p:cNvSpPr>
                  <p:nvPr/>
                </p:nvSpPr>
                <p:spPr bwMode="auto">
                  <a:xfrm>
                    <a:off x="8069094" y="4800602"/>
                    <a:ext cx="29848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7</a:t>
                    </a:r>
                  </a:p>
                </p:txBody>
              </p:sp>
            </p:grpSp>
            <p:grpSp>
              <p:nvGrpSpPr>
                <p:cNvPr id="112809" name="Group 48">
                  <a:extLst>
                    <a:ext uri="{FF2B5EF4-FFF2-40B4-BE49-F238E27FC236}">
                      <a16:creationId xmlns:a16="http://schemas.microsoft.com/office/drawing/2014/main" id="{5E956F37-DBE3-4A03-841A-15DB765A987E}"/>
                    </a:ext>
                  </a:extLst>
                </p:cNvPr>
                <p:cNvGrpSpPr>
                  <a:grpSpLocks/>
                </p:cNvGrpSpPr>
                <p:nvPr/>
              </p:nvGrpSpPr>
              <p:grpSpPr bwMode="auto">
                <a:xfrm>
                  <a:off x="2597120" y="5147846"/>
                  <a:ext cx="298480" cy="490876"/>
                  <a:chOff x="8069094" y="4648200"/>
                  <a:chExt cx="298480" cy="490876"/>
                </a:xfrm>
              </p:grpSpPr>
              <p:cxnSp>
                <p:nvCxnSpPr>
                  <p:cNvPr id="27" name="Straight Connector 24">
                    <a:extLst>
                      <a:ext uri="{FF2B5EF4-FFF2-40B4-BE49-F238E27FC236}">
                        <a16:creationId xmlns:a16="http://schemas.microsoft.com/office/drawing/2014/main" id="{389E7A73-A19D-4854-A9E8-DFF3884F1A1B}"/>
                      </a:ext>
                    </a:extLst>
                  </p:cNvPr>
                  <p:cNvCxnSpPr/>
                  <p:nvPr/>
                </p:nvCxnSpPr>
                <p:spPr>
                  <a:xfrm rot="5400000">
                    <a:off x="8156526"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811" name="TextBox 25">
                    <a:extLst>
                      <a:ext uri="{FF2B5EF4-FFF2-40B4-BE49-F238E27FC236}">
                        <a16:creationId xmlns:a16="http://schemas.microsoft.com/office/drawing/2014/main" id="{39EDF07C-67BA-485A-BE7B-8B53D03AD300}"/>
                      </a:ext>
                    </a:extLst>
                  </p:cNvPr>
                  <p:cNvSpPr txBox="1">
                    <a:spLocks noChangeArrowheads="1"/>
                  </p:cNvSpPr>
                  <p:nvPr/>
                </p:nvSpPr>
                <p:spPr bwMode="auto">
                  <a:xfrm>
                    <a:off x="8069094" y="4800602"/>
                    <a:ext cx="29848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8</a:t>
                    </a:r>
                  </a:p>
                </p:txBody>
              </p:sp>
            </p:grpSp>
          </p:grpSp>
        </p:grpSp>
        <p:sp>
          <p:nvSpPr>
            <p:cNvPr id="112795" name="TextBox 23">
              <a:extLst>
                <a:ext uri="{FF2B5EF4-FFF2-40B4-BE49-F238E27FC236}">
                  <a16:creationId xmlns:a16="http://schemas.microsoft.com/office/drawing/2014/main" id="{6F0B3C41-6763-4583-A8B0-8904D64B3352}"/>
                </a:ext>
              </a:extLst>
            </p:cNvPr>
            <p:cNvSpPr txBox="1">
              <a:spLocks noChangeArrowheads="1"/>
            </p:cNvSpPr>
            <p:nvPr/>
          </p:nvSpPr>
          <p:spPr bwMode="auto">
            <a:xfrm>
              <a:off x="2729814" y="5681248"/>
              <a:ext cx="1758813" cy="338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latin typeface="Arial" panose="020B0604020202020204" pitchFamily="34" charset="0"/>
                  <a:ea typeface="新細明體" panose="02020500000000000000" pitchFamily="18" charset="-120"/>
                </a:rPr>
                <a:t>冰淇淋需求量</a:t>
              </a:r>
              <a:r>
                <a:rPr lang="en-US" altLang="zh-TW" sz="1600">
                  <a:latin typeface="Arial" panose="020B0604020202020204" pitchFamily="34" charset="0"/>
                  <a:ea typeface="新細明體" panose="02020500000000000000" pitchFamily="18" charset="-120"/>
                </a:rPr>
                <a:t>(</a:t>
              </a:r>
              <a:r>
                <a:rPr lang="zh-TW" altLang="en-US" sz="1600">
                  <a:latin typeface="Arial" panose="020B0604020202020204" pitchFamily="34" charset="0"/>
                  <a:ea typeface="新細明體" panose="02020500000000000000" pitchFamily="18" charset="-120"/>
                </a:rPr>
                <a:t>球</a:t>
              </a:r>
              <a:r>
                <a:rPr lang="en-US" altLang="zh-TW" sz="1600">
                  <a:latin typeface="Arial" panose="020B0604020202020204" pitchFamily="34" charset="0"/>
                  <a:ea typeface="新細明體" panose="02020500000000000000" pitchFamily="18" charset="-120"/>
                </a:rPr>
                <a:t>)</a:t>
              </a:r>
            </a:p>
          </p:txBody>
        </p:sp>
      </p:grpSp>
      <p:grpSp>
        <p:nvGrpSpPr>
          <p:cNvPr id="51" name="Group 48">
            <a:extLst>
              <a:ext uri="{FF2B5EF4-FFF2-40B4-BE49-F238E27FC236}">
                <a16:creationId xmlns:a16="http://schemas.microsoft.com/office/drawing/2014/main" id="{D25E4048-DBDC-42C5-827D-44F59B9B974B}"/>
              </a:ext>
            </a:extLst>
          </p:cNvPr>
          <p:cNvGrpSpPr>
            <a:grpSpLocks/>
          </p:cNvGrpSpPr>
          <p:nvPr/>
        </p:nvGrpSpPr>
        <p:grpSpPr bwMode="auto">
          <a:xfrm>
            <a:off x="-36513" y="1722438"/>
            <a:ext cx="1093788" cy="3929062"/>
            <a:chOff x="3893100" y="873869"/>
            <a:chExt cx="1096793" cy="3927522"/>
          </a:xfrm>
        </p:grpSpPr>
        <p:cxnSp>
          <p:nvCxnSpPr>
            <p:cNvPr id="52" name="Straight Connector 49">
              <a:extLst>
                <a:ext uri="{FF2B5EF4-FFF2-40B4-BE49-F238E27FC236}">
                  <a16:creationId xmlns:a16="http://schemas.microsoft.com/office/drawing/2014/main" id="{F0F86A05-8053-4B7B-9683-8896623795AD}"/>
                </a:ext>
              </a:extLst>
            </p:cNvPr>
            <p:cNvCxnSpPr/>
            <p:nvPr/>
          </p:nvCxnSpPr>
          <p:spPr>
            <a:xfrm rot="5400000">
              <a:off x="2896287" y="3124852"/>
              <a:ext cx="3351486" cy="1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774" name="Group 56">
              <a:extLst>
                <a:ext uri="{FF2B5EF4-FFF2-40B4-BE49-F238E27FC236}">
                  <a16:creationId xmlns:a16="http://schemas.microsoft.com/office/drawing/2014/main" id="{52D955A0-8B2D-4800-B332-620DE0E2C0D7}"/>
                </a:ext>
              </a:extLst>
            </p:cNvPr>
            <p:cNvGrpSpPr>
              <a:grpSpLocks/>
            </p:cNvGrpSpPr>
            <p:nvPr/>
          </p:nvGrpSpPr>
          <p:grpSpPr bwMode="auto">
            <a:xfrm>
              <a:off x="4216515" y="1917892"/>
              <a:ext cx="507538" cy="307656"/>
              <a:chOff x="6350368" y="2375092"/>
              <a:chExt cx="507538" cy="307656"/>
            </a:xfrm>
          </p:grpSpPr>
          <p:sp>
            <p:nvSpPr>
              <p:cNvPr id="112791" name="TextBox 53">
                <a:extLst>
                  <a:ext uri="{FF2B5EF4-FFF2-40B4-BE49-F238E27FC236}">
                    <a16:creationId xmlns:a16="http://schemas.microsoft.com/office/drawing/2014/main" id="{A8133100-FE98-471B-9C86-D14E7CBA06F4}"/>
                  </a:ext>
                </a:extLst>
              </p:cNvPr>
              <p:cNvSpPr txBox="1">
                <a:spLocks noChangeArrowheads="1"/>
              </p:cNvSpPr>
              <p:nvPr/>
            </p:nvSpPr>
            <p:spPr bwMode="auto">
              <a:xfrm>
                <a:off x="6350368" y="2375092"/>
                <a:ext cx="384490" cy="30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$6</a:t>
                </a:r>
              </a:p>
            </p:txBody>
          </p:sp>
          <p:cxnSp>
            <p:nvCxnSpPr>
              <p:cNvPr id="71" name="Straight Connector 55">
                <a:extLst>
                  <a:ext uri="{FF2B5EF4-FFF2-40B4-BE49-F238E27FC236}">
                    <a16:creationId xmlns:a16="http://schemas.microsoft.com/office/drawing/2014/main" id="{D43ABCBE-46F7-4AD2-BCA1-7687E759B05B}"/>
                  </a:ext>
                </a:extLst>
              </p:cNvPr>
              <p:cNvCxnSpPr/>
              <p:nvPr/>
            </p:nvCxnSpPr>
            <p:spPr>
              <a:xfrm>
                <a:off x="6705087" y="2514880"/>
                <a:ext cx="152819" cy="1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75" name="Group 57">
              <a:extLst>
                <a:ext uri="{FF2B5EF4-FFF2-40B4-BE49-F238E27FC236}">
                  <a16:creationId xmlns:a16="http://schemas.microsoft.com/office/drawing/2014/main" id="{5C0D65D8-8618-4A87-8F05-5B8944BBBB49}"/>
                </a:ext>
              </a:extLst>
            </p:cNvPr>
            <p:cNvGrpSpPr>
              <a:grpSpLocks/>
            </p:cNvGrpSpPr>
            <p:nvPr/>
          </p:nvGrpSpPr>
          <p:grpSpPr bwMode="auto">
            <a:xfrm>
              <a:off x="4330328" y="2386760"/>
              <a:ext cx="393725" cy="307656"/>
              <a:chOff x="6464181" y="2375092"/>
              <a:chExt cx="393725" cy="307656"/>
            </a:xfrm>
          </p:grpSpPr>
          <p:sp>
            <p:nvSpPr>
              <p:cNvPr id="112789" name="TextBox 65">
                <a:extLst>
                  <a:ext uri="{FF2B5EF4-FFF2-40B4-BE49-F238E27FC236}">
                    <a16:creationId xmlns:a16="http://schemas.microsoft.com/office/drawing/2014/main" id="{F5E0A39E-4D80-451C-9839-0746F8D525BC}"/>
                  </a:ext>
                </a:extLst>
              </p:cNvPr>
              <p:cNvSpPr txBox="1">
                <a:spLocks noChangeArrowheads="1"/>
              </p:cNvSpPr>
              <p:nvPr/>
            </p:nvSpPr>
            <p:spPr bwMode="auto">
              <a:xfrm>
                <a:off x="6464181" y="2375092"/>
                <a:ext cx="284832" cy="30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5</a:t>
                </a:r>
              </a:p>
            </p:txBody>
          </p:sp>
          <p:cxnSp>
            <p:nvCxnSpPr>
              <p:cNvPr id="69" name="Straight Connector 66">
                <a:extLst>
                  <a:ext uri="{FF2B5EF4-FFF2-40B4-BE49-F238E27FC236}">
                    <a16:creationId xmlns:a16="http://schemas.microsoft.com/office/drawing/2014/main" id="{A6C64469-D7C7-4274-9568-FD968C10FDC4}"/>
                  </a:ext>
                </a:extLst>
              </p:cNvPr>
              <p:cNvCxnSpPr/>
              <p:nvPr/>
            </p:nvCxnSpPr>
            <p:spPr>
              <a:xfrm>
                <a:off x="6705087" y="2515728"/>
                <a:ext cx="152819" cy="1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76" name="Group 60">
              <a:extLst>
                <a:ext uri="{FF2B5EF4-FFF2-40B4-BE49-F238E27FC236}">
                  <a16:creationId xmlns:a16="http://schemas.microsoft.com/office/drawing/2014/main" id="{E1374AA3-9576-46EC-B014-63730EDC2260}"/>
                </a:ext>
              </a:extLst>
            </p:cNvPr>
            <p:cNvGrpSpPr>
              <a:grpSpLocks/>
            </p:cNvGrpSpPr>
            <p:nvPr/>
          </p:nvGrpSpPr>
          <p:grpSpPr bwMode="auto">
            <a:xfrm>
              <a:off x="4330328" y="2843960"/>
              <a:ext cx="393725" cy="307656"/>
              <a:chOff x="6464181" y="2375092"/>
              <a:chExt cx="393725" cy="307656"/>
            </a:xfrm>
          </p:grpSpPr>
          <p:sp>
            <p:nvSpPr>
              <p:cNvPr id="112787" name="TextBox 63">
                <a:extLst>
                  <a:ext uri="{FF2B5EF4-FFF2-40B4-BE49-F238E27FC236}">
                    <a16:creationId xmlns:a16="http://schemas.microsoft.com/office/drawing/2014/main" id="{38FC4C78-200E-4459-846A-AEE6DC2D2A20}"/>
                  </a:ext>
                </a:extLst>
              </p:cNvPr>
              <p:cNvSpPr txBox="1">
                <a:spLocks noChangeArrowheads="1"/>
              </p:cNvSpPr>
              <p:nvPr/>
            </p:nvSpPr>
            <p:spPr bwMode="auto">
              <a:xfrm>
                <a:off x="6464181" y="2375092"/>
                <a:ext cx="284832" cy="30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4</a:t>
                </a:r>
              </a:p>
            </p:txBody>
          </p:sp>
          <p:cxnSp>
            <p:nvCxnSpPr>
              <p:cNvPr id="67" name="Straight Connector 64">
                <a:extLst>
                  <a:ext uri="{FF2B5EF4-FFF2-40B4-BE49-F238E27FC236}">
                    <a16:creationId xmlns:a16="http://schemas.microsoft.com/office/drawing/2014/main" id="{9B5A6798-CB94-4EA8-A19A-DF566ED0D945}"/>
                  </a:ext>
                </a:extLst>
              </p:cNvPr>
              <p:cNvCxnSpPr/>
              <p:nvPr/>
            </p:nvCxnSpPr>
            <p:spPr>
              <a:xfrm>
                <a:off x="6705087" y="2513961"/>
                <a:ext cx="15281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77" name="Group 63">
              <a:extLst>
                <a:ext uri="{FF2B5EF4-FFF2-40B4-BE49-F238E27FC236}">
                  <a16:creationId xmlns:a16="http://schemas.microsoft.com/office/drawing/2014/main" id="{D9FC1B29-7ADD-4AD9-8DF1-9DA5FA21CFAC}"/>
                </a:ext>
              </a:extLst>
            </p:cNvPr>
            <p:cNvGrpSpPr>
              <a:grpSpLocks/>
            </p:cNvGrpSpPr>
            <p:nvPr/>
          </p:nvGrpSpPr>
          <p:grpSpPr bwMode="auto">
            <a:xfrm>
              <a:off x="4330328" y="3301159"/>
              <a:ext cx="393725" cy="307656"/>
              <a:chOff x="6464181" y="2375091"/>
              <a:chExt cx="393725" cy="307656"/>
            </a:xfrm>
          </p:grpSpPr>
          <p:sp>
            <p:nvSpPr>
              <p:cNvPr id="112785" name="TextBox 61">
                <a:extLst>
                  <a:ext uri="{FF2B5EF4-FFF2-40B4-BE49-F238E27FC236}">
                    <a16:creationId xmlns:a16="http://schemas.microsoft.com/office/drawing/2014/main" id="{2B0C0DA0-5822-49D1-8670-BAC228707F90}"/>
                  </a:ext>
                </a:extLst>
              </p:cNvPr>
              <p:cNvSpPr txBox="1">
                <a:spLocks noChangeArrowheads="1"/>
              </p:cNvSpPr>
              <p:nvPr/>
            </p:nvSpPr>
            <p:spPr bwMode="auto">
              <a:xfrm>
                <a:off x="6464181" y="2375091"/>
                <a:ext cx="284832" cy="30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3</a:t>
                </a:r>
              </a:p>
            </p:txBody>
          </p:sp>
          <p:cxnSp>
            <p:nvCxnSpPr>
              <p:cNvPr id="65" name="Straight Connector 62">
                <a:extLst>
                  <a:ext uri="{FF2B5EF4-FFF2-40B4-BE49-F238E27FC236}">
                    <a16:creationId xmlns:a16="http://schemas.microsoft.com/office/drawing/2014/main" id="{43D237B1-9EEF-4AEF-B4C6-AD72779F42DA}"/>
                  </a:ext>
                </a:extLst>
              </p:cNvPr>
              <p:cNvCxnSpPr/>
              <p:nvPr/>
            </p:nvCxnSpPr>
            <p:spPr>
              <a:xfrm>
                <a:off x="6705087" y="2513781"/>
                <a:ext cx="15281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78" name="Group 66">
              <a:extLst>
                <a:ext uri="{FF2B5EF4-FFF2-40B4-BE49-F238E27FC236}">
                  <a16:creationId xmlns:a16="http://schemas.microsoft.com/office/drawing/2014/main" id="{6CEE881B-74CE-4614-B2A3-ECD070D5D241}"/>
                </a:ext>
              </a:extLst>
            </p:cNvPr>
            <p:cNvGrpSpPr>
              <a:grpSpLocks/>
            </p:cNvGrpSpPr>
            <p:nvPr/>
          </p:nvGrpSpPr>
          <p:grpSpPr bwMode="auto">
            <a:xfrm>
              <a:off x="4330328" y="3758360"/>
              <a:ext cx="393725" cy="307656"/>
              <a:chOff x="6464181" y="2375092"/>
              <a:chExt cx="393725" cy="307656"/>
            </a:xfrm>
          </p:grpSpPr>
          <p:sp>
            <p:nvSpPr>
              <p:cNvPr id="112783" name="TextBox 59">
                <a:extLst>
                  <a:ext uri="{FF2B5EF4-FFF2-40B4-BE49-F238E27FC236}">
                    <a16:creationId xmlns:a16="http://schemas.microsoft.com/office/drawing/2014/main" id="{65F19FE2-0663-4160-8F87-F1E04A1BC8D6}"/>
                  </a:ext>
                </a:extLst>
              </p:cNvPr>
              <p:cNvSpPr txBox="1">
                <a:spLocks noChangeArrowheads="1"/>
              </p:cNvSpPr>
              <p:nvPr/>
            </p:nvSpPr>
            <p:spPr bwMode="auto">
              <a:xfrm>
                <a:off x="6464181" y="2375092"/>
                <a:ext cx="284832" cy="30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2</a:t>
                </a:r>
              </a:p>
            </p:txBody>
          </p:sp>
          <p:cxnSp>
            <p:nvCxnSpPr>
              <p:cNvPr id="63" name="Straight Connector 60">
                <a:extLst>
                  <a:ext uri="{FF2B5EF4-FFF2-40B4-BE49-F238E27FC236}">
                    <a16:creationId xmlns:a16="http://schemas.microsoft.com/office/drawing/2014/main" id="{CCC00C41-B874-43D2-A71C-A15CCA5FFD12}"/>
                  </a:ext>
                </a:extLst>
              </p:cNvPr>
              <p:cNvCxnSpPr/>
              <p:nvPr/>
            </p:nvCxnSpPr>
            <p:spPr>
              <a:xfrm>
                <a:off x="6705087" y="2515190"/>
                <a:ext cx="152819" cy="1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79" name="Group 69">
              <a:extLst>
                <a:ext uri="{FF2B5EF4-FFF2-40B4-BE49-F238E27FC236}">
                  <a16:creationId xmlns:a16="http://schemas.microsoft.com/office/drawing/2014/main" id="{9782F31E-744E-4023-977F-93FCAAD2FA8D}"/>
                </a:ext>
              </a:extLst>
            </p:cNvPr>
            <p:cNvGrpSpPr>
              <a:grpSpLocks/>
            </p:cNvGrpSpPr>
            <p:nvPr/>
          </p:nvGrpSpPr>
          <p:grpSpPr bwMode="auto">
            <a:xfrm>
              <a:off x="4330328" y="4215560"/>
              <a:ext cx="393725" cy="307656"/>
              <a:chOff x="6464181" y="2375092"/>
              <a:chExt cx="393725" cy="307656"/>
            </a:xfrm>
          </p:grpSpPr>
          <p:sp>
            <p:nvSpPr>
              <p:cNvPr id="112781" name="TextBox 57">
                <a:extLst>
                  <a:ext uri="{FF2B5EF4-FFF2-40B4-BE49-F238E27FC236}">
                    <a16:creationId xmlns:a16="http://schemas.microsoft.com/office/drawing/2014/main" id="{744CED02-C081-4F4B-93A4-F3055C2AE94A}"/>
                  </a:ext>
                </a:extLst>
              </p:cNvPr>
              <p:cNvSpPr txBox="1">
                <a:spLocks noChangeArrowheads="1"/>
              </p:cNvSpPr>
              <p:nvPr/>
            </p:nvSpPr>
            <p:spPr bwMode="auto">
              <a:xfrm>
                <a:off x="6464181" y="2375092"/>
                <a:ext cx="284832" cy="30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a:t>
                </a:r>
              </a:p>
            </p:txBody>
          </p:sp>
          <p:cxnSp>
            <p:nvCxnSpPr>
              <p:cNvPr id="61" name="Straight Connector 58">
                <a:extLst>
                  <a:ext uri="{FF2B5EF4-FFF2-40B4-BE49-F238E27FC236}">
                    <a16:creationId xmlns:a16="http://schemas.microsoft.com/office/drawing/2014/main" id="{71A4B550-BD5F-4D4B-A558-C40872DEEDA4}"/>
                  </a:ext>
                </a:extLst>
              </p:cNvPr>
              <p:cNvCxnSpPr/>
              <p:nvPr/>
            </p:nvCxnSpPr>
            <p:spPr>
              <a:xfrm>
                <a:off x="6705087" y="2515011"/>
                <a:ext cx="152819" cy="15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780" name="TextBox 56">
              <a:extLst>
                <a:ext uri="{FF2B5EF4-FFF2-40B4-BE49-F238E27FC236}">
                  <a16:creationId xmlns:a16="http://schemas.microsoft.com/office/drawing/2014/main" id="{F7EC232D-5E2E-46C5-8052-C5AF7CCFFFA9}"/>
                </a:ext>
              </a:extLst>
            </p:cNvPr>
            <p:cNvSpPr txBox="1">
              <a:spLocks noChangeArrowheads="1"/>
            </p:cNvSpPr>
            <p:nvPr/>
          </p:nvSpPr>
          <p:spPr bwMode="auto">
            <a:xfrm>
              <a:off x="3893100" y="873869"/>
              <a:ext cx="1096793" cy="584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冰淇淋</a:t>
              </a:r>
              <a:endParaRPr lang="en-US" altLang="zh-TW" sz="1600">
                <a:latin typeface="Arial" panose="020B0604020202020204" pitchFamily="34" charset="0"/>
                <a:ea typeface="新細明體" panose="02020500000000000000" pitchFamily="18" charset="-120"/>
              </a:endParaRPr>
            </a:p>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每球價格</a:t>
              </a:r>
              <a:endParaRPr lang="en-US" altLang="zh-TW" sz="1600">
                <a:latin typeface="Arial" panose="020B0604020202020204" pitchFamily="34" charset="0"/>
                <a:ea typeface="新細明體" panose="02020500000000000000" pitchFamily="18" charset="-120"/>
              </a:endParaRPr>
            </a:p>
          </p:txBody>
        </p:sp>
      </p:grpSp>
      <p:cxnSp>
        <p:nvCxnSpPr>
          <p:cNvPr id="72" name="Straight Connector 72">
            <a:extLst>
              <a:ext uri="{FF2B5EF4-FFF2-40B4-BE49-F238E27FC236}">
                <a16:creationId xmlns:a16="http://schemas.microsoft.com/office/drawing/2014/main" id="{71720174-7F9A-495B-B6FF-273E439CC38F}"/>
              </a:ext>
            </a:extLst>
          </p:cNvPr>
          <p:cNvCxnSpPr/>
          <p:nvPr/>
        </p:nvCxnSpPr>
        <p:spPr>
          <a:xfrm>
            <a:off x="646113" y="3843338"/>
            <a:ext cx="919162"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5">
            <a:extLst>
              <a:ext uri="{FF2B5EF4-FFF2-40B4-BE49-F238E27FC236}">
                <a16:creationId xmlns:a16="http://schemas.microsoft.com/office/drawing/2014/main" id="{B6437B0D-B66A-4AC9-B950-B37A39A0E650}"/>
              </a:ext>
            </a:extLst>
          </p:cNvPr>
          <p:cNvCxnSpPr/>
          <p:nvPr/>
        </p:nvCxnSpPr>
        <p:spPr>
          <a:xfrm rot="5400000" flipH="1" flipV="1">
            <a:off x="646907" y="4769644"/>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4" name="Freeform 183">
            <a:extLst>
              <a:ext uri="{FF2B5EF4-FFF2-40B4-BE49-F238E27FC236}">
                <a16:creationId xmlns:a16="http://schemas.microsoft.com/office/drawing/2014/main" id="{AD910AFF-DA04-4B9A-81CA-905B58ECF077}"/>
              </a:ext>
            </a:extLst>
          </p:cNvPr>
          <p:cNvSpPr>
            <a:spLocks/>
          </p:cNvSpPr>
          <p:nvPr/>
        </p:nvSpPr>
        <p:spPr bwMode="auto">
          <a:xfrm>
            <a:off x="1484313" y="3779838"/>
            <a:ext cx="144462"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75" name="TextBox 104">
            <a:extLst>
              <a:ext uri="{FF2B5EF4-FFF2-40B4-BE49-F238E27FC236}">
                <a16:creationId xmlns:a16="http://schemas.microsoft.com/office/drawing/2014/main" id="{CF097258-40DA-42F4-AA42-1A66EED40565}"/>
              </a:ext>
            </a:extLst>
          </p:cNvPr>
          <p:cNvSpPr txBox="1">
            <a:spLocks noChangeArrowheads="1"/>
          </p:cNvSpPr>
          <p:nvPr/>
        </p:nvSpPr>
        <p:spPr bwMode="auto">
          <a:xfrm>
            <a:off x="1141413" y="1417638"/>
            <a:ext cx="1338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1800">
                <a:solidFill>
                  <a:srgbClr val="800080"/>
                </a:solidFill>
                <a:latin typeface="Arial" panose="020B0604020202020204" pitchFamily="34" charset="0"/>
                <a:ea typeface="新細明體" panose="02020500000000000000" pitchFamily="18" charset="-120"/>
              </a:rPr>
              <a:t>黃蓉的需求</a:t>
            </a:r>
            <a:endParaRPr lang="en-US" altLang="zh-TW" sz="1800">
              <a:solidFill>
                <a:srgbClr val="800080"/>
              </a:solidFill>
              <a:latin typeface="Arial" panose="020B0604020202020204" pitchFamily="34" charset="0"/>
              <a:ea typeface="新細明體" panose="02020500000000000000" pitchFamily="18" charset="-120"/>
            </a:endParaRPr>
          </a:p>
        </p:txBody>
      </p:sp>
      <p:sp>
        <p:nvSpPr>
          <p:cNvPr id="76" name="Rectangle 176">
            <a:extLst>
              <a:ext uri="{FF2B5EF4-FFF2-40B4-BE49-F238E27FC236}">
                <a16:creationId xmlns:a16="http://schemas.microsoft.com/office/drawing/2014/main" id="{8DED9A56-FC4F-47AC-A259-2442E00FC468}"/>
              </a:ext>
            </a:extLst>
          </p:cNvPr>
          <p:cNvSpPr/>
          <p:nvPr/>
        </p:nvSpPr>
        <p:spPr>
          <a:xfrm>
            <a:off x="4200525" y="2232025"/>
            <a:ext cx="1738313"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1600">
              <a:solidFill>
                <a:srgbClr val="FFFFFF"/>
              </a:solidFill>
              <a:cs typeface="Arial" pitchFamily="34" charset="0"/>
            </a:endParaRPr>
          </a:p>
        </p:txBody>
      </p:sp>
      <p:grpSp>
        <p:nvGrpSpPr>
          <p:cNvPr id="77" name="Group 177">
            <a:extLst>
              <a:ext uri="{FF2B5EF4-FFF2-40B4-BE49-F238E27FC236}">
                <a16:creationId xmlns:a16="http://schemas.microsoft.com/office/drawing/2014/main" id="{0C18C526-DFDE-4573-A20A-D73646A0E86D}"/>
              </a:ext>
            </a:extLst>
          </p:cNvPr>
          <p:cNvGrpSpPr>
            <a:grpSpLocks/>
          </p:cNvGrpSpPr>
          <p:nvPr/>
        </p:nvGrpSpPr>
        <p:grpSpPr bwMode="auto">
          <a:xfrm>
            <a:off x="4338638" y="2941638"/>
            <a:ext cx="1733550" cy="2719387"/>
            <a:chOff x="4611454" y="2080741"/>
            <a:chExt cx="1733386" cy="2719862"/>
          </a:xfrm>
        </p:grpSpPr>
        <p:cxnSp>
          <p:nvCxnSpPr>
            <p:cNvPr id="78" name="Straight Connector 178">
              <a:extLst>
                <a:ext uri="{FF2B5EF4-FFF2-40B4-BE49-F238E27FC236}">
                  <a16:creationId xmlns:a16="http://schemas.microsoft.com/office/drawing/2014/main" id="{2F58B422-9162-4BB6-81ED-26555E91134C}"/>
                </a:ext>
              </a:extLst>
            </p:cNvPr>
            <p:cNvCxnSpPr/>
            <p:nvPr/>
          </p:nvCxnSpPr>
          <p:spPr>
            <a:xfrm rot="16200000" flipH="1">
              <a:off x="3999958" y="2692237"/>
              <a:ext cx="2719862" cy="149687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12772" name="TextBox 179">
              <a:extLst>
                <a:ext uri="{FF2B5EF4-FFF2-40B4-BE49-F238E27FC236}">
                  <a16:creationId xmlns:a16="http://schemas.microsoft.com/office/drawing/2014/main" id="{F486F285-9EEE-4CDB-AE65-A6977667B932}"/>
                </a:ext>
              </a:extLst>
            </p:cNvPr>
            <p:cNvSpPr txBox="1">
              <a:spLocks noChangeArrowheads="1"/>
            </p:cNvSpPr>
            <p:nvPr/>
          </p:nvSpPr>
          <p:spPr bwMode="auto">
            <a:xfrm>
              <a:off x="5630956" y="3575566"/>
              <a:ext cx="713884" cy="400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D</a:t>
              </a:r>
              <a:r>
                <a:rPr lang="zh-TW" altLang="en-US" sz="2000" baseline="-25000">
                  <a:latin typeface="Arial" panose="020B0604020202020204" pitchFamily="34" charset="0"/>
                  <a:ea typeface="新細明體" panose="02020500000000000000" pitchFamily="18" charset="-120"/>
                </a:rPr>
                <a:t>郭靖</a:t>
              </a:r>
              <a:endParaRPr lang="en-US" altLang="zh-TW" sz="2000" baseline="-25000">
                <a:latin typeface="Arial" panose="020B0604020202020204" pitchFamily="34" charset="0"/>
                <a:ea typeface="新細明體" panose="02020500000000000000" pitchFamily="18" charset="-120"/>
              </a:endParaRPr>
            </a:p>
          </p:txBody>
        </p:sp>
      </p:grpSp>
      <p:grpSp>
        <p:nvGrpSpPr>
          <p:cNvPr id="80" name="Group 180">
            <a:extLst>
              <a:ext uri="{FF2B5EF4-FFF2-40B4-BE49-F238E27FC236}">
                <a16:creationId xmlns:a16="http://schemas.microsoft.com/office/drawing/2014/main" id="{EB190E44-FC67-4B81-955B-BBF637C60A95}"/>
              </a:ext>
            </a:extLst>
          </p:cNvPr>
          <p:cNvGrpSpPr>
            <a:grpSpLocks/>
          </p:cNvGrpSpPr>
          <p:nvPr/>
        </p:nvGrpSpPr>
        <p:grpSpPr bwMode="auto">
          <a:xfrm>
            <a:off x="3990975" y="5508625"/>
            <a:ext cx="2647950" cy="871538"/>
            <a:chOff x="680076" y="5147846"/>
            <a:chExt cx="2648825" cy="872038"/>
          </a:xfrm>
        </p:grpSpPr>
        <p:sp>
          <p:nvSpPr>
            <p:cNvPr id="112745" name="TextBox 181">
              <a:extLst>
                <a:ext uri="{FF2B5EF4-FFF2-40B4-BE49-F238E27FC236}">
                  <a16:creationId xmlns:a16="http://schemas.microsoft.com/office/drawing/2014/main" id="{FA42D617-2816-406D-B120-A4FE05037EE0}"/>
                </a:ext>
              </a:extLst>
            </p:cNvPr>
            <p:cNvSpPr txBox="1">
              <a:spLocks noChangeArrowheads="1"/>
            </p:cNvSpPr>
            <p:nvPr/>
          </p:nvSpPr>
          <p:spPr bwMode="auto">
            <a:xfrm>
              <a:off x="680076" y="5300248"/>
              <a:ext cx="298571" cy="33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0</a:t>
              </a:r>
            </a:p>
          </p:txBody>
        </p:sp>
        <p:grpSp>
          <p:nvGrpSpPr>
            <p:cNvPr id="112746" name="Group 99">
              <a:extLst>
                <a:ext uri="{FF2B5EF4-FFF2-40B4-BE49-F238E27FC236}">
                  <a16:creationId xmlns:a16="http://schemas.microsoft.com/office/drawing/2014/main" id="{A0800EC0-D654-43F3-BBC4-53ED7312831B}"/>
                </a:ext>
              </a:extLst>
            </p:cNvPr>
            <p:cNvGrpSpPr>
              <a:grpSpLocks/>
            </p:cNvGrpSpPr>
            <p:nvPr/>
          </p:nvGrpSpPr>
          <p:grpSpPr bwMode="auto">
            <a:xfrm>
              <a:off x="891278" y="5147846"/>
              <a:ext cx="1753358" cy="490746"/>
              <a:chOff x="913732" y="5147846"/>
              <a:chExt cx="1753358" cy="490746"/>
            </a:xfrm>
          </p:grpSpPr>
          <p:cxnSp>
            <p:nvCxnSpPr>
              <p:cNvPr id="84" name="Straight Connector 184">
                <a:extLst>
                  <a:ext uri="{FF2B5EF4-FFF2-40B4-BE49-F238E27FC236}">
                    <a16:creationId xmlns:a16="http://schemas.microsoft.com/office/drawing/2014/main" id="{2BB4829C-CBFB-48CE-B65D-9BF6B76AF6C1}"/>
                  </a:ext>
                </a:extLst>
              </p:cNvPr>
              <p:cNvCxnSpPr/>
              <p:nvPr/>
            </p:nvCxnSpPr>
            <p:spPr>
              <a:xfrm>
                <a:off x="913738" y="5300333"/>
                <a:ext cx="1730947" cy="1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749" name="Group 96">
                <a:extLst>
                  <a:ext uri="{FF2B5EF4-FFF2-40B4-BE49-F238E27FC236}">
                    <a16:creationId xmlns:a16="http://schemas.microsoft.com/office/drawing/2014/main" id="{40E21FCB-14CD-45DB-9254-3FA38600AF27}"/>
                  </a:ext>
                </a:extLst>
              </p:cNvPr>
              <p:cNvGrpSpPr>
                <a:grpSpLocks/>
              </p:cNvGrpSpPr>
              <p:nvPr/>
            </p:nvGrpSpPr>
            <p:grpSpPr bwMode="auto">
              <a:xfrm>
                <a:off x="996920" y="5147846"/>
                <a:ext cx="1670170" cy="490746"/>
                <a:chOff x="996920" y="5147846"/>
                <a:chExt cx="1670170" cy="490746"/>
              </a:xfrm>
            </p:grpSpPr>
            <p:grpSp>
              <p:nvGrpSpPr>
                <p:cNvPr id="112750" name="Group 27">
                  <a:extLst>
                    <a:ext uri="{FF2B5EF4-FFF2-40B4-BE49-F238E27FC236}">
                      <a16:creationId xmlns:a16="http://schemas.microsoft.com/office/drawing/2014/main" id="{9B9427A3-FA77-4429-97A5-C86868D776DD}"/>
                    </a:ext>
                  </a:extLst>
                </p:cNvPr>
                <p:cNvGrpSpPr>
                  <a:grpSpLocks/>
                </p:cNvGrpSpPr>
                <p:nvPr/>
              </p:nvGrpSpPr>
              <p:grpSpPr bwMode="auto">
                <a:xfrm>
                  <a:off x="996920" y="5147846"/>
                  <a:ext cx="298571" cy="490746"/>
                  <a:chOff x="8069094" y="4648200"/>
                  <a:chExt cx="298571" cy="490746"/>
                </a:xfrm>
              </p:grpSpPr>
              <p:cxnSp>
                <p:nvCxnSpPr>
                  <p:cNvPr id="105" name="Straight Connector 212">
                    <a:extLst>
                      <a:ext uri="{FF2B5EF4-FFF2-40B4-BE49-F238E27FC236}">
                        <a16:creationId xmlns:a16="http://schemas.microsoft.com/office/drawing/2014/main" id="{7011DC1B-1C81-49BD-A70E-638DAE379367}"/>
                      </a:ext>
                    </a:extLst>
                  </p:cNvPr>
                  <p:cNvCxnSpPr/>
                  <p:nvPr/>
                </p:nvCxnSpPr>
                <p:spPr>
                  <a:xfrm rot="5400000">
                    <a:off x="8155018" y="4723649"/>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70" name="TextBox 213">
                    <a:extLst>
                      <a:ext uri="{FF2B5EF4-FFF2-40B4-BE49-F238E27FC236}">
                        <a16:creationId xmlns:a16="http://schemas.microsoft.com/office/drawing/2014/main" id="{8C9CCCE0-9411-4130-AE12-2459622F5922}"/>
                      </a:ext>
                    </a:extLst>
                  </p:cNvPr>
                  <p:cNvSpPr txBox="1">
                    <a:spLocks noChangeArrowheads="1"/>
                  </p:cNvSpPr>
                  <p:nvPr/>
                </p:nvSpPr>
                <p:spPr bwMode="auto">
                  <a:xfrm>
                    <a:off x="8069094" y="4800602"/>
                    <a:ext cx="298571" cy="33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a:t>
                    </a:r>
                  </a:p>
                </p:txBody>
              </p:sp>
            </p:grpSp>
            <p:grpSp>
              <p:nvGrpSpPr>
                <p:cNvPr id="112751" name="Group 30">
                  <a:extLst>
                    <a:ext uri="{FF2B5EF4-FFF2-40B4-BE49-F238E27FC236}">
                      <a16:creationId xmlns:a16="http://schemas.microsoft.com/office/drawing/2014/main" id="{0495C253-F723-45B5-ACD9-FD51D6152FFC}"/>
                    </a:ext>
                  </a:extLst>
                </p:cNvPr>
                <p:cNvGrpSpPr>
                  <a:grpSpLocks/>
                </p:cNvGrpSpPr>
                <p:nvPr/>
              </p:nvGrpSpPr>
              <p:grpSpPr bwMode="auto">
                <a:xfrm>
                  <a:off x="1225521" y="5147846"/>
                  <a:ext cx="298571" cy="490746"/>
                  <a:chOff x="8069095" y="4648200"/>
                  <a:chExt cx="298571" cy="490746"/>
                </a:xfrm>
              </p:grpSpPr>
              <p:cxnSp>
                <p:nvCxnSpPr>
                  <p:cNvPr id="103" name="Straight Connector 210">
                    <a:extLst>
                      <a:ext uri="{FF2B5EF4-FFF2-40B4-BE49-F238E27FC236}">
                        <a16:creationId xmlns:a16="http://schemas.microsoft.com/office/drawing/2014/main" id="{9116CFF6-E1AE-4777-AECB-2949833DCEB3}"/>
                      </a:ext>
                    </a:extLst>
                  </p:cNvPr>
                  <p:cNvCxnSpPr/>
                  <p:nvPr/>
                </p:nvCxnSpPr>
                <p:spPr>
                  <a:xfrm rot="5400000">
                    <a:off x="8155094" y="4723649"/>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68" name="TextBox 211">
                    <a:extLst>
                      <a:ext uri="{FF2B5EF4-FFF2-40B4-BE49-F238E27FC236}">
                        <a16:creationId xmlns:a16="http://schemas.microsoft.com/office/drawing/2014/main" id="{B94232CC-CE47-465B-B65B-AA79D16A68CB}"/>
                      </a:ext>
                    </a:extLst>
                  </p:cNvPr>
                  <p:cNvSpPr txBox="1">
                    <a:spLocks noChangeArrowheads="1"/>
                  </p:cNvSpPr>
                  <p:nvPr/>
                </p:nvSpPr>
                <p:spPr bwMode="auto">
                  <a:xfrm>
                    <a:off x="8069095" y="4800602"/>
                    <a:ext cx="298571" cy="33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2</a:t>
                    </a:r>
                  </a:p>
                </p:txBody>
              </p:sp>
            </p:grpSp>
            <p:grpSp>
              <p:nvGrpSpPr>
                <p:cNvPr id="112752" name="Group 33">
                  <a:extLst>
                    <a:ext uri="{FF2B5EF4-FFF2-40B4-BE49-F238E27FC236}">
                      <a16:creationId xmlns:a16="http://schemas.microsoft.com/office/drawing/2014/main" id="{C37C1691-2CE0-48EA-95B7-3560483D9342}"/>
                    </a:ext>
                  </a:extLst>
                </p:cNvPr>
                <p:cNvGrpSpPr>
                  <a:grpSpLocks/>
                </p:cNvGrpSpPr>
                <p:nvPr/>
              </p:nvGrpSpPr>
              <p:grpSpPr bwMode="auto">
                <a:xfrm>
                  <a:off x="1454120" y="5147846"/>
                  <a:ext cx="298571" cy="490746"/>
                  <a:chOff x="8069094" y="4648200"/>
                  <a:chExt cx="298571" cy="490746"/>
                </a:xfrm>
              </p:grpSpPr>
              <p:cxnSp>
                <p:nvCxnSpPr>
                  <p:cNvPr id="101" name="Straight Connector 208">
                    <a:extLst>
                      <a:ext uri="{FF2B5EF4-FFF2-40B4-BE49-F238E27FC236}">
                        <a16:creationId xmlns:a16="http://schemas.microsoft.com/office/drawing/2014/main" id="{EF4D1F62-0927-4E92-8E03-A36A65F7B026}"/>
                      </a:ext>
                    </a:extLst>
                  </p:cNvPr>
                  <p:cNvCxnSpPr/>
                  <p:nvPr/>
                </p:nvCxnSpPr>
                <p:spPr>
                  <a:xfrm rot="5400000">
                    <a:off x="8155169" y="4723649"/>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66" name="TextBox 209">
                    <a:extLst>
                      <a:ext uri="{FF2B5EF4-FFF2-40B4-BE49-F238E27FC236}">
                        <a16:creationId xmlns:a16="http://schemas.microsoft.com/office/drawing/2014/main" id="{4D270B6C-2739-4422-970B-845E6793663B}"/>
                      </a:ext>
                    </a:extLst>
                  </p:cNvPr>
                  <p:cNvSpPr txBox="1">
                    <a:spLocks noChangeArrowheads="1"/>
                  </p:cNvSpPr>
                  <p:nvPr/>
                </p:nvSpPr>
                <p:spPr bwMode="auto">
                  <a:xfrm>
                    <a:off x="8069094" y="4800602"/>
                    <a:ext cx="298571" cy="33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3</a:t>
                    </a:r>
                  </a:p>
                </p:txBody>
              </p:sp>
            </p:grpSp>
            <p:grpSp>
              <p:nvGrpSpPr>
                <p:cNvPr id="112753" name="Group 36">
                  <a:extLst>
                    <a:ext uri="{FF2B5EF4-FFF2-40B4-BE49-F238E27FC236}">
                      <a16:creationId xmlns:a16="http://schemas.microsoft.com/office/drawing/2014/main" id="{84333D53-1F96-4FFC-8C99-F0FC4CFCA471}"/>
                    </a:ext>
                  </a:extLst>
                </p:cNvPr>
                <p:cNvGrpSpPr>
                  <a:grpSpLocks/>
                </p:cNvGrpSpPr>
                <p:nvPr/>
              </p:nvGrpSpPr>
              <p:grpSpPr bwMode="auto">
                <a:xfrm>
                  <a:off x="1682720" y="5147846"/>
                  <a:ext cx="298571" cy="490746"/>
                  <a:chOff x="8069094" y="4648200"/>
                  <a:chExt cx="298571" cy="490746"/>
                </a:xfrm>
              </p:grpSpPr>
              <p:cxnSp>
                <p:nvCxnSpPr>
                  <p:cNvPr id="99" name="Straight Connector 206">
                    <a:extLst>
                      <a:ext uri="{FF2B5EF4-FFF2-40B4-BE49-F238E27FC236}">
                        <a16:creationId xmlns:a16="http://schemas.microsoft.com/office/drawing/2014/main" id="{EA5E9E55-A0CB-43F0-9406-9E8E8B2C3FB7}"/>
                      </a:ext>
                    </a:extLst>
                  </p:cNvPr>
                  <p:cNvCxnSpPr/>
                  <p:nvPr/>
                </p:nvCxnSpPr>
                <p:spPr>
                  <a:xfrm rot="5400000">
                    <a:off x="8153657" y="4723649"/>
                    <a:ext cx="152487" cy="15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64" name="TextBox 207">
                    <a:extLst>
                      <a:ext uri="{FF2B5EF4-FFF2-40B4-BE49-F238E27FC236}">
                        <a16:creationId xmlns:a16="http://schemas.microsoft.com/office/drawing/2014/main" id="{D5B8BDB7-2825-4FDB-BFAD-85253811AB8F}"/>
                      </a:ext>
                    </a:extLst>
                  </p:cNvPr>
                  <p:cNvSpPr txBox="1">
                    <a:spLocks noChangeArrowheads="1"/>
                  </p:cNvSpPr>
                  <p:nvPr/>
                </p:nvSpPr>
                <p:spPr bwMode="auto">
                  <a:xfrm>
                    <a:off x="8069094" y="4800602"/>
                    <a:ext cx="298571" cy="33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4</a:t>
                    </a:r>
                  </a:p>
                </p:txBody>
              </p:sp>
            </p:grpSp>
            <p:grpSp>
              <p:nvGrpSpPr>
                <p:cNvPr id="112754" name="Group 39">
                  <a:extLst>
                    <a:ext uri="{FF2B5EF4-FFF2-40B4-BE49-F238E27FC236}">
                      <a16:creationId xmlns:a16="http://schemas.microsoft.com/office/drawing/2014/main" id="{22547055-E394-4BEA-91EE-FD455E465F7C}"/>
                    </a:ext>
                  </a:extLst>
                </p:cNvPr>
                <p:cNvGrpSpPr>
                  <a:grpSpLocks/>
                </p:cNvGrpSpPr>
                <p:nvPr/>
              </p:nvGrpSpPr>
              <p:grpSpPr bwMode="auto">
                <a:xfrm>
                  <a:off x="1911319" y="5147846"/>
                  <a:ext cx="298571" cy="490746"/>
                  <a:chOff x="8069093" y="4648200"/>
                  <a:chExt cx="298571" cy="490746"/>
                </a:xfrm>
              </p:grpSpPr>
              <p:cxnSp>
                <p:nvCxnSpPr>
                  <p:cNvPr id="97" name="Straight Connector 204">
                    <a:extLst>
                      <a:ext uri="{FF2B5EF4-FFF2-40B4-BE49-F238E27FC236}">
                        <a16:creationId xmlns:a16="http://schemas.microsoft.com/office/drawing/2014/main" id="{0195AA8A-EA48-4082-BCAC-5951C2F7F860}"/>
                      </a:ext>
                    </a:extLst>
                  </p:cNvPr>
                  <p:cNvCxnSpPr/>
                  <p:nvPr/>
                </p:nvCxnSpPr>
                <p:spPr>
                  <a:xfrm rot="5400000">
                    <a:off x="8152144" y="4723649"/>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62" name="TextBox 205">
                    <a:extLst>
                      <a:ext uri="{FF2B5EF4-FFF2-40B4-BE49-F238E27FC236}">
                        <a16:creationId xmlns:a16="http://schemas.microsoft.com/office/drawing/2014/main" id="{4FF8FED8-5691-421A-BA2C-B2F8803F9A17}"/>
                      </a:ext>
                    </a:extLst>
                  </p:cNvPr>
                  <p:cNvSpPr txBox="1">
                    <a:spLocks noChangeArrowheads="1"/>
                  </p:cNvSpPr>
                  <p:nvPr/>
                </p:nvSpPr>
                <p:spPr bwMode="auto">
                  <a:xfrm>
                    <a:off x="8069093" y="4800602"/>
                    <a:ext cx="298571" cy="33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5</a:t>
                    </a:r>
                  </a:p>
                </p:txBody>
              </p:sp>
            </p:grpSp>
            <p:grpSp>
              <p:nvGrpSpPr>
                <p:cNvPr id="112755" name="Group 42">
                  <a:extLst>
                    <a:ext uri="{FF2B5EF4-FFF2-40B4-BE49-F238E27FC236}">
                      <a16:creationId xmlns:a16="http://schemas.microsoft.com/office/drawing/2014/main" id="{EC2B5FF3-0665-4BD6-9AF6-E7C742DEB6EE}"/>
                    </a:ext>
                  </a:extLst>
                </p:cNvPr>
                <p:cNvGrpSpPr>
                  <a:grpSpLocks/>
                </p:cNvGrpSpPr>
                <p:nvPr/>
              </p:nvGrpSpPr>
              <p:grpSpPr bwMode="auto">
                <a:xfrm>
                  <a:off x="2139920" y="5147846"/>
                  <a:ext cx="298571" cy="490746"/>
                  <a:chOff x="8069094" y="4648200"/>
                  <a:chExt cx="298571" cy="490746"/>
                </a:xfrm>
              </p:grpSpPr>
              <p:cxnSp>
                <p:nvCxnSpPr>
                  <p:cNvPr id="95" name="Straight Connector 202">
                    <a:extLst>
                      <a:ext uri="{FF2B5EF4-FFF2-40B4-BE49-F238E27FC236}">
                        <a16:creationId xmlns:a16="http://schemas.microsoft.com/office/drawing/2014/main" id="{049AA4E0-14C3-4BF4-BF21-92E4A40BB385}"/>
                      </a:ext>
                    </a:extLst>
                  </p:cNvPr>
                  <p:cNvCxnSpPr/>
                  <p:nvPr/>
                </p:nvCxnSpPr>
                <p:spPr>
                  <a:xfrm rot="5400000">
                    <a:off x="8152220" y="4723649"/>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60" name="TextBox 203">
                    <a:extLst>
                      <a:ext uri="{FF2B5EF4-FFF2-40B4-BE49-F238E27FC236}">
                        <a16:creationId xmlns:a16="http://schemas.microsoft.com/office/drawing/2014/main" id="{66CAB1F8-0A8E-4B91-88E8-96E8324B0624}"/>
                      </a:ext>
                    </a:extLst>
                  </p:cNvPr>
                  <p:cNvSpPr txBox="1">
                    <a:spLocks noChangeArrowheads="1"/>
                  </p:cNvSpPr>
                  <p:nvPr/>
                </p:nvSpPr>
                <p:spPr bwMode="auto">
                  <a:xfrm>
                    <a:off x="8069094" y="4800602"/>
                    <a:ext cx="298571" cy="33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6</a:t>
                    </a:r>
                  </a:p>
                </p:txBody>
              </p:sp>
            </p:grpSp>
            <p:grpSp>
              <p:nvGrpSpPr>
                <p:cNvPr id="112756" name="Group 45">
                  <a:extLst>
                    <a:ext uri="{FF2B5EF4-FFF2-40B4-BE49-F238E27FC236}">
                      <a16:creationId xmlns:a16="http://schemas.microsoft.com/office/drawing/2014/main" id="{6AC3DD13-BC05-4B43-85D7-4B3AB1CDB514}"/>
                    </a:ext>
                  </a:extLst>
                </p:cNvPr>
                <p:cNvGrpSpPr>
                  <a:grpSpLocks/>
                </p:cNvGrpSpPr>
                <p:nvPr/>
              </p:nvGrpSpPr>
              <p:grpSpPr bwMode="auto">
                <a:xfrm>
                  <a:off x="2368519" y="5147846"/>
                  <a:ext cx="298571" cy="490746"/>
                  <a:chOff x="8069093" y="4648200"/>
                  <a:chExt cx="298571" cy="490746"/>
                </a:xfrm>
              </p:grpSpPr>
              <p:cxnSp>
                <p:nvCxnSpPr>
                  <p:cNvPr id="93" name="Straight Connector 200">
                    <a:extLst>
                      <a:ext uri="{FF2B5EF4-FFF2-40B4-BE49-F238E27FC236}">
                        <a16:creationId xmlns:a16="http://schemas.microsoft.com/office/drawing/2014/main" id="{A2A74265-8030-4086-8FED-6365A0D56F3E}"/>
                      </a:ext>
                    </a:extLst>
                  </p:cNvPr>
                  <p:cNvCxnSpPr/>
                  <p:nvPr/>
                </p:nvCxnSpPr>
                <p:spPr>
                  <a:xfrm rot="5400000">
                    <a:off x="8152295" y="4723649"/>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58" name="TextBox 201">
                    <a:extLst>
                      <a:ext uri="{FF2B5EF4-FFF2-40B4-BE49-F238E27FC236}">
                        <a16:creationId xmlns:a16="http://schemas.microsoft.com/office/drawing/2014/main" id="{50DDF329-5D72-4E22-8D12-62A1AF95A265}"/>
                      </a:ext>
                    </a:extLst>
                  </p:cNvPr>
                  <p:cNvSpPr txBox="1">
                    <a:spLocks noChangeArrowheads="1"/>
                  </p:cNvSpPr>
                  <p:nvPr/>
                </p:nvSpPr>
                <p:spPr bwMode="auto">
                  <a:xfrm>
                    <a:off x="8069093" y="4800602"/>
                    <a:ext cx="298571" cy="338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7</a:t>
                    </a:r>
                  </a:p>
                </p:txBody>
              </p:sp>
            </p:grpSp>
          </p:grpSp>
        </p:grpSp>
        <p:sp>
          <p:nvSpPr>
            <p:cNvPr id="112747" name="TextBox 183">
              <a:extLst>
                <a:ext uri="{FF2B5EF4-FFF2-40B4-BE49-F238E27FC236}">
                  <a16:creationId xmlns:a16="http://schemas.microsoft.com/office/drawing/2014/main" id="{4C6F8654-B9F5-411C-BB89-904AC8C506F1}"/>
                </a:ext>
              </a:extLst>
            </p:cNvPr>
            <p:cNvSpPr txBox="1">
              <a:spLocks noChangeArrowheads="1"/>
            </p:cNvSpPr>
            <p:nvPr/>
          </p:nvSpPr>
          <p:spPr bwMode="auto">
            <a:xfrm>
              <a:off x="1569552" y="5681249"/>
              <a:ext cx="1759349" cy="338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1600">
                  <a:latin typeface="Arial" panose="020B0604020202020204" pitchFamily="34" charset="0"/>
                  <a:ea typeface="新細明體" panose="02020500000000000000" pitchFamily="18" charset="-120"/>
                </a:rPr>
                <a:t>冰淇淋需求量</a:t>
              </a:r>
              <a:r>
                <a:rPr lang="en-US" altLang="zh-TW" sz="1600">
                  <a:latin typeface="Arial" panose="020B0604020202020204" pitchFamily="34" charset="0"/>
                  <a:ea typeface="新細明體" panose="02020500000000000000" pitchFamily="18" charset="-120"/>
                </a:rPr>
                <a:t>(</a:t>
              </a:r>
              <a:r>
                <a:rPr lang="zh-TW" altLang="en-US" sz="1600">
                  <a:latin typeface="Arial" panose="020B0604020202020204" pitchFamily="34" charset="0"/>
                  <a:ea typeface="新細明體" panose="02020500000000000000" pitchFamily="18" charset="-120"/>
                </a:rPr>
                <a:t>球</a:t>
              </a:r>
              <a:r>
                <a:rPr lang="en-US" altLang="zh-TW" sz="1600">
                  <a:latin typeface="Arial" panose="020B0604020202020204" pitchFamily="34" charset="0"/>
                  <a:ea typeface="新細明體" panose="02020500000000000000" pitchFamily="18" charset="-120"/>
                </a:rPr>
                <a:t>)</a:t>
              </a:r>
            </a:p>
          </p:txBody>
        </p:sp>
      </p:grpSp>
      <p:grpSp>
        <p:nvGrpSpPr>
          <p:cNvPr id="107" name="Group 222">
            <a:extLst>
              <a:ext uri="{FF2B5EF4-FFF2-40B4-BE49-F238E27FC236}">
                <a16:creationId xmlns:a16="http://schemas.microsoft.com/office/drawing/2014/main" id="{61AFE61F-6E78-4F0F-8A67-C9DA7D9FDE27}"/>
              </a:ext>
            </a:extLst>
          </p:cNvPr>
          <p:cNvGrpSpPr>
            <a:grpSpLocks/>
          </p:cNvGrpSpPr>
          <p:nvPr/>
        </p:nvGrpSpPr>
        <p:grpSpPr bwMode="auto">
          <a:xfrm>
            <a:off x="3343275" y="1789113"/>
            <a:ext cx="1066800" cy="3873500"/>
            <a:chOff x="3711689" y="927821"/>
            <a:chExt cx="1069767" cy="3873572"/>
          </a:xfrm>
        </p:grpSpPr>
        <p:cxnSp>
          <p:nvCxnSpPr>
            <p:cNvPr id="108" name="Straight Connector 223">
              <a:extLst>
                <a:ext uri="{FF2B5EF4-FFF2-40B4-BE49-F238E27FC236}">
                  <a16:creationId xmlns:a16="http://schemas.microsoft.com/office/drawing/2014/main" id="{ED530D07-7F9D-4D8F-BDA2-E3F636C3FA75}"/>
                </a:ext>
              </a:extLst>
            </p:cNvPr>
            <p:cNvCxnSpPr/>
            <p:nvPr/>
          </p:nvCxnSpPr>
          <p:spPr>
            <a:xfrm rot="5400000">
              <a:off x="2895688" y="3124166"/>
              <a:ext cx="3352862" cy="15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726" name="Group 56">
              <a:extLst>
                <a:ext uri="{FF2B5EF4-FFF2-40B4-BE49-F238E27FC236}">
                  <a16:creationId xmlns:a16="http://schemas.microsoft.com/office/drawing/2014/main" id="{D214DACA-72DE-40CD-A5E3-FEE0BE51FD89}"/>
                </a:ext>
              </a:extLst>
            </p:cNvPr>
            <p:cNvGrpSpPr>
              <a:grpSpLocks/>
            </p:cNvGrpSpPr>
            <p:nvPr/>
          </p:nvGrpSpPr>
          <p:grpSpPr bwMode="auto">
            <a:xfrm>
              <a:off x="4184135" y="1828800"/>
              <a:ext cx="540012" cy="307783"/>
              <a:chOff x="6317988" y="2286000"/>
              <a:chExt cx="540012" cy="307783"/>
            </a:xfrm>
          </p:grpSpPr>
          <p:sp>
            <p:nvSpPr>
              <p:cNvPr id="112743" name="TextBox 53">
                <a:extLst>
                  <a:ext uri="{FF2B5EF4-FFF2-40B4-BE49-F238E27FC236}">
                    <a16:creationId xmlns:a16="http://schemas.microsoft.com/office/drawing/2014/main" id="{0B1E54F1-B2F3-49F6-8925-58B726960EF9}"/>
                  </a:ext>
                </a:extLst>
              </p:cNvPr>
              <p:cNvSpPr txBox="1">
                <a:spLocks noChangeArrowheads="1"/>
              </p:cNvSpPr>
              <p:nvPr/>
            </p:nvSpPr>
            <p:spPr bwMode="auto">
              <a:xfrm>
                <a:off x="6317988" y="2286000"/>
                <a:ext cx="384504"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$6</a:t>
                </a:r>
              </a:p>
            </p:txBody>
          </p:sp>
          <p:cxnSp>
            <p:nvCxnSpPr>
              <p:cNvPr id="127" name="Straight Connector 55">
                <a:extLst>
                  <a:ext uri="{FF2B5EF4-FFF2-40B4-BE49-F238E27FC236}">
                    <a16:creationId xmlns:a16="http://schemas.microsoft.com/office/drawing/2014/main" id="{44AEE380-F683-4652-A9C2-40E60C825910}"/>
                  </a:ext>
                </a:extLst>
              </p:cNvPr>
              <p:cNvCxnSpPr/>
              <p:nvPr/>
            </p:nvCxnSpPr>
            <p:spPr>
              <a:xfrm>
                <a:off x="6705176" y="2513754"/>
                <a:ext cx="15282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27" name="Group 57">
              <a:extLst>
                <a:ext uri="{FF2B5EF4-FFF2-40B4-BE49-F238E27FC236}">
                  <a16:creationId xmlns:a16="http://schemas.microsoft.com/office/drawing/2014/main" id="{C7617FA4-BED2-4C6F-A537-996DF253E01D}"/>
                </a:ext>
              </a:extLst>
            </p:cNvPr>
            <p:cNvGrpSpPr>
              <a:grpSpLocks/>
            </p:cNvGrpSpPr>
            <p:nvPr/>
          </p:nvGrpSpPr>
          <p:grpSpPr bwMode="auto">
            <a:xfrm>
              <a:off x="4297948" y="2297668"/>
              <a:ext cx="426199" cy="307783"/>
              <a:chOff x="6431801" y="2286000"/>
              <a:chExt cx="426199" cy="307783"/>
            </a:xfrm>
          </p:grpSpPr>
          <p:sp>
            <p:nvSpPr>
              <p:cNvPr id="112741" name="TextBox 239">
                <a:extLst>
                  <a:ext uri="{FF2B5EF4-FFF2-40B4-BE49-F238E27FC236}">
                    <a16:creationId xmlns:a16="http://schemas.microsoft.com/office/drawing/2014/main" id="{A85185FA-BB83-4A88-9B85-3CF7DAF1B697}"/>
                  </a:ext>
                </a:extLst>
              </p:cNvPr>
              <p:cNvSpPr txBox="1">
                <a:spLocks noChangeArrowheads="1"/>
              </p:cNvSpPr>
              <p:nvPr/>
            </p:nvSpPr>
            <p:spPr bwMode="auto">
              <a:xfrm>
                <a:off x="6431801" y="2286000"/>
                <a:ext cx="284842"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5</a:t>
                </a:r>
              </a:p>
            </p:txBody>
          </p:sp>
          <p:cxnSp>
            <p:nvCxnSpPr>
              <p:cNvPr id="125" name="Straight Connector 240">
                <a:extLst>
                  <a:ext uri="{FF2B5EF4-FFF2-40B4-BE49-F238E27FC236}">
                    <a16:creationId xmlns:a16="http://schemas.microsoft.com/office/drawing/2014/main" id="{6E58C05A-5FFB-4053-9F38-27A12564064C}"/>
                  </a:ext>
                </a:extLst>
              </p:cNvPr>
              <p:cNvCxnSpPr/>
              <p:nvPr/>
            </p:nvCxnSpPr>
            <p:spPr>
              <a:xfrm>
                <a:off x="6705176" y="2514794"/>
                <a:ext cx="15282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28" name="Group 60">
              <a:extLst>
                <a:ext uri="{FF2B5EF4-FFF2-40B4-BE49-F238E27FC236}">
                  <a16:creationId xmlns:a16="http://schemas.microsoft.com/office/drawing/2014/main" id="{5DDDDD0E-2B5A-40F2-B41A-7353A6B75B72}"/>
                </a:ext>
              </a:extLst>
            </p:cNvPr>
            <p:cNvGrpSpPr>
              <a:grpSpLocks/>
            </p:cNvGrpSpPr>
            <p:nvPr/>
          </p:nvGrpSpPr>
          <p:grpSpPr bwMode="auto">
            <a:xfrm>
              <a:off x="4297948" y="2754868"/>
              <a:ext cx="426199" cy="307783"/>
              <a:chOff x="6431801" y="2286000"/>
              <a:chExt cx="426199" cy="307783"/>
            </a:xfrm>
          </p:grpSpPr>
          <p:sp>
            <p:nvSpPr>
              <p:cNvPr id="112739" name="TextBox 237">
                <a:extLst>
                  <a:ext uri="{FF2B5EF4-FFF2-40B4-BE49-F238E27FC236}">
                    <a16:creationId xmlns:a16="http://schemas.microsoft.com/office/drawing/2014/main" id="{7071B0D3-E358-4D2E-A8CA-5EFF6E94FAB6}"/>
                  </a:ext>
                </a:extLst>
              </p:cNvPr>
              <p:cNvSpPr txBox="1">
                <a:spLocks noChangeArrowheads="1"/>
              </p:cNvSpPr>
              <p:nvPr/>
            </p:nvSpPr>
            <p:spPr bwMode="auto">
              <a:xfrm>
                <a:off x="6431801" y="2286000"/>
                <a:ext cx="284842"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4</a:t>
                </a:r>
              </a:p>
            </p:txBody>
          </p:sp>
          <p:cxnSp>
            <p:nvCxnSpPr>
              <p:cNvPr id="123" name="Straight Connector 238">
                <a:extLst>
                  <a:ext uri="{FF2B5EF4-FFF2-40B4-BE49-F238E27FC236}">
                    <a16:creationId xmlns:a16="http://schemas.microsoft.com/office/drawing/2014/main" id="{6D686CAB-2A02-491D-9C92-C7466429D180}"/>
                  </a:ext>
                </a:extLst>
              </p:cNvPr>
              <p:cNvCxnSpPr/>
              <p:nvPr/>
            </p:nvCxnSpPr>
            <p:spPr>
              <a:xfrm>
                <a:off x="6705176" y="2514803"/>
                <a:ext cx="15282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29" name="Group 63">
              <a:extLst>
                <a:ext uri="{FF2B5EF4-FFF2-40B4-BE49-F238E27FC236}">
                  <a16:creationId xmlns:a16="http://schemas.microsoft.com/office/drawing/2014/main" id="{D112125E-E44E-4BC2-9739-6A119A4D550D}"/>
                </a:ext>
              </a:extLst>
            </p:cNvPr>
            <p:cNvGrpSpPr>
              <a:grpSpLocks/>
            </p:cNvGrpSpPr>
            <p:nvPr/>
          </p:nvGrpSpPr>
          <p:grpSpPr bwMode="auto">
            <a:xfrm>
              <a:off x="4297948" y="3212068"/>
              <a:ext cx="426199" cy="307783"/>
              <a:chOff x="6431801" y="2286000"/>
              <a:chExt cx="426199" cy="307783"/>
            </a:xfrm>
          </p:grpSpPr>
          <p:sp>
            <p:nvSpPr>
              <p:cNvPr id="112737" name="TextBox 235">
                <a:extLst>
                  <a:ext uri="{FF2B5EF4-FFF2-40B4-BE49-F238E27FC236}">
                    <a16:creationId xmlns:a16="http://schemas.microsoft.com/office/drawing/2014/main" id="{A339631F-3646-46A6-8C24-598EB91FB7C7}"/>
                  </a:ext>
                </a:extLst>
              </p:cNvPr>
              <p:cNvSpPr txBox="1">
                <a:spLocks noChangeArrowheads="1"/>
              </p:cNvSpPr>
              <p:nvPr/>
            </p:nvSpPr>
            <p:spPr bwMode="auto">
              <a:xfrm>
                <a:off x="6431801" y="2286000"/>
                <a:ext cx="284842"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3</a:t>
                </a:r>
              </a:p>
            </p:txBody>
          </p:sp>
          <p:cxnSp>
            <p:nvCxnSpPr>
              <p:cNvPr id="121" name="Straight Connector 236">
                <a:extLst>
                  <a:ext uri="{FF2B5EF4-FFF2-40B4-BE49-F238E27FC236}">
                    <a16:creationId xmlns:a16="http://schemas.microsoft.com/office/drawing/2014/main" id="{B8B75608-CA96-45D1-874E-07D3DE2D0446}"/>
                  </a:ext>
                </a:extLst>
              </p:cNvPr>
              <p:cNvCxnSpPr/>
              <p:nvPr/>
            </p:nvCxnSpPr>
            <p:spPr>
              <a:xfrm>
                <a:off x="6705176" y="2514811"/>
                <a:ext cx="15282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30" name="Group 66">
              <a:extLst>
                <a:ext uri="{FF2B5EF4-FFF2-40B4-BE49-F238E27FC236}">
                  <a16:creationId xmlns:a16="http://schemas.microsoft.com/office/drawing/2014/main" id="{71B74E00-C572-47BC-9821-61A6361C89F4}"/>
                </a:ext>
              </a:extLst>
            </p:cNvPr>
            <p:cNvGrpSpPr>
              <a:grpSpLocks/>
            </p:cNvGrpSpPr>
            <p:nvPr/>
          </p:nvGrpSpPr>
          <p:grpSpPr bwMode="auto">
            <a:xfrm>
              <a:off x="4297948" y="3669268"/>
              <a:ext cx="426199" cy="307783"/>
              <a:chOff x="6431801" y="2286000"/>
              <a:chExt cx="426199" cy="307783"/>
            </a:xfrm>
          </p:grpSpPr>
          <p:sp>
            <p:nvSpPr>
              <p:cNvPr id="112735" name="TextBox 233">
                <a:extLst>
                  <a:ext uri="{FF2B5EF4-FFF2-40B4-BE49-F238E27FC236}">
                    <a16:creationId xmlns:a16="http://schemas.microsoft.com/office/drawing/2014/main" id="{5E05E579-2A69-434D-B422-16CE59C7CB3A}"/>
                  </a:ext>
                </a:extLst>
              </p:cNvPr>
              <p:cNvSpPr txBox="1">
                <a:spLocks noChangeArrowheads="1"/>
              </p:cNvSpPr>
              <p:nvPr/>
            </p:nvSpPr>
            <p:spPr bwMode="auto">
              <a:xfrm>
                <a:off x="6431801" y="2286000"/>
                <a:ext cx="284842"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2</a:t>
                </a:r>
              </a:p>
            </p:txBody>
          </p:sp>
          <p:cxnSp>
            <p:nvCxnSpPr>
              <p:cNvPr id="119" name="Straight Connector 234">
                <a:extLst>
                  <a:ext uri="{FF2B5EF4-FFF2-40B4-BE49-F238E27FC236}">
                    <a16:creationId xmlns:a16="http://schemas.microsoft.com/office/drawing/2014/main" id="{908FB727-4A31-42F9-9A54-2FAB024003F3}"/>
                  </a:ext>
                </a:extLst>
              </p:cNvPr>
              <p:cNvCxnSpPr/>
              <p:nvPr/>
            </p:nvCxnSpPr>
            <p:spPr>
              <a:xfrm>
                <a:off x="6705176" y="2514820"/>
                <a:ext cx="15282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731" name="Group 69">
              <a:extLst>
                <a:ext uri="{FF2B5EF4-FFF2-40B4-BE49-F238E27FC236}">
                  <a16:creationId xmlns:a16="http://schemas.microsoft.com/office/drawing/2014/main" id="{FAC9AE43-BE07-4554-A770-882BAEEDF9E1}"/>
                </a:ext>
              </a:extLst>
            </p:cNvPr>
            <p:cNvGrpSpPr>
              <a:grpSpLocks/>
            </p:cNvGrpSpPr>
            <p:nvPr/>
          </p:nvGrpSpPr>
          <p:grpSpPr bwMode="auto">
            <a:xfrm>
              <a:off x="4297948" y="4126468"/>
              <a:ext cx="426199" cy="307783"/>
              <a:chOff x="6431801" y="2286000"/>
              <a:chExt cx="426199" cy="307783"/>
            </a:xfrm>
          </p:grpSpPr>
          <p:sp>
            <p:nvSpPr>
              <p:cNvPr id="112733" name="TextBox 231">
                <a:extLst>
                  <a:ext uri="{FF2B5EF4-FFF2-40B4-BE49-F238E27FC236}">
                    <a16:creationId xmlns:a16="http://schemas.microsoft.com/office/drawing/2014/main" id="{EF21A4B5-AA08-436C-9336-75B5D42E5A56}"/>
                  </a:ext>
                </a:extLst>
              </p:cNvPr>
              <p:cNvSpPr txBox="1">
                <a:spLocks noChangeArrowheads="1"/>
              </p:cNvSpPr>
              <p:nvPr/>
            </p:nvSpPr>
            <p:spPr bwMode="auto">
              <a:xfrm>
                <a:off x="6431801" y="2286000"/>
                <a:ext cx="284842"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a:t>
                </a:r>
              </a:p>
            </p:txBody>
          </p:sp>
          <p:cxnSp>
            <p:nvCxnSpPr>
              <p:cNvPr id="117" name="Straight Connector 232">
                <a:extLst>
                  <a:ext uri="{FF2B5EF4-FFF2-40B4-BE49-F238E27FC236}">
                    <a16:creationId xmlns:a16="http://schemas.microsoft.com/office/drawing/2014/main" id="{D11E3617-229B-4CFD-B1A3-D56BC43FCB6A}"/>
                  </a:ext>
                </a:extLst>
              </p:cNvPr>
              <p:cNvCxnSpPr/>
              <p:nvPr/>
            </p:nvCxnSpPr>
            <p:spPr>
              <a:xfrm>
                <a:off x="6705176" y="2514828"/>
                <a:ext cx="15282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732" name="TextBox 230">
              <a:extLst>
                <a:ext uri="{FF2B5EF4-FFF2-40B4-BE49-F238E27FC236}">
                  <a16:creationId xmlns:a16="http://schemas.microsoft.com/office/drawing/2014/main" id="{CFAF4F50-F5CF-4FA2-B13C-5DD485D3EC04}"/>
                </a:ext>
              </a:extLst>
            </p:cNvPr>
            <p:cNvSpPr txBox="1">
              <a:spLocks noChangeArrowheads="1"/>
            </p:cNvSpPr>
            <p:nvPr/>
          </p:nvSpPr>
          <p:spPr bwMode="auto">
            <a:xfrm>
              <a:off x="3711689" y="927821"/>
              <a:ext cx="1069767" cy="584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冰淇淋</a:t>
              </a:r>
              <a:endParaRPr lang="en-US" altLang="zh-TW" sz="1600">
                <a:latin typeface="Arial" panose="020B0604020202020204" pitchFamily="34" charset="0"/>
                <a:ea typeface="新細明體" panose="02020500000000000000" pitchFamily="18" charset="-120"/>
              </a:endParaRPr>
            </a:p>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每球價格</a:t>
              </a:r>
              <a:endParaRPr lang="en-US" altLang="zh-TW" sz="1600">
                <a:latin typeface="Arial" panose="020B0604020202020204" pitchFamily="34" charset="0"/>
                <a:ea typeface="新細明體" panose="02020500000000000000" pitchFamily="18" charset="-120"/>
              </a:endParaRPr>
            </a:p>
          </p:txBody>
        </p:sp>
      </p:grpSp>
      <p:cxnSp>
        <p:nvCxnSpPr>
          <p:cNvPr id="128" name="Straight Connector 243">
            <a:extLst>
              <a:ext uri="{FF2B5EF4-FFF2-40B4-BE49-F238E27FC236}">
                <a16:creationId xmlns:a16="http://schemas.microsoft.com/office/drawing/2014/main" id="{AB36A511-2A8F-4791-8D6C-D2594C7E0330}"/>
              </a:ext>
            </a:extLst>
          </p:cNvPr>
          <p:cNvCxnSpPr/>
          <p:nvPr/>
        </p:nvCxnSpPr>
        <p:spPr>
          <a:xfrm>
            <a:off x="4206875" y="3843338"/>
            <a:ext cx="657225" cy="952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244">
            <a:extLst>
              <a:ext uri="{FF2B5EF4-FFF2-40B4-BE49-F238E27FC236}">
                <a16:creationId xmlns:a16="http://schemas.microsoft.com/office/drawing/2014/main" id="{2B1EDAD9-1C8F-4A44-A23E-BA98BF51C632}"/>
              </a:ext>
            </a:extLst>
          </p:cNvPr>
          <p:cNvCxnSpPr/>
          <p:nvPr/>
        </p:nvCxnSpPr>
        <p:spPr>
          <a:xfrm rot="5400000" flipH="1" flipV="1">
            <a:off x="3971132" y="4780756"/>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0" name="Freeform 183">
            <a:extLst>
              <a:ext uri="{FF2B5EF4-FFF2-40B4-BE49-F238E27FC236}">
                <a16:creationId xmlns:a16="http://schemas.microsoft.com/office/drawing/2014/main" id="{B02239AA-CC59-41A5-9F8E-CD7596560102}"/>
              </a:ext>
            </a:extLst>
          </p:cNvPr>
          <p:cNvSpPr>
            <a:spLocks/>
          </p:cNvSpPr>
          <p:nvPr/>
        </p:nvSpPr>
        <p:spPr bwMode="auto">
          <a:xfrm>
            <a:off x="4795838" y="379095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131" name="TextBox 246">
            <a:extLst>
              <a:ext uri="{FF2B5EF4-FFF2-40B4-BE49-F238E27FC236}">
                <a16:creationId xmlns:a16="http://schemas.microsoft.com/office/drawing/2014/main" id="{2AAAA4E5-4BC2-477E-BA37-133066E4CB30}"/>
              </a:ext>
            </a:extLst>
          </p:cNvPr>
          <p:cNvSpPr txBox="1">
            <a:spLocks noChangeArrowheads="1"/>
          </p:cNvSpPr>
          <p:nvPr/>
        </p:nvSpPr>
        <p:spPr bwMode="auto">
          <a:xfrm>
            <a:off x="4357688" y="1417638"/>
            <a:ext cx="13382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1800">
                <a:solidFill>
                  <a:srgbClr val="800080"/>
                </a:solidFill>
                <a:latin typeface="Arial" panose="020B0604020202020204" pitchFamily="34" charset="0"/>
                <a:ea typeface="新細明體" panose="02020500000000000000" pitchFamily="18" charset="-120"/>
              </a:rPr>
              <a:t>郭靖的需求</a:t>
            </a:r>
            <a:endParaRPr lang="en-US" altLang="zh-TW" sz="1800">
              <a:solidFill>
                <a:srgbClr val="800080"/>
              </a:solidFill>
              <a:latin typeface="Arial" panose="020B0604020202020204" pitchFamily="34" charset="0"/>
              <a:ea typeface="新細明體" panose="02020500000000000000" pitchFamily="18" charset="-120"/>
            </a:endParaRPr>
          </a:p>
        </p:txBody>
      </p:sp>
      <p:sp>
        <p:nvSpPr>
          <p:cNvPr id="132" name="TextBox 251">
            <a:extLst>
              <a:ext uri="{FF2B5EF4-FFF2-40B4-BE49-F238E27FC236}">
                <a16:creationId xmlns:a16="http://schemas.microsoft.com/office/drawing/2014/main" id="{4238DA62-497E-4DC0-AC9E-11C20608DE1F}"/>
              </a:ext>
            </a:extLst>
          </p:cNvPr>
          <p:cNvSpPr txBox="1">
            <a:spLocks noChangeArrowheads="1"/>
          </p:cNvSpPr>
          <p:nvPr/>
        </p:nvSpPr>
        <p:spPr bwMode="auto">
          <a:xfrm>
            <a:off x="3162300" y="1341438"/>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800">
                <a:solidFill>
                  <a:srgbClr val="800080"/>
                </a:solidFill>
                <a:latin typeface="Arial" panose="020B0604020202020204" pitchFamily="34" charset="0"/>
                <a:ea typeface="新細明體" panose="02020500000000000000" pitchFamily="18" charset="-120"/>
              </a:rPr>
              <a:t>+</a:t>
            </a:r>
          </a:p>
        </p:txBody>
      </p:sp>
      <p:sp>
        <p:nvSpPr>
          <p:cNvPr id="133" name="TextBox 252">
            <a:extLst>
              <a:ext uri="{FF2B5EF4-FFF2-40B4-BE49-F238E27FC236}">
                <a16:creationId xmlns:a16="http://schemas.microsoft.com/office/drawing/2014/main" id="{9C14556D-D373-4DB4-A541-321CEFD371AC}"/>
              </a:ext>
            </a:extLst>
          </p:cNvPr>
          <p:cNvSpPr txBox="1">
            <a:spLocks noChangeArrowheads="1"/>
          </p:cNvSpPr>
          <p:nvPr/>
        </p:nvSpPr>
        <p:spPr bwMode="auto">
          <a:xfrm>
            <a:off x="5915025" y="1381125"/>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800">
                <a:solidFill>
                  <a:srgbClr val="800080"/>
                </a:solidFill>
                <a:latin typeface="Arial" panose="020B0604020202020204" pitchFamily="34" charset="0"/>
                <a:ea typeface="新細明體" panose="02020500000000000000" pitchFamily="18" charset="-120"/>
              </a:rPr>
              <a:t>=</a:t>
            </a:r>
          </a:p>
        </p:txBody>
      </p:sp>
      <p:sp>
        <p:nvSpPr>
          <p:cNvPr id="134" name="Rectangle 253">
            <a:extLst>
              <a:ext uri="{FF2B5EF4-FFF2-40B4-BE49-F238E27FC236}">
                <a16:creationId xmlns:a16="http://schemas.microsoft.com/office/drawing/2014/main" id="{9DD627D7-0364-43F6-A6E7-E329C57DD494}"/>
              </a:ext>
            </a:extLst>
          </p:cNvPr>
          <p:cNvSpPr/>
          <p:nvPr/>
        </p:nvSpPr>
        <p:spPr>
          <a:xfrm>
            <a:off x="6662738" y="2255838"/>
            <a:ext cx="2411412"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1600">
              <a:solidFill>
                <a:srgbClr val="FFFFFF"/>
              </a:solidFill>
              <a:cs typeface="Arial" pitchFamily="34" charset="0"/>
            </a:endParaRPr>
          </a:p>
        </p:txBody>
      </p:sp>
      <p:grpSp>
        <p:nvGrpSpPr>
          <p:cNvPr id="135" name="Group 254">
            <a:extLst>
              <a:ext uri="{FF2B5EF4-FFF2-40B4-BE49-F238E27FC236}">
                <a16:creationId xmlns:a16="http://schemas.microsoft.com/office/drawing/2014/main" id="{22FB3E04-F4A8-4931-A8EE-C90D85A3F5CB}"/>
              </a:ext>
            </a:extLst>
          </p:cNvPr>
          <p:cNvGrpSpPr>
            <a:grpSpLocks/>
          </p:cNvGrpSpPr>
          <p:nvPr/>
        </p:nvGrpSpPr>
        <p:grpSpPr bwMode="auto">
          <a:xfrm>
            <a:off x="6748463" y="2941638"/>
            <a:ext cx="2139950" cy="2743200"/>
            <a:chOff x="4535255" y="2057402"/>
            <a:chExt cx="2138466" cy="2743200"/>
          </a:xfrm>
        </p:grpSpPr>
        <p:cxnSp>
          <p:nvCxnSpPr>
            <p:cNvPr id="136" name="Straight Connector 255">
              <a:extLst>
                <a:ext uri="{FF2B5EF4-FFF2-40B4-BE49-F238E27FC236}">
                  <a16:creationId xmlns:a16="http://schemas.microsoft.com/office/drawing/2014/main" id="{B576F36D-91AA-4388-9CC9-86789CBDD9BE}"/>
                </a:ext>
              </a:extLst>
            </p:cNvPr>
            <p:cNvCxnSpPr/>
            <p:nvPr/>
          </p:nvCxnSpPr>
          <p:spPr>
            <a:xfrm rot="16200000" flipH="1">
              <a:off x="4229715" y="2362942"/>
              <a:ext cx="2743200" cy="213212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2724" name="TextBox 256">
              <a:extLst>
                <a:ext uri="{FF2B5EF4-FFF2-40B4-BE49-F238E27FC236}">
                  <a16:creationId xmlns:a16="http://schemas.microsoft.com/office/drawing/2014/main" id="{5DB93369-BB7C-43C6-AD71-92D724AE787C}"/>
                </a:ext>
              </a:extLst>
            </p:cNvPr>
            <p:cNvSpPr txBox="1">
              <a:spLocks noChangeArrowheads="1"/>
            </p:cNvSpPr>
            <p:nvPr/>
          </p:nvSpPr>
          <p:spPr bwMode="auto">
            <a:xfrm>
              <a:off x="5960294" y="3542484"/>
              <a:ext cx="7134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D</a:t>
              </a:r>
              <a:r>
                <a:rPr lang="zh-TW" altLang="en-US" sz="2000" baseline="-25000">
                  <a:latin typeface="Arial" panose="020B0604020202020204" pitchFamily="34" charset="0"/>
                  <a:ea typeface="新細明體" panose="02020500000000000000" pitchFamily="18" charset="-120"/>
                </a:rPr>
                <a:t>市場</a:t>
              </a:r>
              <a:endParaRPr lang="en-US" altLang="zh-TW" sz="2000" baseline="-25000">
                <a:latin typeface="Arial" panose="020B0604020202020204" pitchFamily="34" charset="0"/>
                <a:ea typeface="新細明體" panose="02020500000000000000" pitchFamily="18" charset="-120"/>
              </a:endParaRPr>
            </a:p>
          </p:txBody>
        </p:sp>
      </p:grpSp>
      <p:grpSp>
        <p:nvGrpSpPr>
          <p:cNvPr id="138" name="Group 257">
            <a:extLst>
              <a:ext uri="{FF2B5EF4-FFF2-40B4-BE49-F238E27FC236}">
                <a16:creationId xmlns:a16="http://schemas.microsoft.com/office/drawing/2014/main" id="{F6567FB1-B36C-459F-B0AE-0DC6C5E22BCC}"/>
              </a:ext>
            </a:extLst>
          </p:cNvPr>
          <p:cNvGrpSpPr>
            <a:grpSpLocks/>
          </p:cNvGrpSpPr>
          <p:nvPr/>
        </p:nvGrpSpPr>
        <p:grpSpPr bwMode="auto">
          <a:xfrm>
            <a:off x="6457950" y="5532438"/>
            <a:ext cx="2627313" cy="871537"/>
            <a:chOff x="680076" y="5147846"/>
            <a:chExt cx="2627844" cy="872088"/>
          </a:xfrm>
        </p:grpSpPr>
        <p:sp>
          <p:nvSpPr>
            <p:cNvPr id="112690" name="TextBox 258">
              <a:extLst>
                <a:ext uri="{FF2B5EF4-FFF2-40B4-BE49-F238E27FC236}">
                  <a16:creationId xmlns:a16="http://schemas.microsoft.com/office/drawing/2014/main" id="{D5829886-B372-44CB-8D80-EA15B3508EF0}"/>
                </a:ext>
              </a:extLst>
            </p:cNvPr>
            <p:cNvSpPr txBox="1">
              <a:spLocks noChangeArrowheads="1"/>
            </p:cNvSpPr>
            <p:nvPr/>
          </p:nvSpPr>
          <p:spPr bwMode="auto">
            <a:xfrm>
              <a:off x="680076" y="5300248"/>
              <a:ext cx="298540" cy="3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0</a:t>
              </a:r>
            </a:p>
          </p:txBody>
        </p:sp>
        <p:grpSp>
          <p:nvGrpSpPr>
            <p:cNvPr id="112691" name="Group 99">
              <a:extLst>
                <a:ext uri="{FF2B5EF4-FFF2-40B4-BE49-F238E27FC236}">
                  <a16:creationId xmlns:a16="http://schemas.microsoft.com/office/drawing/2014/main" id="{9B7FC6B8-C78A-4ACA-AACD-0DD1ACCFB028}"/>
                </a:ext>
              </a:extLst>
            </p:cNvPr>
            <p:cNvGrpSpPr>
              <a:grpSpLocks/>
            </p:cNvGrpSpPr>
            <p:nvPr/>
          </p:nvGrpSpPr>
          <p:grpSpPr bwMode="auto">
            <a:xfrm>
              <a:off x="915073" y="5147846"/>
              <a:ext cx="2392847" cy="490876"/>
              <a:chOff x="937527" y="5147846"/>
              <a:chExt cx="2392847" cy="490876"/>
            </a:xfrm>
          </p:grpSpPr>
          <p:cxnSp>
            <p:nvCxnSpPr>
              <p:cNvPr id="142" name="Straight Connector 261">
                <a:extLst>
                  <a:ext uri="{FF2B5EF4-FFF2-40B4-BE49-F238E27FC236}">
                    <a16:creationId xmlns:a16="http://schemas.microsoft.com/office/drawing/2014/main" id="{73D32683-C16B-4E03-9F66-B4F2A1F9B455}"/>
                  </a:ext>
                </a:extLst>
              </p:cNvPr>
              <p:cNvCxnSpPr/>
              <p:nvPr/>
            </p:nvCxnSpPr>
            <p:spPr>
              <a:xfrm>
                <a:off x="937527" y="5300342"/>
                <a:ext cx="2392847" cy="63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694" name="Group 96">
                <a:extLst>
                  <a:ext uri="{FF2B5EF4-FFF2-40B4-BE49-F238E27FC236}">
                    <a16:creationId xmlns:a16="http://schemas.microsoft.com/office/drawing/2014/main" id="{D823E328-84E5-446C-8783-EBE32B1EBA2C}"/>
                  </a:ext>
                </a:extLst>
              </p:cNvPr>
              <p:cNvGrpSpPr>
                <a:grpSpLocks/>
              </p:cNvGrpSpPr>
              <p:nvPr/>
            </p:nvGrpSpPr>
            <p:grpSpPr bwMode="auto">
              <a:xfrm>
                <a:off x="996920" y="5147846"/>
                <a:ext cx="2241175" cy="490876"/>
                <a:chOff x="996920" y="5147846"/>
                <a:chExt cx="2241175" cy="490876"/>
              </a:xfrm>
            </p:grpSpPr>
            <p:cxnSp>
              <p:nvCxnSpPr>
                <p:cNvPr id="144" name="Straight Connector 16">
                  <a:extLst>
                    <a:ext uri="{FF2B5EF4-FFF2-40B4-BE49-F238E27FC236}">
                      <a16:creationId xmlns:a16="http://schemas.microsoft.com/office/drawing/2014/main" id="{3B2B2530-006C-477B-9C30-07E595369768}"/>
                    </a:ext>
                  </a:extLst>
                </p:cNvPr>
                <p:cNvCxnSpPr/>
                <p:nvPr/>
              </p:nvCxnSpPr>
              <p:spPr>
                <a:xfrm rot="5400000">
                  <a:off x="3119954" y="5223300"/>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696" name="Group 21">
                  <a:extLst>
                    <a:ext uri="{FF2B5EF4-FFF2-40B4-BE49-F238E27FC236}">
                      <a16:creationId xmlns:a16="http://schemas.microsoft.com/office/drawing/2014/main" id="{4F839324-F332-4168-90DB-EF676FD8D121}"/>
                    </a:ext>
                  </a:extLst>
                </p:cNvPr>
                <p:cNvGrpSpPr>
                  <a:grpSpLocks/>
                </p:cNvGrpSpPr>
                <p:nvPr/>
              </p:nvGrpSpPr>
              <p:grpSpPr bwMode="auto">
                <a:xfrm>
                  <a:off x="2825720" y="5147846"/>
                  <a:ext cx="412375" cy="490876"/>
                  <a:chOff x="8069094" y="4648200"/>
                  <a:chExt cx="412375" cy="490876"/>
                </a:xfrm>
              </p:grpSpPr>
              <p:cxnSp>
                <p:nvCxnSpPr>
                  <p:cNvPr id="170" name="Straight Connector 291">
                    <a:extLst>
                      <a:ext uri="{FF2B5EF4-FFF2-40B4-BE49-F238E27FC236}">
                        <a16:creationId xmlns:a16="http://schemas.microsoft.com/office/drawing/2014/main" id="{70C42401-C021-4289-94FB-9FC3FC25F2EC}"/>
                      </a:ext>
                    </a:extLst>
                  </p:cNvPr>
                  <p:cNvCxnSpPr/>
                  <p:nvPr/>
                </p:nvCxnSpPr>
                <p:spPr>
                  <a:xfrm rot="5400000">
                    <a:off x="8153736"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22" name="TextBox 292">
                    <a:extLst>
                      <a:ext uri="{FF2B5EF4-FFF2-40B4-BE49-F238E27FC236}">
                        <a16:creationId xmlns:a16="http://schemas.microsoft.com/office/drawing/2014/main" id="{BD989AC7-07E2-44F4-8B6D-B78F8D26B4D9}"/>
                      </a:ext>
                    </a:extLst>
                  </p:cNvPr>
                  <p:cNvSpPr txBox="1">
                    <a:spLocks noChangeArrowheads="1"/>
                  </p:cNvSpPr>
                  <p:nvPr/>
                </p:nvSpPr>
                <p:spPr bwMode="auto">
                  <a:xfrm>
                    <a:off x="8069094" y="4800602"/>
                    <a:ext cx="412375"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18</a:t>
                    </a:r>
                  </a:p>
                </p:txBody>
              </p:sp>
            </p:grpSp>
            <p:grpSp>
              <p:nvGrpSpPr>
                <p:cNvPr id="112697" name="Group 27">
                  <a:extLst>
                    <a:ext uri="{FF2B5EF4-FFF2-40B4-BE49-F238E27FC236}">
                      <a16:creationId xmlns:a16="http://schemas.microsoft.com/office/drawing/2014/main" id="{62C75CE7-3E7A-467A-971C-FA9E0CFC31BB}"/>
                    </a:ext>
                  </a:extLst>
                </p:cNvPr>
                <p:cNvGrpSpPr>
                  <a:grpSpLocks/>
                </p:cNvGrpSpPr>
                <p:nvPr/>
              </p:nvGrpSpPr>
              <p:grpSpPr bwMode="auto">
                <a:xfrm>
                  <a:off x="996920" y="5147846"/>
                  <a:ext cx="298540" cy="490876"/>
                  <a:chOff x="8069094" y="4648200"/>
                  <a:chExt cx="298540" cy="490876"/>
                </a:xfrm>
              </p:grpSpPr>
              <p:cxnSp>
                <p:nvCxnSpPr>
                  <p:cNvPr id="168" name="Straight Connector 289">
                    <a:extLst>
                      <a:ext uri="{FF2B5EF4-FFF2-40B4-BE49-F238E27FC236}">
                        <a16:creationId xmlns:a16="http://schemas.microsoft.com/office/drawing/2014/main" id="{37544E37-DB54-46E4-8338-D3554ED586B3}"/>
                      </a:ext>
                    </a:extLst>
                  </p:cNvPr>
                  <p:cNvCxnSpPr/>
                  <p:nvPr/>
                </p:nvCxnSpPr>
                <p:spPr>
                  <a:xfrm rot="5400000">
                    <a:off x="8153366"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20" name="TextBox 290">
                    <a:extLst>
                      <a:ext uri="{FF2B5EF4-FFF2-40B4-BE49-F238E27FC236}">
                        <a16:creationId xmlns:a16="http://schemas.microsoft.com/office/drawing/2014/main" id="{B262BA4A-7F47-4EFE-BC2C-E3B84C8865EE}"/>
                      </a:ext>
                    </a:extLst>
                  </p:cNvPr>
                  <p:cNvSpPr txBox="1">
                    <a:spLocks noChangeArrowheads="1"/>
                  </p:cNvSpPr>
                  <p:nvPr/>
                </p:nvSpPr>
                <p:spPr bwMode="auto">
                  <a:xfrm>
                    <a:off x="8069094" y="4800602"/>
                    <a:ext cx="29854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2</a:t>
                    </a:r>
                  </a:p>
                </p:txBody>
              </p:sp>
            </p:grpSp>
            <p:grpSp>
              <p:nvGrpSpPr>
                <p:cNvPr id="112698" name="Group 30">
                  <a:extLst>
                    <a:ext uri="{FF2B5EF4-FFF2-40B4-BE49-F238E27FC236}">
                      <a16:creationId xmlns:a16="http://schemas.microsoft.com/office/drawing/2014/main" id="{B0991E38-A1A3-41E9-90D7-3C184F29DFB0}"/>
                    </a:ext>
                  </a:extLst>
                </p:cNvPr>
                <p:cNvGrpSpPr>
                  <a:grpSpLocks/>
                </p:cNvGrpSpPr>
                <p:nvPr/>
              </p:nvGrpSpPr>
              <p:grpSpPr bwMode="auto">
                <a:xfrm>
                  <a:off x="1225520" y="5147846"/>
                  <a:ext cx="298540" cy="490876"/>
                  <a:chOff x="8069094" y="4648200"/>
                  <a:chExt cx="298540" cy="490876"/>
                </a:xfrm>
              </p:grpSpPr>
              <p:cxnSp>
                <p:nvCxnSpPr>
                  <p:cNvPr id="166" name="Straight Connector 287">
                    <a:extLst>
                      <a:ext uri="{FF2B5EF4-FFF2-40B4-BE49-F238E27FC236}">
                        <a16:creationId xmlns:a16="http://schemas.microsoft.com/office/drawing/2014/main" id="{96FB165C-DC7E-4F92-A0D7-2A5962140E31}"/>
                      </a:ext>
                    </a:extLst>
                  </p:cNvPr>
                  <p:cNvCxnSpPr/>
                  <p:nvPr/>
                </p:nvCxnSpPr>
                <p:spPr>
                  <a:xfrm rot="5400000">
                    <a:off x="8153412"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18" name="TextBox 288">
                    <a:extLst>
                      <a:ext uri="{FF2B5EF4-FFF2-40B4-BE49-F238E27FC236}">
                        <a16:creationId xmlns:a16="http://schemas.microsoft.com/office/drawing/2014/main" id="{61EE266B-EE6E-4A3E-AB15-79217952ED13}"/>
                      </a:ext>
                    </a:extLst>
                  </p:cNvPr>
                  <p:cNvSpPr txBox="1">
                    <a:spLocks noChangeArrowheads="1"/>
                  </p:cNvSpPr>
                  <p:nvPr/>
                </p:nvSpPr>
                <p:spPr bwMode="auto">
                  <a:xfrm>
                    <a:off x="8069094" y="4800602"/>
                    <a:ext cx="29854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4</a:t>
                    </a:r>
                  </a:p>
                </p:txBody>
              </p:sp>
            </p:grpSp>
            <p:grpSp>
              <p:nvGrpSpPr>
                <p:cNvPr id="112699" name="Group 33">
                  <a:extLst>
                    <a:ext uri="{FF2B5EF4-FFF2-40B4-BE49-F238E27FC236}">
                      <a16:creationId xmlns:a16="http://schemas.microsoft.com/office/drawing/2014/main" id="{BE6C44F5-4550-467F-A10E-BE415025F773}"/>
                    </a:ext>
                  </a:extLst>
                </p:cNvPr>
                <p:cNvGrpSpPr>
                  <a:grpSpLocks/>
                </p:cNvGrpSpPr>
                <p:nvPr/>
              </p:nvGrpSpPr>
              <p:grpSpPr bwMode="auto">
                <a:xfrm>
                  <a:off x="1454120" y="5147846"/>
                  <a:ext cx="298540" cy="490876"/>
                  <a:chOff x="8069094" y="4648200"/>
                  <a:chExt cx="298540" cy="490876"/>
                </a:xfrm>
              </p:grpSpPr>
              <p:cxnSp>
                <p:nvCxnSpPr>
                  <p:cNvPr id="164" name="Straight Connector 285">
                    <a:extLst>
                      <a:ext uri="{FF2B5EF4-FFF2-40B4-BE49-F238E27FC236}">
                        <a16:creationId xmlns:a16="http://schemas.microsoft.com/office/drawing/2014/main" id="{183A13A1-3B38-46CB-9FD5-DFDF91A459B4}"/>
                      </a:ext>
                    </a:extLst>
                  </p:cNvPr>
                  <p:cNvCxnSpPr/>
                  <p:nvPr/>
                </p:nvCxnSpPr>
                <p:spPr>
                  <a:xfrm rot="5400000">
                    <a:off x="8153458"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16" name="TextBox 286">
                    <a:extLst>
                      <a:ext uri="{FF2B5EF4-FFF2-40B4-BE49-F238E27FC236}">
                        <a16:creationId xmlns:a16="http://schemas.microsoft.com/office/drawing/2014/main" id="{609417A9-94F8-4B49-8E6B-F2FF43485C40}"/>
                      </a:ext>
                    </a:extLst>
                  </p:cNvPr>
                  <p:cNvSpPr txBox="1">
                    <a:spLocks noChangeArrowheads="1"/>
                  </p:cNvSpPr>
                  <p:nvPr/>
                </p:nvSpPr>
                <p:spPr bwMode="auto">
                  <a:xfrm>
                    <a:off x="8069094" y="4800602"/>
                    <a:ext cx="29854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6</a:t>
                    </a:r>
                  </a:p>
                </p:txBody>
              </p:sp>
            </p:grpSp>
            <p:grpSp>
              <p:nvGrpSpPr>
                <p:cNvPr id="112700" name="Group 36">
                  <a:extLst>
                    <a:ext uri="{FF2B5EF4-FFF2-40B4-BE49-F238E27FC236}">
                      <a16:creationId xmlns:a16="http://schemas.microsoft.com/office/drawing/2014/main" id="{8605F670-68FB-4ADB-AA4C-F077EB628223}"/>
                    </a:ext>
                  </a:extLst>
                </p:cNvPr>
                <p:cNvGrpSpPr>
                  <a:grpSpLocks/>
                </p:cNvGrpSpPr>
                <p:nvPr/>
              </p:nvGrpSpPr>
              <p:grpSpPr bwMode="auto">
                <a:xfrm>
                  <a:off x="1682720" y="5147846"/>
                  <a:ext cx="298540" cy="490876"/>
                  <a:chOff x="8069094" y="4648200"/>
                  <a:chExt cx="298540" cy="490876"/>
                </a:xfrm>
              </p:grpSpPr>
              <p:cxnSp>
                <p:nvCxnSpPr>
                  <p:cNvPr id="162" name="Straight Connector 283">
                    <a:extLst>
                      <a:ext uri="{FF2B5EF4-FFF2-40B4-BE49-F238E27FC236}">
                        <a16:creationId xmlns:a16="http://schemas.microsoft.com/office/drawing/2014/main" id="{BFAF50B4-AA23-4826-8B55-EA213BB68388}"/>
                      </a:ext>
                    </a:extLst>
                  </p:cNvPr>
                  <p:cNvCxnSpPr/>
                  <p:nvPr/>
                </p:nvCxnSpPr>
                <p:spPr>
                  <a:xfrm rot="5400000">
                    <a:off x="8153505"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14" name="TextBox 284">
                    <a:extLst>
                      <a:ext uri="{FF2B5EF4-FFF2-40B4-BE49-F238E27FC236}">
                        <a16:creationId xmlns:a16="http://schemas.microsoft.com/office/drawing/2014/main" id="{D18EE46B-E794-47AC-B350-599EFDBA668E}"/>
                      </a:ext>
                    </a:extLst>
                  </p:cNvPr>
                  <p:cNvSpPr txBox="1">
                    <a:spLocks noChangeArrowheads="1"/>
                  </p:cNvSpPr>
                  <p:nvPr/>
                </p:nvSpPr>
                <p:spPr bwMode="auto">
                  <a:xfrm>
                    <a:off x="8069094" y="4800602"/>
                    <a:ext cx="298540"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8</a:t>
                    </a:r>
                  </a:p>
                </p:txBody>
              </p:sp>
            </p:grpSp>
            <p:grpSp>
              <p:nvGrpSpPr>
                <p:cNvPr id="112701" name="Group 39">
                  <a:extLst>
                    <a:ext uri="{FF2B5EF4-FFF2-40B4-BE49-F238E27FC236}">
                      <a16:creationId xmlns:a16="http://schemas.microsoft.com/office/drawing/2014/main" id="{7288DCDC-E45F-4AD7-BF91-5069045DBB70}"/>
                    </a:ext>
                  </a:extLst>
                </p:cNvPr>
                <p:cNvGrpSpPr>
                  <a:grpSpLocks/>
                </p:cNvGrpSpPr>
                <p:nvPr/>
              </p:nvGrpSpPr>
              <p:grpSpPr bwMode="auto">
                <a:xfrm>
                  <a:off x="1905001" y="5147846"/>
                  <a:ext cx="412375" cy="490876"/>
                  <a:chOff x="8062775" y="4648200"/>
                  <a:chExt cx="412375" cy="490876"/>
                </a:xfrm>
              </p:grpSpPr>
              <p:cxnSp>
                <p:nvCxnSpPr>
                  <p:cNvPr id="160" name="Straight Connector 281">
                    <a:extLst>
                      <a:ext uri="{FF2B5EF4-FFF2-40B4-BE49-F238E27FC236}">
                        <a16:creationId xmlns:a16="http://schemas.microsoft.com/office/drawing/2014/main" id="{D147332E-439A-4012-B529-4121BC275CF4}"/>
                      </a:ext>
                    </a:extLst>
                  </p:cNvPr>
                  <p:cNvCxnSpPr/>
                  <p:nvPr/>
                </p:nvCxnSpPr>
                <p:spPr>
                  <a:xfrm rot="5400000">
                    <a:off x="8151964" y="4723654"/>
                    <a:ext cx="15249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12" name="TextBox 282">
                    <a:extLst>
                      <a:ext uri="{FF2B5EF4-FFF2-40B4-BE49-F238E27FC236}">
                        <a16:creationId xmlns:a16="http://schemas.microsoft.com/office/drawing/2014/main" id="{6142968A-434D-4541-A5D3-6848F6994737}"/>
                      </a:ext>
                    </a:extLst>
                  </p:cNvPr>
                  <p:cNvSpPr txBox="1">
                    <a:spLocks noChangeArrowheads="1"/>
                  </p:cNvSpPr>
                  <p:nvPr/>
                </p:nvSpPr>
                <p:spPr bwMode="auto">
                  <a:xfrm>
                    <a:off x="8062775" y="4800602"/>
                    <a:ext cx="412375"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10</a:t>
                    </a:r>
                  </a:p>
                </p:txBody>
              </p:sp>
            </p:grpSp>
            <p:grpSp>
              <p:nvGrpSpPr>
                <p:cNvPr id="112702" name="Group 42">
                  <a:extLst>
                    <a:ext uri="{FF2B5EF4-FFF2-40B4-BE49-F238E27FC236}">
                      <a16:creationId xmlns:a16="http://schemas.microsoft.com/office/drawing/2014/main" id="{80AF593A-A944-4B54-B473-296466121505}"/>
                    </a:ext>
                  </a:extLst>
                </p:cNvPr>
                <p:cNvGrpSpPr>
                  <a:grpSpLocks/>
                </p:cNvGrpSpPr>
                <p:nvPr/>
              </p:nvGrpSpPr>
              <p:grpSpPr bwMode="auto">
                <a:xfrm>
                  <a:off x="2139920" y="5147846"/>
                  <a:ext cx="412375" cy="490876"/>
                  <a:chOff x="8069094" y="4648200"/>
                  <a:chExt cx="412375" cy="490876"/>
                </a:xfrm>
              </p:grpSpPr>
              <p:cxnSp>
                <p:nvCxnSpPr>
                  <p:cNvPr id="158" name="Straight Connector 279">
                    <a:extLst>
                      <a:ext uri="{FF2B5EF4-FFF2-40B4-BE49-F238E27FC236}">
                        <a16:creationId xmlns:a16="http://schemas.microsoft.com/office/drawing/2014/main" id="{C4CD7EF3-1DFC-47C0-B741-A267C81CDCBB}"/>
                      </a:ext>
                    </a:extLst>
                  </p:cNvPr>
                  <p:cNvCxnSpPr/>
                  <p:nvPr/>
                </p:nvCxnSpPr>
                <p:spPr>
                  <a:xfrm rot="5400000">
                    <a:off x="8153597"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10" name="TextBox 280">
                    <a:extLst>
                      <a:ext uri="{FF2B5EF4-FFF2-40B4-BE49-F238E27FC236}">
                        <a16:creationId xmlns:a16="http://schemas.microsoft.com/office/drawing/2014/main" id="{935E1DDA-3BEC-4A8A-BFE9-3C77BEDA03D4}"/>
                      </a:ext>
                    </a:extLst>
                  </p:cNvPr>
                  <p:cNvSpPr txBox="1">
                    <a:spLocks noChangeArrowheads="1"/>
                  </p:cNvSpPr>
                  <p:nvPr/>
                </p:nvSpPr>
                <p:spPr bwMode="auto">
                  <a:xfrm>
                    <a:off x="8069094" y="4800602"/>
                    <a:ext cx="412375"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12</a:t>
                    </a:r>
                  </a:p>
                </p:txBody>
              </p:sp>
            </p:grpSp>
            <p:grpSp>
              <p:nvGrpSpPr>
                <p:cNvPr id="112703" name="Group 45">
                  <a:extLst>
                    <a:ext uri="{FF2B5EF4-FFF2-40B4-BE49-F238E27FC236}">
                      <a16:creationId xmlns:a16="http://schemas.microsoft.com/office/drawing/2014/main" id="{AAD303BB-6E16-440D-A7CE-078ABCA52BA8}"/>
                    </a:ext>
                  </a:extLst>
                </p:cNvPr>
                <p:cNvGrpSpPr>
                  <a:grpSpLocks/>
                </p:cNvGrpSpPr>
                <p:nvPr/>
              </p:nvGrpSpPr>
              <p:grpSpPr bwMode="auto">
                <a:xfrm>
                  <a:off x="2368520" y="5147846"/>
                  <a:ext cx="412375" cy="490876"/>
                  <a:chOff x="8069094" y="4648200"/>
                  <a:chExt cx="412375" cy="490876"/>
                </a:xfrm>
              </p:grpSpPr>
              <p:cxnSp>
                <p:nvCxnSpPr>
                  <p:cNvPr id="156" name="Straight Connector 277">
                    <a:extLst>
                      <a:ext uri="{FF2B5EF4-FFF2-40B4-BE49-F238E27FC236}">
                        <a16:creationId xmlns:a16="http://schemas.microsoft.com/office/drawing/2014/main" id="{A238BCB5-2C90-4450-9909-DB711AA9B1B4}"/>
                      </a:ext>
                    </a:extLst>
                  </p:cNvPr>
                  <p:cNvCxnSpPr/>
                  <p:nvPr/>
                </p:nvCxnSpPr>
                <p:spPr>
                  <a:xfrm rot="5400000">
                    <a:off x="8153643"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08" name="TextBox 278">
                    <a:extLst>
                      <a:ext uri="{FF2B5EF4-FFF2-40B4-BE49-F238E27FC236}">
                        <a16:creationId xmlns:a16="http://schemas.microsoft.com/office/drawing/2014/main" id="{909DDD1F-0906-4E9B-86CE-B8E3ED1E0ECF}"/>
                      </a:ext>
                    </a:extLst>
                  </p:cNvPr>
                  <p:cNvSpPr txBox="1">
                    <a:spLocks noChangeArrowheads="1"/>
                  </p:cNvSpPr>
                  <p:nvPr/>
                </p:nvSpPr>
                <p:spPr bwMode="auto">
                  <a:xfrm>
                    <a:off x="8069094" y="4800602"/>
                    <a:ext cx="412375"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14</a:t>
                    </a:r>
                  </a:p>
                </p:txBody>
              </p:sp>
            </p:grpSp>
            <p:grpSp>
              <p:nvGrpSpPr>
                <p:cNvPr id="112704" name="Group 48">
                  <a:extLst>
                    <a:ext uri="{FF2B5EF4-FFF2-40B4-BE49-F238E27FC236}">
                      <a16:creationId xmlns:a16="http://schemas.microsoft.com/office/drawing/2014/main" id="{6EE61D5C-B0CA-4D19-B38A-9AB47F01A11B}"/>
                    </a:ext>
                  </a:extLst>
                </p:cNvPr>
                <p:cNvGrpSpPr>
                  <a:grpSpLocks/>
                </p:cNvGrpSpPr>
                <p:nvPr/>
              </p:nvGrpSpPr>
              <p:grpSpPr bwMode="auto">
                <a:xfrm>
                  <a:off x="2597120" y="5147846"/>
                  <a:ext cx="412375" cy="490876"/>
                  <a:chOff x="8069094" y="4648200"/>
                  <a:chExt cx="412375" cy="490876"/>
                </a:xfrm>
              </p:grpSpPr>
              <p:cxnSp>
                <p:nvCxnSpPr>
                  <p:cNvPr id="154" name="Straight Connector 24">
                    <a:extLst>
                      <a:ext uri="{FF2B5EF4-FFF2-40B4-BE49-F238E27FC236}">
                        <a16:creationId xmlns:a16="http://schemas.microsoft.com/office/drawing/2014/main" id="{247C3EC1-1459-4958-9E97-3DC926AB7F37}"/>
                      </a:ext>
                    </a:extLst>
                  </p:cNvPr>
                  <p:cNvCxnSpPr/>
                  <p:nvPr/>
                </p:nvCxnSpPr>
                <p:spPr>
                  <a:xfrm rot="5400000">
                    <a:off x="8153689" y="4723654"/>
                    <a:ext cx="15249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706" name="TextBox 276">
                    <a:extLst>
                      <a:ext uri="{FF2B5EF4-FFF2-40B4-BE49-F238E27FC236}">
                        <a16:creationId xmlns:a16="http://schemas.microsoft.com/office/drawing/2014/main" id="{69763099-1E39-41F1-82C4-FA59FE38851F}"/>
                      </a:ext>
                    </a:extLst>
                  </p:cNvPr>
                  <p:cNvSpPr txBox="1">
                    <a:spLocks noChangeArrowheads="1"/>
                  </p:cNvSpPr>
                  <p:nvPr/>
                </p:nvSpPr>
                <p:spPr bwMode="auto">
                  <a:xfrm>
                    <a:off x="8069094" y="4800602"/>
                    <a:ext cx="412375" cy="338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600">
                        <a:latin typeface="Arial" panose="020B0604020202020204" pitchFamily="34" charset="0"/>
                        <a:ea typeface="新細明體" panose="02020500000000000000" pitchFamily="18" charset="-120"/>
                      </a:rPr>
                      <a:t>16</a:t>
                    </a:r>
                  </a:p>
                </p:txBody>
              </p:sp>
            </p:grpSp>
          </p:grpSp>
        </p:grpSp>
        <p:sp>
          <p:nvSpPr>
            <p:cNvPr id="112692" name="TextBox 260">
              <a:extLst>
                <a:ext uri="{FF2B5EF4-FFF2-40B4-BE49-F238E27FC236}">
                  <a16:creationId xmlns:a16="http://schemas.microsoft.com/office/drawing/2014/main" id="{A3B02A1B-DBA3-4FBE-A676-A7DB0499EB37}"/>
                </a:ext>
              </a:extLst>
            </p:cNvPr>
            <p:cNvSpPr txBox="1">
              <a:spLocks noChangeArrowheads="1"/>
            </p:cNvSpPr>
            <p:nvPr/>
          </p:nvSpPr>
          <p:spPr bwMode="auto">
            <a:xfrm>
              <a:off x="1530601" y="5681248"/>
              <a:ext cx="1759171" cy="33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latin typeface="Arial" panose="020B0604020202020204" pitchFamily="34" charset="0"/>
                  <a:ea typeface="新細明體" panose="02020500000000000000" pitchFamily="18" charset="-120"/>
                </a:rPr>
                <a:t>冰淇淋需求量</a:t>
              </a:r>
              <a:r>
                <a:rPr lang="en-US" altLang="zh-TW" sz="1600">
                  <a:latin typeface="Arial" panose="020B0604020202020204" pitchFamily="34" charset="0"/>
                  <a:ea typeface="新細明體" panose="02020500000000000000" pitchFamily="18" charset="-120"/>
                </a:rPr>
                <a:t>(</a:t>
              </a:r>
              <a:r>
                <a:rPr lang="zh-TW" altLang="en-US" sz="1600">
                  <a:latin typeface="Arial" panose="020B0604020202020204" pitchFamily="34" charset="0"/>
                  <a:ea typeface="新細明體" panose="02020500000000000000" pitchFamily="18" charset="-120"/>
                </a:rPr>
                <a:t>球</a:t>
              </a:r>
              <a:r>
                <a:rPr lang="en-US" altLang="zh-TW" sz="1600">
                  <a:latin typeface="Arial" panose="020B0604020202020204" pitchFamily="34" charset="0"/>
                  <a:ea typeface="新細明體" panose="02020500000000000000" pitchFamily="18" charset="-120"/>
                </a:rPr>
                <a:t>)</a:t>
              </a:r>
            </a:p>
          </p:txBody>
        </p:sp>
      </p:grpSp>
      <p:grpSp>
        <p:nvGrpSpPr>
          <p:cNvPr id="172" name="Group 299">
            <a:extLst>
              <a:ext uri="{FF2B5EF4-FFF2-40B4-BE49-F238E27FC236}">
                <a16:creationId xmlns:a16="http://schemas.microsoft.com/office/drawing/2014/main" id="{974D01AE-0164-4CC2-B209-360D55F87C31}"/>
              </a:ext>
            </a:extLst>
          </p:cNvPr>
          <p:cNvGrpSpPr>
            <a:grpSpLocks/>
          </p:cNvGrpSpPr>
          <p:nvPr/>
        </p:nvGrpSpPr>
        <p:grpSpPr bwMode="auto">
          <a:xfrm>
            <a:off x="5705475" y="1808163"/>
            <a:ext cx="1133475" cy="3878262"/>
            <a:chOff x="3588809" y="923774"/>
            <a:chExt cx="1135338" cy="3877618"/>
          </a:xfrm>
        </p:grpSpPr>
        <p:cxnSp>
          <p:nvCxnSpPr>
            <p:cNvPr id="173" name="Straight Connector 300">
              <a:extLst>
                <a:ext uri="{FF2B5EF4-FFF2-40B4-BE49-F238E27FC236}">
                  <a16:creationId xmlns:a16="http://schemas.microsoft.com/office/drawing/2014/main" id="{4014303B-380F-4AE7-853B-175ACA442306}"/>
                </a:ext>
              </a:extLst>
            </p:cNvPr>
            <p:cNvCxnSpPr/>
            <p:nvPr/>
          </p:nvCxnSpPr>
          <p:spPr>
            <a:xfrm rot="5400000">
              <a:off x="2896170" y="3124475"/>
              <a:ext cx="3352243" cy="1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671" name="Group 56">
              <a:extLst>
                <a:ext uri="{FF2B5EF4-FFF2-40B4-BE49-F238E27FC236}">
                  <a16:creationId xmlns:a16="http://schemas.microsoft.com/office/drawing/2014/main" id="{82D91743-BAFD-4516-B701-06A247F6F5A7}"/>
                </a:ext>
              </a:extLst>
            </p:cNvPr>
            <p:cNvGrpSpPr>
              <a:grpSpLocks/>
            </p:cNvGrpSpPr>
            <p:nvPr/>
          </p:nvGrpSpPr>
          <p:grpSpPr bwMode="auto">
            <a:xfrm>
              <a:off x="4146801" y="1828800"/>
              <a:ext cx="577346" cy="307726"/>
              <a:chOff x="6280654" y="2286000"/>
              <a:chExt cx="577346" cy="307726"/>
            </a:xfrm>
          </p:grpSpPr>
          <p:sp>
            <p:nvSpPr>
              <p:cNvPr id="112688" name="TextBox 53">
                <a:extLst>
                  <a:ext uri="{FF2B5EF4-FFF2-40B4-BE49-F238E27FC236}">
                    <a16:creationId xmlns:a16="http://schemas.microsoft.com/office/drawing/2014/main" id="{31B373AC-98BA-49CA-88B7-F21C14CFDC58}"/>
                  </a:ext>
                </a:extLst>
              </p:cNvPr>
              <p:cNvSpPr txBox="1">
                <a:spLocks noChangeArrowheads="1"/>
              </p:cNvSpPr>
              <p:nvPr/>
            </p:nvSpPr>
            <p:spPr bwMode="auto">
              <a:xfrm>
                <a:off x="6280654" y="2286000"/>
                <a:ext cx="384068"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$6</a:t>
                </a:r>
              </a:p>
            </p:txBody>
          </p:sp>
          <p:cxnSp>
            <p:nvCxnSpPr>
              <p:cNvPr id="192" name="Straight Connector 55">
                <a:extLst>
                  <a:ext uri="{FF2B5EF4-FFF2-40B4-BE49-F238E27FC236}">
                    <a16:creationId xmlns:a16="http://schemas.microsoft.com/office/drawing/2014/main" id="{B3646A5B-A37B-410C-BADD-9997C258283A}"/>
                  </a:ext>
                </a:extLst>
              </p:cNvPr>
              <p:cNvCxnSpPr/>
              <p:nvPr/>
            </p:nvCxnSpPr>
            <p:spPr>
              <a:xfrm>
                <a:off x="6705350" y="2514261"/>
                <a:ext cx="152650"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672" name="Group 57">
              <a:extLst>
                <a:ext uri="{FF2B5EF4-FFF2-40B4-BE49-F238E27FC236}">
                  <a16:creationId xmlns:a16="http://schemas.microsoft.com/office/drawing/2014/main" id="{12D7B8BE-B0C6-413D-AFF1-3D9AA4CB089D}"/>
                </a:ext>
              </a:extLst>
            </p:cNvPr>
            <p:cNvGrpSpPr>
              <a:grpSpLocks/>
            </p:cNvGrpSpPr>
            <p:nvPr/>
          </p:nvGrpSpPr>
          <p:grpSpPr bwMode="auto">
            <a:xfrm>
              <a:off x="4260614" y="2297668"/>
              <a:ext cx="463533" cy="307726"/>
              <a:chOff x="6394467" y="2286000"/>
              <a:chExt cx="463533" cy="307726"/>
            </a:xfrm>
          </p:grpSpPr>
          <p:sp>
            <p:nvSpPr>
              <p:cNvPr id="112686" name="TextBox 316">
                <a:extLst>
                  <a:ext uri="{FF2B5EF4-FFF2-40B4-BE49-F238E27FC236}">
                    <a16:creationId xmlns:a16="http://schemas.microsoft.com/office/drawing/2014/main" id="{A2DB5868-05CD-4925-BDD3-45522AE7CDF6}"/>
                  </a:ext>
                </a:extLst>
              </p:cNvPr>
              <p:cNvSpPr txBox="1">
                <a:spLocks noChangeArrowheads="1"/>
              </p:cNvSpPr>
              <p:nvPr/>
            </p:nvSpPr>
            <p:spPr bwMode="auto">
              <a:xfrm>
                <a:off x="6394467" y="2286000"/>
                <a:ext cx="284519"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5</a:t>
                </a:r>
              </a:p>
            </p:txBody>
          </p:sp>
          <p:cxnSp>
            <p:nvCxnSpPr>
              <p:cNvPr id="190" name="Straight Connector 317">
                <a:extLst>
                  <a:ext uri="{FF2B5EF4-FFF2-40B4-BE49-F238E27FC236}">
                    <a16:creationId xmlns:a16="http://schemas.microsoft.com/office/drawing/2014/main" id="{1CE9D707-646E-4F21-9010-56DE8746FCA7}"/>
                  </a:ext>
                </a:extLst>
              </p:cNvPr>
              <p:cNvCxnSpPr/>
              <p:nvPr/>
            </p:nvCxnSpPr>
            <p:spPr>
              <a:xfrm>
                <a:off x="6705349" y="2513627"/>
                <a:ext cx="1526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673" name="Group 60">
              <a:extLst>
                <a:ext uri="{FF2B5EF4-FFF2-40B4-BE49-F238E27FC236}">
                  <a16:creationId xmlns:a16="http://schemas.microsoft.com/office/drawing/2014/main" id="{43738ACD-C179-4CC2-9111-1825D281060F}"/>
                </a:ext>
              </a:extLst>
            </p:cNvPr>
            <p:cNvGrpSpPr>
              <a:grpSpLocks/>
            </p:cNvGrpSpPr>
            <p:nvPr/>
          </p:nvGrpSpPr>
          <p:grpSpPr bwMode="auto">
            <a:xfrm>
              <a:off x="4260614" y="2754868"/>
              <a:ext cx="463533" cy="307726"/>
              <a:chOff x="6394467" y="2286000"/>
              <a:chExt cx="463533" cy="307726"/>
            </a:xfrm>
          </p:grpSpPr>
          <p:sp>
            <p:nvSpPr>
              <p:cNvPr id="112684" name="TextBox 314">
                <a:extLst>
                  <a:ext uri="{FF2B5EF4-FFF2-40B4-BE49-F238E27FC236}">
                    <a16:creationId xmlns:a16="http://schemas.microsoft.com/office/drawing/2014/main" id="{47B8BA0A-AA68-4DDB-9A0F-F83B0D76F758}"/>
                  </a:ext>
                </a:extLst>
              </p:cNvPr>
              <p:cNvSpPr txBox="1">
                <a:spLocks noChangeArrowheads="1"/>
              </p:cNvSpPr>
              <p:nvPr/>
            </p:nvSpPr>
            <p:spPr bwMode="auto">
              <a:xfrm>
                <a:off x="6394467" y="2286000"/>
                <a:ext cx="284519"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4</a:t>
                </a:r>
              </a:p>
            </p:txBody>
          </p:sp>
          <p:cxnSp>
            <p:nvCxnSpPr>
              <p:cNvPr id="188" name="Straight Connector 315">
                <a:extLst>
                  <a:ext uri="{FF2B5EF4-FFF2-40B4-BE49-F238E27FC236}">
                    <a16:creationId xmlns:a16="http://schemas.microsoft.com/office/drawing/2014/main" id="{4855550E-CB98-4FC9-9170-E260269C9BA6}"/>
                  </a:ext>
                </a:extLst>
              </p:cNvPr>
              <p:cNvCxnSpPr/>
              <p:nvPr/>
            </p:nvCxnSpPr>
            <p:spPr>
              <a:xfrm>
                <a:off x="6705349" y="2515139"/>
                <a:ext cx="15265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674" name="Group 63">
              <a:extLst>
                <a:ext uri="{FF2B5EF4-FFF2-40B4-BE49-F238E27FC236}">
                  <a16:creationId xmlns:a16="http://schemas.microsoft.com/office/drawing/2014/main" id="{630AFEE5-8A06-42A0-9EB2-47E29459004B}"/>
                </a:ext>
              </a:extLst>
            </p:cNvPr>
            <p:cNvGrpSpPr>
              <a:grpSpLocks/>
            </p:cNvGrpSpPr>
            <p:nvPr/>
          </p:nvGrpSpPr>
          <p:grpSpPr bwMode="auto">
            <a:xfrm>
              <a:off x="4260614" y="3212068"/>
              <a:ext cx="463533" cy="307726"/>
              <a:chOff x="6394467" y="2286000"/>
              <a:chExt cx="463533" cy="307726"/>
            </a:xfrm>
          </p:grpSpPr>
          <p:sp>
            <p:nvSpPr>
              <p:cNvPr id="112682" name="TextBox 312">
                <a:extLst>
                  <a:ext uri="{FF2B5EF4-FFF2-40B4-BE49-F238E27FC236}">
                    <a16:creationId xmlns:a16="http://schemas.microsoft.com/office/drawing/2014/main" id="{E2BD617C-BC5C-412C-A48F-D64CF214F45E}"/>
                  </a:ext>
                </a:extLst>
              </p:cNvPr>
              <p:cNvSpPr txBox="1">
                <a:spLocks noChangeArrowheads="1"/>
              </p:cNvSpPr>
              <p:nvPr/>
            </p:nvSpPr>
            <p:spPr bwMode="auto">
              <a:xfrm>
                <a:off x="6394467" y="2286000"/>
                <a:ext cx="284519"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3</a:t>
                </a:r>
              </a:p>
            </p:txBody>
          </p:sp>
          <p:cxnSp>
            <p:nvCxnSpPr>
              <p:cNvPr id="186" name="Straight Connector 313">
                <a:extLst>
                  <a:ext uri="{FF2B5EF4-FFF2-40B4-BE49-F238E27FC236}">
                    <a16:creationId xmlns:a16="http://schemas.microsoft.com/office/drawing/2014/main" id="{ECC66937-76B8-4487-B9A9-3DCCCF9E04F4}"/>
                  </a:ext>
                </a:extLst>
              </p:cNvPr>
              <p:cNvCxnSpPr/>
              <p:nvPr/>
            </p:nvCxnSpPr>
            <p:spPr>
              <a:xfrm>
                <a:off x="6705349" y="2515063"/>
                <a:ext cx="15265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675" name="Group 66">
              <a:extLst>
                <a:ext uri="{FF2B5EF4-FFF2-40B4-BE49-F238E27FC236}">
                  <a16:creationId xmlns:a16="http://schemas.microsoft.com/office/drawing/2014/main" id="{9F045630-4DDE-4E70-9E47-626542EF6916}"/>
                </a:ext>
              </a:extLst>
            </p:cNvPr>
            <p:cNvGrpSpPr>
              <a:grpSpLocks/>
            </p:cNvGrpSpPr>
            <p:nvPr/>
          </p:nvGrpSpPr>
          <p:grpSpPr bwMode="auto">
            <a:xfrm>
              <a:off x="4260614" y="3669268"/>
              <a:ext cx="463533" cy="307726"/>
              <a:chOff x="6394467" y="2286000"/>
              <a:chExt cx="463533" cy="307726"/>
            </a:xfrm>
          </p:grpSpPr>
          <p:sp>
            <p:nvSpPr>
              <p:cNvPr id="112680" name="TextBox 310">
                <a:extLst>
                  <a:ext uri="{FF2B5EF4-FFF2-40B4-BE49-F238E27FC236}">
                    <a16:creationId xmlns:a16="http://schemas.microsoft.com/office/drawing/2014/main" id="{429339A7-8705-48CA-8482-DE7BD6A52B05}"/>
                  </a:ext>
                </a:extLst>
              </p:cNvPr>
              <p:cNvSpPr txBox="1">
                <a:spLocks noChangeArrowheads="1"/>
              </p:cNvSpPr>
              <p:nvPr/>
            </p:nvSpPr>
            <p:spPr bwMode="auto">
              <a:xfrm>
                <a:off x="6394467" y="2286000"/>
                <a:ext cx="284519"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2</a:t>
                </a:r>
              </a:p>
            </p:txBody>
          </p:sp>
          <p:cxnSp>
            <p:nvCxnSpPr>
              <p:cNvPr id="184" name="Straight Connector 311">
                <a:extLst>
                  <a:ext uri="{FF2B5EF4-FFF2-40B4-BE49-F238E27FC236}">
                    <a16:creationId xmlns:a16="http://schemas.microsoft.com/office/drawing/2014/main" id="{E2C83F02-FC51-4EBF-A404-F1CCA365C922}"/>
                  </a:ext>
                </a:extLst>
              </p:cNvPr>
              <p:cNvCxnSpPr/>
              <p:nvPr/>
            </p:nvCxnSpPr>
            <p:spPr>
              <a:xfrm>
                <a:off x="6705349" y="2514987"/>
                <a:ext cx="15265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676" name="Group 69">
              <a:extLst>
                <a:ext uri="{FF2B5EF4-FFF2-40B4-BE49-F238E27FC236}">
                  <a16:creationId xmlns:a16="http://schemas.microsoft.com/office/drawing/2014/main" id="{4EA75531-9532-4FD1-B9AF-E7CC9149908D}"/>
                </a:ext>
              </a:extLst>
            </p:cNvPr>
            <p:cNvGrpSpPr>
              <a:grpSpLocks/>
            </p:cNvGrpSpPr>
            <p:nvPr/>
          </p:nvGrpSpPr>
          <p:grpSpPr bwMode="auto">
            <a:xfrm>
              <a:off x="4260616" y="4126468"/>
              <a:ext cx="463531" cy="307726"/>
              <a:chOff x="6394469" y="2286000"/>
              <a:chExt cx="463531" cy="307726"/>
            </a:xfrm>
          </p:grpSpPr>
          <p:sp>
            <p:nvSpPr>
              <p:cNvPr id="112678" name="TextBox 308">
                <a:extLst>
                  <a:ext uri="{FF2B5EF4-FFF2-40B4-BE49-F238E27FC236}">
                    <a16:creationId xmlns:a16="http://schemas.microsoft.com/office/drawing/2014/main" id="{2FDFEC57-9435-4726-8B25-AA19FB5740D2}"/>
                  </a:ext>
                </a:extLst>
              </p:cNvPr>
              <p:cNvSpPr txBox="1">
                <a:spLocks noChangeArrowheads="1"/>
              </p:cNvSpPr>
              <p:nvPr/>
            </p:nvSpPr>
            <p:spPr bwMode="auto">
              <a:xfrm>
                <a:off x="6394469" y="2286000"/>
                <a:ext cx="284519" cy="307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a:t>
                </a:r>
              </a:p>
            </p:txBody>
          </p:sp>
          <p:cxnSp>
            <p:nvCxnSpPr>
              <p:cNvPr id="182" name="Straight Connector 309">
                <a:extLst>
                  <a:ext uri="{FF2B5EF4-FFF2-40B4-BE49-F238E27FC236}">
                    <a16:creationId xmlns:a16="http://schemas.microsoft.com/office/drawing/2014/main" id="{134639D5-A1A9-4F83-AFB7-3F4D06C1F420}"/>
                  </a:ext>
                </a:extLst>
              </p:cNvPr>
              <p:cNvCxnSpPr/>
              <p:nvPr/>
            </p:nvCxnSpPr>
            <p:spPr>
              <a:xfrm>
                <a:off x="6705349" y="2514911"/>
                <a:ext cx="152651"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677" name="TextBox 307">
              <a:extLst>
                <a:ext uri="{FF2B5EF4-FFF2-40B4-BE49-F238E27FC236}">
                  <a16:creationId xmlns:a16="http://schemas.microsoft.com/office/drawing/2014/main" id="{CC863AA3-4213-4F95-8106-15A9F813FACA}"/>
                </a:ext>
              </a:extLst>
            </p:cNvPr>
            <p:cNvSpPr txBox="1">
              <a:spLocks noChangeArrowheads="1"/>
            </p:cNvSpPr>
            <p:nvPr/>
          </p:nvSpPr>
          <p:spPr bwMode="auto">
            <a:xfrm>
              <a:off x="3588809" y="923774"/>
              <a:ext cx="999508" cy="584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冰淇淋</a:t>
              </a:r>
              <a:endParaRPr lang="en-US" altLang="zh-TW" sz="1600">
                <a:latin typeface="Arial" panose="020B0604020202020204" pitchFamily="34" charset="0"/>
                <a:ea typeface="新細明體" panose="02020500000000000000" pitchFamily="18" charset="-120"/>
              </a:endParaRPr>
            </a:p>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每球價格</a:t>
              </a:r>
              <a:endParaRPr lang="en-US" altLang="zh-TW" sz="1600">
                <a:latin typeface="Arial" panose="020B0604020202020204" pitchFamily="34" charset="0"/>
                <a:ea typeface="新細明體" panose="02020500000000000000" pitchFamily="18" charset="-120"/>
              </a:endParaRPr>
            </a:p>
          </p:txBody>
        </p:sp>
      </p:grpSp>
      <p:cxnSp>
        <p:nvCxnSpPr>
          <p:cNvPr id="193" name="Straight Connector 320">
            <a:extLst>
              <a:ext uri="{FF2B5EF4-FFF2-40B4-BE49-F238E27FC236}">
                <a16:creationId xmlns:a16="http://schemas.microsoft.com/office/drawing/2014/main" id="{AC3D6516-8E97-49D0-AB66-7FF8F3915487}"/>
              </a:ext>
            </a:extLst>
          </p:cNvPr>
          <p:cNvCxnSpPr/>
          <p:nvPr/>
        </p:nvCxnSpPr>
        <p:spPr>
          <a:xfrm>
            <a:off x="6692900" y="3856038"/>
            <a:ext cx="817563"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321">
            <a:extLst>
              <a:ext uri="{FF2B5EF4-FFF2-40B4-BE49-F238E27FC236}">
                <a16:creationId xmlns:a16="http://schemas.microsoft.com/office/drawing/2014/main" id="{0A5BC8DD-84FA-49DF-B2E9-9ABEBF5D3DCB}"/>
              </a:ext>
            </a:extLst>
          </p:cNvPr>
          <p:cNvCxnSpPr/>
          <p:nvPr/>
        </p:nvCxnSpPr>
        <p:spPr>
          <a:xfrm rot="5400000" flipH="1" flipV="1">
            <a:off x="6595269" y="4769644"/>
            <a:ext cx="18288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5" name="Freeform 183">
            <a:extLst>
              <a:ext uri="{FF2B5EF4-FFF2-40B4-BE49-F238E27FC236}">
                <a16:creationId xmlns:a16="http://schemas.microsoft.com/office/drawing/2014/main" id="{77BEC5BC-A7A6-4474-84BC-BF5ADE937FB2}"/>
              </a:ext>
            </a:extLst>
          </p:cNvPr>
          <p:cNvSpPr>
            <a:spLocks/>
          </p:cNvSpPr>
          <p:nvPr/>
        </p:nvSpPr>
        <p:spPr bwMode="auto">
          <a:xfrm>
            <a:off x="7434263" y="38131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196" name="TextBox 323">
            <a:extLst>
              <a:ext uri="{FF2B5EF4-FFF2-40B4-BE49-F238E27FC236}">
                <a16:creationId xmlns:a16="http://schemas.microsoft.com/office/drawing/2014/main" id="{D4F245D4-EDD6-4CBF-8FEC-32397421299A}"/>
              </a:ext>
            </a:extLst>
          </p:cNvPr>
          <p:cNvSpPr txBox="1">
            <a:spLocks noChangeArrowheads="1"/>
          </p:cNvSpPr>
          <p:nvPr/>
        </p:nvSpPr>
        <p:spPr bwMode="auto">
          <a:xfrm>
            <a:off x="7199313" y="145097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1800">
                <a:solidFill>
                  <a:srgbClr val="800080"/>
                </a:solidFill>
                <a:latin typeface="Arial" panose="020B0604020202020204" pitchFamily="34" charset="0"/>
                <a:ea typeface="新細明體" panose="02020500000000000000" pitchFamily="18" charset="-120"/>
              </a:rPr>
              <a:t>市場需求</a:t>
            </a:r>
            <a:endParaRPr lang="en-US" altLang="zh-TW" sz="1800">
              <a:solidFill>
                <a:srgbClr val="800080"/>
              </a:solidFill>
              <a:latin typeface="Arial" panose="020B0604020202020204" pitchFamily="34"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500"/>
                                        <p:tgtEl>
                                          <p:spTgt spid="5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left)">
                                      <p:cBhvr>
                                        <p:cTn id="29" dur="500"/>
                                        <p:tgtEl>
                                          <p:spTgt spid="74"/>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up)">
                                      <p:cBhvr>
                                        <p:cTn id="33" dur="500"/>
                                        <p:tgtEl>
                                          <p:spTgt spid="73"/>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wipe(left)">
                                      <p:cBhvr>
                                        <p:cTn id="37" dur="1000"/>
                                        <p:tgtEl>
                                          <p:spTgt spid="132"/>
                                        </p:tgtEl>
                                      </p:cBhvr>
                                    </p:animEffect>
                                  </p:childTnLst>
                                </p:cTn>
                              </p:par>
                            </p:childTnLst>
                          </p:cTn>
                        </p:par>
                        <p:par>
                          <p:cTn id="38" fill="hold" nodeType="afterGroup">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131"/>
                                        </p:tgtEl>
                                        <p:attrNameLst>
                                          <p:attrName>style.visibility</p:attrName>
                                        </p:attrNameLst>
                                      </p:cBhvr>
                                      <p:to>
                                        <p:strVal val="visible"/>
                                      </p:to>
                                    </p:set>
                                    <p:animEffect transition="in" filter="wipe(left)">
                                      <p:cBhvr>
                                        <p:cTn id="41" dur="500"/>
                                        <p:tgtEl>
                                          <p:spTgt spid="131"/>
                                        </p:tgtEl>
                                      </p:cBhvr>
                                    </p:animEffect>
                                  </p:childTnLst>
                                </p:cTn>
                              </p:par>
                            </p:childTnLst>
                          </p:cTn>
                        </p:par>
                        <p:par>
                          <p:cTn id="42" fill="hold" nodeType="afterGroup">
                            <p:stCondLst>
                              <p:cond delay="4500"/>
                            </p:stCondLst>
                            <p:childTnLst>
                              <p:par>
                                <p:cTn id="43" presetID="22" presetClass="entr" presetSubtype="8" fill="hold" nodeType="after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wipe(left)">
                                      <p:cBhvr>
                                        <p:cTn id="45" dur="500"/>
                                        <p:tgtEl>
                                          <p:spTgt spid="80"/>
                                        </p:tgtEl>
                                      </p:cBhvr>
                                    </p:animEffect>
                                  </p:childTnLst>
                                </p:cTn>
                              </p:par>
                              <p:par>
                                <p:cTn id="46" presetID="22" presetClass="entr" presetSubtype="4" fill="hold" nodeType="withEffect">
                                  <p:stCondLst>
                                    <p:cond delay="0"/>
                                  </p:stCondLst>
                                  <p:childTnLst>
                                    <p:set>
                                      <p:cBhvr>
                                        <p:cTn id="47" dur="1" fill="hold">
                                          <p:stCondLst>
                                            <p:cond delay="0"/>
                                          </p:stCondLst>
                                        </p:cTn>
                                        <p:tgtEl>
                                          <p:spTgt spid="107"/>
                                        </p:tgtEl>
                                        <p:attrNameLst>
                                          <p:attrName>style.visibility</p:attrName>
                                        </p:attrNameLst>
                                      </p:cBhvr>
                                      <p:to>
                                        <p:strVal val="visible"/>
                                      </p:to>
                                    </p:set>
                                    <p:animEffect transition="in" filter="wipe(down)">
                                      <p:cBhvr>
                                        <p:cTn id="48" dur="500"/>
                                        <p:tgtEl>
                                          <p:spTgt spid="10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down)">
                                      <p:cBhvr>
                                        <p:cTn id="51" dur="500"/>
                                        <p:tgtEl>
                                          <p:spTgt spid="76"/>
                                        </p:tgtEl>
                                      </p:cBhvr>
                                    </p:animEffect>
                                  </p:childTnLst>
                                </p:cTn>
                              </p:par>
                            </p:childTnLst>
                          </p:cTn>
                        </p:par>
                        <p:par>
                          <p:cTn id="52" fill="hold" nodeType="afterGroup">
                            <p:stCondLst>
                              <p:cond delay="5000"/>
                            </p:stCondLst>
                            <p:childTnLst>
                              <p:par>
                                <p:cTn id="53" presetID="22" presetClass="entr" presetSubtype="8" fill="hold"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left)">
                                      <p:cBhvr>
                                        <p:cTn id="55" dur="500"/>
                                        <p:tgtEl>
                                          <p:spTgt spid="77"/>
                                        </p:tgtEl>
                                      </p:cBhvr>
                                    </p:animEffect>
                                  </p:childTnLst>
                                </p:cTn>
                              </p:par>
                            </p:childTnLst>
                          </p:cTn>
                        </p:par>
                        <p:par>
                          <p:cTn id="56" fill="hold" nodeType="afterGroup">
                            <p:stCondLst>
                              <p:cond delay="5500"/>
                            </p:stCondLst>
                            <p:childTnLst>
                              <p:par>
                                <p:cTn id="57" presetID="22" presetClass="entr" presetSubtype="8" fill="hold" nodeType="afterEffect">
                                  <p:stCondLst>
                                    <p:cond delay="0"/>
                                  </p:stCondLst>
                                  <p:childTnLst>
                                    <p:set>
                                      <p:cBhvr>
                                        <p:cTn id="58" dur="1" fill="hold">
                                          <p:stCondLst>
                                            <p:cond delay="0"/>
                                          </p:stCondLst>
                                        </p:cTn>
                                        <p:tgtEl>
                                          <p:spTgt spid="128"/>
                                        </p:tgtEl>
                                        <p:attrNameLst>
                                          <p:attrName>style.visibility</p:attrName>
                                        </p:attrNameLst>
                                      </p:cBhvr>
                                      <p:to>
                                        <p:strVal val="visible"/>
                                      </p:to>
                                    </p:set>
                                    <p:animEffect transition="in" filter="wipe(left)">
                                      <p:cBhvr>
                                        <p:cTn id="59" dur="500"/>
                                        <p:tgtEl>
                                          <p:spTgt spid="128"/>
                                        </p:tgtEl>
                                      </p:cBhvr>
                                    </p:animEffect>
                                  </p:childTnLst>
                                </p:cTn>
                              </p:par>
                            </p:childTnLst>
                          </p:cTn>
                        </p:par>
                        <p:par>
                          <p:cTn id="60" fill="hold" nodeType="afterGroup">
                            <p:stCondLst>
                              <p:cond delay="6000"/>
                            </p:stCondLst>
                            <p:childTnLst>
                              <p:par>
                                <p:cTn id="61" presetID="22" presetClass="entr" presetSubtype="8" fill="hold" nodeType="afterEffect">
                                  <p:stCondLst>
                                    <p:cond delay="0"/>
                                  </p:stCondLst>
                                  <p:childTnLst>
                                    <p:set>
                                      <p:cBhvr>
                                        <p:cTn id="62" dur="1" fill="hold">
                                          <p:stCondLst>
                                            <p:cond delay="0"/>
                                          </p:stCondLst>
                                        </p:cTn>
                                        <p:tgtEl>
                                          <p:spTgt spid="130"/>
                                        </p:tgtEl>
                                        <p:attrNameLst>
                                          <p:attrName>style.visibility</p:attrName>
                                        </p:attrNameLst>
                                      </p:cBhvr>
                                      <p:to>
                                        <p:strVal val="visible"/>
                                      </p:to>
                                    </p:set>
                                    <p:animEffect transition="in" filter="wipe(left)">
                                      <p:cBhvr>
                                        <p:cTn id="63" dur="500"/>
                                        <p:tgtEl>
                                          <p:spTgt spid="130"/>
                                        </p:tgtEl>
                                      </p:cBhvr>
                                    </p:animEffect>
                                  </p:childTnLst>
                                </p:cTn>
                              </p:par>
                            </p:childTnLst>
                          </p:cTn>
                        </p:par>
                        <p:par>
                          <p:cTn id="64" fill="hold" nodeType="afterGroup">
                            <p:stCondLst>
                              <p:cond delay="6500"/>
                            </p:stCondLst>
                            <p:childTnLst>
                              <p:par>
                                <p:cTn id="65" presetID="22" presetClass="entr" presetSubtype="1" fill="hold" nodeType="after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wipe(up)">
                                      <p:cBhvr>
                                        <p:cTn id="67" dur="500"/>
                                        <p:tgtEl>
                                          <p:spTgt spid="129"/>
                                        </p:tgtEl>
                                      </p:cBhvr>
                                    </p:animEffect>
                                  </p:childTnLst>
                                </p:cTn>
                              </p:par>
                            </p:childTnLst>
                          </p:cTn>
                        </p:par>
                        <p:par>
                          <p:cTn id="68" fill="hold" nodeType="afterGroup">
                            <p:stCondLst>
                              <p:cond delay="7000"/>
                            </p:stCondLst>
                            <p:childTnLst>
                              <p:par>
                                <p:cTn id="69" presetID="22" presetClass="entr" presetSubtype="8" fill="hold" grpId="0" nodeType="afterEffect">
                                  <p:stCondLst>
                                    <p:cond delay="500"/>
                                  </p:stCondLst>
                                  <p:childTnLst>
                                    <p:set>
                                      <p:cBhvr>
                                        <p:cTn id="70" dur="1" fill="hold">
                                          <p:stCondLst>
                                            <p:cond delay="0"/>
                                          </p:stCondLst>
                                        </p:cTn>
                                        <p:tgtEl>
                                          <p:spTgt spid="133"/>
                                        </p:tgtEl>
                                        <p:attrNameLst>
                                          <p:attrName>style.visibility</p:attrName>
                                        </p:attrNameLst>
                                      </p:cBhvr>
                                      <p:to>
                                        <p:strVal val="visible"/>
                                      </p:to>
                                    </p:set>
                                    <p:animEffect transition="in" filter="wipe(left)">
                                      <p:cBhvr>
                                        <p:cTn id="71" dur="1000"/>
                                        <p:tgtEl>
                                          <p:spTgt spid="133"/>
                                        </p:tgtEl>
                                      </p:cBhvr>
                                    </p:animEffect>
                                  </p:childTnLst>
                                </p:cTn>
                              </p:par>
                            </p:childTnLst>
                          </p:cTn>
                        </p:par>
                        <p:par>
                          <p:cTn id="72" fill="hold" nodeType="afterGroup">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196"/>
                                        </p:tgtEl>
                                        <p:attrNameLst>
                                          <p:attrName>style.visibility</p:attrName>
                                        </p:attrNameLst>
                                      </p:cBhvr>
                                      <p:to>
                                        <p:strVal val="visible"/>
                                      </p:to>
                                    </p:set>
                                    <p:animEffect transition="in" filter="wipe(left)">
                                      <p:cBhvr>
                                        <p:cTn id="75" dur="500"/>
                                        <p:tgtEl>
                                          <p:spTgt spid="196"/>
                                        </p:tgtEl>
                                      </p:cBhvr>
                                    </p:animEffect>
                                  </p:childTnLst>
                                </p:cTn>
                              </p:par>
                            </p:childTnLst>
                          </p:cTn>
                        </p:par>
                        <p:par>
                          <p:cTn id="76" fill="hold" nodeType="afterGroup">
                            <p:stCondLst>
                              <p:cond delay="9000"/>
                            </p:stCondLst>
                            <p:childTnLst>
                              <p:par>
                                <p:cTn id="77" presetID="22" presetClass="entr" presetSubtype="8" fill="hold" nodeType="after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wipe(left)">
                                      <p:cBhvr>
                                        <p:cTn id="79" dur="500"/>
                                        <p:tgtEl>
                                          <p:spTgt spid="138"/>
                                        </p:tgtEl>
                                      </p:cBhvr>
                                    </p:animEffect>
                                  </p:childTnLst>
                                </p:cTn>
                              </p:par>
                              <p:par>
                                <p:cTn id="80" presetID="22" presetClass="entr" presetSubtype="4" fill="hold" nodeType="withEffect">
                                  <p:stCondLst>
                                    <p:cond delay="0"/>
                                  </p:stCondLst>
                                  <p:childTnLst>
                                    <p:set>
                                      <p:cBhvr>
                                        <p:cTn id="81" dur="1" fill="hold">
                                          <p:stCondLst>
                                            <p:cond delay="0"/>
                                          </p:stCondLst>
                                        </p:cTn>
                                        <p:tgtEl>
                                          <p:spTgt spid="172"/>
                                        </p:tgtEl>
                                        <p:attrNameLst>
                                          <p:attrName>style.visibility</p:attrName>
                                        </p:attrNameLst>
                                      </p:cBhvr>
                                      <p:to>
                                        <p:strVal val="visible"/>
                                      </p:to>
                                    </p:set>
                                    <p:animEffect transition="in" filter="wipe(down)">
                                      <p:cBhvr>
                                        <p:cTn id="82" dur="500"/>
                                        <p:tgtEl>
                                          <p:spTgt spid="17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4"/>
                                        </p:tgtEl>
                                        <p:attrNameLst>
                                          <p:attrName>style.visibility</p:attrName>
                                        </p:attrNameLst>
                                      </p:cBhvr>
                                      <p:to>
                                        <p:strVal val="visible"/>
                                      </p:to>
                                    </p:set>
                                    <p:animEffect transition="in" filter="wipe(down)">
                                      <p:cBhvr>
                                        <p:cTn id="85" dur="500"/>
                                        <p:tgtEl>
                                          <p:spTgt spid="134"/>
                                        </p:tgtEl>
                                      </p:cBhvr>
                                    </p:animEffect>
                                  </p:childTnLst>
                                </p:cTn>
                              </p:par>
                            </p:childTnLst>
                          </p:cTn>
                        </p:par>
                        <p:par>
                          <p:cTn id="86" fill="hold" nodeType="afterGroup">
                            <p:stCondLst>
                              <p:cond delay="9500"/>
                            </p:stCondLst>
                            <p:childTnLst>
                              <p:par>
                                <p:cTn id="87" presetID="22" presetClass="entr" presetSubtype="8" fill="hold" nodeType="afterEffect">
                                  <p:stCondLst>
                                    <p:cond delay="0"/>
                                  </p:stCondLst>
                                  <p:childTnLst>
                                    <p:set>
                                      <p:cBhvr>
                                        <p:cTn id="88" dur="1" fill="hold">
                                          <p:stCondLst>
                                            <p:cond delay="0"/>
                                          </p:stCondLst>
                                        </p:cTn>
                                        <p:tgtEl>
                                          <p:spTgt spid="135"/>
                                        </p:tgtEl>
                                        <p:attrNameLst>
                                          <p:attrName>style.visibility</p:attrName>
                                        </p:attrNameLst>
                                      </p:cBhvr>
                                      <p:to>
                                        <p:strVal val="visible"/>
                                      </p:to>
                                    </p:set>
                                    <p:animEffect transition="in" filter="wipe(left)">
                                      <p:cBhvr>
                                        <p:cTn id="89" dur="500"/>
                                        <p:tgtEl>
                                          <p:spTgt spid="135"/>
                                        </p:tgtEl>
                                      </p:cBhvr>
                                    </p:animEffect>
                                  </p:childTnLst>
                                </p:cTn>
                              </p:par>
                            </p:childTnLst>
                          </p:cTn>
                        </p:par>
                        <p:par>
                          <p:cTn id="90" fill="hold" nodeType="afterGroup">
                            <p:stCondLst>
                              <p:cond delay="10000"/>
                            </p:stCondLst>
                            <p:childTnLst>
                              <p:par>
                                <p:cTn id="91" presetID="22" presetClass="entr" presetSubtype="8" fill="hold" nodeType="afterEffect">
                                  <p:stCondLst>
                                    <p:cond delay="0"/>
                                  </p:stCondLst>
                                  <p:childTnLst>
                                    <p:set>
                                      <p:cBhvr>
                                        <p:cTn id="92" dur="1" fill="hold">
                                          <p:stCondLst>
                                            <p:cond delay="0"/>
                                          </p:stCondLst>
                                        </p:cTn>
                                        <p:tgtEl>
                                          <p:spTgt spid="193"/>
                                        </p:tgtEl>
                                        <p:attrNameLst>
                                          <p:attrName>style.visibility</p:attrName>
                                        </p:attrNameLst>
                                      </p:cBhvr>
                                      <p:to>
                                        <p:strVal val="visible"/>
                                      </p:to>
                                    </p:set>
                                    <p:animEffect transition="in" filter="wipe(left)">
                                      <p:cBhvr>
                                        <p:cTn id="93" dur="500"/>
                                        <p:tgtEl>
                                          <p:spTgt spid="193"/>
                                        </p:tgtEl>
                                      </p:cBhvr>
                                    </p:animEffect>
                                  </p:childTnLst>
                                </p:cTn>
                              </p:par>
                            </p:childTnLst>
                          </p:cTn>
                        </p:par>
                        <p:par>
                          <p:cTn id="94" fill="hold" nodeType="afterGroup">
                            <p:stCondLst>
                              <p:cond delay="10500"/>
                            </p:stCondLst>
                            <p:childTnLst>
                              <p:par>
                                <p:cTn id="95" presetID="22" presetClass="entr" presetSubtype="8" fill="hold" nodeType="afterEffect">
                                  <p:stCondLst>
                                    <p:cond delay="0"/>
                                  </p:stCondLst>
                                  <p:childTnLst>
                                    <p:set>
                                      <p:cBhvr>
                                        <p:cTn id="96" dur="1" fill="hold">
                                          <p:stCondLst>
                                            <p:cond delay="0"/>
                                          </p:stCondLst>
                                        </p:cTn>
                                        <p:tgtEl>
                                          <p:spTgt spid="195"/>
                                        </p:tgtEl>
                                        <p:attrNameLst>
                                          <p:attrName>style.visibility</p:attrName>
                                        </p:attrNameLst>
                                      </p:cBhvr>
                                      <p:to>
                                        <p:strVal val="visible"/>
                                      </p:to>
                                    </p:set>
                                    <p:animEffect transition="in" filter="wipe(left)">
                                      <p:cBhvr>
                                        <p:cTn id="97" dur="500"/>
                                        <p:tgtEl>
                                          <p:spTgt spid="195"/>
                                        </p:tgtEl>
                                      </p:cBhvr>
                                    </p:animEffect>
                                  </p:childTnLst>
                                </p:cTn>
                              </p:par>
                            </p:childTnLst>
                          </p:cTn>
                        </p:par>
                        <p:par>
                          <p:cTn id="98" fill="hold" nodeType="afterGroup">
                            <p:stCondLst>
                              <p:cond delay="11000"/>
                            </p:stCondLst>
                            <p:childTnLst>
                              <p:par>
                                <p:cTn id="99" presetID="22" presetClass="entr" presetSubtype="1" fill="hold" nodeType="afterEffect">
                                  <p:stCondLst>
                                    <p:cond delay="0"/>
                                  </p:stCondLst>
                                  <p:childTnLst>
                                    <p:set>
                                      <p:cBhvr>
                                        <p:cTn id="100" dur="1" fill="hold">
                                          <p:stCondLst>
                                            <p:cond delay="0"/>
                                          </p:stCondLst>
                                        </p:cTn>
                                        <p:tgtEl>
                                          <p:spTgt spid="194"/>
                                        </p:tgtEl>
                                        <p:attrNameLst>
                                          <p:attrName>style.visibility</p:attrName>
                                        </p:attrNameLst>
                                      </p:cBhvr>
                                      <p:to>
                                        <p:strVal val="visible"/>
                                      </p:to>
                                    </p:set>
                                    <p:animEffect transition="in" filter="wipe(up)">
                                      <p:cBhvr>
                                        <p:cTn id="101" dur="5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5" grpId="0"/>
      <p:bldP spid="76" grpId="0" animBg="1"/>
      <p:bldP spid="131" grpId="0"/>
      <p:bldP spid="132" grpId="0"/>
      <p:bldP spid="133" grpId="0"/>
      <p:bldP spid="134" grpId="0" animBg="1"/>
      <p:bldP spid="19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85668AA1-8F10-49AC-A60E-4C90904EA569}"/>
              </a:ext>
            </a:extLst>
          </p:cNvPr>
          <p:cNvSpPr>
            <a:spLocks noGrp="1"/>
          </p:cNvSpPr>
          <p:nvPr>
            <p:ph type="title"/>
          </p:nvPr>
        </p:nvSpPr>
        <p:spPr>
          <a:xfrm>
            <a:off x="2051050" y="44450"/>
            <a:ext cx="6635750" cy="1143000"/>
          </a:xfrm>
        </p:spPr>
        <p:txBody>
          <a:bodyPr/>
          <a:lstStyle/>
          <a:p>
            <a:pPr eaLnBrk="1" hangingPunct="1"/>
            <a:r>
              <a:rPr lang="zh-TW" altLang="en-US"/>
              <a:t>個別需求與市場需求</a:t>
            </a:r>
          </a:p>
        </p:txBody>
      </p:sp>
      <p:sp>
        <p:nvSpPr>
          <p:cNvPr id="113667" name="Rectangle 3">
            <a:extLst>
              <a:ext uri="{FF2B5EF4-FFF2-40B4-BE49-F238E27FC236}">
                <a16:creationId xmlns:a16="http://schemas.microsoft.com/office/drawing/2014/main" id="{C995767D-F431-47C5-82D3-4806AABB3DB1}"/>
              </a:ext>
            </a:extLst>
          </p:cNvPr>
          <p:cNvSpPr>
            <a:spLocks noGrp="1"/>
          </p:cNvSpPr>
          <p:nvPr>
            <p:ph idx="1"/>
          </p:nvPr>
        </p:nvSpPr>
        <p:spPr/>
        <p:txBody>
          <a:bodyPr/>
          <a:lstStyle/>
          <a:p>
            <a:pPr eaLnBrk="1" hangingPunct="1"/>
            <a:r>
              <a:rPr lang="zh-TW" altLang="en-US"/>
              <a:t>圖</a:t>
            </a:r>
            <a:r>
              <a:rPr lang="en-US" altLang="zh-TW"/>
              <a:t>2</a:t>
            </a:r>
            <a:r>
              <a:rPr lang="zh-TW" altLang="en-US"/>
              <a:t>中的圖形顯示對應這些需求量的需求曲線。</a:t>
            </a:r>
          </a:p>
          <a:p>
            <a:pPr eaLnBrk="1" hangingPunct="1"/>
            <a:endParaRPr lang="zh-TW" altLang="en-US" sz="700"/>
          </a:p>
          <a:p>
            <a:pPr eaLnBrk="1" hangingPunct="1">
              <a:buFont typeface="Arial" panose="020B0604020202020204" pitchFamily="34" charset="0"/>
              <a:buNone/>
            </a:pPr>
            <a:r>
              <a:rPr lang="en-US" altLang="zh-TW"/>
              <a:t>	</a:t>
            </a:r>
            <a:r>
              <a:rPr lang="zh-TW" altLang="en-US" b="1">
                <a:solidFill>
                  <a:srgbClr val="FF0000"/>
                </a:solidFill>
              </a:rPr>
              <a:t>市場需求曲線是由個別需求曲線水平加總而來。</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a:t>亦即在每一價格下，將兩人在此一價格下橫軸的需求量相加，即可得到市場需求量。</a:t>
            </a:r>
          </a:p>
        </p:txBody>
      </p:sp>
      <p:sp>
        <p:nvSpPr>
          <p:cNvPr id="113668" name="投影片編號版面配置區 5">
            <a:extLst>
              <a:ext uri="{FF2B5EF4-FFF2-40B4-BE49-F238E27FC236}">
                <a16:creationId xmlns:a16="http://schemas.microsoft.com/office/drawing/2014/main" id="{EAA97791-8A76-4738-BC0C-B9A6CF2E7E8D}"/>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50DE12AA-6543-4887-ACD9-BD8B02907C55}"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29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E23E523B-461A-46AD-9623-783B6BFC1A74}"/>
              </a:ext>
            </a:extLst>
          </p:cNvPr>
          <p:cNvSpPr>
            <a:spLocks noGrp="1"/>
          </p:cNvSpPr>
          <p:nvPr>
            <p:ph type="title"/>
          </p:nvPr>
        </p:nvSpPr>
        <p:spPr>
          <a:xfrm>
            <a:off x="1851025" y="127000"/>
            <a:ext cx="7092950" cy="1143000"/>
          </a:xfrm>
        </p:spPr>
        <p:txBody>
          <a:bodyPr/>
          <a:lstStyle/>
          <a:p>
            <a:pPr eaLnBrk="1" hangingPunct="1"/>
            <a:r>
              <a:rPr lang="zh-TW" altLang="en-US"/>
              <a:t>第</a:t>
            </a:r>
            <a:r>
              <a:rPr lang="en-US" altLang="zh-TW"/>
              <a:t>4</a:t>
            </a:r>
            <a:r>
              <a:rPr lang="zh-TW" altLang="en-US"/>
              <a:t>章 供給與需求的市場力量</a:t>
            </a:r>
          </a:p>
        </p:txBody>
      </p:sp>
      <p:sp>
        <p:nvSpPr>
          <p:cNvPr id="87043" name="Rectangle 3">
            <a:extLst>
              <a:ext uri="{FF2B5EF4-FFF2-40B4-BE49-F238E27FC236}">
                <a16:creationId xmlns:a16="http://schemas.microsoft.com/office/drawing/2014/main" id="{49ED09D5-20F7-476D-9D71-9CDDD7BBCFBE}"/>
              </a:ext>
            </a:extLst>
          </p:cNvPr>
          <p:cNvSpPr>
            <a:spLocks noGrp="1"/>
          </p:cNvSpPr>
          <p:nvPr>
            <p:ph idx="1"/>
          </p:nvPr>
        </p:nvSpPr>
        <p:spPr/>
        <p:txBody>
          <a:bodyPr/>
          <a:lstStyle/>
          <a:p>
            <a:pPr eaLnBrk="1" hangingPunct="1"/>
            <a:r>
              <a:rPr lang="zh-TW" altLang="en-US"/>
              <a:t>當颱風來襲時，蔬果的價格會上漲；</a:t>
            </a:r>
          </a:p>
          <a:p>
            <a:pPr eaLnBrk="1" hangingPunct="1">
              <a:buFont typeface="Arial" panose="020B0604020202020204" pitchFamily="34" charset="0"/>
              <a:buNone/>
            </a:pPr>
            <a:r>
              <a:rPr lang="en-US" altLang="zh-TW"/>
              <a:t>	</a:t>
            </a:r>
            <a:r>
              <a:rPr lang="zh-TW" altLang="en-US"/>
              <a:t>當禽流感的疫情發布時，雞肉的價格會應聲下跌；</a:t>
            </a:r>
          </a:p>
          <a:p>
            <a:pPr eaLnBrk="1" hangingPunct="1">
              <a:buFont typeface="Arial" panose="020B0604020202020204" pitchFamily="34" charset="0"/>
              <a:buNone/>
            </a:pPr>
            <a:r>
              <a:rPr lang="en-US" altLang="zh-TW"/>
              <a:t>	</a:t>
            </a:r>
            <a:r>
              <a:rPr lang="zh-TW" altLang="en-US"/>
              <a:t>當中東爆發戰爭時，汽油的價格會上漲，且耗油車的價格會下跌。</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a:t>這些事件有何共通點？它們都顯示出供給與需求的運作。</a:t>
            </a:r>
          </a:p>
        </p:txBody>
      </p:sp>
      <p:sp>
        <p:nvSpPr>
          <p:cNvPr id="87044" name="投影片編號版面配置區 5">
            <a:extLst>
              <a:ext uri="{FF2B5EF4-FFF2-40B4-BE49-F238E27FC236}">
                <a16:creationId xmlns:a16="http://schemas.microsoft.com/office/drawing/2014/main" id="{96797611-1946-4D5A-AF9A-A53F6ACB317A}"/>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EF1E497B-C3F5-491E-A579-2E21E6B9681B}"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7BC2AD6-0E67-4F98-9AEF-5BE897706D48}"/>
              </a:ext>
            </a:extLst>
          </p:cNvPr>
          <p:cNvSpPr>
            <a:spLocks noGrp="1"/>
          </p:cNvSpPr>
          <p:nvPr>
            <p:ph type="title"/>
          </p:nvPr>
        </p:nvSpPr>
        <p:spPr>
          <a:xfrm>
            <a:off x="2051050" y="44450"/>
            <a:ext cx="6635750" cy="1143000"/>
          </a:xfrm>
        </p:spPr>
        <p:txBody>
          <a:bodyPr/>
          <a:lstStyle/>
          <a:p>
            <a:pPr eaLnBrk="1" hangingPunct="1"/>
            <a:r>
              <a:rPr lang="zh-TW" altLang="en-US"/>
              <a:t>個別需求與市場需求</a:t>
            </a:r>
          </a:p>
        </p:txBody>
      </p:sp>
      <p:sp>
        <p:nvSpPr>
          <p:cNvPr id="311299" name="Rectangle 3">
            <a:extLst>
              <a:ext uri="{FF2B5EF4-FFF2-40B4-BE49-F238E27FC236}">
                <a16:creationId xmlns:a16="http://schemas.microsoft.com/office/drawing/2014/main" id="{48D50B23-C708-4425-A5A0-1C0A42663159}"/>
              </a:ext>
            </a:extLst>
          </p:cNvPr>
          <p:cNvSpPr>
            <a:spLocks noGrp="1"/>
          </p:cNvSpPr>
          <p:nvPr>
            <p:ph idx="1"/>
          </p:nvPr>
        </p:nvSpPr>
        <p:spPr/>
        <p:txBody>
          <a:bodyPr/>
          <a:lstStyle/>
          <a:p>
            <a:pPr eaLnBrk="1" hangingPunct="1">
              <a:buFont typeface="Arial" charset="0"/>
              <a:buNone/>
              <a:defRPr/>
            </a:pPr>
            <a:r>
              <a:rPr lang="en-US" altLang="zh-TW" dirty="0"/>
              <a:t>	</a:t>
            </a:r>
            <a:r>
              <a:rPr lang="zh-TW" altLang="en-US" dirty="0"/>
              <a:t>由於我們的重點在分析市場如何運作，所以我們考慮的大部分是市場需求曲線。</a:t>
            </a:r>
          </a:p>
          <a:p>
            <a:pPr eaLnBrk="1" hangingPunct="1">
              <a:buFont typeface="Arial" charset="0"/>
              <a:buNone/>
              <a:defRPr/>
            </a:pPr>
            <a:r>
              <a:rPr lang="en-US" altLang="zh-TW" sz="700" dirty="0"/>
              <a:t> </a:t>
            </a:r>
            <a:endParaRPr lang="zh-TW" altLang="en-US" sz="700" dirty="0"/>
          </a:p>
          <a:p>
            <a:pPr eaLnBrk="1" hangingPunct="1">
              <a:buFont typeface="Arial" charset="0"/>
              <a:buNone/>
              <a:defRPr/>
            </a:pPr>
            <a:r>
              <a:rPr lang="en-US" altLang="zh-TW" b="1" dirty="0">
                <a:solidFill>
                  <a:srgbClr val="FF0000"/>
                </a:solidFill>
                <a:effectLst>
                  <a:outerShdw blurRad="38100" dist="38100" dir="2700000" algn="tl">
                    <a:srgbClr val="C0C0C0"/>
                  </a:outerShdw>
                </a:effectLst>
              </a:rPr>
              <a:t>	</a:t>
            </a:r>
            <a:r>
              <a:rPr lang="zh-TW" altLang="en-US" b="1" dirty="0">
                <a:solidFill>
                  <a:srgbClr val="FF0000"/>
                </a:solidFill>
                <a:effectLst>
                  <a:outerShdw blurRad="38100" dist="38100" dir="2700000" algn="tl">
                    <a:srgbClr val="C0C0C0"/>
                  </a:outerShdw>
                </a:effectLst>
              </a:rPr>
              <a:t>市場需求曲線顯示，在影響買者購買數量的其他因素（如所得）不變下，當商品價格改變時，總需求量會如何變動。</a:t>
            </a:r>
          </a:p>
        </p:txBody>
      </p:sp>
      <p:sp>
        <p:nvSpPr>
          <p:cNvPr id="114692" name="投影片編號版面配置區 5">
            <a:extLst>
              <a:ext uri="{FF2B5EF4-FFF2-40B4-BE49-F238E27FC236}">
                <a16:creationId xmlns:a16="http://schemas.microsoft.com/office/drawing/2014/main" id="{B66D6A5E-6C51-478C-83BC-16480C0DAABB}"/>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5812913C-054D-41EC-B972-7C6A6FB339A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9137843D-09CC-4214-910E-BC7A3298BCFB}"/>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113667" name="Rectangle 3">
            <a:extLst>
              <a:ext uri="{FF2B5EF4-FFF2-40B4-BE49-F238E27FC236}">
                <a16:creationId xmlns:a16="http://schemas.microsoft.com/office/drawing/2014/main" id="{E78EAB8A-7967-496C-9CB5-55715889E4E9}"/>
              </a:ext>
            </a:extLst>
          </p:cNvPr>
          <p:cNvSpPr>
            <a:spLocks noGrp="1"/>
          </p:cNvSpPr>
          <p:nvPr>
            <p:ph idx="1"/>
          </p:nvPr>
        </p:nvSpPr>
        <p:spPr/>
        <p:txBody>
          <a:bodyPr/>
          <a:lstStyle/>
          <a:p>
            <a:pPr>
              <a:defRPr/>
            </a:pPr>
            <a:r>
              <a:rPr lang="zh-TW" altLang="en-US" dirty="0"/>
              <a:t>冰淇淋的需求曲線顯示，在冰淇淋價格之外，其他會影響人們購買決策的因素不變下，人們在每一價格下的購買數量。 </a:t>
            </a:r>
          </a:p>
          <a:p>
            <a:pPr eaLnBrk="1" hangingPunct="1">
              <a:defRPr/>
            </a:pPr>
            <a:endParaRPr lang="zh-TW" altLang="en-US" sz="700" dirty="0"/>
          </a:p>
          <a:p>
            <a:pPr marL="355600" indent="0">
              <a:buFont typeface="Arial" panose="020B0604020202020204" pitchFamily="34" charset="0"/>
              <a:buNone/>
              <a:defRPr/>
            </a:pPr>
            <a:r>
              <a:rPr lang="zh-TW" altLang="en-US" dirty="0"/>
              <a:t>因此，當這些其他因素變動時，人們的需求量會跟著變動，從而個別需求曲線，進而市場需求曲線會變動。</a:t>
            </a:r>
          </a:p>
        </p:txBody>
      </p:sp>
      <p:sp>
        <p:nvSpPr>
          <p:cNvPr id="115716" name="投影片編號版面配置區 5">
            <a:extLst>
              <a:ext uri="{FF2B5EF4-FFF2-40B4-BE49-F238E27FC236}">
                <a16:creationId xmlns:a16="http://schemas.microsoft.com/office/drawing/2014/main" id="{F2DA8245-F49D-4E4F-B207-8AB18028CC31}"/>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65DF447F-1C02-4B22-9AD9-BD8A92AB96A7}"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2236B71C-DAFA-4C82-85D3-754528AC4F71}"/>
              </a:ext>
            </a:extLst>
          </p:cNvPr>
          <p:cNvSpPr>
            <a:spLocks noGrp="1"/>
          </p:cNvSpPr>
          <p:nvPr>
            <p:ph type="title"/>
          </p:nvPr>
        </p:nvSpPr>
        <p:spPr>
          <a:xfrm>
            <a:off x="2051050" y="44450"/>
            <a:ext cx="6635750" cy="1143000"/>
          </a:xfrm>
        </p:spPr>
        <p:txBody>
          <a:bodyPr/>
          <a:lstStyle/>
          <a:p>
            <a:pPr eaLnBrk="1" hangingPunct="1"/>
            <a:r>
              <a:rPr lang="zh-TW" altLang="en-US"/>
              <a:t>市場需求與個別需求</a:t>
            </a:r>
          </a:p>
        </p:txBody>
      </p:sp>
      <p:sp>
        <p:nvSpPr>
          <p:cNvPr id="114691" name="Rectangle 3">
            <a:extLst>
              <a:ext uri="{FF2B5EF4-FFF2-40B4-BE49-F238E27FC236}">
                <a16:creationId xmlns:a16="http://schemas.microsoft.com/office/drawing/2014/main" id="{30167FEB-E767-4C9C-B22F-134ED5847911}"/>
              </a:ext>
            </a:extLst>
          </p:cNvPr>
          <p:cNvSpPr>
            <a:spLocks noGrp="1"/>
          </p:cNvSpPr>
          <p:nvPr>
            <p:ph idx="1"/>
          </p:nvPr>
        </p:nvSpPr>
        <p:spPr/>
        <p:txBody>
          <a:bodyPr/>
          <a:lstStyle/>
          <a:p>
            <a:pPr eaLnBrk="1" hangingPunct="1">
              <a:buFont typeface="Arial" panose="020B0604020202020204" pitchFamily="34" charset="0"/>
              <a:buNone/>
              <a:defRPr/>
            </a:pPr>
            <a:r>
              <a:rPr lang="en-US" altLang="zh-TW" dirty="0"/>
              <a:t>	</a:t>
            </a:r>
            <a:r>
              <a:rPr lang="zh-TW" altLang="en-US" sz="2800" dirty="0">
                <a:solidFill>
                  <a:srgbClr val="000099"/>
                </a:solidFill>
              </a:rPr>
              <a:t>例：假設美國醫學會發現，常吃冰淇淋的民眾身體會比較健康，也比較長壽。</a:t>
            </a:r>
            <a:endParaRPr lang="zh-TW" altLang="en-US" dirty="0">
              <a:solidFill>
                <a:srgbClr val="000099"/>
              </a:solidFill>
            </a:endParaRPr>
          </a:p>
          <a:p>
            <a:pPr eaLnBrk="1" hangingPunct="1">
              <a:buFont typeface="Arial" panose="020B0604020202020204" pitchFamily="34" charset="0"/>
              <a:buNone/>
              <a:defRPr/>
            </a:pPr>
            <a:r>
              <a:rPr lang="zh-TW" altLang="en-US" sz="700" dirty="0"/>
              <a:t> </a:t>
            </a:r>
          </a:p>
          <a:p>
            <a:pPr marL="355600" indent="0">
              <a:buFont typeface="Arial" panose="020B0604020202020204" pitchFamily="34" charset="0"/>
              <a:buNone/>
              <a:defRPr/>
            </a:pPr>
            <a:r>
              <a:rPr lang="zh-TW" altLang="en-US" dirty="0"/>
              <a:t>此一發現會使冰淇淋需求增加，亦即在每一價格下，人們會購買更多的冰淇淋，因此冰淇淋的需求曲線會移動。</a:t>
            </a:r>
          </a:p>
        </p:txBody>
      </p:sp>
      <p:sp>
        <p:nvSpPr>
          <p:cNvPr id="116740" name="投影片編號版面配置區 5">
            <a:extLst>
              <a:ext uri="{FF2B5EF4-FFF2-40B4-BE49-F238E27FC236}">
                <a16:creationId xmlns:a16="http://schemas.microsoft.com/office/drawing/2014/main" id="{483C2F67-1108-4001-AD55-4FB416A3015C}"/>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0E20CF4-C5EB-4592-AE29-076A323B8B63}"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9D825264-A396-4C83-9B47-4FA55DB608C6}"/>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314371" name="Rectangle 3">
            <a:extLst>
              <a:ext uri="{FF2B5EF4-FFF2-40B4-BE49-F238E27FC236}">
                <a16:creationId xmlns:a16="http://schemas.microsoft.com/office/drawing/2014/main" id="{0F0D81B3-0F6E-48DD-8DB2-01A30EFA620F}"/>
              </a:ext>
            </a:extLst>
          </p:cNvPr>
          <p:cNvSpPr>
            <a:spLocks noGrp="1"/>
          </p:cNvSpPr>
          <p:nvPr>
            <p:ph idx="1"/>
          </p:nvPr>
        </p:nvSpPr>
        <p:spPr/>
        <p:txBody>
          <a:bodyPr/>
          <a:lstStyle/>
          <a:p>
            <a:pPr eaLnBrk="1" hangingPunct="1">
              <a:buFont typeface="Arial" charset="0"/>
              <a:buChar char="•"/>
              <a:defRPr/>
            </a:pPr>
            <a:r>
              <a:rPr lang="zh-TW" altLang="en-US" dirty="0"/>
              <a:t>圖</a:t>
            </a:r>
            <a:r>
              <a:rPr lang="en-US" altLang="zh-TW" dirty="0"/>
              <a:t>3</a:t>
            </a:r>
            <a:r>
              <a:rPr lang="zh-TW" altLang="en-US" dirty="0"/>
              <a:t>顯示需求曲線的移動。</a:t>
            </a:r>
          </a:p>
          <a:p>
            <a:pPr eaLnBrk="1" hangingPunct="1">
              <a:buFont typeface="Arial" charset="0"/>
              <a:buChar char="•"/>
              <a:defRPr/>
            </a:pPr>
            <a:endParaRPr lang="zh-TW" altLang="en-US" sz="700" dirty="0"/>
          </a:p>
          <a:p>
            <a:pPr marL="355600" indent="-355600">
              <a:buFont typeface="Arial" panose="020B0604020202020204" pitchFamily="34" charset="0"/>
              <a:buNone/>
              <a:defRPr/>
            </a:pPr>
            <a:r>
              <a:rPr lang="en-US" altLang="zh-TW" dirty="0"/>
              <a:t>	</a:t>
            </a:r>
            <a:r>
              <a:rPr lang="zh-TW" altLang="en-US" dirty="0"/>
              <a:t>任何使每一價格下</a:t>
            </a:r>
            <a:r>
              <a:rPr lang="zh-TW" altLang="zh-TW" dirty="0"/>
              <a:t>之</a:t>
            </a:r>
            <a:r>
              <a:rPr lang="zh-TW" altLang="en-US" dirty="0"/>
              <a:t>需求量增加的變化，如上述虛構的醫學發現，會造成需求曲線往右移，我們稱為</a:t>
            </a:r>
            <a:r>
              <a:rPr lang="zh-TW" altLang="en-US" b="1" dirty="0">
                <a:solidFill>
                  <a:srgbClr val="FF0000"/>
                </a:solidFill>
              </a:rPr>
              <a:t>需求增加</a:t>
            </a:r>
            <a:r>
              <a:rPr lang="zh-TW" altLang="en-US" dirty="0"/>
              <a:t>（</a:t>
            </a:r>
            <a:r>
              <a:rPr lang="en-US" altLang="zh-TW" dirty="0"/>
              <a:t>increase in demand</a:t>
            </a:r>
            <a:r>
              <a:rPr lang="zh-TW" altLang="en-US" dirty="0"/>
              <a:t>）。</a:t>
            </a:r>
          </a:p>
          <a:p>
            <a:pPr eaLnBrk="1" hangingPunct="1">
              <a:buFont typeface="Arial" charset="0"/>
              <a:buChar char="•"/>
              <a:defRPr/>
            </a:pPr>
            <a:endParaRPr lang="zh-TW" altLang="en-US" sz="700" dirty="0"/>
          </a:p>
          <a:p>
            <a:pPr eaLnBrk="1" hangingPunct="1">
              <a:buFont typeface="Arial" charset="0"/>
              <a:buNone/>
              <a:defRPr/>
            </a:pPr>
            <a:r>
              <a:rPr lang="en-US" altLang="zh-TW" dirty="0"/>
              <a:t>	</a:t>
            </a:r>
            <a:r>
              <a:rPr lang="zh-TW" altLang="en-US" dirty="0"/>
              <a:t>相反地，任何使每一價格下</a:t>
            </a:r>
            <a:r>
              <a:rPr lang="zh-TW" altLang="zh-TW" dirty="0"/>
              <a:t>之</a:t>
            </a:r>
            <a:r>
              <a:rPr lang="zh-TW" altLang="en-US" dirty="0"/>
              <a:t>需求量減少的變化，會造成需求曲線往左移，我們稱為</a:t>
            </a:r>
            <a:r>
              <a:rPr lang="zh-TW" altLang="en-US" b="1" dirty="0">
                <a:solidFill>
                  <a:srgbClr val="FF0000"/>
                </a:solidFill>
              </a:rPr>
              <a:t>需求減少</a:t>
            </a:r>
            <a:r>
              <a:rPr lang="zh-TW" altLang="en-US" dirty="0"/>
              <a:t>（</a:t>
            </a:r>
            <a:r>
              <a:rPr lang="en-US" altLang="zh-TW" dirty="0"/>
              <a:t>decrease in demand</a:t>
            </a:r>
            <a:r>
              <a:rPr lang="zh-TW" altLang="en-US" dirty="0"/>
              <a:t>）。</a:t>
            </a:r>
          </a:p>
        </p:txBody>
      </p:sp>
      <p:sp>
        <p:nvSpPr>
          <p:cNvPr id="117764" name="投影片編號版面配置區 5">
            <a:extLst>
              <a:ext uri="{FF2B5EF4-FFF2-40B4-BE49-F238E27FC236}">
                <a16:creationId xmlns:a16="http://schemas.microsoft.com/office/drawing/2014/main" id="{036854E7-B200-4169-8FDE-746C76DA62B3}"/>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766E7F0E-4271-4E86-A902-42B315069ED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9F78C8F2-10C1-477D-AA51-82BCF239FB11}"/>
              </a:ext>
            </a:extLst>
          </p:cNvPr>
          <p:cNvSpPr>
            <a:spLocks noGrp="1"/>
          </p:cNvSpPr>
          <p:nvPr>
            <p:ph type="title"/>
          </p:nvPr>
        </p:nvSpPr>
        <p:spPr>
          <a:xfrm>
            <a:off x="2051050" y="44450"/>
            <a:ext cx="6635750" cy="1143000"/>
          </a:xfrm>
        </p:spPr>
        <p:txBody>
          <a:bodyPr/>
          <a:lstStyle/>
          <a:p>
            <a:pPr eaLnBrk="1" hangingPunct="1"/>
            <a:r>
              <a:rPr lang="zh-TW" altLang="en-US"/>
              <a:t>圖</a:t>
            </a:r>
            <a:r>
              <a:rPr lang="en-US" altLang="zh-TW"/>
              <a:t>3  </a:t>
            </a:r>
            <a:r>
              <a:rPr lang="zh-TW" altLang="en-US"/>
              <a:t>需求曲線的移動</a:t>
            </a:r>
          </a:p>
        </p:txBody>
      </p:sp>
      <p:sp>
        <p:nvSpPr>
          <p:cNvPr id="118787" name="投影片編號版面配置區 5">
            <a:extLst>
              <a:ext uri="{FF2B5EF4-FFF2-40B4-BE49-F238E27FC236}">
                <a16:creationId xmlns:a16="http://schemas.microsoft.com/office/drawing/2014/main" id="{382F3A39-6375-4F61-9294-83E36FCA2B84}"/>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15F77502-E3AE-4DA7-A391-931E3EBB2E64}"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39">
            <a:extLst>
              <a:ext uri="{FF2B5EF4-FFF2-40B4-BE49-F238E27FC236}">
                <a16:creationId xmlns:a16="http://schemas.microsoft.com/office/drawing/2014/main" id="{6E135F4C-8AB0-4B7E-92D6-1BDFFADD2A19}"/>
              </a:ext>
            </a:extLst>
          </p:cNvPr>
          <p:cNvSpPr/>
          <p:nvPr/>
        </p:nvSpPr>
        <p:spPr>
          <a:xfrm>
            <a:off x="1946275" y="1809750"/>
            <a:ext cx="6019800" cy="373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2000">
              <a:solidFill>
                <a:srgbClr val="FFFFFF"/>
              </a:solidFill>
              <a:cs typeface="Arial" pitchFamily="34" charset="0"/>
            </a:endParaRPr>
          </a:p>
        </p:txBody>
      </p:sp>
      <p:grpSp>
        <p:nvGrpSpPr>
          <p:cNvPr id="6" name="Group 12">
            <a:extLst>
              <a:ext uri="{FF2B5EF4-FFF2-40B4-BE49-F238E27FC236}">
                <a16:creationId xmlns:a16="http://schemas.microsoft.com/office/drawing/2014/main" id="{C90B7502-0209-4839-B508-D31E670F0B41}"/>
              </a:ext>
            </a:extLst>
          </p:cNvPr>
          <p:cNvGrpSpPr>
            <a:grpSpLocks/>
          </p:cNvGrpSpPr>
          <p:nvPr/>
        </p:nvGrpSpPr>
        <p:grpSpPr bwMode="auto">
          <a:xfrm>
            <a:off x="457200" y="1724025"/>
            <a:ext cx="1519238" cy="3821113"/>
            <a:chOff x="339142" y="1362670"/>
            <a:chExt cx="1520262" cy="3819724"/>
          </a:xfrm>
        </p:grpSpPr>
        <p:cxnSp>
          <p:nvCxnSpPr>
            <p:cNvPr id="7" name="Straight Connector 5">
              <a:extLst>
                <a:ext uri="{FF2B5EF4-FFF2-40B4-BE49-F238E27FC236}">
                  <a16:creationId xmlns:a16="http://schemas.microsoft.com/office/drawing/2014/main" id="{8FABC2EF-417D-4754-9689-05FF72D6947E}"/>
                </a:ext>
              </a:extLst>
            </p:cNvPr>
            <p:cNvCxnSpPr/>
            <p:nvPr/>
          </p:nvCxnSpPr>
          <p:spPr>
            <a:xfrm rot="5400000">
              <a:off x="-76674" y="3276498"/>
              <a:ext cx="381020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8812" name="TextBox 9">
              <a:extLst>
                <a:ext uri="{FF2B5EF4-FFF2-40B4-BE49-F238E27FC236}">
                  <a16:creationId xmlns:a16="http://schemas.microsoft.com/office/drawing/2014/main" id="{06C310F5-24C7-467C-9F71-63A71A7DDA81}"/>
                </a:ext>
              </a:extLst>
            </p:cNvPr>
            <p:cNvSpPr txBox="1">
              <a:spLocks noChangeArrowheads="1"/>
            </p:cNvSpPr>
            <p:nvPr/>
          </p:nvSpPr>
          <p:spPr bwMode="auto">
            <a:xfrm>
              <a:off x="339142" y="1362670"/>
              <a:ext cx="1520262" cy="714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冰淇淋每球價格</a:t>
              </a:r>
              <a:endParaRPr lang="en-US" altLang="zh-TW" sz="2000">
                <a:latin typeface="Arial" panose="020B0604020202020204" pitchFamily="34" charset="0"/>
                <a:ea typeface="新細明體" panose="02020500000000000000" pitchFamily="18" charset="-120"/>
              </a:endParaRPr>
            </a:p>
          </p:txBody>
        </p:sp>
      </p:grpSp>
      <p:grpSp>
        <p:nvGrpSpPr>
          <p:cNvPr id="9" name="Group 11">
            <a:extLst>
              <a:ext uri="{FF2B5EF4-FFF2-40B4-BE49-F238E27FC236}">
                <a16:creationId xmlns:a16="http://schemas.microsoft.com/office/drawing/2014/main" id="{49B39310-62D7-4C87-81A9-CA04E6FD1EC4}"/>
              </a:ext>
            </a:extLst>
          </p:cNvPr>
          <p:cNvGrpSpPr>
            <a:grpSpLocks/>
          </p:cNvGrpSpPr>
          <p:nvPr/>
        </p:nvGrpSpPr>
        <p:grpSpPr bwMode="auto">
          <a:xfrm>
            <a:off x="1793875" y="5543550"/>
            <a:ext cx="7319963" cy="552450"/>
            <a:chOff x="1676400" y="5181600"/>
            <a:chExt cx="7318645" cy="552245"/>
          </a:xfrm>
        </p:grpSpPr>
        <p:cxnSp>
          <p:nvCxnSpPr>
            <p:cNvPr id="10" name="Straight Connector 7">
              <a:extLst>
                <a:ext uri="{FF2B5EF4-FFF2-40B4-BE49-F238E27FC236}">
                  <a16:creationId xmlns:a16="http://schemas.microsoft.com/office/drawing/2014/main" id="{A29DDAF5-DE01-4F82-9EFD-BAA3E7DA071D}"/>
                </a:ext>
              </a:extLst>
            </p:cNvPr>
            <p:cNvCxnSpPr/>
            <p:nvPr/>
          </p:nvCxnSpPr>
          <p:spPr>
            <a:xfrm>
              <a:off x="1828773" y="5181600"/>
              <a:ext cx="6018716"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8809" name="TextBox 8">
              <a:extLst>
                <a:ext uri="{FF2B5EF4-FFF2-40B4-BE49-F238E27FC236}">
                  <a16:creationId xmlns:a16="http://schemas.microsoft.com/office/drawing/2014/main" id="{B11D5820-BB30-4873-8D56-48B325DDF2EC}"/>
                </a:ext>
              </a:extLst>
            </p:cNvPr>
            <p:cNvSpPr txBox="1">
              <a:spLocks noChangeArrowheads="1"/>
            </p:cNvSpPr>
            <p:nvPr/>
          </p:nvSpPr>
          <p:spPr bwMode="auto">
            <a:xfrm>
              <a:off x="6845258" y="5334000"/>
              <a:ext cx="2149787" cy="39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冰淇淋需求量</a:t>
              </a:r>
              <a:r>
                <a:rPr lang="en-US" altLang="zh-TW" sz="2000">
                  <a:latin typeface="Arial" panose="020B0604020202020204" pitchFamily="34" charset="0"/>
                  <a:ea typeface="新細明體" panose="02020500000000000000" pitchFamily="18" charset="-120"/>
                </a:rPr>
                <a:t>(</a:t>
              </a:r>
              <a:r>
                <a:rPr lang="zh-TW" altLang="en-US" sz="2000">
                  <a:latin typeface="Arial" panose="020B0604020202020204" pitchFamily="34" charset="0"/>
                  <a:ea typeface="新細明體" panose="02020500000000000000" pitchFamily="18" charset="-120"/>
                </a:rPr>
                <a:t>球</a:t>
              </a:r>
              <a:r>
                <a:rPr lang="en-US" altLang="zh-TW" sz="2000">
                  <a:latin typeface="Arial" panose="020B0604020202020204" pitchFamily="34" charset="0"/>
                  <a:ea typeface="新細明體" panose="02020500000000000000" pitchFamily="18" charset="-120"/>
                </a:rPr>
                <a:t>)</a:t>
              </a:r>
            </a:p>
          </p:txBody>
        </p:sp>
        <p:sp>
          <p:nvSpPr>
            <p:cNvPr id="118810" name="TextBox 10">
              <a:extLst>
                <a:ext uri="{FF2B5EF4-FFF2-40B4-BE49-F238E27FC236}">
                  <a16:creationId xmlns:a16="http://schemas.microsoft.com/office/drawing/2014/main" id="{01179DF2-92EE-45E8-9449-2937C266C698}"/>
                </a:ext>
              </a:extLst>
            </p:cNvPr>
            <p:cNvSpPr txBox="1">
              <a:spLocks noChangeArrowheads="1"/>
            </p:cNvSpPr>
            <p:nvPr/>
          </p:nvSpPr>
          <p:spPr bwMode="auto">
            <a:xfrm>
              <a:off x="1676400" y="5181603"/>
              <a:ext cx="327334" cy="39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0</a:t>
              </a:r>
            </a:p>
          </p:txBody>
        </p:sp>
      </p:grpSp>
      <p:grpSp>
        <p:nvGrpSpPr>
          <p:cNvPr id="13" name="Group 16">
            <a:extLst>
              <a:ext uri="{FF2B5EF4-FFF2-40B4-BE49-F238E27FC236}">
                <a16:creationId xmlns:a16="http://schemas.microsoft.com/office/drawing/2014/main" id="{8FB0A53D-F161-4FC1-9F1B-C4E9EB2E8A60}"/>
              </a:ext>
            </a:extLst>
          </p:cNvPr>
          <p:cNvGrpSpPr>
            <a:grpSpLocks/>
          </p:cNvGrpSpPr>
          <p:nvPr/>
        </p:nvGrpSpPr>
        <p:grpSpPr bwMode="auto">
          <a:xfrm>
            <a:off x="3013075" y="1885950"/>
            <a:ext cx="3792538" cy="3067050"/>
            <a:chOff x="2870268" y="1828800"/>
            <a:chExt cx="3792024" cy="3067136"/>
          </a:xfrm>
        </p:grpSpPr>
        <p:cxnSp>
          <p:nvCxnSpPr>
            <p:cNvPr id="14" name="Straight Connector 14">
              <a:extLst>
                <a:ext uri="{FF2B5EF4-FFF2-40B4-BE49-F238E27FC236}">
                  <a16:creationId xmlns:a16="http://schemas.microsoft.com/office/drawing/2014/main" id="{77092BDB-1E7C-4E67-BF43-2905CD6920E9}"/>
                </a:ext>
              </a:extLst>
            </p:cNvPr>
            <p:cNvCxnSpPr/>
            <p:nvPr/>
          </p:nvCxnSpPr>
          <p:spPr>
            <a:xfrm rot="16200000" flipH="1">
              <a:off x="2806558" y="1892510"/>
              <a:ext cx="2667075" cy="2539656"/>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18807" name="TextBox 15">
              <a:extLst>
                <a:ext uri="{FF2B5EF4-FFF2-40B4-BE49-F238E27FC236}">
                  <a16:creationId xmlns:a16="http://schemas.microsoft.com/office/drawing/2014/main" id="{8D2B2D6F-F633-4CBA-8A46-3F357114C037}"/>
                </a:ext>
              </a:extLst>
            </p:cNvPr>
            <p:cNvSpPr txBox="1">
              <a:spLocks noChangeArrowheads="1"/>
            </p:cNvSpPr>
            <p:nvPr/>
          </p:nvSpPr>
          <p:spPr bwMode="auto">
            <a:xfrm>
              <a:off x="5030114" y="4495800"/>
              <a:ext cx="1632178" cy="400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需求曲線</a:t>
              </a:r>
              <a:r>
                <a:rPr lang="en-US" altLang="zh-TW" sz="2000">
                  <a:latin typeface="Arial" panose="020B0604020202020204" pitchFamily="34" charset="0"/>
                  <a:ea typeface="新細明體" panose="02020500000000000000" pitchFamily="18" charset="-120"/>
                </a:rPr>
                <a:t>, </a:t>
              </a:r>
              <a:r>
                <a:rPr lang="en-US" altLang="zh-TW" sz="2000" i="1">
                  <a:latin typeface="Arial" panose="020B0604020202020204" pitchFamily="34" charset="0"/>
                  <a:ea typeface="新細明體" panose="02020500000000000000" pitchFamily="18" charset="-120"/>
                </a:rPr>
                <a:t>D</a:t>
              </a:r>
              <a:r>
                <a:rPr lang="en-US" altLang="zh-TW" sz="2000" baseline="-25000">
                  <a:latin typeface="Arial" panose="020B0604020202020204" pitchFamily="34" charset="0"/>
                  <a:ea typeface="新細明體" panose="02020500000000000000" pitchFamily="18" charset="-120"/>
                </a:rPr>
                <a:t>1</a:t>
              </a:r>
            </a:p>
          </p:txBody>
        </p:sp>
      </p:grpSp>
      <p:grpSp>
        <p:nvGrpSpPr>
          <p:cNvPr id="16" name="Group 17">
            <a:extLst>
              <a:ext uri="{FF2B5EF4-FFF2-40B4-BE49-F238E27FC236}">
                <a16:creationId xmlns:a16="http://schemas.microsoft.com/office/drawing/2014/main" id="{C81A5158-D21E-4927-8F39-D9C228578E4D}"/>
              </a:ext>
            </a:extLst>
          </p:cNvPr>
          <p:cNvGrpSpPr>
            <a:grpSpLocks/>
          </p:cNvGrpSpPr>
          <p:nvPr/>
        </p:nvGrpSpPr>
        <p:grpSpPr bwMode="auto">
          <a:xfrm>
            <a:off x="2022475" y="2190750"/>
            <a:ext cx="3563938" cy="3143250"/>
            <a:chOff x="2743200" y="1676400"/>
            <a:chExt cx="3563423" cy="3143676"/>
          </a:xfrm>
        </p:grpSpPr>
        <p:cxnSp>
          <p:nvCxnSpPr>
            <p:cNvPr id="17" name="Straight Connector 18">
              <a:extLst>
                <a:ext uri="{FF2B5EF4-FFF2-40B4-BE49-F238E27FC236}">
                  <a16:creationId xmlns:a16="http://schemas.microsoft.com/office/drawing/2014/main" id="{3D68A1E9-1BB4-47B4-9816-E7B9A286DDAC}"/>
                </a:ext>
              </a:extLst>
            </p:cNvPr>
            <p:cNvCxnSpPr/>
            <p:nvPr/>
          </p:nvCxnSpPr>
          <p:spPr>
            <a:xfrm rot="16200000" flipH="1">
              <a:off x="2666638" y="1752962"/>
              <a:ext cx="2667361" cy="251423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8805" name="TextBox 19">
              <a:extLst>
                <a:ext uri="{FF2B5EF4-FFF2-40B4-BE49-F238E27FC236}">
                  <a16:creationId xmlns:a16="http://schemas.microsoft.com/office/drawing/2014/main" id="{BB7639B1-18DA-4838-AFC1-95D7348AE997}"/>
                </a:ext>
              </a:extLst>
            </p:cNvPr>
            <p:cNvSpPr txBox="1">
              <a:spLocks noChangeArrowheads="1"/>
            </p:cNvSpPr>
            <p:nvPr/>
          </p:nvSpPr>
          <p:spPr bwMode="auto">
            <a:xfrm>
              <a:off x="4674445" y="4419940"/>
              <a:ext cx="1632178" cy="400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需求曲線</a:t>
              </a:r>
              <a:r>
                <a:rPr lang="en-US" altLang="zh-TW" sz="2000">
                  <a:latin typeface="Arial" panose="020B0604020202020204" pitchFamily="34" charset="0"/>
                  <a:ea typeface="新細明體" panose="02020500000000000000" pitchFamily="18" charset="-120"/>
                </a:rPr>
                <a:t>, </a:t>
              </a:r>
              <a:r>
                <a:rPr lang="en-US" altLang="zh-TW" sz="2000" i="1">
                  <a:latin typeface="Arial" panose="020B0604020202020204" pitchFamily="34" charset="0"/>
                  <a:ea typeface="新細明體" panose="02020500000000000000" pitchFamily="18" charset="-120"/>
                </a:rPr>
                <a:t>D</a:t>
              </a:r>
              <a:r>
                <a:rPr lang="en-US" altLang="zh-TW" sz="2000" baseline="-25000">
                  <a:latin typeface="Arial" panose="020B0604020202020204" pitchFamily="34" charset="0"/>
                  <a:ea typeface="新細明體" panose="02020500000000000000" pitchFamily="18" charset="-120"/>
                </a:rPr>
                <a:t>3</a:t>
              </a:r>
            </a:p>
          </p:txBody>
        </p:sp>
      </p:grpSp>
      <p:grpSp>
        <p:nvGrpSpPr>
          <p:cNvPr id="19" name="Group 22">
            <a:extLst>
              <a:ext uri="{FF2B5EF4-FFF2-40B4-BE49-F238E27FC236}">
                <a16:creationId xmlns:a16="http://schemas.microsoft.com/office/drawing/2014/main" id="{CD68C20B-CD3E-4F0C-8FE9-2CB129EFA759}"/>
              </a:ext>
            </a:extLst>
          </p:cNvPr>
          <p:cNvGrpSpPr>
            <a:grpSpLocks/>
          </p:cNvGrpSpPr>
          <p:nvPr/>
        </p:nvGrpSpPr>
        <p:grpSpPr bwMode="auto">
          <a:xfrm>
            <a:off x="4613275" y="1962150"/>
            <a:ext cx="3868738" cy="3143250"/>
            <a:chOff x="2743200" y="1676400"/>
            <a:chExt cx="3868223" cy="3143336"/>
          </a:xfrm>
        </p:grpSpPr>
        <p:cxnSp>
          <p:nvCxnSpPr>
            <p:cNvPr id="20" name="Straight Connector 23">
              <a:extLst>
                <a:ext uri="{FF2B5EF4-FFF2-40B4-BE49-F238E27FC236}">
                  <a16:creationId xmlns:a16="http://schemas.microsoft.com/office/drawing/2014/main" id="{0CFD516F-AAC6-442D-B477-55536DDCD03E}"/>
                </a:ext>
              </a:extLst>
            </p:cNvPr>
            <p:cNvCxnSpPr/>
            <p:nvPr/>
          </p:nvCxnSpPr>
          <p:spPr>
            <a:xfrm rot="16200000" flipH="1">
              <a:off x="2666796" y="1752804"/>
              <a:ext cx="2667073" cy="251426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18803" name="TextBox 24">
              <a:extLst>
                <a:ext uri="{FF2B5EF4-FFF2-40B4-BE49-F238E27FC236}">
                  <a16:creationId xmlns:a16="http://schemas.microsoft.com/office/drawing/2014/main" id="{838A6FEC-E326-4C85-B72A-463AC952BA36}"/>
                </a:ext>
              </a:extLst>
            </p:cNvPr>
            <p:cNvSpPr txBox="1">
              <a:spLocks noChangeArrowheads="1"/>
            </p:cNvSpPr>
            <p:nvPr/>
          </p:nvSpPr>
          <p:spPr bwMode="auto">
            <a:xfrm>
              <a:off x="4979245" y="4419600"/>
              <a:ext cx="1632178" cy="400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需求曲線</a:t>
              </a:r>
              <a:r>
                <a:rPr lang="en-US" altLang="zh-TW" sz="2000">
                  <a:latin typeface="Arial" panose="020B0604020202020204" pitchFamily="34" charset="0"/>
                  <a:ea typeface="新細明體" panose="02020500000000000000" pitchFamily="18" charset="-120"/>
                </a:rPr>
                <a:t>, </a:t>
              </a:r>
              <a:r>
                <a:rPr lang="en-US" altLang="zh-TW" sz="2000" i="1">
                  <a:latin typeface="Arial" panose="020B0604020202020204" pitchFamily="34" charset="0"/>
                  <a:ea typeface="新細明體" panose="02020500000000000000" pitchFamily="18" charset="-120"/>
                </a:rPr>
                <a:t>D</a:t>
              </a:r>
              <a:r>
                <a:rPr lang="en-US" altLang="zh-TW" sz="2000" baseline="-25000">
                  <a:latin typeface="Arial" panose="020B0604020202020204" pitchFamily="34" charset="0"/>
                  <a:ea typeface="新細明體" panose="02020500000000000000" pitchFamily="18" charset="-120"/>
                </a:rPr>
                <a:t>2</a:t>
              </a:r>
            </a:p>
          </p:txBody>
        </p:sp>
      </p:grpSp>
      <p:cxnSp>
        <p:nvCxnSpPr>
          <p:cNvPr id="22" name="Straight Arrow Connector 28">
            <a:extLst>
              <a:ext uri="{FF2B5EF4-FFF2-40B4-BE49-F238E27FC236}">
                <a16:creationId xmlns:a16="http://schemas.microsoft.com/office/drawing/2014/main" id="{3BEA279E-C74F-4CF9-8A44-106860AE73BE}"/>
              </a:ext>
            </a:extLst>
          </p:cNvPr>
          <p:cNvCxnSpPr/>
          <p:nvPr/>
        </p:nvCxnSpPr>
        <p:spPr>
          <a:xfrm>
            <a:off x="4232275" y="3028950"/>
            <a:ext cx="1295400"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32">
            <a:extLst>
              <a:ext uri="{FF2B5EF4-FFF2-40B4-BE49-F238E27FC236}">
                <a16:creationId xmlns:a16="http://schemas.microsoft.com/office/drawing/2014/main" id="{ACE0A610-4DA5-41EF-B61B-453F8162FF93}"/>
              </a:ext>
            </a:extLst>
          </p:cNvPr>
          <p:cNvGrpSpPr>
            <a:grpSpLocks/>
          </p:cNvGrpSpPr>
          <p:nvPr/>
        </p:nvGrpSpPr>
        <p:grpSpPr bwMode="auto">
          <a:xfrm>
            <a:off x="4841875" y="2209800"/>
            <a:ext cx="1744663" cy="819150"/>
            <a:chOff x="4724400" y="1848069"/>
            <a:chExt cx="1744477" cy="818931"/>
          </a:xfrm>
        </p:grpSpPr>
        <p:sp>
          <p:nvSpPr>
            <p:cNvPr id="118800" name="TextBox 29">
              <a:extLst>
                <a:ext uri="{FF2B5EF4-FFF2-40B4-BE49-F238E27FC236}">
                  <a16:creationId xmlns:a16="http://schemas.microsoft.com/office/drawing/2014/main" id="{F62D0CC1-3A8A-4D0C-90BA-8E79C305FE25}"/>
                </a:ext>
              </a:extLst>
            </p:cNvPr>
            <p:cNvSpPr txBox="1">
              <a:spLocks noChangeArrowheads="1"/>
            </p:cNvSpPr>
            <p:nvPr/>
          </p:nvSpPr>
          <p:spPr bwMode="auto">
            <a:xfrm>
              <a:off x="5257800" y="1848069"/>
              <a:ext cx="1211077" cy="400110"/>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需求增加</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25" name="Straight Connector 31">
              <a:extLst>
                <a:ext uri="{FF2B5EF4-FFF2-40B4-BE49-F238E27FC236}">
                  <a16:creationId xmlns:a16="http://schemas.microsoft.com/office/drawing/2014/main" id="{FC0B34FD-96C0-4AA8-B8BB-FBE40A723680}"/>
                </a:ext>
              </a:extLst>
            </p:cNvPr>
            <p:cNvCxnSpPr/>
            <p:nvPr/>
          </p:nvCxnSpPr>
          <p:spPr>
            <a:xfrm flipV="1">
              <a:off x="4724400" y="2286102"/>
              <a:ext cx="761919" cy="380898"/>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cxnSp>
        <p:nvCxnSpPr>
          <p:cNvPr id="26" name="Straight Arrow Connector 33">
            <a:extLst>
              <a:ext uri="{FF2B5EF4-FFF2-40B4-BE49-F238E27FC236}">
                <a16:creationId xmlns:a16="http://schemas.microsoft.com/office/drawing/2014/main" id="{AA316BF8-B8F6-4ABF-A427-B390770F7ADE}"/>
              </a:ext>
            </a:extLst>
          </p:cNvPr>
          <p:cNvCxnSpPr/>
          <p:nvPr/>
        </p:nvCxnSpPr>
        <p:spPr>
          <a:xfrm>
            <a:off x="3317875" y="3409950"/>
            <a:ext cx="990600" cy="1588"/>
          </a:xfrm>
          <a:prstGeom prst="straightConnector1">
            <a:avLst/>
          </a:prstGeom>
          <a:ln w="1905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 name="Group 34">
            <a:extLst>
              <a:ext uri="{FF2B5EF4-FFF2-40B4-BE49-F238E27FC236}">
                <a16:creationId xmlns:a16="http://schemas.microsoft.com/office/drawing/2014/main" id="{F003FC33-F909-4A9A-B3F2-43BFC8EC72C1}"/>
              </a:ext>
            </a:extLst>
          </p:cNvPr>
          <p:cNvGrpSpPr>
            <a:grpSpLocks/>
          </p:cNvGrpSpPr>
          <p:nvPr/>
        </p:nvGrpSpPr>
        <p:grpSpPr bwMode="auto">
          <a:xfrm>
            <a:off x="2403475" y="3562350"/>
            <a:ext cx="1295400" cy="800100"/>
            <a:chOff x="3352800" y="2819400"/>
            <a:chExt cx="1295400" cy="800821"/>
          </a:xfrm>
        </p:grpSpPr>
        <p:sp>
          <p:nvSpPr>
            <p:cNvPr id="118798" name="TextBox 35">
              <a:extLst>
                <a:ext uri="{FF2B5EF4-FFF2-40B4-BE49-F238E27FC236}">
                  <a16:creationId xmlns:a16="http://schemas.microsoft.com/office/drawing/2014/main" id="{27192A0C-3023-4CB2-A7AD-9EE5A3F6E686}"/>
                </a:ext>
              </a:extLst>
            </p:cNvPr>
            <p:cNvSpPr txBox="1">
              <a:spLocks noChangeArrowheads="1"/>
            </p:cNvSpPr>
            <p:nvPr/>
          </p:nvSpPr>
          <p:spPr bwMode="auto">
            <a:xfrm>
              <a:off x="3352800" y="3219890"/>
              <a:ext cx="1210588" cy="400331"/>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需求減少</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29" name="Straight Connector 36">
              <a:extLst>
                <a:ext uri="{FF2B5EF4-FFF2-40B4-BE49-F238E27FC236}">
                  <a16:creationId xmlns:a16="http://schemas.microsoft.com/office/drawing/2014/main" id="{34473697-CC77-46B6-886E-4F10FF57DBB8}"/>
                </a:ext>
              </a:extLst>
            </p:cNvPr>
            <p:cNvCxnSpPr/>
            <p:nvPr/>
          </p:nvCxnSpPr>
          <p:spPr>
            <a:xfrm flipV="1">
              <a:off x="3886200" y="2819400"/>
              <a:ext cx="762000" cy="381343"/>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nodeType="afterGroup">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1000"/>
                                        <p:tgtEl>
                                          <p:spTgt spid="22"/>
                                        </p:tgtEl>
                                      </p:cBhvr>
                                    </p:animEffect>
                                  </p:childTnLst>
                                </p:cTn>
                              </p:par>
                            </p:childTnLst>
                          </p:cTn>
                        </p:par>
                        <p:par>
                          <p:cTn id="22" fill="hold" nodeType="afterGroup">
                            <p:stCondLst>
                              <p:cond delay="2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nodeType="afterGroup">
                            <p:stCondLst>
                              <p:cond delay="3000"/>
                            </p:stCondLst>
                            <p:childTnLst>
                              <p:par>
                                <p:cTn id="27" presetID="22" presetClass="entr" presetSubtype="8"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nodeType="afterGroup">
                            <p:stCondLst>
                              <p:cond delay="3500"/>
                            </p:stCondLst>
                            <p:childTnLst>
                              <p:par>
                                <p:cTn id="31" presetID="22" presetClass="entr" presetSubtype="2" fill="hold" nodeType="afterEffect">
                                  <p:stCondLst>
                                    <p:cond delay="50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1000"/>
                                        <p:tgtEl>
                                          <p:spTgt spid="26"/>
                                        </p:tgtEl>
                                      </p:cBhvr>
                                    </p:animEffect>
                                  </p:childTnLst>
                                </p:cTn>
                              </p:par>
                            </p:childTnLst>
                          </p:cTn>
                        </p:par>
                        <p:par>
                          <p:cTn id="34" fill="hold" nodeType="afterGroup">
                            <p:stCondLst>
                              <p:cond delay="5000"/>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nodeType="afterGroup">
                            <p:stCondLst>
                              <p:cond delay="5500"/>
                            </p:stCondLst>
                            <p:childTnLst>
                              <p:par>
                                <p:cTn id="39" presetID="22" presetClass="entr" presetSubtype="8"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001E088A-E7AF-4757-8630-EF8696D896CD}"/>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317443" name="Rectangle 3">
            <a:extLst>
              <a:ext uri="{FF2B5EF4-FFF2-40B4-BE49-F238E27FC236}">
                <a16:creationId xmlns:a16="http://schemas.microsoft.com/office/drawing/2014/main" id="{97850E84-FEF2-47D4-99E1-C5928130D83B}"/>
              </a:ext>
            </a:extLst>
          </p:cNvPr>
          <p:cNvSpPr>
            <a:spLocks noGrp="1"/>
          </p:cNvSpPr>
          <p:nvPr>
            <p:ph idx="1"/>
          </p:nvPr>
        </p:nvSpPr>
        <p:spPr>
          <a:xfrm>
            <a:off x="457200" y="1639888"/>
            <a:ext cx="8229600" cy="4525962"/>
          </a:xfrm>
        </p:spPr>
        <p:txBody>
          <a:bodyPr/>
          <a:lstStyle/>
          <a:p>
            <a:pPr eaLnBrk="1" hangingPunct="1">
              <a:spcBef>
                <a:spcPts val="0"/>
              </a:spcBef>
              <a:buFont typeface="Arial" charset="0"/>
              <a:buChar char="•"/>
              <a:defRPr/>
            </a:pPr>
            <a:r>
              <a:rPr lang="zh-TW" altLang="en-US" sz="2800" dirty="0"/>
              <a:t>有很多變數其變動會造成需求曲線移動。以下是最重要的幾個： </a:t>
            </a:r>
            <a:endParaRPr lang="en-US" altLang="zh-TW" sz="2800" dirty="0"/>
          </a:p>
          <a:p>
            <a:pPr marL="355600" indent="0">
              <a:spcBef>
                <a:spcPts val="0"/>
              </a:spcBef>
              <a:buFont typeface="Arial" panose="020B0604020202020204" pitchFamily="34" charset="0"/>
              <a:buNone/>
              <a:defRPr/>
            </a:pPr>
            <a:r>
              <a:rPr lang="zh-TW" altLang="en-US" sz="2800" b="1" dirty="0">
                <a:solidFill>
                  <a:srgbClr val="FF0000"/>
                </a:solidFill>
              </a:rPr>
              <a:t>所得</a:t>
            </a:r>
            <a:r>
              <a:rPr lang="zh-TW" altLang="en-US" sz="2800" dirty="0"/>
              <a:t>　當你在夏天丟掉工作時，你對冰淇淋的需求會如何變動？很有可能你的需求會減少。所得減少意味著你的總支出會減少，從而大部分商品的支出會減少。</a:t>
            </a:r>
            <a:endParaRPr lang="en-US" altLang="zh-TW" sz="2800" dirty="0"/>
          </a:p>
          <a:p>
            <a:pPr marL="355600" indent="0" eaLnBrk="1" hangingPunct="1">
              <a:spcBef>
                <a:spcPts val="0"/>
              </a:spcBef>
              <a:buFont typeface="Arial" panose="020B0604020202020204" pitchFamily="34" charset="0"/>
              <a:buNone/>
              <a:defRPr/>
            </a:pPr>
            <a:r>
              <a:rPr lang="zh-TW" altLang="en-US" sz="2800" b="1" dirty="0">
                <a:solidFill>
                  <a:srgbClr val="FF0000"/>
                </a:solidFill>
              </a:rPr>
              <a:t>如果商品的需求隨所得減少而減少，則此商品稱為正常財。 </a:t>
            </a:r>
            <a:r>
              <a:rPr lang="en-US" altLang="zh-TW" sz="2800" b="1" dirty="0">
                <a:solidFill>
                  <a:srgbClr val="FF0000"/>
                </a:solidFill>
              </a:rPr>
              <a:t>	</a:t>
            </a:r>
          </a:p>
          <a:p>
            <a:pPr marL="355600" indent="0">
              <a:spcBef>
                <a:spcPts val="0"/>
              </a:spcBef>
              <a:buFont typeface="Arial" panose="020B0604020202020204" pitchFamily="34" charset="0"/>
              <a:buNone/>
              <a:defRPr/>
            </a:pPr>
            <a:r>
              <a:rPr lang="zh-TW" altLang="en-US" sz="2800" b="1" dirty="0">
                <a:solidFill>
                  <a:srgbClr val="FF0000"/>
                </a:solidFill>
              </a:rPr>
              <a:t>如果商品的需求隨所得增加而減少，則此商品稱為劣等財。</a:t>
            </a:r>
            <a:endParaRPr lang="en-US" altLang="zh-TW" sz="2800" b="1" dirty="0">
              <a:solidFill>
                <a:srgbClr val="FF0000"/>
              </a:solidFill>
            </a:endParaRPr>
          </a:p>
          <a:p>
            <a:pPr eaLnBrk="1" hangingPunct="1">
              <a:spcBef>
                <a:spcPts val="0"/>
              </a:spcBef>
              <a:buFont typeface="Arial" charset="0"/>
              <a:buNone/>
              <a:defRPr/>
            </a:pPr>
            <a:r>
              <a:rPr lang="zh-TW" altLang="en-US" sz="2800"/>
              <a:t>    </a:t>
            </a:r>
            <a:r>
              <a:rPr lang="zh-TW" altLang="en-US" sz="2800" b="1">
                <a:solidFill>
                  <a:srgbClr val="FF0000"/>
                </a:solidFill>
              </a:rPr>
              <a:t>如果</a:t>
            </a:r>
            <a:r>
              <a:rPr lang="zh-TW" altLang="en-US" sz="2800" b="1" dirty="0">
                <a:solidFill>
                  <a:srgbClr val="FF0000"/>
                </a:solidFill>
              </a:rPr>
              <a:t>商品的需求隨所得減少而減少，此商品稱為</a:t>
            </a:r>
          </a:p>
          <a:p>
            <a:pPr eaLnBrk="1" hangingPunct="1">
              <a:spcBef>
                <a:spcPts val="0"/>
              </a:spcBef>
              <a:buFont typeface="Arial" charset="0"/>
              <a:buNone/>
              <a:defRPr/>
            </a:pPr>
            <a:r>
              <a:rPr lang="en-US" altLang="zh-TW" sz="2400" dirty="0"/>
              <a:t>	</a:t>
            </a:r>
            <a:r>
              <a:rPr lang="zh-TW" altLang="en-US" sz="2400" dirty="0">
                <a:solidFill>
                  <a:srgbClr val="000099"/>
                </a:solidFill>
              </a:rPr>
              <a:t>例：搭公車。</a:t>
            </a:r>
          </a:p>
        </p:txBody>
      </p:sp>
      <p:sp>
        <p:nvSpPr>
          <p:cNvPr id="119812" name="投影片編號版面配置區 5">
            <a:extLst>
              <a:ext uri="{FF2B5EF4-FFF2-40B4-BE49-F238E27FC236}">
                <a16:creationId xmlns:a16="http://schemas.microsoft.com/office/drawing/2014/main" id="{A29B0109-B98A-4333-84C7-8D38EBD1CD6E}"/>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A56E005-ECB8-4123-BF0F-B78880E0D524}"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A084E9F8-EE84-4CB6-AE29-A686C89B4DC6}"/>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318467" name="Rectangle 3">
            <a:extLst>
              <a:ext uri="{FF2B5EF4-FFF2-40B4-BE49-F238E27FC236}">
                <a16:creationId xmlns:a16="http://schemas.microsoft.com/office/drawing/2014/main" id="{0E0E2D46-F891-4D23-92BC-249290B5F1A9}"/>
              </a:ext>
            </a:extLst>
          </p:cNvPr>
          <p:cNvSpPr>
            <a:spLocks noGrp="1"/>
          </p:cNvSpPr>
          <p:nvPr>
            <p:ph idx="1"/>
          </p:nvPr>
        </p:nvSpPr>
        <p:spPr/>
        <p:txBody>
          <a:bodyPr/>
          <a:lstStyle/>
          <a:p>
            <a:pPr indent="12700" eaLnBrk="1" hangingPunct="1">
              <a:buFont typeface="Arial" charset="0"/>
              <a:buNone/>
              <a:defRPr/>
            </a:pPr>
            <a:r>
              <a:rPr lang="zh-TW" altLang="en-US" b="1" dirty="0">
                <a:solidFill>
                  <a:srgbClr val="FF0000"/>
                </a:solidFill>
              </a:rPr>
              <a:t>相關商品價格 </a:t>
            </a:r>
            <a:r>
              <a:rPr lang="zh-TW" altLang="en-US" sz="2800" dirty="0"/>
              <a:t>假設低脂冰淇淋的價格下跌。需求法則告訴我們，你會多買低脂冰淇淋；同時，你可能會少買冰淇淋，因為它們屬於同類冰品。 </a:t>
            </a:r>
            <a:endParaRPr lang="en-US" altLang="zh-TW" sz="2800" dirty="0"/>
          </a:p>
          <a:p>
            <a:pPr marL="355600" indent="0">
              <a:buFont typeface="Arial" panose="020B0604020202020204" pitchFamily="34" charset="0"/>
              <a:buNone/>
              <a:defRPr/>
            </a:pPr>
            <a:r>
              <a:rPr lang="zh-TW" altLang="en-US" sz="2800" b="1" dirty="0">
                <a:solidFill>
                  <a:srgbClr val="FF0000"/>
                </a:solidFill>
              </a:rPr>
              <a:t>如果一項商品的價格下跌，造成另一項商品的需求減少，那麼這兩項商品稱為替代品。  </a:t>
            </a:r>
          </a:p>
          <a:p>
            <a:pPr eaLnBrk="1" hangingPunct="1">
              <a:buFont typeface="Arial" charset="0"/>
              <a:buNone/>
              <a:defRPr/>
            </a:pPr>
            <a:r>
              <a:rPr lang="en-US" altLang="zh-TW" sz="2800" dirty="0"/>
              <a:t>	</a:t>
            </a:r>
            <a:endParaRPr lang="zh-TW" altLang="en-US" sz="2800" dirty="0"/>
          </a:p>
          <a:p>
            <a:pPr eaLnBrk="1" hangingPunct="1">
              <a:buFont typeface="Arial" charset="0"/>
              <a:buNone/>
              <a:defRPr/>
            </a:pPr>
            <a:r>
              <a:rPr lang="zh-TW" altLang="en-US" sz="2800" dirty="0"/>
              <a:t> </a:t>
            </a:r>
            <a:r>
              <a:rPr lang="zh-TW" altLang="en-US" sz="700" dirty="0"/>
              <a:t>          </a:t>
            </a:r>
            <a:r>
              <a:rPr lang="zh-TW" altLang="en-US" sz="2800" dirty="0"/>
              <a:t>替代品通常是一組彼此可以互相替代的商品</a:t>
            </a:r>
          </a:p>
          <a:p>
            <a:pPr eaLnBrk="1" hangingPunct="1">
              <a:buFont typeface="Arial" charset="0"/>
              <a:buNone/>
              <a:defRPr/>
            </a:pPr>
            <a:r>
              <a:rPr lang="en-US" altLang="zh-TW" sz="2800" dirty="0"/>
              <a:t>	</a:t>
            </a:r>
            <a:r>
              <a:rPr lang="zh-TW" altLang="en-US" sz="2400" dirty="0">
                <a:solidFill>
                  <a:srgbClr val="000099"/>
                </a:solidFill>
              </a:rPr>
              <a:t>例：熱狗與漢堡，毛衫與套頭衫，以及電影和線上影音串流。</a:t>
            </a:r>
          </a:p>
        </p:txBody>
      </p:sp>
      <p:sp>
        <p:nvSpPr>
          <p:cNvPr id="120836" name="投影片編號版面配置區 5">
            <a:extLst>
              <a:ext uri="{FF2B5EF4-FFF2-40B4-BE49-F238E27FC236}">
                <a16:creationId xmlns:a16="http://schemas.microsoft.com/office/drawing/2014/main" id="{677EA826-44D1-450A-92EC-F06A2D0E9E7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6235BA2A-38E5-4A17-ACDB-E83E00BE6D4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A310529-F0D7-4394-A918-2E0B3457B37D}"/>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320515" name="Rectangle 3">
            <a:extLst>
              <a:ext uri="{FF2B5EF4-FFF2-40B4-BE49-F238E27FC236}">
                <a16:creationId xmlns:a16="http://schemas.microsoft.com/office/drawing/2014/main" id="{A90A8C3C-27E4-43E5-8D16-65DFD32D5A15}"/>
              </a:ext>
            </a:extLst>
          </p:cNvPr>
          <p:cNvSpPr>
            <a:spLocks noGrp="1"/>
          </p:cNvSpPr>
          <p:nvPr>
            <p:ph idx="1"/>
          </p:nvPr>
        </p:nvSpPr>
        <p:spPr/>
        <p:txBody>
          <a:bodyPr/>
          <a:lstStyle/>
          <a:p>
            <a:pPr marL="355600" indent="0">
              <a:buFont typeface="Arial" panose="020B0604020202020204" pitchFamily="34" charset="0"/>
              <a:buNone/>
              <a:defRPr/>
            </a:pPr>
            <a:r>
              <a:rPr lang="zh-TW" altLang="en-US" dirty="0"/>
              <a:t>現在假設熱巧克力醬的價格下跌。根據需求法則，你會買更多的熱巧克力醬；同時，你也會買更多的冰淇淋，因為巧克力醬和冰淇淋通常是加在一起的。 </a:t>
            </a:r>
            <a:r>
              <a:rPr lang="en-US" altLang="zh-TW" sz="600" dirty="0"/>
              <a:t> </a:t>
            </a:r>
            <a:endParaRPr lang="zh-TW" altLang="en-US" sz="600" dirty="0"/>
          </a:p>
          <a:p>
            <a:pPr marL="355600" indent="0">
              <a:buFont typeface="Arial" panose="020B0604020202020204" pitchFamily="34" charset="0"/>
              <a:buNone/>
              <a:defRPr/>
            </a:pPr>
            <a:r>
              <a:rPr lang="zh-TW" altLang="en-US" b="1" dirty="0">
                <a:solidFill>
                  <a:srgbClr val="FF0000"/>
                </a:solidFill>
              </a:rPr>
              <a:t>如果一項商品的價格下跌，造成另一項商品的需求增加，那麼這兩項商品稱為互補品。 </a:t>
            </a:r>
            <a:r>
              <a:rPr lang="en-US" altLang="zh-TW" dirty="0"/>
              <a:t>	</a:t>
            </a:r>
          </a:p>
          <a:p>
            <a:pPr eaLnBrk="1" hangingPunct="1">
              <a:lnSpc>
                <a:spcPct val="90000"/>
              </a:lnSpc>
              <a:buFont typeface="Arial" charset="0"/>
              <a:buNone/>
              <a:defRPr/>
            </a:pPr>
            <a:r>
              <a:rPr lang="zh-TW" altLang="en-US" sz="600" dirty="0"/>
              <a:t> </a:t>
            </a:r>
          </a:p>
          <a:p>
            <a:pPr eaLnBrk="1" hangingPunct="1">
              <a:lnSpc>
                <a:spcPct val="90000"/>
              </a:lnSpc>
              <a:buFont typeface="Arial" charset="0"/>
              <a:buNone/>
              <a:defRPr/>
            </a:pPr>
            <a:r>
              <a:rPr lang="en-US" altLang="zh-TW" dirty="0"/>
              <a:t>	</a:t>
            </a:r>
            <a:r>
              <a:rPr lang="zh-TW" altLang="en-US" dirty="0"/>
              <a:t>互補品通常是一組一起使用的商品</a:t>
            </a:r>
          </a:p>
          <a:p>
            <a:pPr indent="22225" eaLnBrk="1" hangingPunct="1">
              <a:lnSpc>
                <a:spcPct val="90000"/>
              </a:lnSpc>
              <a:buFont typeface="Arial" charset="0"/>
              <a:buNone/>
              <a:defRPr/>
            </a:pPr>
            <a:r>
              <a:rPr lang="zh-TW" altLang="en-US" sz="2800" dirty="0">
                <a:solidFill>
                  <a:srgbClr val="000099"/>
                </a:solidFill>
              </a:rPr>
              <a:t>例：汽油與汽車，電腦與軟體，以及咖啡豆與咖啡機。</a:t>
            </a:r>
          </a:p>
        </p:txBody>
      </p:sp>
      <p:sp>
        <p:nvSpPr>
          <p:cNvPr id="121860" name="投影片編號版面配置區 5">
            <a:extLst>
              <a:ext uri="{FF2B5EF4-FFF2-40B4-BE49-F238E27FC236}">
                <a16:creationId xmlns:a16="http://schemas.microsoft.com/office/drawing/2014/main" id="{02329FA6-6705-4D13-92B0-C8353910D082}"/>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FDF5B76-1A4A-4C76-B50B-C67C454B14A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B0CC668A-1387-4757-BE1D-5DE9806A4F70}"/>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321539" name="Rectangle 3">
            <a:extLst>
              <a:ext uri="{FF2B5EF4-FFF2-40B4-BE49-F238E27FC236}">
                <a16:creationId xmlns:a16="http://schemas.microsoft.com/office/drawing/2014/main" id="{031BF42C-6661-4A4B-8144-D6E75FD7226A}"/>
              </a:ext>
            </a:extLst>
          </p:cNvPr>
          <p:cNvSpPr>
            <a:spLocks noGrp="1"/>
          </p:cNvSpPr>
          <p:nvPr>
            <p:ph idx="1"/>
          </p:nvPr>
        </p:nvSpPr>
        <p:spPr/>
        <p:txBody>
          <a:bodyPr/>
          <a:lstStyle/>
          <a:p>
            <a:pPr marL="355600" indent="-355600">
              <a:buFont typeface="Arial" panose="020B0604020202020204" pitchFamily="34" charset="0"/>
              <a:buNone/>
              <a:defRPr/>
            </a:pPr>
            <a:r>
              <a:rPr lang="en-US" altLang="zh-TW" sz="3600" b="1" dirty="0">
                <a:solidFill>
                  <a:srgbClr val="FF0000"/>
                </a:solidFill>
                <a:effectLst>
                  <a:outerShdw blurRad="38100" dist="38100" dir="2700000" algn="tl">
                    <a:srgbClr val="C0C0C0"/>
                  </a:outerShdw>
                </a:effectLst>
              </a:rPr>
              <a:t>	</a:t>
            </a:r>
            <a:r>
              <a:rPr lang="zh-TW" altLang="en-US" sz="3600" b="1" dirty="0">
                <a:solidFill>
                  <a:srgbClr val="FF0000"/>
                </a:solidFill>
              </a:rPr>
              <a:t>嗜好</a:t>
            </a:r>
            <a:r>
              <a:rPr lang="zh-TW" altLang="en-US" dirty="0"/>
              <a:t>　決定你的需求的最明顯因素是你的嗜好（</a:t>
            </a:r>
            <a:r>
              <a:rPr lang="en-US" altLang="zh-TW" dirty="0"/>
              <a:t>tastes</a:t>
            </a:r>
            <a:r>
              <a:rPr lang="zh-TW" altLang="en-US" dirty="0"/>
              <a:t>）。如果你喜歡吃冰淇淋，你會多買。經濟學家通常不會去解釋人們的嗜好，因為嗜好受歷史與心理等因素的影響，這超出經濟學的範疇。</a:t>
            </a:r>
          </a:p>
          <a:p>
            <a:pPr eaLnBrk="1" hangingPunct="1">
              <a:buFont typeface="Arial" charset="0"/>
              <a:buNone/>
              <a:defRPr/>
            </a:pPr>
            <a:r>
              <a:rPr lang="en-US" altLang="zh-TW" dirty="0"/>
              <a:t>	</a:t>
            </a:r>
            <a:r>
              <a:rPr lang="zh-TW" altLang="en-US" dirty="0"/>
              <a:t>不過，經濟學家會探討嗜好改變所造成的影響。</a:t>
            </a:r>
          </a:p>
        </p:txBody>
      </p:sp>
      <p:sp>
        <p:nvSpPr>
          <p:cNvPr id="122884" name="投影片編號版面配置區 5">
            <a:extLst>
              <a:ext uri="{FF2B5EF4-FFF2-40B4-BE49-F238E27FC236}">
                <a16:creationId xmlns:a16="http://schemas.microsoft.com/office/drawing/2014/main" id="{844900C7-2E47-42AE-AFB4-E33FEA4FF00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4D0B9BF-3079-466A-8186-C880F5774919}"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DE6CBBAD-0B94-4A34-9296-041F2FEF4FB8}"/>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322563" name="Rectangle 3">
            <a:extLst>
              <a:ext uri="{FF2B5EF4-FFF2-40B4-BE49-F238E27FC236}">
                <a16:creationId xmlns:a16="http://schemas.microsoft.com/office/drawing/2014/main" id="{1D54B2BA-A1B3-401E-9D28-58456CBBA65F}"/>
              </a:ext>
            </a:extLst>
          </p:cNvPr>
          <p:cNvSpPr>
            <a:spLocks noGrp="1"/>
          </p:cNvSpPr>
          <p:nvPr>
            <p:ph idx="1"/>
          </p:nvPr>
        </p:nvSpPr>
        <p:spPr/>
        <p:txBody>
          <a:bodyPr/>
          <a:lstStyle/>
          <a:p>
            <a:pPr eaLnBrk="1" hangingPunct="1">
              <a:buFont typeface="Arial" charset="0"/>
              <a:buNone/>
              <a:defRPr/>
            </a:pPr>
            <a:r>
              <a:rPr lang="en-US" altLang="zh-TW" dirty="0"/>
              <a:t>	</a:t>
            </a:r>
            <a:r>
              <a:rPr lang="zh-TW" altLang="en-US" b="1" dirty="0">
                <a:solidFill>
                  <a:srgbClr val="FF0000"/>
                </a:solidFill>
              </a:rPr>
              <a:t>預期</a:t>
            </a:r>
            <a:r>
              <a:rPr lang="zh-TW" altLang="en-US" dirty="0"/>
              <a:t>　你對未來的預期可能會影響你對某一商品或服務的現在需求。 </a:t>
            </a:r>
            <a:endParaRPr lang="en-US" altLang="zh-TW" dirty="0"/>
          </a:p>
          <a:p>
            <a:pPr eaLnBrk="1" hangingPunct="1">
              <a:buFont typeface="Arial" charset="0"/>
              <a:buNone/>
              <a:defRPr/>
            </a:pPr>
            <a:r>
              <a:rPr lang="zh-TW" altLang="en-US" dirty="0"/>
              <a:t> </a:t>
            </a:r>
          </a:p>
          <a:p>
            <a:pPr marL="355600" indent="-355600">
              <a:buFont typeface="Arial" panose="020B0604020202020204" pitchFamily="34" charset="0"/>
              <a:buNone/>
              <a:defRPr/>
            </a:pPr>
            <a:r>
              <a:rPr lang="en-US" altLang="zh-TW" dirty="0">
                <a:solidFill>
                  <a:srgbClr val="000099"/>
                </a:solidFill>
              </a:rPr>
              <a:t>	</a:t>
            </a:r>
            <a:r>
              <a:rPr lang="zh-TW" altLang="en-US" sz="2800" dirty="0">
                <a:solidFill>
                  <a:srgbClr val="000099"/>
                </a:solidFill>
              </a:rPr>
              <a:t>例：如果你預期下個月的收入會增加，那麼你可能會減少儲蓄而去買更多的冰淇淋。如果你預期明天冰淇淋的價格會下跌，那麼你可能會比較不願意用今天的價格買冰淇淋。</a:t>
            </a:r>
            <a:endParaRPr lang="en-US" altLang="zh-TW" sz="2800" dirty="0">
              <a:solidFill>
                <a:srgbClr val="000099"/>
              </a:solidFill>
            </a:endParaRPr>
          </a:p>
        </p:txBody>
      </p:sp>
      <p:sp>
        <p:nvSpPr>
          <p:cNvPr id="123908" name="投影片編號版面配置區 5">
            <a:extLst>
              <a:ext uri="{FF2B5EF4-FFF2-40B4-BE49-F238E27FC236}">
                <a16:creationId xmlns:a16="http://schemas.microsoft.com/office/drawing/2014/main" id="{4F015AD4-1345-44A1-9B5C-A2114C04A3F1}"/>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287D39B8-8476-4B2E-94DE-FF25AB85A05D}"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39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a:extLst>
              <a:ext uri="{FF2B5EF4-FFF2-40B4-BE49-F238E27FC236}">
                <a16:creationId xmlns:a16="http://schemas.microsoft.com/office/drawing/2014/main" id="{F9E47B2F-61BD-4B0E-939B-DDB3F427DAA1}"/>
              </a:ext>
            </a:extLst>
          </p:cNvPr>
          <p:cNvSpPr>
            <a:spLocks noGrp="1"/>
          </p:cNvSpPr>
          <p:nvPr>
            <p:ph idx="1"/>
          </p:nvPr>
        </p:nvSpPr>
        <p:spPr/>
        <p:txBody>
          <a:bodyPr/>
          <a:lstStyle/>
          <a:p>
            <a:pPr eaLnBrk="1" hangingPunct="1"/>
            <a:r>
              <a:rPr lang="zh-TW" altLang="en-US" b="1">
                <a:solidFill>
                  <a:srgbClr val="FF0000"/>
                </a:solidFill>
              </a:rPr>
              <a:t>供給</a:t>
            </a:r>
            <a:r>
              <a:rPr lang="zh-TW" altLang="en-US"/>
              <a:t>（</a:t>
            </a:r>
            <a:r>
              <a:rPr lang="en-US" altLang="zh-TW"/>
              <a:t>supply</a:t>
            </a:r>
            <a:r>
              <a:rPr lang="zh-TW" altLang="en-US"/>
              <a:t>）與</a:t>
            </a:r>
            <a:r>
              <a:rPr lang="zh-TW" altLang="en-US" b="1">
                <a:solidFill>
                  <a:srgbClr val="FF0000"/>
                </a:solidFill>
              </a:rPr>
              <a:t>需求</a:t>
            </a:r>
            <a:r>
              <a:rPr lang="zh-TW" altLang="en-US"/>
              <a:t>（</a:t>
            </a:r>
            <a:r>
              <a:rPr lang="en-US" altLang="zh-TW"/>
              <a:t>demand</a:t>
            </a:r>
            <a:r>
              <a:rPr lang="zh-TW" altLang="en-US"/>
              <a:t>）是經濟學家最常使用的兩個字。</a:t>
            </a:r>
          </a:p>
          <a:p>
            <a:pPr eaLnBrk="1" hangingPunct="1">
              <a:buFont typeface="Arial" panose="020B0604020202020204" pitchFamily="34" charset="0"/>
              <a:buNone/>
            </a:pPr>
            <a:r>
              <a:rPr lang="en-US" altLang="zh-TW"/>
              <a:t>	</a:t>
            </a:r>
            <a:r>
              <a:rPr lang="zh-TW" altLang="en-US"/>
              <a:t>供給與需求是讓市場經濟運行的兩股力量。</a:t>
            </a:r>
          </a:p>
          <a:p>
            <a:pPr eaLnBrk="1" hangingPunct="1">
              <a:buFont typeface="Arial" panose="020B0604020202020204" pitchFamily="34" charset="0"/>
              <a:buNone/>
            </a:pPr>
            <a:r>
              <a:rPr lang="en-US" altLang="zh-TW" sz="700"/>
              <a:t>	</a:t>
            </a:r>
          </a:p>
          <a:p>
            <a:pPr eaLnBrk="1" hangingPunct="1">
              <a:buFont typeface="Arial" panose="020B0604020202020204" pitchFamily="34" charset="0"/>
              <a:buNone/>
            </a:pPr>
            <a:r>
              <a:rPr lang="en-US" altLang="zh-TW"/>
              <a:t>	</a:t>
            </a:r>
            <a:r>
              <a:rPr lang="zh-TW" altLang="en-US"/>
              <a:t>它們合起來決定每一種商品的銷售數量和價格。</a:t>
            </a:r>
            <a:endParaRPr lang="en-US" altLang="zh-TW"/>
          </a:p>
          <a:p>
            <a:pPr eaLnBrk="1" hangingPunct="1">
              <a:buFont typeface="Arial" panose="020B0604020202020204" pitchFamily="34" charset="0"/>
              <a:buNone/>
            </a:pPr>
            <a:endParaRPr lang="en-US" altLang="zh-TW" sz="700"/>
          </a:p>
          <a:p>
            <a:pPr eaLnBrk="1" hangingPunct="1">
              <a:buFont typeface="Arial" panose="020B0604020202020204" pitchFamily="34" charset="0"/>
              <a:buNone/>
            </a:pPr>
            <a:r>
              <a:rPr lang="en-US" altLang="zh-TW"/>
              <a:t>	</a:t>
            </a:r>
            <a:r>
              <a:rPr lang="zh-TW" altLang="en-US"/>
              <a:t>你要知道任何事件或政策如何影響經濟體系，你必須先思考它將如何影響供給與需求。</a:t>
            </a:r>
          </a:p>
        </p:txBody>
      </p:sp>
      <p:sp>
        <p:nvSpPr>
          <p:cNvPr id="88067" name="投影片編號版面配置區 5">
            <a:extLst>
              <a:ext uri="{FF2B5EF4-FFF2-40B4-BE49-F238E27FC236}">
                <a16:creationId xmlns:a16="http://schemas.microsoft.com/office/drawing/2014/main" id="{DF8A47E0-4802-44DB-9E8D-467AA4BE0298}"/>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72C98EF5-D387-4BA4-857A-E4773ED672C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88068" name="Rectangle 2">
            <a:extLst>
              <a:ext uri="{FF2B5EF4-FFF2-40B4-BE49-F238E27FC236}">
                <a16:creationId xmlns:a16="http://schemas.microsoft.com/office/drawing/2014/main" id="{087D3431-2C50-4BE7-9478-7DA4AA23CE4A}"/>
              </a:ext>
            </a:extLst>
          </p:cNvPr>
          <p:cNvSpPr>
            <a:spLocks noGrp="1"/>
          </p:cNvSpPr>
          <p:nvPr>
            <p:ph type="title"/>
          </p:nvPr>
        </p:nvSpPr>
        <p:spPr>
          <a:xfrm>
            <a:off x="1851025" y="115888"/>
            <a:ext cx="7092950" cy="1143000"/>
          </a:xfrm>
        </p:spPr>
        <p:txBody>
          <a:bodyPr/>
          <a:lstStyle/>
          <a:p>
            <a:pPr eaLnBrk="1" hangingPunct="1"/>
            <a:r>
              <a:rPr lang="zh-TW" altLang="en-US"/>
              <a:t>第</a:t>
            </a:r>
            <a:r>
              <a:rPr lang="en-US" altLang="zh-TW"/>
              <a:t>4</a:t>
            </a:r>
            <a:r>
              <a:rPr lang="zh-TW" altLang="en-US"/>
              <a:t>章 供給與需求的市場力量</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79D9E27-2441-44BA-90AB-D265DC1E3C2C}"/>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124931" name="Rectangle 3">
            <a:extLst>
              <a:ext uri="{FF2B5EF4-FFF2-40B4-BE49-F238E27FC236}">
                <a16:creationId xmlns:a16="http://schemas.microsoft.com/office/drawing/2014/main" id="{E8C4FAD7-6852-4175-96FA-F63DE4F34BBD}"/>
              </a:ext>
            </a:extLst>
          </p:cNvPr>
          <p:cNvSpPr>
            <a:spLocks noGrp="1"/>
          </p:cNvSpPr>
          <p:nvPr>
            <p:ph idx="1"/>
          </p:nvPr>
        </p:nvSpPr>
        <p:spPr/>
        <p:txBody>
          <a:bodyPr/>
          <a:lstStyle/>
          <a:p>
            <a:pPr marL="355600" indent="-355600">
              <a:buFont typeface="Arial" panose="020B0604020202020204" pitchFamily="34" charset="0"/>
              <a:buNone/>
            </a:pPr>
            <a:r>
              <a:rPr lang="en-US" altLang="zh-TW"/>
              <a:t>	</a:t>
            </a:r>
            <a:r>
              <a:rPr lang="zh-TW" altLang="en-US" b="1">
                <a:solidFill>
                  <a:srgbClr val="FF0000"/>
                </a:solidFill>
              </a:rPr>
              <a:t>買者人數  </a:t>
            </a:r>
            <a:r>
              <a:rPr lang="zh-TW" altLang="en-US"/>
              <a:t>由於市場需求是由個別需求加總而來，所以當買者的人數增加時，市場需求會增加，從而市場需求曲線會往右移。</a:t>
            </a:r>
          </a:p>
        </p:txBody>
      </p:sp>
      <p:sp>
        <p:nvSpPr>
          <p:cNvPr id="124932" name="投影片編號版面配置區 5">
            <a:extLst>
              <a:ext uri="{FF2B5EF4-FFF2-40B4-BE49-F238E27FC236}">
                <a16:creationId xmlns:a16="http://schemas.microsoft.com/office/drawing/2014/main" id="{03568C1F-4479-4B4A-8DA1-6D4057ABD758}"/>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42DF1A7-F4A4-48E6-A7A2-42387B0F5A70}"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40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CC94AF31-8580-49D7-86F8-DADBC842DCC5}"/>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324611" name="Rectangle 3">
            <a:extLst>
              <a:ext uri="{FF2B5EF4-FFF2-40B4-BE49-F238E27FC236}">
                <a16:creationId xmlns:a16="http://schemas.microsoft.com/office/drawing/2014/main" id="{A3322B6C-8422-48EF-8521-52F308FD4D25}"/>
              </a:ext>
            </a:extLst>
          </p:cNvPr>
          <p:cNvSpPr>
            <a:spLocks noGrp="1"/>
          </p:cNvSpPr>
          <p:nvPr>
            <p:ph idx="1"/>
          </p:nvPr>
        </p:nvSpPr>
        <p:spPr/>
        <p:txBody>
          <a:bodyPr/>
          <a:lstStyle/>
          <a:p>
            <a:pPr marL="355600" indent="0">
              <a:buFont typeface="Arial" panose="020B0604020202020204" pitchFamily="34" charset="0"/>
              <a:buNone/>
              <a:defRPr/>
            </a:pPr>
            <a:r>
              <a:rPr lang="zh-TW" altLang="en-US" b="1" dirty="0">
                <a:solidFill>
                  <a:srgbClr val="FF0000"/>
                </a:solidFill>
              </a:rPr>
              <a:t>小結</a:t>
            </a:r>
            <a:r>
              <a:rPr lang="zh-TW" altLang="en-US" b="1" dirty="0">
                <a:solidFill>
                  <a:srgbClr val="FF0000"/>
                </a:solidFill>
                <a:effectLst>
                  <a:outerShdw blurRad="38100" dist="38100" dir="2700000" algn="tl">
                    <a:srgbClr val="C0C0C0"/>
                  </a:outerShdw>
                </a:effectLst>
              </a:rPr>
              <a:t>　</a:t>
            </a:r>
            <a:r>
              <a:rPr lang="zh-TW" altLang="en-US" dirty="0"/>
              <a:t>需求曲線顯示，在其他影響需求的因素不變下，當商品自身價格變動時，需求量會如何變動。</a:t>
            </a:r>
            <a:endParaRPr lang="en-US" altLang="zh-TW" dirty="0"/>
          </a:p>
          <a:p>
            <a:pPr marL="355600" indent="0">
              <a:buFont typeface="Arial" panose="020B0604020202020204" pitchFamily="34" charset="0"/>
              <a:buNone/>
              <a:defRPr/>
            </a:pPr>
            <a:r>
              <a:rPr lang="zh-TW" altLang="en-US" dirty="0"/>
              <a:t>當其他影響因素變動時，需求曲線會移動。</a:t>
            </a:r>
          </a:p>
        </p:txBody>
      </p:sp>
      <p:sp>
        <p:nvSpPr>
          <p:cNvPr id="125956" name="投影片編號版面配置區 5">
            <a:extLst>
              <a:ext uri="{FF2B5EF4-FFF2-40B4-BE49-F238E27FC236}">
                <a16:creationId xmlns:a16="http://schemas.microsoft.com/office/drawing/2014/main" id="{AD01AB5F-5D15-4AE0-8598-D8CE78C4636E}"/>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D585196D-3CCF-4E25-A3D0-D099547C3ED7}"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41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7B7F89B0-9CB6-4A23-A321-7A1AA75E63BF}"/>
              </a:ext>
            </a:extLst>
          </p:cNvPr>
          <p:cNvSpPr>
            <a:spLocks noGrp="1"/>
          </p:cNvSpPr>
          <p:nvPr>
            <p:ph type="title"/>
          </p:nvPr>
        </p:nvSpPr>
        <p:spPr>
          <a:xfrm>
            <a:off x="2051050" y="44450"/>
            <a:ext cx="6635750" cy="1143000"/>
          </a:xfrm>
        </p:spPr>
        <p:txBody>
          <a:bodyPr/>
          <a:lstStyle/>
          <a:p>
            <a:pPr eaLnBrk="1" hangingPunct="1"/>
            <a:r>
              <a:rPr lang="zh-TW" altLang="en-US"/>
              <a:t>表</a:t>
            </a:r>
            <a:r>
              <a:rPr lang="en-US" altLang="zh-TW"/>
              <a:t>1 </a:t>
            </a:r>
            <a:r>
              <a:rPr lang="zh-TW" altLang="en-US"/>
              <a:t>影響買者的變數</a:t>
            </a:r>
          </a:p>
        </p:txBody>
      </p:sp>
      <p:sp>
        <p:nvSpPr>
          <p:cNvPr id="126979" name="投影片編號版面配置區 5">
            <a:extLst>
              <a:ext uri="{FF2B5EF4-FFF2-40B4-BE49-F238E27FC236}">
                <a16:creationId xmlns:a16="http://schemas.microsoft.com/office/drawing/2014/main" id="{FC46B165-5331-4FCA-A6EA-2F44C3333806}"/>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A4A158D-893A-4D48-B6A1-76EDD9536F27}"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42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graphicFrame>
        <p:nvGraphicFramePr>
          <p:cNvPr id="6" name="內容版面配置區 7">
            <a:extLst>
              <a:ext uri="{FF2B5EF4-FFF2-40B4-BE49-F238E27FC236}">
                <a16:creationId xmlns:a16="http://schemas.microsoft.com/office/drawing/2014/main" id="{A5E9989C-8D50-4410-9239-56DF0D2B6D57}"/>
              </a:ext>
            </a:extLst>
          </p:cNvPr>
          <p:cNvGraphicFramePr>
            <a:graphicFrameLocks noGrp="1"/>
          </p:cNvGraphicFramePr>
          <p:nvPr>
            <p:ph idx="1"/>
          </p:nvPr>
        </p:nvGraphicFramePr>
        <p:xfrm>
          <a:off x="1043608" y="1868721"/>
          <a:ext cx="7010400" cy="3695699"/>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28194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527957">
                <a:tc>
                  <a:txBody>
                    <a:bodyPr/>
                    <a:lstStyle/>
                    <a:p>
                      <a:pPr marL="0" algn="l" defTabSz="914400" rtl="0" eaLnBrk="1" latinLnBrk="0" hangingPunct="1"/>
                      <a:r>
                        <a:rPr lang="zh-TW" altLang="en-US" sz="2800" kern="1200" dirty="0">
                          <a:solidFill>
                            <a:srgbClr val="C00000"/>
                          </a:solidFill>
                          <a:latin typeface="標楷體" panose="03000509000000000000" pitchFamily="65" charset="-120"/>
                          <a:ea typeface="標楷體" panose="03000509000000000000" pitchFamily="65" charset="-120"/>
                          <a:cs typeface="+mn-cs"/>
                        </a:rPr>
                        <a:t>變數</a:t>
                      </a:r>
                    </a:p>
                  </a:txBody>
                  <a:tcPr>
                    <a:solidFill>
                      <a:srgbClr val="B5CBD9"/>
                    </a:solidFill>
                  </a:tcPr>
                </a:tc>
                <a:tc>
                  <a:txBody>
                    <a:bodyPr/>
                    <a:lstStyle/>
                    <a:p>
                      <a:pPr marL="0" algn="l" defTabSz="914400" rtl="0" eaLnBrk="1" latinLnBrk="0" hangingPunct="1"/>
                      <a:r>
                        <a:rPr lang="zh-TW" altLang="en-US" sz="2800" kern="1200" dirty="0">
                          <a:solidFill>
                            <a:srgbClr val="C00000"/>
                          </a:solidFill>
                          <a:latin typeface="標楷體" panose="03000509000000000000" pitchFamily="65" charset="-120"/>
                          <a:ea typeface="標楷體" panose="03000509000000000000" pitchFamily="65" charset="-120"/>
                          <a:cs typeface="+mn-cs"/>
                        </a:rPr>
                        <a:t>此變數變動</a:t>
                      </a:r>
                      <a:r>
                        <a:rPr lang="en-US" altLang="zh-TW" sz="2800" kern="1200" dirty="0">
                          <a:solidFill>
                            <a:srgbClr val="C00000"/>
                          </a:solidFill>
                          <a:latin typeface="標楷體" panose="03000509000000000000" pitchFamily="65" charset="-120"/>
                          <a:ea typeface="標楷體" panose="03000509000000000000" pitchFamily="65" charset="-120"/>
                          <a:cs typeface="+mn-cs"/>
                        </a:rPr>
                        <a:t>…</a:t>
                      </a:r>
                      <a:endParaRPr lang="zh-TW" altLang="en-US" sz="2800" kern="1200" dirty="0">
                        <a:solidFill>
                          <a:srgbClr val="C00000"/>
                        </a:solidFill>
                        <a:latin typeface="標楷體" panose="03000509000000000000" pitchFamily="65" charset="-120"/>
                        <a:ea typeface="標楷體" panose="03000509000000000000" pitchFamily="65" charset="-120"/>
                        <a:cs typeface="+mn-cs"/>
                      </a:endParaRPr>
                    </a:p>
                  </a:txBody>
                  <a:tcPr>
                    <a:solidFill>
                      <a:srgbClr val="B5CBD9"/>
                    </a:solidFill>
                  </a:tcPr>
                </a:tc>
                <a:extLst>
                  <a:ext uri="{0D108BD9-81ED-4DB2-BD59-A6C34878D82A}">
                    <a16:rowId xmlns:a16="http://schemas.microsoft.com/office/drawing/2014/main" val="10000"/>
                  </a:ext>
                </a:extLst>
              </a:tr>
              <a:tr h="527957">
                <a:tc>
                  <a:txBody>
                    <a:bodyPr/>
                    <a:lstStyle/>
                    <a:p>
                      <a:r>
                        <a:rPr lang="zh-TW" altLang="en-US" sz="2800" dirty="0">
                          <a:latin typeface="標楷體" panose="03000509000000000000" pitchFamily="65" charset="-120"/>
                          <a:ea typeface="標楷體" panose="03000509000000000000" pitchFamily="65" charset="-120"/>
                        </a:rPr>
                        <a:t>價格</a:t>
                      </a:r>
                      <a:r>
                        <a:rPr lang="en-US" sz="2800" dirty="0">
                          <a:latin typeface="標楷體" panose="03000509000000000000" pitchFamily="65" charset="-120"/>
                          <a:ea typeface="標楷體" panose="03000509000000000000" pitchFamily="65" charset="-120"/>
                        </a:rPr>
                        <a:t> </a:t>
                      </a:r>
                      <a:endParaRPr lang="zh-TW" altLang="en-US" sz="2800" dirty="0">
                        <a:latin typeface="標楷體" panose="03000509000000000000" pitchFamily="65" charset="-120"/>
                        <a:ea typeface="標楷體" panose="03000509000000000000" pitchFamily="65" charset="-120"/>
                      </a:endParaRPr>
                    </a:p>
                  </a:txBody>
                  <a:tcPr>
                    <a:solidFill>
                      <a:schemeClr val="bg1"/>
                    </a:solidFill>
                  </a:tcPr>
                </a:tc>
                <a:tc>
                  <a:txBody>
                    <a:bodyPr/>
                    <a:lstStyle/>
                    <a:p>
                      <a:r>
                        <a:rPr lang="zh-TW" altLang="en-US" sz="2800" dirty="0">
                          <a:latin typeface="標楷體" panose="03000509000000000000" pitchFamily="65" charset="-120"/>
                          <a:ea typeface="標楷體" panose="03000509000000000000" pitchFamily="65" charset="-120"/>
                        </a:rPr>
                        <a:t>代表沿著需求曲線的移動</a:t>
                      </a:r>
                    </a:p>
                  </a:txBody>
                  <a:tcPr>
                    <a:solidFill>
                      <a:schemeClr val="bg1"/>
                    </a:solidFill>
                  </a:tcPr>
                </a:tc>
                <a:extLst>
                  <a:ext uri="{0D108BD9-81ED-4DB2-BD59-A6C34878D82A}">
                    <a16:rowId xmlns:a16="http://schemas.microsoft.com/office/drawing/2014/main" val="10001"/>
                  </a:ext>
                </a:extLst>
              </a:tr>
              <a:tr h="527957">
                <a:tc>
                  <a:txBody>
                    <a:bodyPr/>
                    <a:lstStyle/>
                    <a:p>
                      <a:r>
                        <a:rPr lang="zh-TW" altLang="en-US" sz="2800" dirty="0">
                          <a:latin typeface="標楷體" panose="03000509000000000000" pitchFamily="65" charset="-120"/>
                          <a:ea typeface="標楷體" panose="03000509000000000000" pitchFamily="65" charset="-120"/>
                        </a:rPr>
                        <a:t>所得</a:t>
                      </a:r>
                    </a:p>
                  </a:txBody>
                  <a:tcPr>
                    <a:solidFill>
                      <a:srgbClr val="B5CBD9"/>
                    </a:solidFill>
                  </a:tcPr>
                </a:tc>
                <a:tc>
                  <a:txBody>
                    <a:bodyPr/>
                    <a:lstStyle/>
                    <a:p>
                      <a:r>
                        <a:rPr lang="zh-TW" altLang="en-US" sz="2800" dirty="0">
                          <a:latin typeface="標楷體" panose="03000509000000000000" pitchFamily="65" charset="-120"/>
                          <a:ea typeface="標楷體" panose="03000509000000000000" pitchFamily="65" charset="-120"/>
                        </a:rPr>
                        <a:t>造成整條需求曲線移動</a:t>
                      </a:r>
                    </a:p>
                  </a:txBody>
                  <a:tcPr>
                    <a:solidFill>
                      <a:srgbClr val="B5CBD9"/>
                    </a:solidFill>
                  </a:tcPr>
                </a:tc>
                <a:extLst>
                  <a:ext uri="{0D108BD9-81ED-4DB2-BD59-A6C34878D82A}">
                    <a16:rowId xmlns:a16="http://schemas.microsoft.com/office/drawing/2014/main" val="10002"/>
                  </a:ext>
                </a:extLst>
              </a:tr>
              <a:tr h="527957">
                <a:tc>
                  <a:txBody>
                    <a:bodyPr/>
                    <a:lstStyle/>
                    <a:p>
                      <a:r>
                        <a:rPr lang="zh-TW" altLang="en-US" sz="2800" dirty="0">
                          <a:latin typeface="標楷體" panose="03000509000000000000" pitchFamily="65" charset="-120"/>
                          <a:ea typeface="標楷體" panose="03000509000000000000" pitchFamily="65" charset="-120"/>
                        </a:rPr>
                        <a:t>相關商品價格</a:t>
                      </a:r>
                      <a:r>
                        <a:rPr lang="en-US" sz="2800" dirty="0">
                          <a:latin typeface="標楷體" panose="03000509000000000000" pitchFamily="65" charset="-120"/>
                          <a:ea typeface="標楷體" panose="03000509000000000000" pitchFamily="65" charset="-120"/>
                        </a:rPr>
                        <a:t> </a:t>
                      </a:r>
                      <a:endParaRPr lang="zh-TW" altLang="en-US" sz="2800" dirty="0">
                        <a:latin typeface="標楷體" panose="03000509000000000000" pitchFamily="65" charset="-120"/>
                        <a:ea typeface="標楷體" panose="03000509000000000000" pitchFamily="65" charset="-120"/>
                      </a:endParaRPr>
                    </a:p>
                  </a:txBody>
                  <a:tcPr>
                    <a:solidFill>
                      <a:schemeClr val="bg1"/>
                    </a:solidFill>
                  </a:tcPr>
                </a:tc>
                <a:tc>
                  <a:txBody>
                    <a:bodyPr/>
                    <a:lstStyle/>
                    <a:p>
                      <a:r>
                        <a:rPr lang="zh-TW" altLang="en-US" sz="2800" dirty="0">
                          <a:latin typeface="標楷體" panose="03000509000000000000" pitchFamily="65" charset="-120"/>
                          <a:ea typeface="標楷體" panose="03000509000000000000" pitchFamily="65" charset="-120"/>
                        </a:rPr>
                        <a:t>造成整條需求曲線移動</a:t>
                      </a:r>
                    </a:p>
                  </a:txBody>
                  <a:tcPr>
                    <a:solidFill>
                      <a:schemeClr val="bg1"/>
                    </a:solidFill>
                  </a:tcPr>
                </a:tc>
                <a:extLst>
                  <a:ext uri="{0D108BD9-81ED-4DB2-BD59-A6C34878D82A}">
                    <a16:rowId xmlns:a16="http://schemas.microsoft.com/office/drawing/2014/main" val="10003"/>
                  </a:ext>
                </a:extLst>
              </a:tr>
              <a:tr h="527957">
                <a:tc>
                  <a:txBody>
                    <a:bodyPr/>
                    <a:lstStyle/>
                    <a:p>
                      <a:r>
                        <a:rPr lang="zh-TW" altLang="en-US" sz="2800" dirty="0">
                          <a:latin typeface="標楷體" panose="03000509000000000000" pitchFamily="65" charset="-120"/>
                          <a:ea typeface="標楷體" panose="03000509000000000000" pitchFamily="65" charset="-120"/>
                        </a:rPr>
                        <a:t>偏好</a:t>
                      </a:r>
                      <a:r>
                        <a:rPr lang="en-US" sz="2800" dirty="0">
                          <a:latin typeface="標楷體" panose="03000509000000000000" pitchFamily="65" charset="-120"/>
                          <a:ea typeface="標楷體" panose="03000509000000000000" pitchFamily="65" charset="-120"/>
                        </a:rPr>
                        <a:t> </a:t>
                      </a:r>
                      <a:endParaRPr lang="zh-TW" altLang="en-US" sz="2800" dirty="0">
                        <a:latin typeface="標楷體" panose="03000509000000000000" pitchFamily="65" charset="-120"/>
                        <a:ea typeface="標楷體" panose="03000509000000000000" pitchFamily="65" charset="-120"/>
                      </a:endParaRPr>
                    </a:p>
                  </a:txBody>
                  <a:tcPr>
                    <a:solidFill>
                      <a:srgbClr val="B5CBD9"/>
                    </a:solidFill>
                  </a:tcPr>
                </a:tc>
                <a:tc>
                  <a:txBody>
                    <a:bodyPr/>
                    <a:lstStyle/>
                    <a:p>
                      <a:r>
                        <a:rPr lang="zh-TW" altLang="en-US" sz="2800" dirty="0">
                          <a:latin typeface="標楷體" panose="03000509000000000000" pitchFamily="65" charset="-120"/>
                          <a:ea typeface="標楷體" panose="03000509000000000000" pitchFamily="65" charset="-120"/>
                        </a:rPr>
                        <a:t>造成整條需求曲線移動</a:t>
                      </a:r>
                    </a:p>
                  </a:txBody>
                  <a:tcPr>
                    <a:solidFill>
                      <a:srgbClr val="B5CBD9"/>
                    </a:solidFill>
                  </a:tcPr>
                </a:tc>
                <a:extLst>
                  <a:ext uri="{0D108BD9-81ED-4DB2-BD59-A6C34878D82A}">
                    <a16:rowId xmlns:a16="http://schemas.microsoft.com/office/drawing/2014/main" val="10004"/>
                  </a:ext>
                </a:extLst>
              </a:tr>
              <a:tr h="527957">
                <a:tc>
                  <a:txBody>
                    <a:bodyPr/>
                    <a:lstStyle/>
                    <a:p>
                      <a:r>
                        <a:rPr lang="zh-TW" altLang="en-US" sz="2800" dirty="0">
                          <a:latin typeface="標楷體" panose="03000509000000000000" pitchFamily="65" charset="-120"/>
                          <a:ea typeface="標楷體" panose="03000509000000000000" pitchFamily="65" charset="-120"/>
                        </a:rPr>
                        <a:t>預期</a:t>
                      </a:r>
                      <a:r>
                        <a:rPr lang="en-US" sz="2800" dirty="0">
                          <a:latin typeface="標楷體" panose="03000509000000000000" pitchFamily="65" charset="-120"/>
                          <a:ea typeface="標楷體" panose="03000509000000000000" pitchFamily="65" charset="-120"/>
                        </a:rPr>
                        <a:t> </a:t>
                      </a:r>
                      <a:endParaRPr lang="zh-TW" altLang="en-US" sz="2800" dirty="0">
                        <a:latin typeface="標楷體" panose="03000509000000000000" pitchFamily="65" charset="-120"/>
                        <a:ea typeface="標楷體" panose="03000509000000000000" pitchFamily="65" charset="-120"/>
                      </a:endParaRPr>
                    </a:p>
                  </a:txBody>
                  <a:tcPr>
                    <a:solidFill>
                      <a:schemeClr val="bg1"/>
                    </a:solidFill>
                  </a:tcPr>
                </a:tc>
                <a:tc>
                  <a:txBody>
                    <a:bodyPr/>
                    <a:lstStyle/>
                    <a:p>
                      <a:r>
                        <a:rPr lang="zh-TW" altLang="en-US" sz="2800" dirty="0">
                          <a:latin typeface="標楷體" panose="03000509000000000000" pitchFamily="65" charset="-120"/>
                          <a:ea typeface="標楷體" panose="03000509000000000000" pitchFamily="65" charset="-120"/>
                        </a:rPr>
                        <a:t>造成整條需求曲線移動</a:t>
                      </a:r>
                    </a:p>
                  </a:txBody>
                  <a:tcPr>
                    <a:solidFill>
                      <a:schemeClr val="bg1"/>
                    </a:solidFill>
                  </a:tcPr>
                </a:tc>
                <a:extLst>
                  <a:ext uri="{0D108BD9-81ED-4DB2-BD59-A6C34878D82A}">
                    <a16:rowId xmlns:a16="http://schemas.microsoft.com/office/drawing/2014/main" val="10005"/>
                  </a:ext>
                </a:extLst>
              </a:tr>
              <a:tr h="527957">
                <a:tc>
                  <a:txBody>
                    <a:bodyPr/>
                    <a:lstStyle/>
                    <a:p>
                      <a:r>
                        <a:rPr lang="zh-TW" altLang="en-US" sz="2800" dirty="0">
                          <a:latin typeface="標楷體" panose="03000509000000000000" pitchFamily="65" charset="-120"/>
                          <a:ea typeface="標楷體" panose="03000509000000000000" pitchFamily="65" charset="-120"/>
                        </a:rPr>
                        <a:t>買者人數</a:t>
                      </a:r>
                      <a:r>
                        <a:rPr lang="en-US" sz="2800" dirty="0">
                          <a:latin typeface="標楷體" panose="03000509000000000000" pitchFamily="65" charset="-120"/>
                          <a:ea typeface="標楷體" panose="03000509000000000000" pitchFamily="65" charset="-120"/>
                        </a:rPr>
                        <a:t> </a:t>
                      </a:r>
                      <a:endParaRPr lang="zh-TW" altLang="en-US" sz="2800" dirty="0">
                        <a:latin typeface="標楷體" panose="03000509000000000000" pitchFamily="65" charset="-120"/>
                        <a:ea typeface="標楷體" panose="03000509000000000000" pitchFamily="65" charset="-120"/>
                      </a:endParaRPr>
                    </a:p>
                  </a:txBody>
                  <a:tcPr>
                    <a:solidFill>
                      <a:srgbClr val="B5CBD9"/>
                    </a:solidFill>
                  </a:tcPr>
                </a:tc>
                <a:tc>
                  <a:txBody>
                    <a:bodyPr/>
                    <a:lstStyle/>
                    <a:p>
                      <a:r>
                        <a:rPr lang="zh-TW" altLang="en-US" sz="2800" dirty="0">
                          <a:latin typeface="標楷體" panose="03000509000000000000" pitchFamily="65" charset="-120"/>
                          <a:ea typeface="標楷體" panose="03000509000000000000" pitchFamily="65" charset="-120"/>
                        </a:rPr>
                        <a:t>造成整條需求曲線移動</a:t>
                      </a:r>
                    </a:p>
                  </a:txBody>
                  <a:tcPr>
                    <a:solidFill>
                      <a:srgbClr val="B5CBD9"/>
                    </a:solidFill>
                  </a:tcPr>
                </a:tc>
                <a:extLst>
                  <a:ext uri="{0D108BD9-81ED-4DB2-BD59-A6C34878D82A}">
                    <a16:rowId xmlns:a16="http://schemas.microsoft.com/office/drawing/2014/main" val="10006"/>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A8FCC3C4-EF9C-4F1B-9F87-B60D349D4795}"/>
              </a:ext>
            </a:extLst>
          </p:cNvPr>
          <p:cNvSpPr>
            <a:spLocks noGrp="1"/>
          </p:cNvSpPr>
          <p:nvPr>
            <p:ph type="title"/>
          </p:nvPr>
        </p:nvSpPr>
        <p:spPr>
          <a:xfrm>
            <a:off x="2051050" y="44450"/>
            <a:ext cx="6635750" cy="1143000"/>
          </a:xfrm>
        </p:spPr>
        <p:txBody>
          <a:bodyPr/>
          <a:lstStyle/>
          <a:p>
            <a:pPr eaLnBrk="1" hangingPunct="1"/>
            <a:r>
              <a:rPr lang="zh-TW" altLang="en-US"/>
              <a:t>需求曲線的移動</a:t>
            </a:r>
          </a:p>
        </p:txBody>
      </p:sp>
      <p:sp>
        <p:nvSpPr>
          <p:cNvPr id="128003" name="Rectangle 3">
            <a:extLst>
              <a:ext uri="{FF2B5EF4-FFF2-40B4-BE49-F238E27FC236}">
                <a16:creationId xmlns:a16="http://schemas.microsoft.com/office/drawing/2014/main" id="{41A202C8-9772-41E0-87B0-A4F052C43E22}"/>
              </a:ext>
            </a:extLst>
          </p:cNvPr>
          <p:cNvSpPr>
            <a:spLocks noGrp="1"/>
          </p:cNvSpPr>
          <p:nvPr>
            <p:ph idx="1"/>
          </p:nvPr>
        </p:nvSpPr>
        <p:spPr/>
        <p:txBody>
          <a:bodyPr/>
          <a:lstStyle/>
          <a:p>
            <a:pPr eaLnBrk="1" hangingPunct="1">
              <a:lnSpc>
                <a:spcPct val="90000"/>
              </a:lnSpc>
            </a:pPr>
            <a:r>
              <a:rPr lang="zh-TW" altLang="en-US"/>
              <a:t>當商品自身價格變動時，需求量會沿著需求曲線移動；</a:t>
            </a:r>
          </a:p>
          <a:p>
            <a:pPr eaLnBrk="1" hangingPunct="1">
              <a:lnSpc>
                <a:spcPct val="90000"/>
              </a:lnSpc>
              <a:buFont typeface="Arial" panose="020B0604020202020204" pitchFamily="34" charset="0"/>
              <a:buNone/>
            </a:pPr>
            <a:r>
              <a:rPr lang="en-US" altLang="zh-TW"/>
              <a:t>	</a:t>
            </a:r>
            <a:r>
              <a:rPr lang="zh-TW" altLang="en-US"/>
              <a:t>我們稱此為</a:t>
            </a:r>
            <a:r>
              <a:rPr lang="zh-TW" altLang="en-US" b="1">
                <a:solidFill>
                  <a:srgbClr val="FF0000"/>
                </a:solidFill>
              </a:rPr>
              <a:t>商品自身價格變動造成需求曲線線上的移動</a:t>
            </a:r>
            <a:r>
              <a:rPr lang="zh-TW" altLang="en-US"/>
              <a:t>。</a:t>
            </a:r>
          </a:p>
          <a:p>
            <a:pPr eaLnBrk="1" hangingPunct="1">
              <a:lnSpc>
                <a:spcPct val="90000"/>
              </a:lnSpc>
              <a:buFont typeface="Arial" panose="020B0604020202020204" pitchFamily="34" charset="0"/>
              <a:buNone/>
            </a:pPr>
            <a:r>
              <a:rPr lang="zh-TW" altLang="en-US"/>
              <a:t> </a:t>
            </a:r>
          </a:p>
          <a:p>
            <a:pPr eaLnBrk="1" hangingPunct="1">
              <a:lnSpc>
                <a:spcPct val="90000"/>
              </a:lnSpc>
              <a:buFont typeface="Arial" panose="020B0604020202020204" pitchFamily="34" charset="0"/>
              <a:buNone/>
            </a:pPr>
            <a:r>
              <a:rPr lang="en-US" altLang="zh-TW"/>
              <a:t>	</a:t>
            </a:r>
            <a:r>
              <a:rPr lang="zh-TW" altLang="en-US"/>
              <a:t>當商品自身價格以外的影響因素變動時，每一價格下的需求量會改變，從而需求曲線會移動；</a:t>
            </a:r>
          </a:p>
          <a:p>
            <a:pPr eaLnBrk="1" hangingPunct="1">
              <a:lnSpc>
                <a:spcPct val="90000"/>
              </a:lnSpc>
              <a:buFont typeface="Arial" panose="020B0604020202020204" pitchFamily="34" charset="0"/>
              <a:buNone/>
            </a:pPr>
            <a:r>
              <a:rPr lang="en-US" altLang="zh-TW"/>
              <a:t>	</a:t>
            </a:r>
            <a:r>
              <a:rPr lang="zh-TW" altLang="en-US"/>
              <a:t>我們稱此為</a:t>
            </a:r>
            <a:r>
              <a:rPr lang="zh-TW" altLang="en-US" b="1">
                <a:solidFill>
                  <a:srgbClr val="FF0000"/>
                </a:solidFill>
              </a:rPr>
              <a:t>這些因素的變動造成需求曲線整條線的移動</a:t>
            </a:r>
            <a:r>
              <a:rPr lang="zh-TW" altLang="en-US"/>
              <a:t>。</a:t>
            </a:r>
          </a:p>
        </p:txBody>
      </p:sp>
      <p:sp>
        <p:nvSpPr>
          <p:cNvPr id="128004" name="投影片編號版面配置區 5">
            <a:extLst>
              <a:ext uri="{FF2B5EF4-FFF2-40B4-BE49-F238E27FC236}">
                <a16:creationId xmlns:a16="http://schemas.microsoft.com/office/drawing/2014/main" id="{8872F7D2-2256-4DD9-9E8A-F8E866F0E039}"/>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4E63AE3-C2A2-45C4-8768-83C2E835ADFC}"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43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2">
            <a:extLst>
              <a:ext uri="{FF2B5EF4-FFF2-40B4-BE49-F238E27FC236}">
                <a16:creationId xmlns:a16="http://schemas.microsoft.com/office/drawing/2014/main" id="{4FB34C33-7113-4F31-9D3B-9072ECA15643}"/>
              </a:ext>
            </a:extLst>
          </p:cNvPr>
          <p:cNvSpPr>
            <a:spLocks noGrp="1"/>
          </p:cNvSpPr>
          <p:nvPr>
            <p:ph type="title"/>
          </p:nvPr>
        </p:nvSpPr>
        <p:spPr>
          <a:xfrm>
            <a:off x="393700" y="160338"/>
            <a:ext cx="8450263" cy="587375"/>
          </a:xfrm>
        </p:spPr>
        <p:txBody>
          <a:bodyPr/>
          <a:lstStyle/>
          <a:p>
            <a:pPr>
              <a:defRPr/>
            </a:pPr>
            <a:r>
              <a:rPr lang="zh-TW" altLang="en-US"/>
              <a:t>個案研究：兩個降低吸菸需求量的方法</a:t>
            </a:r>
          </a:p>
        </p:txBody>
      </p:sp>
      <p:sp>
        <p:nvSpPr>
          <p:cNvPr id="118786" name="內容版面配置區 1">
            <a:extLst>
              <a:ext uri="{FF2B5EF4-FFF2-40B4-BE49-F238E27FC236}">
                <a16:creationId xmlns:a16="http://schemas.microsoft.com/office/drawing/2014/main" id="{35466092-73CE-4F93-9CEC-90840BFE51FA}"/>
              </a:ext>
            </a:extLst>
          </p:cNvPr>
          <p:cNvSpPr>
            <a:spLocks noGrp="1"/>
          </p:cNvSpPr>
          <p:nvPr>
            <p:ph idx="1"/>
          </p:nvPr>
        </p:nvSpPr>
        <p:spPr>
          <a:xfrm>
            <a:off x="457200" y="908050"/>
            <a:ext cx="8458200" cy="5568950"/>
          </a:xfrm>
        </p:spPr>
        <p:txBody>
          <a:bodyPr/>
          <a:lstStyle/>
          <a:p>
            <a:pPr>
              <a:defRPr/>
            </a:pPr>
            <a:r>
              <a:rPr lang="zh-TW" altLang="en-US">
                <a:latin typeface="Times New Roman" panose="02020603050405020304" pitchFamily="18" charset="0"/>
                <a:cs typeface="Times New Roman" panose="02020603050405020304" pitchFamily="18" charset="0"/>
              </a:rPr>
              <a:t>公共政策制定者通常會想要降低人們的吸菸量。</a:t>
            </a:r>
            <a:r>
              <a:rPr lang="zh-TW" altLang="en-US"/>
              <a:t>以下是可以達成這個政策目標的兩個方法。</a:t>
            </a:r>
            <a:endParaRPr lang="zh-TW" altLang="en-US" sz="700">
              <a:latin typeface="Times New Roman" panose="02020603050405020304" pitchFamily="18" charset="0"/>
              <a:cs typeface="Times New Roman" panose="02020603050405020304" pitchFamily="18" charset="0"/>
            </a:endParaRPr>
          </a:p>
          <a:p>
            <a:pPr>
              <a:buFontTx/>
              <a:buAutoNum type="arabicPeriod"/>
              <a:defRPr/>
            </a:pPr>
            <a:r>
              <a:rPr lang="zh-TW" altLang="en-US">
                <a:latin typeface="Times New Roman" panose="02020603050405020304" pitchFamily="18" charset="0"/>
                <a:cs typeface="Times New Roman" panose="02020603050405020304" pitchFamily="18" charset="0"/>
              </a:rPr>
              <a:t>讓香菸的需求曲線往左移。</a:t>
            </a:r>
          </a:p>
          <a:p>
            <a:pPr>
              <a:defRPr/>
            </a:pPr>
            <a:endParaRPr lang="zh-TW" altLang="en-US" sz="700">
              <a:latin typeface="Times New Roman" panose="02020603050405020304" pitchFamily="18" charset="0"/>
              <a:cs typeface="Times New Roman" panose="02020603050405020304" pitchFamily="18" charset="0"/>
            </a:endParaRPr>
          </a:p>
          <a:p>
            <a:pPr marL="355600" indent="0">
              <a:buFontTx/>
              <a:buNone/>
              <a:defRPr/>
            </a:pPr>
            <a:r>
              <a:rPr lang="zh-TW" altLang="en-US"/>
              <a:t>政府宣導吸菸的害處，香菸盒上印製吸菸會危害健康的警語，以及禁止電視播放香菸廣告跟禁止在公共場所吸菸，都有使香菸需求減少的效果。</a:t>
            </a:r>
            <a:endParaRPr altLang="zh-TW"/>
          </a:p>
          <a:p>
            <a:pPr marL="355600" indent="0">
              <a:buFontTx/>
              <a:buNone/>
              <a:defRPr/>
            </a:pPr>
            <a:r>
              <a:rPr lang="zh-TW" altLang="en-US"/>
              <a:t>如果成功，則這些措施會如圖</a:t>
            </a:r>
            <a:r>
              <a:rPr altLang="zh-TW"/>
              <a:t>4</a:t>
            </a:r>
            <a:r>
              <a:rPr lang="zh-TW" altLang="en-US"/>
              <a:t>（</a:t>
            </a:r>
            <a:r>
              <a:rPr altLang="zh-TW"/>
              <a:t>a</a:t>
            </a:r>
            <a:r>
              <a:rPr lang="zh-TW" altLang="en-US"/>
              <a:t>）所示，使香菸的需求曲線往左移。 </a:t>
            </a:r>
            <a:r>
              <a:rPr altLang="zh-TW">
                <a:latin typeface="Times New Roman" panose="02020603050405020304" pitchFamily="18" charset="0"/>
                <a:cs typeface="Times New Roman" panose="02020603050405020304" pitchFamily="18" charset="0"/>
              </a:rPr>
              <a:t>		</a:t>
            </a:r>
          </a:p>
        </p:txBody>
      </p:sp>
      <p:sp>
        <p:nvSpPr>
          <p:cNvPr id="129028" name="投影片編號版面配置區 5">
            <a:extLst>
              <a:ext uri="{FF2B5EF4-FFF2-40B4-BE49-F238E27FC236}">
                <a16:creationId xmlns:a16="http://schemas.microsoft.com/office/drawing/2014/main" id="{1F412911-6F0D-439D-BBC0-600A974AFC64}"/>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fld id="{C60CE16D-D835-4FDF-88C9-9F9AE07E70A7}" type="slidenum">
              <a:rPr kumimoji="0" lang="en-US" altLang="zh-TW" sz="2400" b="1">
                <a:solidFill>
                  <a:srgbClr val="376092"/>
                </a:solidFill>
                <a:cs typeface="Arial" panose="020B0604020202020204" pitchFamily="34" charset="0"/>
              </a:rPr>
              <a:pPr eaLnBrk="1" hangingPunct="1">
                <a:spcBef>
                  <a:spcPct val="0"/>
                </a:spcBef>
                <a:buFontTx/>
                <a:buNone/>
              </a:pPr>
              <a:t>44</a:t>
            </a:fld>
            <a:endParaRPr kumimoji="0" lang="en-US" altLang="zh-TW" sz="2400" b="1">
              <a:solidFill>
                <a:srgbClr val="376092"/>
              </a:solidFill>
              <a:cs typeface="Arial" panose="020B0604020202020204" pitchFamily="3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2">
            <a:extLst>
              <a:ext uri="{FF2B5EF4-FFF2-40B4-BE49-F238E27FC236}">
                <a16:creationId xmlns:a16="http://schemas.microsoft.com/office/drawing/2014/main" id="{9F4DAB70-0286-465A-AD51-7157A90D2ABB}"/>
              </a:ext>
            </a:extLst>
          </p:cNvPr>
          <p:cNvSpPr>
            <a:spLocks noGrp="1"/>
          </p:cNvSpPr>
          <p:nvPr>
            <p:ph type="title"/>
          </p:nvPr>
        </p:nvSpPr>
        <p:spPr>
          <a:xfrm>
            <a:off x="468313" y="415925"/>
            <a:ext cx="8450262" cy="587375"/>
          </a:xfrm>
        </p:spPr>
        <p:txBody>
          <a:bodyPr/>
          <a:lstStyle/>
          <a:p>
            <a:pPr>
              <a:defRPr/>
            </a:pPr>
            <a:r>
              <a:rPr lang="zh-TW" altLang="en-US"/>
              <a:t>圖</a:t>
            </a:r>
            <a:r>
              <a:rPr altLang="zh-TW"/>
              <a:t>4 </a:t>
            </a:r>
            <a:r>
              <a:rPr lang="zh-TW" altLang="en-US"/>
              <a:t>整條需求曲線的移動與沿著              需求曲線的移動</a:t>
            </a:r>
          </a:p>
        </p:txBody>
      </p:sp>
      <p:sp>
        <p:nvSpPr>
          <p:cNvPr id="131075" name="投影片編號版面配置區 5">
            <a:extLst>
              <a:ext uri="{FF2B5EF4-FFF2-40B4-BE49-F238E27FC236}">
                <a16:creationId xmlns:a16="http://schemas.microsoft.com/office/drawing/2014/main" id="{B3A1414E-D09C-4A8D-9D20-0DD80208DCD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fld id="{2F23F364-2DC5-4F51-AD7A-E5B216890B99}" type="slidenum">
              <a:rPr kumimoji="0" lang="en-US" altLang="zh-TW" sz="2400" b="1">
                <a:solidFill>
                  <a:srgbClr val="376092"/>
                </a:solidFill>
                <a:cs typeface="Arial" panose="020B0604020202020204" pitchFamily="34" charset="0"/>
              </a:rPr>
              <a:pPr eaLnBrk="1" hangingPunct="1">
                <a:spcBef>
                  <a:spcPct val="0"/>
                </a:spcBef>
                <a:buFontTx/>
                <a:buNone/>
              </a:pPr>
              <a:t>45</a:t>
            </a:fld>
            <a:endParaRPr kumimoji="0" lang="en-US" altLang="zh-TW" sz="2400" b="1">
              <a:solidFill>
                <a:srgbClr val="376092"/>
              </a:solidFill>
              <a:cs typeface="Arial" panose="020B0604020202020204" pitchFamily="34" charset="0"/>
            </a:endParaRPr>
          </a:p>
        </p:txBody>
      </p:sp>
      <p:sp>
        <p:nvSpPr>
          <p:cNvPr id="5" name="Rectangle 4">
            <a:extLst>
              <a:ext uri="{FF2B5EF4-FFF2-40B4-BE49-F238E27FC236}">
                <a16:creationId xmlns:a16="http://schemas.microsoft.com/office/drawing/2014/main" id="{03BA8378-B020-4F1B-B0F3-010FF78B2C92}"/>
              </a:ext>
            </a:extLst>
          </p:cNvPr>
          <p:cNvSpPr/>
          <p:nvPr/>
        </p:nvSpPr>
        <p:spPr>
          <a:xfrm>
            <a:off x="990600" y="2457450"/>
            <a:ext cx="3581400" cy="312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a:solidFill>
                <a:srgbClr val="FFFFFF"/>
              </a:solidFill>
              <a:cs typeface="Arial" pitchFamily="34" charset="0"/>
            </a:endParaRPr>
          </a:p>
        </p:txBody>
      </p:sp>
      <p:grpSp>
        <p:nvGrpSpPr>
          <p:cNvPr id="6" name="Group 5">
            <a:extLst>
              <a:ext uri="{FF2B5EF4-FFF2-40B4-BE49-F238E27FC236}">
                <a16:creationId xmlns:a16="http://schemas.microsoft.com/office/drawing/2014/main" id="{9CD8CE0B-B5CE-4BBF-BF63-6E23471C5064}"/>
              </a:ext>
            </a:extLst>
          </p:cNvPr>
          <p:cNvGrpSpPr>
            <a:grpSpLocks/>
          </p:cNvGrpSpPr>
          <p:nvPr/>
        </p:nvGrpSpPr>
        <p:grpSpPr bwMode="auto">
          <a:xfrm>
            <a:off x="293688" y="1714500"/>
            <a:ext cx="1004887" cy="3867150"/>
            <a:chOff x="1131106" y="705243"/>
            <a:chExt cx="1005904" cy="3866757"/>
          </a:xfrm>
        </p:grpSpPr>
        <p:cxnSp>
          <p:nvCxnSpPr>
            <p:cNvPr id="7" name="Straight Connector 6">
              <a:extLst>
                <a:ext uri="{FF2B5EF4-FFF2-40B4-BE49-F238E27FC236}">
                  <a16:creationId xmlns:a16="http://schemas.microsoft.com/office/drawing/2014/main" id="{06556EE4-CF4D-400B-9F7E-1D845A8C8DCF}"/>
                </a:ext>
              </a:extLst>
            </p:cNvPr>
            <p:cNvCxnSpPr/>
            <p:nvPr/>
          </p:nvCxnSpPr>
          <p:spPr>
            <a:xfrm rot="5400000">
              <a:off x="229481" y="2971168"/>
              <a:ext cx="3200075" cy="1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1146" name="TextBox 7">
              <a:extLst>
                <a:ext uri="{FF2B5EF4-FFF2-40B4-BE49-F238E27FC236}">
                  <a16:creationId xmlns:a16="http://schemas.microsoft.com/office/drawing/2014/main" id="{C3631C1E-3700-4641-BDCA-CD08548ABD84}"/>
                </a:ext>
              </a:extLst>
            </p:cNvPr>
            <p:cNvSpPr txBox="1">
              <a:spLocks noChangeArrowheads="1"/>
            </p:cNvSpPr>
            <p:nvPr/>
          </p:nvSpPr>
          <p:spPr bwMode="auto">
            <a:xfrm>
              <a:off x="1131106" y="705243"/>
              <a:ext cx="1005904" cy="58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lgn="r" eaLnBrk="1" hangingPunct="1">
                <a:spcBef>
                  <a:spcPct val="0"/>
                </a:spcBef>
                <a:buFontTx/>
                <a:buNone/>
              </a:pPr>
              <a:r>
                <a:rPr lang="zh-TW" altLang="en-US" sz="1600">
                  <a:solidFill>
                    <a:schemeClr val="tx1"/>
                  </a:solidFill>
                </a:rPr>
                <a:t>每包香菸</a:t>
              </a:r>
            </a:p>
            <a:p>
              <a:pPr algn="r" eaLnBrk="1" hangingPunct="1">
                <a:spcBef>
                  <a:spcPct val="0"/>
                </a:spcBef>
                <a:buFontTx/>
                <a:buNone/>
              </a:pPr>
              <a:r>
                <a:rPr lang="zh-TW" altLang="en-US" sz="1600">
                  <a:solidFill>
                    <a:schemeClr val="tx1"/>
                  </a:solidFill>
                </a:rPr>
                <a:t>的價格</a:t>
              </a:r>
              <a:endParaRPr lang="en-US" altLang="zh-TW" sz="1600">
                <a:solidFill>
                  <a:schemeClr val="tx1"/>
                </a:solidFill>
              </a:endParaRPr>
            </a:p>
          </p:txBody>
        </p:sp>
      </p:grpSp>
      <p:grpSp>
        <p:nvGrpSpPr>
          <p:cNvPr id="9" name="Group 8">
            <a:extLst>
              <a:ext uri="{FF2B5EF4-FFF2-40B4-BE49-F238E27FC236}">
                <a16:creationId xmlns:a16="http://schemas.microsoft.com/office/drawing/2014/main" id="{04AFBD28-5B05-46AE-9C88-B881B460E359}"/>
              </a:ext>
            </a:extLst>
          </p:cNvPr>
          <p:cNvGrpSpPr>
            <a:grpSpLocks/>
          </p:cNvGrpSpPr>
          <p:nvPr/>
        </p:nvGrpSpPr>
        <p:grpSpPr bwMode="auto">
          <a:xfrm>
            <a:off x="838200" y="5581650"/>
            <a:ext cx="4572000" cy="685800"/>
            <a:chOff x="1676400" y="5181600"/>
            <a:chExt cx="4572000" cy="685800"/>
          </a:xfrm>
        </p:grpSpPr>
        <p:cxnSp>
          <p:nvCxnSpPr>
            <p:cNvPr id="10" name="Straight Connector 9">
              <a:extLst>
                <a:ext uri="{FF2B5EF4-FFF2-40B4-BE49-F238E27FC236}">
                  <a16:creationId xmlns:a16="http://schemas.microsoft.com/office/drawing/2014/main" id="{FEBAEEE3-6035-48BF-83A1-36E561563F38}"/>
                </a:ext>
              </a:extLst>
            </p:cNvPr>
            <p:cNvCxnSpPr/>
            <p:nvPr/>
          </p:nvCxnSpPr>
          <p:spPr>
            <a:xfrm>
              <a:off x="1828800" y="5181600"/>
              <a:ext cx="3581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1143" name="TextBox 10">
              <a:extLst>
                <a:ext uri="{FF2B5EF4-FFF2-40B4-BE49-F238E27FC236}">
                  <a16:creationId xmlns:a16="http://schemas.microsoft.com/office/drawing/2014/main" id="{86F7D763-EE19-493F-87A3-2F664B67C1E7}"/>
                </a:ext>
              </a:extLst>
            </p:cNvPr>
            <p:cNvSpPr txBox="1">
              <a:spLocks noChangeArrowheads="1"/>
            </p:cNvSpPr>
            <p:nvPr/>
          </p:nvSpPr>
          <p:spPr bwMode="auto">
            <a:xfrm>
              <a:off x="4011890" y="552884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zh-TW" altLang="en-US" sz="1600">
                  <a:solidFill>
                    <a:schemeClr val="tx1"/>
                  </a:solidFill>
                </a:rPr>
                <a:t>每天吸菸的數量（根）</a:t>
              </a:r>
              <a:endParaRPr lang="en-US" altLang="zh-TW" sz="1600">
                <a:solidFill>
                  <a:schemeClr val="tx1"/>
                </a:solidFill>
              </a:endParaRPr>
            </a:p>
          </p:txBody>
        </p:sp>
        <p:sp>
          <p:nvSpPr>
            <p:cNvPr id="131144" name="TextBox 11">
              <a:extLst>
                <a:ext uri="{FF2B5EF4-FFF2-40B4-BE49-F238E27FC236}">
                  <a16:creationId xmlns:a16="http://schemas.microsoft.com/office/drawing/2014/main" id="{8A4164F0-5724-4B28-A8B2-E6FF58EE2A7A}"/>
                </a:ext>
              </a:extLst>
            </p:cNvPr>
            <p:cNvSpPr txBox="1">
              <a:spLocks noChangeArrowheads="1"/>
            </p:cNvSpPr>
            <p:nvPr/>
          </p:nvSpPr>
          <p:spPr bwMode="auto">
            <a:xfrm>
              <a:off x="1676400" y="51816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600">
                  <a:solidFill>
                    <a:schemeClr val="tx1"/>
                  </a:solidFill>
                </a:rPr>
                <a:t>0</a:t>
              </a:r>
            </a:p>
          </p:txBody>
        </p:sp>
      </p:grpSp>
      <p:grpSp>
        <p:nvGrpSpPr>
          <p:cNvPr id="13" name="Group 12">
            <a:extLst>
              <a:ext uri="{FF2B5EF4-FFF2-40B4-BE49-F238E27FC236}">
                <a16:creationId xmlns:a16="http://schemas.microsoft.com/office/drawing/2014/main" id="{41FC62A5-D441-42F0-B73D-D230B3277672}"/>
              </a:ext>
            </a:extLst>
          </p:cNvPr>
          <p:cNvGrpSpPr>
            <a:grpSpLocks/>
          </p:cNvGrpSpPr>
          <p:nvPr/>
        </p:nvGrpSpPr>
        <p:grpSpPr bwMode="auto">
          <a:xfrm>
            <a:off x="1752600" y="2533650"/>
            <a:ext cx="2590800" cy="2732088"/>
            <a:chOff x="3175071" y="2133602"/>
            <a:chExt cx="2590800" cy="2731530"/>
          </a:xfrm>
        </p:grpSpPr>
        <p:cxnSp>
          <p:nvCxnSpPr>
            <p:cNvPr id="14" name="Straight Connector 13">
              <a:extLst>
                <a:ext uri="{FF2B5EF4-FFF2-40B4-BE49-F238E27FC236}">
                  <a16:creationId xmlns:a16="http://schemas.microsoft.com/office/drawing/2014/main" id="{F456E1BA-DB80-4F29-AA85-5DC602351146}"/>
                </a:ext>
              </a:extLst>
            </p:cNvPr>
            <p:cNvCxnSpPr/>
            <p:nvPr/>
          </p:nvCxnSpPr>
          <p:spPr>
            <a:xfrm rot="16200000" flipH="1">
              <a:off x="3111812" y="2196861"/>
              <a:ext cx="2361718" cy="223520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31141" name="TextBox 14">
              <a:extLst>
                <a:ext uri="{FF2B5EF4-FFF2-40B4-BE49-F238E27FC236}">
                  <a16:creationId xmlns:a16="http://schemas.microsoft.com/office/drawing/2014/main" id="{03FC4F22-257A-4089-8B17-83A8A55C247C}"/>
                </a:ext>
              </a:extLst>
            </p:cNvPr>
            <p:cNvSpPr txBox="1">
              <a:spLocks noChangeArrowheads="1"/>
            </p:cNvSpPr>
            <p:nvPr/>
          </p:nvSpPr>
          <p:spPr bwMode="auto">
            <a:xfrm>
              <a:off x="5329533" y="4495800"/>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800">
                  <a:solidFill>
                    <a:schemeClr val="tx1"/>
                  </a:solidFill>
                </a:rPr>
                <a:t>D</a:t>
              </a:r>
              <a:r>
                <a:rPr lang="en-US" altLang="zh-TW" sz="1800" baseline="-25000">
                  <a:solidFill>
                    <a:schemeClr val="tx1"/>
                  </a:solidFill>
                </a:rPr>
                <a:t>1</a:t>
              </a:r>
            </a:p>
          </p:txBody>
        </p:sp>
      </p:grpSp>
      <p:grpSp>
        <p:nvGrpSpPr>
          <p:cNvPr id="16" name="Group 15">
            <a:extLst>
              <a:ext uri="{FF2B5EF4-FFF2-40B4-BE49-F238E27FC236}">
                <a16:creationId xmlns:a16="http://schemas.microsoft.com/office/drawing/2014/main" id="{9E20460E-F4EE-4FFB-B33A-CFF2C96BA0A0}"/>
              </a:ext>
            </a:extLst>
          </p:cNvPr>
          <p:cNvGrpSpPr>
            <a:grpSpLocks/>
          </p:cNvGrpSpPr>
          <p:nvPr/>
        </p:nvGrpSpPr>
        <p:grpSpPr bwMode="auto">
          <a:xfrm>
            <a:off x="1066800" y="3001963"/>
            <a:ext cx="2057400" cy="2416175"/>
            <a:chOff x="3200400" y="2133600"/>
            <a:chExt cx="2057400" cy="2415064"/>
          </a:xfrm>
        </p:grpSpPr>
        <p:cxnSp>
          <p:nvCxnSpPr>
            <p:cNvPr id="17" name="Straight Connector 16">
              <a:extLst>
                <a:ext uri="{FF2B5EF4-FFF2-40B4-BE49-F238E27FC236}">
                  <a16:creationId xmlns:a16="http://schemas.microsoft.com/office/drawing/2014/main" id="{26123AA6-2484-45A7-ADC4-B7D2D40126B8}"/>
                </a:ext>
              </a:extLst>
            </p:cNvPr>
            <p:cNvCxnSpPr/>
            <p:nvPr/>
          </p:nvCxnSpPr>
          <p:spPr>
            <a:xfrm rot="16200000" flipH="1">
              <a:off x="3123914" y="2210086"/>
              <a:ext cx="2210370" cy="20574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1139" name="TextBox 17">
              <a:extLst>
                <a:ext uri="{FF2B5EF4-FFF2-40B4-BE49-F238E27FC236}">
                  <a16:creationId xmlns:a16="http://schemas.microsoft.com/office/drawing/2014/main" id="{711C601F-483B-484B-A544-BF73CFDABB79}"/>
                </a:ext>
              </a:extLst>
            </p:cNvPr>
            <p:cNvSpPr txBox="1">
              <a:spLocks noChangeArrowheads="1"/>
            </p:cNvSpPr>
            <p:nvPr/>
          </p:nvSpPr>
          <p:spPr bwMode="auto">
            <a:xfrm>
              <a:off x="4800600" y="4179332"/>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800">
                  <a:solidFill>
                    <a:schemeClr val="tx1"/>
                  </a:solidFill>
                </a:rPr>
                <a:t>D</a:t>
              </a:r>
              <a:r>
                <a:rPr lang="en-US" altLang="zh-TW" sz="1800" baseline="-25000">
                  <a:solidFill>
                    <a:schemeClr val="tx1"/>
                  </a:solidFill>
                </a:rPr>
                <a:t>2</a:t>
              </a:r>
            </a:p>
          </p:txBody>
        </p:sp>
      </p:grpSp>
      <p:cxnSp>
        <p:nvCxnSpPr>
          <p:cNvPr id="19" name="Straight Arrow Connector 25">
            <a:extLst>
              <a:ext uri="{FF2B5EF4-FFF2-40B4-BE49-F238E27FC236}">
                <a16:creationId xmlns:a16="http://schemas.microsoft.com/office/drawing/2014/main" id="{65FFE310-2C29-4555-ADD7-7FE21F42921E}"/>
              </a:ext>
            </a:extLst>
          </p:cNvPr>
          <p:cNvCxnSpPr/>
          <p:nvPr/>
        </p:nvCxnSpPr>
        <p:spPr>
          <a:xfrm>
            <a:off x="1524000" y="3448050"/>
            <a:ext cx="990600" cy="1588"/>
          </a:xfrm>
          <a:prstGeom prst="straightConnector1">
            <a:avLst/>
          </a:prstGeom>
          <a:ln w="3810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 name="Group 26">
            <a:extLst>
              <a:ext uri="{FF2B5EF4-FFF2-40B4-BE49-F238E27FC236}">
                <a16:creationId xmlns:a16="http://schemas.microsoft.com/office/drawing/2014/main" id="{FD782E1F-8581-4AF1-805A-D6DB9F88512B}"/>
              </a:ext>
            </a:extLst>
          </p:cNvPr>
          <p:cNvGrpSpPr>
            <a:grpSpLocks/>
          </p:cNvGrpSpPr>
          <p:nvPr/>
        </p:nvGrpSpPr>
        <p:grpSpPr bwMode="auto">
          <a:xfrm>
            <a:off x="1905000" y="2405063"/>
            <a:ext cx="2667000" cy="1042987"/>
            <a:chOff x="3810000" y="2156936"/>
            <a:chExt cx="2667000" cy="1043464"/>
          </a:xfrm>
        </p:grpSpPr>
        <p:sp>
          <p:nvSpPr>
            <p:cNvPr id="131136" name="TextBox 27">
              <a:extLst>
                <a:ext uri="{FF2B5EF4-FFF2-40B4-BE49-F238E27FC236}">
                  <a16:creationId xmlns:a16="http://schemas.microsoft.com/office/drawing/2014/main" id="{0B041958-CAF5-42FC-B59E-5A5DF7AE1A5E}"/>
                </a:ext>
              </a:extLst>
            </p:cNvPr>
            <p:cNvSpPr txBox="1">
              <a:spLocks noChangeArrowheads="1"/>
            </p:cNvSpPr>
            <p:nvPr/>
          </p:nvSpPr>
          <p:spPr bwMode="auto">
            <a:xfrm>
              <a:off x="4343400" y="2156936"/>
              <a:ext cx="2133600" cy="831377"/>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zh-TW" altLang="en-US" sz="1600">
                  <a:solidFill>
                    <a:srgbClr val="800080"/>
                  </a:solidFill>
                </a:rPr>
                <a:t>降低人們吸菸慾望</a:t>
              </a:r>
            </a:p>
            <a:p>
              <a:pPr eaLnBrk="1" hangingPunct="1">
                <a:spcBef>
                  <a:spcPct val="0"/>
                </a:spcBef>
                <a:buFontTx/>
                <a:buNone/>
              </a:pPr>
              <a:r>
                <a:rPr lang="zh-TW" altLang="en-US" sz="1600">
                  <a:solidFill>
                    <a:srgbClr val="800080"/>
                  </a:solidFill>
                </a:rPr>
                <a:t>的政策使需求曲線</a:t>
              </a:r>
            </a:p>
            <a:p>
              <a:pPr eaLnBrk="1" hangingPunct="1">
                <a:spcBef>
                  <a:spcPct val="0"/>
                </a:spcBef>
                <a:buFontTx/>
                <a:buNone/>
              </a:pPr>
              <a:r>
                <a:rPr lang="zh-TW" altLang="en-US" sz="1600">
                  <a:solidFill>
                    <a:srgbClr val="800080"/>
                  </a:solidFill>
                </a:rPr>
                <a:t>往左移</a:t>
              </a:r>
              <a:endParaRPr lang="en-US" altLang="zh-TW" sz="1600">
                <a:solidFill>
                  <a:srgbClr val="800080"/>
                </a:solidFill>
              </a:endParaRPr>
            </a:p>
          </p:txBody>
        </p:sp>
        <p:cxnSp>
          <p:nvCxnSpPr>
            <p:cNvPr id="22" name="Straight Connector 28">
              <a:extLst>
                <a:ext uri="{FF2B5EF4-FFF2-40B4-BE49-F238E27FC236}">
                  <a16:creationId xmlns:a16="http://schemas.microsoft.com/office/drawing/2014/main" id="{ED9FE406-5677-47C2-BB1A-31A9B8E96C03}"/>
                </a:ext>
              </a:extLst>
            </p:cNvPr>
            <p:cNvCxnSpPr/>
            <p:nvPr/>
          </p:nvCxnSpPr>
          <p:spPr>
            <a:xfrm rot="5400000" flipH="1" flipV="1">
              <a:off x="3766202" y="2623202"/>
              <a:ext cx="620996" cy="5334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23" name="Group 42">
            <a:extLst>
              <a:ext uri="{FF2B5EF4-FFF2-40B4-BE49-F238E27FC236}">
                <a16:creationId xmlns:a16="http://schemas.microsoft.com/office/drawing/2014/main" id="{B59F2F00-1BDC-4A4A-A5D2-521C08847583}"/>
              </a:ext>
            </a:extLst>
          </p:cNvPr>
          <p:cNvGrpSpPr>
            <a:grpSpLocks/>
          </p:cNvGrpSpPr>
          <p:nvPr/>
        </p:nvGrpSpPr>
        <p:grpSpPr bwMode="auto">
          <a:xfrm>
            <a:off x="1981200" y="4211638"/>
            <a:ext cx="412750" cy="1708150"/>
            <a:chOff x="2819400" y="3201194"/>
            <a:chExt cx="412292" cy="1709360"/>
          </a:xfrm>
        </p:grpSpPr>
        <p:cxnSp>
          <p:nvCxnSpPr>
            <p:cNvPr id="24" name="Straight Connector 37">
              <a:extLst>
                <a:ext uri="{FF2B5EF4-FFF2-40B4-BE49-F238E27FC236}">
                  <a16:creationId xmlns:a16="http://schemas.microsoft.com/office/drawing/2014/main" id="{4FB2EEEE-58CC-4676-9695-1D109CFCDCA1}"/>
                </a:ext>
              </a:extLst>
            </p:cNvPr>
            <p:cNvCxnSpPr/>
            <p:nvPr/>
          </p:nvCxnSpPr>
          <p:spPr>
            <a:xfrm rot="5400000">
              <a:off x="2361463" y="3885892"/>
              <a:ext cx="1370982" cy="1585"/>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1135" name="TextBox 40">
              <a:extLst>
                <a:ext uri="{FF2B5EF4-FFF2-40B4-BE49-F238E27FC236}">
                  <a16:creationId xmlns:a16="http://schemas.microsoft.com/office/drawing/2014/main" id="{377DB593-BFAD-405B-B174-36D1EC1F0D15}"/>
                </a:ext>
              </a:extLst>
            </p:cNvPr>
            <p:cNvSpPr txBox="1">
              <a:spLocks noChangeArrowheads="1"/>
            </p:cNvSpPr>
            <p:nvPr/>
          </p:nvSpPr>
          <p:spPr bwMode="auto">
            <a:xfrm>
              <a:off x="2819400" y="4572000"/>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600">
                  <a:solidFill>
                    <a:schemeClr val="tx1"/>
                  </a:solidFill>
                </a:rPr>
                <a:t>10</a:t>
              </a:r>
            </a:p>
          </p:txBody>
        </p:sp>
      </p:grpSp>
      <p:grpSp>
        <p:nvGrpSpPr>
          <p:cNvPr id="26" name="Group 43">
            <a:extLst>
              <a:ext uri="{FF2B5EF4-FFF2-40B4-BE49-F238E27FC236}">
                <a16:creationId xmlns:a16="http://schemas.microsoft.com/office/drawing/2014/main" id="{D940E7AF-38C5-42F2-82F8-372B3D1DA8D2}"/>
              </a:ext>
            </a:extLst>
          </p:cNvPr>
          <p:cNvGrpSpPr>
            <a:grpSpLocks/>
          </p:cNvGrpSpPr>
          <p:nvPr/>
        </p:nvGrpSpPr>
        <p:grpSpPr bwMode="auto">
          <a:xfrm>
            <a:off x="3124200" y="4210050"/>
            <a:ext cx="412750" cy="1709738"/>
            <a:chOff x="3962400" y="3200400"/>
            <a:chExt cx="412292" cy="1710154"/>
          </a:xfrm>
        </p:grpSpPr>
        <p:cxnSp>
          <p:nvCxnSpPr>
            <p:cNvPr id="27" name="Straight Connector 38">
              <a:extLst>
                <a:ext uri="{FF2B5EF4-FFF2-40B4-BE49-F238E27FC236}">
                  <a16:creationId xmlns:a16="http://schemas.microsoft.com/office/drawing/2014/main" id="{93569609-4E3F-4E62-8C31-11B96C0E1446}"/>
                </a:ext>
              </a:extLst>
            </p:cNvPr>
            <p:cNvCxnSpPr/>
            <p:nvPr/>
          </p:nvCxnSpPr>
          <p:spPr>
            <a:xfrm rot="5400000">
              <a:off x="3505573" y="3885574"/>
              <a:ext cx="1371934" cy="1586"/>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1133" name="TextBox 41">
              <a:extLst>
                <a:ext uri="{FF2B5EF4-FFF2-40B4-BE49-F238E27FC236}">
                  <a16:creationId xmlns:a16="http://schemas.microsoft.com/office/drawing/2014/main" id="{9E995787-16CD-4E4C-A9AF-A06D731FC828}"/>
                </a:ext>
              </a:extLst>
            </p:cNvPr>
            <p:cNvSpPr txBox="1">
              <a:spLocks noChangeArrowheads="1"/>
            </p:cNvSpPr>
            <p:nvPr/>
          </p:nvSpPr>
          <p:spPr bwMode="auto">
            <a:xfrm>
              <a:off x="3962400" y="4572000"/>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600">
                  <a:solidFill>
                    <a:schemeClr val="tx1"/>
                  </a:solidFill>
                </a:rPr>
                <a:t>20</a:t>
              </a:r>
            </a:p>
          </p:txBody>
        </p:sp>
      </p:grpSp>
      <p:grpSp>
        <p:nvGrpSpPr>
          <p:cNvPr id="29" name="Group 45">
            <a:extLst>
              <a:ext uri="{FF2B5EF4-FFF2-40B4-BE49-F238E27FC236}">
                <a16:creationId xmlns:a16="http://schemas.microsoft.com/office/drawing/2014/main" id="{06567A47-199B-42C8-8628-1F262BA8D244}"/>
              </a:ext>
            </a:extLst>
          </p:cNvPr>
          <p:cNvGrpSpPr>
            <a:grpSpLocks/>
          </p:cNvGrpSpPr>
          <p:nvPr/>
        </p:nvGrpSpPr>
        <p:grpSpPr bwMode="auto">
          <a:xfrm>
            <a:off x="487363" y="4057650"/>
            <a:ext cx="2865437" cy="338138"/>
            <a:chOff x="1324830" y="3014246"/>
            <a:chExt cx="2866170" cy="338971"/>
          </a:xfrm>
        </p:grpSpPr>
        <p:cxnSp>
          <p:nvCxnSpPr>
            <p:cNvPr id="30" name="Straight Connector 35">
              <a:extLst>
                <a:ext uri="{FF2B5EF4-FFF2-40B4-BE49-F238E27FC236}">
                  <a16:creationId xmlns:a16="http://schemas.microsoft.com/office/drawing/2014/main" id="{779F2052-4B69-400E-B56F-C74B8A756F4B}"/>
                </a:ext>
              </a:extLst>
            </p:cNvPr>
            <p:cNvCxnSpPr/>
            <p:nvPr/>
          </p:nvCxnSpPr>
          <p:spPr>
            <a:xfrm>
              <a:off x="1828196" y="3200442"/>
              <a:ext cx="2362804" cy="1591"/>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1131" name="TextBox 44">
              <a:extLst>
                <a:ext uri="{FF2B5EF4-FFF2-40B4-BE49-F238E27FC236}">
                  <a16:creationId xmlns:a16="http://schemas.microsoft.com/office/drawing/2014/main" id="{FFDFDFC9-741B-46FD-81B0-96335EC0A6FF}"/>
                </a:ext>
              </a:extLst>
            </p:cNvPr>
            <p:cNvSpPr txBox="1">
              <a:spLocks noChangeArrowheads="1"/>
            </p:cNvSpPr>
            <p:nvPr/>
          </p:nvSpPr>
          <p:spPr bwMode="auto">
            <a:xfrm>
              <a:off x="1324830" y="3014246"/>
              <a:ext cx="412388" cy="33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600">
                  <a:solidFill>
                    <a:schemeClr val="tx1"/>
                  </a:solidFill>
                </a:rPr>
                <a:t>$4</a:t>
              </a:r>
            </a:p>
          </p:txBody>
        </p:sp>
      </p:grpSp>
      <p:grpSp>
        <p:nvGrpSpPr>
          <p:cNvPr id="32" name="Group 40">
            <a:extLst>
              <a:ext uri="{FF2B5EF4-FFF2-40B4-BE49-F238E27FC236}">
                <a16:creationId xmlns:a16="http://schemas.microsoft.com/office/drawing/2014/main" id="{037ECD19-BAF7-49BA-8840-285B3C7DD03A}"/>
              </a:ext>
            </a:extLst>
          </p:cNvPr>
          <p:cNvGrpSpPr>
            <a:grpSpLocks/>
          </p:cNvGrpSpPr>
          <p:nvPr/>
        </p:nvGrpSpPr>
        <p:grpSpPr bwMode="auto">
          <a:xfrm>
            <a:off x="2133600" y="3905250"/>
            <a:ext cx="420688" cy="411163"/>
            <a:chOff x="7810761" y="4154236"/>
            <a:chExt cx="418118" cy="410771"/>
          </a:xfrm>
        </p:grpSpPr>
        <p:sp>
          <p:nvSpPr>
            <p:cNvPr id="131128" name="Freeform 183">
              <a:extLst>
                <a:ext uri="{FF2B5EF4-FFF2-40B4-BE49-F238E27FC236}">
                  <a16:creationId xmlns:a16="http://schemas.microsoft.com/office/drawing/2014/main" id="{CF0D3B7A-E9E5-403A-BF5A-B9B5C4B579F2}"/>
                </a:ext>
              </a:extLst>
            </p:cNvPr>
            <p:cNvSpPr>
              <a:spLocks/>
            </p:cNvSpPr>
            <p:nvPr/>
          </p:nvSpPr>
          <p:spPr bwMode="auto">
            <a:xfrm>
              <a:off x="7810761" y="4428277"/>
              <a:ext cx="144592" cy="136730"/>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131129" name="TextBox 42">
              <a:extLst>
                <a:ext uri="{FF2B5EF4-FFF2-40B4-BE49-F238E27FC236}">
                  <a16:creationId xmlns:a16="http://schemas.microsoft.com/office/drawing/2014/main" id="{7B2AF738-C4B5-4EC2-94EC-7896586562E7}"/>
                </a:ext>
              </a:extLst>
            </p:cNvPr>
            <p:cNvSpPr txBox="1">
              <a:spLocks noChangeArrowheads="1"/>
            </p:cNvSpPr>
            <p:nvPr/>
          </p:nvSpPr>
          <p:spPr bwMode="auto">
            <a:xfrm>
              <a:off x="7892084" y="4154236"/>
              <a:ext cx="336795" cy="36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800">
                  <a:solidFill>
                    <a:schemeClr val="tx1"/>
                  </a:solidFill>
                </a:rPr>
                <a:t>B</a:t>
              </a:r>
            </a:p>
          </p:txBody>
        </p:sp>
      </p:grpSp>
      <p:grpSp>
        <p:nvGrpSpPr>
          <p:cNvPr id="35" name="Group 40">
            <a:extLst>
              <a:ext uri="{FF2B5EF4-FFF2-40B4-BE49-F238E27FC236}">
                <a16:creationId xmlns:a16="http://schemas.microsoft.com/office/drawing/2014/main" id="{31531C4D-18B2-4670-B372-A15928F66927}"/>
              </a:ext>
            </a:extLst>
          </p:cNvPr>
          <p:cNvGrpSpPr>
            <a:grpSpLocks/>
          </p:cNvGrpSpPr>
          <p:nvPr/>
        </p:nvGrpSpPr>
        <p:grpSpPr bwMode="auto">
          <a:xfrm>
            <a:off x="3276600" y="3905250"/>
            <a:ext cx="420688" cy="411163"/>
            <a:chOff x="7810761" y="4154236"/>
            <a:chExt cx="418133" cy="410771"/>
          </a:xfrm>
        </p:grpSpPr>
        <p:sp>
          <p:nvSpPr>
            <p:cNvPr id="131126" name="Freeform 183">
              <a:extLst>
                <a:ext uri="{FF2B5EF4-FFF2-40B4-BE49-F238E27FC236}">
                  <a16:creationId xmlns:a16="http://schemas.microsoft.com/office/drawing/2014/main" id="{B5470D04-0E24-4534-AB74-E86DE8679F81}"/>
                </a:ext>
              </a:extLst>
            </p:cNvPr>
            <p:cNvSpPr>
              <a:spLocks/>
            </p:cNvSpPr>
            <p:nvPr/>
          </p:nvSpPr>
          <p:spPr bwMode="auto">
            <a:xfrm>
              <a:off x="7810761" y="4428277"/>
              <a:ext cx="144592" cy="136730"/>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131127" name="TextBox 42">
              <a:extLst>
                <a:ext uri="{FF2B5EF4-FFF2-40B4-BE49-F238E27FC236}">
                  <a16:creationId xmlns:a16="http://schemas.microsoft.com/office/drawing/2014/main" id="{A51ED318-16CA-4F17-919A-A82A59D4DD12}"/>
                </a:ext>
              </a:extLst>
            </p:cNvPr>
            <p:cNvSpPr txBox="1">
              <a:spLocks noChangeArrowheads="1"/>
            </p:cNvSpPr>
            <p:nvPr/>
          </p:nvSpPr>
          <p:spPr bwMode="auto">
            <a:xfrm>
              <a:off x="7892096" y="4154236"/>
              <a:ext cx="336798" cy="36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800">
                  <a:solidFill>
                    <a:schemeClr val="tx1"/>
                  </a:solidFill>
                </a:rPr>
                <a:t>A</a:t>
              </a:r>
            </a:p>
          </p:txBody>
        </p:sp>
      </p:grpSp>
      <p:sp>
        <p:nvSpPr>
          <p:cNvPr id="38" name="TextBox 52">
            <a:extLst>
              <a:ext uri="{FF2B5EF4-FFF2-40B4-BE49-F238E27FC236}">
                <a16:creationId xmlns:a16="http://schemas.microsoft.com/office/drawing/2014/main" id="{2ECC5E86-D072-42D3-A6AB-E4AA91875071}"/>
              </a:ext>
            </a:extLst>
          </p:cNvPr>
          <p:cNvSpPr txBox="1">
            <a:spLocks noChangeArrowheads="1"/>
          </p:cNvSpPr>
          <p:nvPr/>
        </p:nvSpPr>
        <p:spPr bwMode="auto">
          <a:xfrm>
            <a:off x="1166813" y="1847850"/>
            <a:ext cx="2433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FontTx/>
              <a:buNone/>
            </a:pPr>
            <a:r>
              <a:rPr lang="en-US" altLang="zh-TW" sz="2000" b="1">
                <a:solidFill>
                  <a:srgbClr val="800080"/>
                </a:solidFill>
                <a:cs typeface="Arial" panose="020B0604020202020204" pitchFamily="34" charset="0"/>
              </a:rPr>
              <a:t>(a)</a:t>
            </a:r>
            <a:r>
              <a:rPr lang="zh-TW" altLang="en-US" sz="2000" b="1">
                <a:solidFill>
                  <a:srgbClr val="800080"/>
                </a:solidFill>
                <a:cs typeface="Arial" panose="020B0604020202020204" pitchFamily="34" charset="0"/>
              </a:rPr>
              <a:t>  需求曲線的移動</a:t>
            </a:r>
            <a:endParaRPr lang="en-US" altLang="zh-TW" sz="2000" b="1">
              <a:solidFill>
                <a:srgbClr val="800080"/>
              </a:solidFill>
              <a:cs typeface="Arial" panose="020B0604020202020204" pitchFamily="34" charset="0"/>
            </a:endParaRPr>
          </a:p>
        </p:txBody>
      </p:sp>
      <p:sp>
        <p:nvSpPr>
          <p:cNvPr id="39" name="Rectangle 54">
            <a:extLst>
              <a:ext uri="{FF2B5EF4-FFF2-40B4-BE49-F238E27FC236}">
                <a16:creationId xmlns:a16="http://schemas.microsoft.com/office/drawing/2014/main" id="{D74C35CD-C52C-40F3-8342-7550AF06B0A7}"/>
              </a:ext>
            </a:extLst>
          </p:cNvPr>
          <p:cNvSpPr/>
          <p:nvPr/>
        </p:nvSpPr>
        <p:spPr>
          <a:xfrm>
            <a:off x="5562600" y="2457450"/>
            <a:ext cx="3581400" cy="312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a:solidFill>
                <a:srgbClr val="FFFFFF"/>
              </a:solidFill>
              <a:cs typeface="Arial" pitchFamily="34" charset="0"/>
            </a:endParaRPr>
          </a:p>
        </p:txBody>
      </p:sp>
      <p:grpSp>
        <p:nvGrpSpPr>
          <p:cNvPr id="40" name="Group 55">
            <a:extLst>
              <a:ext uri="{FF2B5EF4-FFF2-40B4-BE49-F238E27FC236}">
                <a16:creationId xmlns:a16="http://schemas.microsoft.com/office/drawing/2014/main" id="{B432AF60-6735-4C29-A96F-39FAC35E9130}"/>
              </a:ext>
            </a:extLst>
          </p:cNvPr>
          <p:cNvGrpSpPr>
            <a:grpSpLocks/>
          </p:cNvGrpSpPr>
          <p:nvPr/>
        </p:nvGrpSpPr>
        <p:grpSpPr bwMode="auto">
          <a:xfrm>
            <a:off x="4694238" y="1785938"/>
            <a:ext cx="1004887" cy="3795712"/>
            <a:chOff x="959360" y="777165"/>
            <a:chExt cx="1005905" cy="3794835"/>
          </a:xfrm>
        </p:grpSpPr>
        <p:cxnSp>
          <p:nvCxnSpPr>
            <p:cNvPr id="41" name="Straight Connector 56">
              <a:extLst>
                <a:ext uri="{FF2B5EF4-FFF2-40B4-BE49-F238E27FC236}">
                  <a16:creationId xmlns:a16="http://schemas.microsoft.com/office/drawing/2014/main" id="{3D6E0244-6001-4D95-BCC7-66DE29327CFC}"/>
                </a:ext>
              </a:extLst>
            </p:cNvPr>
            <p:cNvCxnSpPr/>
            <p:nvPr/>
          </p:nvCxnSpPr>
          <p:spPr>
            <a:xfrm rot="5400000">
              <a:off x="229566" y="2971375"/>
              <a:ext cx="3199661" cy="1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1125" name="TextBox 57">
              <a:extLst>
                <a:ext uri="{FF2B5EF4-FFF2-40B4-BE49-F238E27FC236}">
                  <a16:creationId xmlns:a16="http://schemas.microsoft.com/office/drawing/2014/main" id="{CD795DD8-83BC-478C-8FFB-6EBB532A8B4D}"/>
                </a:ext>
              </a:extLst>
            </p:cNvPr>
            <p:cNvSpPr txBox="1">
              <a:spLocks noChangeArrowheads="1"/>
            </p:cNvSpPr>
            <p:nvPr/>
          </p:nvSpPr>
          <p:spPr bwMode="auto">
            <a:xfrm>
              <a:off x="959360" y="777165"/>
              <a:ext cx="1005905" cy="58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lgn="r" eaLnBrk="1" hangingPunct="1">
                <a:spcBef>
                  <a:spcPct val="0"/>
                </a:spcBef>
                <a:buFontTx/>
                <a:buNone/>
              </a:pPr>
              <a:r>
                <a:rPr lang="zh-TW" altLang="en-US" sz="1600">
                  <a:solidFill>
                    <a:schemeClr val="tx1"/>
                  </a:solidFill>
                </a:rPr>
                <a:t>每包香菸</a:t>
              </a:r>
            </a:p>
            <a:p>
              <a:pPr algn="r" eaLnBrk="1" hangingPunct="1">
                <a:spcBef>
                  <a:spcPct val="0"/>
                </a:spcBef>
                <a:buFontTx/>
                <a:buNone/>
              </a:pPr>
              <a:r>
                <a:rPr lang="zh-TW" altLang="en-US" sz="1600">
                  <a:solidFill>
                    <a:schemeClr val="tx1"/>
                  </a:solidFill>
                </a:rPr>
                <a:t>的價格</a:t>
              </a:r>
              <a:endParaRPr lang="en-US" altLang="zh-TW" sz="1600">
                <a:solidFill>
                  <a:schemeClr val="tx1"/>
                </a:solidFill>
              </a:endParaRPr>
            </a:p>
          </p:txBody>
        </p:sp>
      </p:grpSp>
      <p:grpSp>
        <p:nvGrpSpPr>
          <p:cNvPr id="43" name="Group 58">
            <a:extLst>
              <a:ext uri="{FF2B5EF4-FFF2-40B4-BE49-F238E27FC236}">
                <a16:creationId xmlns:a16="http://schemas.microsoft.com/office/drawing/2014/main" id="{1AA12DEA-488B-45B3-8CCA-9B4B63AA0274}"/>
              </a:ext>
            </a:extLst>
          </p:cNvPr>
          <p:cNvGrpSpPr>
            <a:grpSpLocks/>
          </p:cNvGrpSpPr>
          <p:nvPr/>
        </p:nvGrpSpPr>
        <p:grpSpPr bwMode="auto">
          <a:xfrm>
            <a:off x="5410200" y="5581650"/>
            <a:ext cx="3836988" cy="685800"/>
            <a:chOff x="1676400" y="5181600"/>
            <a:chExt cx="3836710" cy="685800"/>
          </a:xfrm>
        </p:grpSpPr>
        <p:cxnSp>
          <p:nvCxnSpPr>
            <p:cNvPr id="44" name="Straight Connector 59">
              <a:extLst>
                <a:ext uri="{FF2B5EF4-FFF2-40B4-BE49-F238E27FC236}">
                  <a16:creationId xmlns:a16="http://schemas.microsoft.com/office/drawing/2014/main" id="{793C6131-5463-46FB-80E8-4F03F1FFC742}"/>
                </a:ext>
              </a:extLst>
            </p:cNvPr>
            <p:cNvCxnSpPr/>
            <p:nvPr/>
          </p:nvCxnSpPr>
          <p:spPr>
            <a:xfrm>
              <a:off x="1828789" y="5181600"/>
              <a:ext cx="342875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1122" name="TextBox 60">
              <a:extLst>
                <a:ext uri="{FF2B5EF4-FFF2-40B4-BE49-F238E27FC236}">
                  <a16:creationId xmlns:a16="http://schemas.microsoft.com/office/drawing/2014/main" id="{2B3242B1-CE6C-4C5D-8E12-6833D527D5AC}"/>
                </a:ext>
              </a:extLst>
            </p:cNvPr>
            <p:cNvSpPr txBox="1">
              <a:spLocks noChangeArrowheads="1"/>
            </p:cNvSpPr>
            <p:nvPr/>
          </p:nvSpPr>
          <p:spPr bwMode="auto">
            <a:xfrm>
              <a:off x="3276600" y="5528846"/>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zh-TW" altLang="en-US" sz="1600">
                  <a:solidFill>
                    <a:schemeClr val="tx1"/>
                  </a:solidFill>
                </a:rPr>
                <a:t>每天吸菸的數量（根）</a:t>
              </a:r>
              <a:endParaRPr lang="en-US" altLang="zh-TW" sz="1600">
                <a:solidFill>
                  <a:schemeClr val="tx1"/>
                </a:solidFill>
              </a:endParaRPr>
            </a:p>
          </p:txBody>
        </p:sp>
        <p:sp>
          <p:nvSpPr>
            <p:cNvPr id="131123" name="TextBox 61">
              <a:extLst>
                <a:ext uri="{FF2B5EF4-FFF2-40B4-BE49-F238E27FC236}">
                  <a16:creationId xmlns:a16="http://schemas.microsoft.com/office/drawing/2014/main" id="{98D16110-503A-4448-8A62-93BFF33D4E9D}"/>
                </a:ext>
              </a:extLst>
            </p:cNvPr>
            <p:cNvSpPr txBox="1">
              <a:spLocks noChangeArrowheads="1"/>
            </p:cNvSpPr>
            <p:nvPr/>
          </p:nvSpPr>
          <p:spPr bwMode="auto">
            <a:xfrm>
              <a:off x="1676400" y="518160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600">
                  <a:solidFill>
                    <a:schemeClr val="tx1"/>
                  </a:solidFill>
                </a:rPr>
                <a:t>0</a:t>
              </a:r>
            </a:p>
          </p:txBody>
        </p:sp>
      </p:grpSp>
      <p:grpSp>
        <p:nvGrpSpPr>
          <p:cNvPr id="47" name="Group 62">
            <a:extLst>
              <a:ext uri="{FF2B5EF4-FFF2-40B4-BE49-F238E27FC236}">
                <a16:creationId xmlns:a16="http://schemas.microsoft.com/office/drawing/2014/main" id="{64288595-D1D9-48B4-833E-FC3A1789EA9C}"/>
              </a:ext>
            </a:extLst>
          </p:cNvPr>
          <p:cNvGrpSpPr>
            <a:grpSpLocks/>
          </p:cNvGrpSpPr>
          <p:nvPr/>
        </p:nvGrpSpPr>
        <p:grpSpPr bwMode="auto">
          <a:xfrm>
            <a:off x="6096000" y="2686050"/>
            <a:ext cx="2590800" cy="2732088"/>
            <a:chOff x="3175071" y="2133602"/>
            <a:chExt cx="2590800" cy="2731530"/>
          </a:xfrm>
        </p:grpSpPr>
        <p:cxnSp>
          <p:nvCxnSpPr>
            <p:cNvPr id="48" name="Straight Connector 63">
              <a:extLst>
                <a:ext uri="{FF2B5EF4-FFF2-40B4-BE49-F238E27FC236}">
                  <a16:creationId xmlns:a16="http://schemas.microsoft.com/office/drawing/2014/main" id="{6AEB09DE-CFD3-4AE7-B7D4-91068E75009F}"/>
                </a:ext>
              </a:extLst>
            </p:cNvPr>
            <p:cNvCxnSpPr/>
            <p:nvPr/>
          </p:nvCxnSpPr>
          <p:spPr>
            <a:xfrm rot="16200000" flipH="1">
              <a:off x="3111812" y="2196861"/>
              <a:ext cx="2361718" cy="223520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31120" name="TextBox 64">
              <a:extLst>
                <a:ext uri="{FF2B5EF4-FFF2-40B4-BE49-F238E27FC236}">
                  <a16:creationId xmlns:a16="http://schemas.microsoft.com/office/drawing/2014/main" id="{A8003D54-6C0B-4A70-8E15-FC035EA0E427}"/>
                </a:ext>
              </a:extLst>
            </p:cNvPr>
            <p:cNvSpPr txBox="1">
              <a:spLocks noChangeArrowheads="1"/>
            </p:cNvSpPr>
            <p:nvPr/>
          </p:nvSpPr>
          <p:spPr bwMode="auto">
            <a:xfrm>
              <a:off x="5329533" y="4495800"/>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800">
                  <a:solidFill>
                    <a:schemeClr val="tx1"/>
                  </a:solidFill>
                </a:rPr>
                <a:t>D</a:t>
              </a:r>
              <a:r>
                <a:rPr lang="en-US" altLang="zh-TW" sz="1800" baseline="-25000">
                  <a:solidFill>
                    <a:schemeClr val="tx1"/>
                  </a:solidFill>
                </a:rPr>
                <a:t>1</a:t>
              </a:r>
            </a:p>
          </p:txBody>
        </p:sp>
      </p:grpSp>
      <p:cxnSp>
        <p:nvCxnSpPr>
          <p:cNvPr id="50" name="Straight Arrow Connector 68">
            <a:extLst>
              <a:ext uri="{FF2B5EF4-FFF2-40B4-BE49-F238E27FC236}">
                <a16:creationId xmlns:a16="http://schemas.microsoft.com/office/drawing/2014/main" id="{2B242018-0048-43FB-9D1F-B8162E6030BD}"/>
              </a:ext>
            </a:extLst>
          </p:cNvPr>
          <p:cNvCxnSpPr/>
          <p:nvPr/>
        </p:nvCxnSpPr>
        <p:spPr>
          <a:xfrm rot="16200000" flipH="1">
            <a:off x="6819900" y="3333750"/>
            <a:ext cx="838200" cy="762000"/>
          </a:xfrm>
          <a:prstGeom prst="straightConnector1">
            <a:avLst/>
          </a:prstGeom>
          <a:ln w="3810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1" name="Group 69">
            <a:extLst>
              <a:ext uri="{FF2B5EF4-FFF2-40B4-BE49-F238E27FC236}">
                <a16:creationId xmlns:a16="http://schemas.microsoft.com/office/drawing/2014/main" id="{EE2E566C-52E5-4741-8377-B80E755E5754}"/>
              </a:ext>
            </a:extLst>
          </p:cNvPr>
          <p:cNvGrpSpPr>
            <a:grpSpLocks/>
          </p:cNvGrpSpPr>
          <p:nvPr/>
        </p:nvGrpSpPr>
        <p:grpSpPr bwMode="auto">
          <a:xfrm>
            <a:off x="7162800" y="2465388"/>
            <a:ext cx="1752600" cy="1450975"/>
            <a:chOff x="4495800" y="2216567"/>
            <a:chExt cx="1752600" cy="1452701"/>
          </a:xfrm>
        </p:grpSpPr>
        <p:sp>
          <p:nvSpPr>
            <p:cNvPr id="131117" name="TextBox 70">
              <a:extLst>
                <a:ext uri="{FF2B5EF4-FFF2-40B4-BE49-F238E27FC236}">
                  <a16:creationId xmlns:a16="http://schemas.microsoft.com/office/drawing/2014/main" id="{F799DD63-3DBC-4F89-81DA-53C51335528E}"/>
                </a:ext>
              </a:extLst>
            </p:cNvPr>
            <p:cNvSpPr txBox="1">
              <a:spLocks noChangeArrowheads="1"/>
            </p:cNvSpPr>
            <p:nvPr/>
          </p:nvSpPr>
          <p:spPr bwMode="auto">
            <a:xfrm>
              <a:off x="4495800" y="2216567"/>
              <a:ext cx="1752600" cy="831564"/>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zh-TW" altLang="en-US" sz="1600">
                  <a:solidFill>
                    <a:srgbClr val="800080"/>
                  </a:solidFill>
                </a:rPr>
                <a:t>課稅使香菸價格</a:t>
              </a:r>
            </a:p>
            <a:p>
              <a:pPr eaLnBrk="1" hangingPunct="1">
                <a:spcBef>
                  <a:spcPct val="0"/>
                </a:spcBef>
                <a:buFontTx/>
                <a:buNone/>
              </a:pPr>
              <a:r>
                <a:rPr lang="zh-TW" altLang="en-US" sz="1600">
                  <a:solidFill>
                    <a:srgbClr val="800080"/>
                  </a:solidFill>
                </a:rPr>
                <a:t>上漲，造成沿著</a:t>
              </a:r>
            </a:p>
            <a:p>
              <a:pPr eaLnBrk="1" hangingPunct="1">
                <a:spcBef>
                  <a:spcPct val="0"/>
                </a:spcBef>
                <a:buFontTx/>
                <a:buNone/>
              </a:pPr>
              <a:r>
                <a:rPr lang="zh-TW" altLang="en-US" sz="1600">
                  <a:solidFill>
                    <a:srgbClr val="800080"/>
                  </a:solidFill>
                </a:rPr>
                <a:t>需求曲線的移動</a:t>
              </a:r>
              <a:endParaRPr lang="en-US" altLang="zh-TW" sz="1600">
                <a:solidFill>
                  <a:srgbClr val="800080"/>
                </a:solidFill>
              </a:endParaRPr>
            </a:p>
          </p:txBody>
        </p:sp>
        <p:cxnSp>
          <p:nvCxnSpPr>
            <p:cNvPr id="53" name="Straight Connector 71">
              <a:extLst>
                <a:ext uri="{FF2B5EF4-FFF2-40B4-BE49-F238E27FC236}">
                  <a16:creationId xmlns:a16="http://schemas.microsoft.com/office/drawing/2014/main" id="{0B93519C-6E4D-46AE-A8CE-E2F5FA55DC34}"/>
                </a:ext>
              </a:extLst>
            </p:cNvPr>
            <p:cNvCxnSpPr/>
            <p:nvPr/>
          </p:nvCxnSpPr>
          <p:spPr>
            <a:xfrm rot="5400000" flipH="1" flipV="1">
              <a:off x="4680374" y="3091843"/>
              <a:ext cx="621451" cy="5334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54" name="Group 72">
            <a:extLst>
              <a:ext uri="{FF2B5EF4-FFF2-40B4-BE49-F238E27FC236}">
                <a16:creationId xmlns:a16="http://schemas.microsoft.com/office/drawing/2014/main" id="{319B9F6A-B39D-4039-A14E-4B41706F4BE6}"/>
              </a:ext>
            </a:extLst>
          </p:cNvPr>
          <p:cNvGrpSpPr>
            <a:grpSpLocks/>
          </p:cNvGrpSpPr>
          <p:nvPr/>
        </p:nvGrpSpPr>
        <p:grpSpPr bwMode="auto">
          <a:xfrm>
            <a:off x="6553200" y="3371850"/>
            <a:ext cx="412750" cy="2547938"/>
            <a:chOff x="2819400" y="2362200"/>
            <a:chExt cx="412292" cy="2548354"/>
          </a:xfrm>
        </p:grpSpPr>
        <p:cxnSp>
          <p:nvCxnSpPr>
            <p:cNvPr id="55" name="Straight Connector 73">
              <a:extLst>
                <a:ext uri="{FF2B5EF4-FFF2-40B4-BE49-F238E27FC236}">
                  <a16:creationId xmlns:a16="http://schemas.microsoft.com/office/drawing/2014/main" id="{D2AC4522-1AD5-44EB-A255-678687C20968}"/>
                </a:ext>
              </a:extLst>
            </p:cNvPr>
            <p:cNvCxnSpPr/>
            <p:nvPr/>
          </p:nvCxnSpPr>
          <p:spPr>
            <a:xfrm rot="5400000">
              <a:off x="1941874" y="3466487"/>
              <a:ext cx="2210161" cy="1585"/>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1116" name="TextBox 74">
              <a:extLst>
                <a:ext uri="{FF2B5EF4-FFF2-40B4-BE49-F238E27FC236}">
                  <a16:creationId xmlns:a16="http://schemas.microsoft.com/office/drawing/2014/main" id="{CEC11408-DC0A-4CA7-9DA6-1C1981B5C02C}"/>
                </a:ext>
              </a:extLst>
            </p:cNvPr>
            <p:cNvSpPr txBox="1">
              <a:spLocks noChangeArrowheads="1"/>
            </p:cNvSpPr>
            <p:nvPr/>
          </p:nvSpPr>
          <p:spPr bwMode="auto">
            <a:xfrm>
              <a:off x="2819400" y="4572000"/>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600">
                  <a:solidFill>
                    <a:schemeClr val="tx1"/>
                  </a:solidFill>
                </a:rPr>
                <a:t>12</a:t>
              </a:r>
            </a:p>
          </p:txBody>
        </p:sp>
      </p:grpSp>
      <p:grpSp>
        <p:nvGrpSpPr>
          <p:cNvPr id="57" name="Group 75">
            <a:extLst>
              <a:ext uri="{FF2B5EF4-FFF2-40B4-BE49-F238E27FC236}">
                <a16:creationId xmlns:a16="http://schemas.microsoft.com/office/drawing/2014/main" id="{D3A5B19B-F2B7-4674-9472-6E371B4C35A0}"/>
              </a:ext>
            </a:extLst>
          </p:cNvPr>
          <p:cNvGrpSpPr>
            <a:grpSpLocks/>
          </p:cNvGrpSpPr>
          <p:nvPr/>
        </p:nvGrpSpPr>
        <p:grpSpPr bwMode="auto">
          <a:xfrm>
            <a:off x="7315200" y="4210050"/>
            <a:ext cx="412750" cy="1709738"/>
            <a:chOff x="3962400" y="3200400"/>
            <a:chExt cx="412292" cy="1710154"/>
          </a:xfrm>
        </p:grpSpPr>
        <p:cxnSp>
          <p:nvCxnSpPr>
            <p:cNvPr id="58" name="Straight Connector 76">
              <a:extLst>
                <a:ext uri="{FF2B5EF4-FFF2-40B4-BE49-F238E27FC236}">
                  <a16:creationId xmlns:a16="http://schemas.microsoft.com/office/drawing/2014/main" id="{2AD87656-CBC2-4039-90EE-204E6523122C}"/>
                </a:ext>
              </a:extLst>
            </p:cNvPr>
            <p:cNvCxnSpPr/>
            <p:nvPr/>
          </p:nvCxnSpPr>
          <p:spPr>
            <a:xfrm rot="5400000">
              <a:off x="3505573" y="3885574"/>
              <a:ext cx="1371934" cy="1586"/>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1114" name="TextBox 77">
              <a:extLst>
                <a:ext uri="{FF2B5EF4-FFF2-40B4-BE49-F238E27FC236}">
                  <a16:creationId xmlns:a16="http://schemas.microsoft.com/office/drawing/2014/main" id="{C5FD1880-0289-4C2F-98D1-43D40CE2BB42}"/>
                </a:ext>
              </a:extLst>
            </p:cNvPr>
            <p:cNvSpPr txBox="1">
              <a:spLocks noChangeArrowheads="1"/>
            </p:cNvSpPr>
            <p:nvPr/>
          </p:nvSpPr>
          <p:spPr bwMode="auto">
            <a:xfrm>
              <a:off x="3962400" y="4572000"/>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600">
                  <a:solidFill>
                    <a:schemeClr val="tx1"/>
                  </a:solidFill>
                </a:rPr>
                <a:t>20</a:t>
              </a:r>
            </a:p>
          </p:txBody>
        </p:sp>
      </p:grpSp>
      <p:grpSp>
        <p:nvGrpSpPr>
          <p:cNvPr id="60" name="Group 78">
            <a:extLst>
              <a:ext uri="{FF2B5EF4-FFF2-40B4-BE49-F238E27FC236}">
                <a16:creationId xmlns:a16="http://schemas.microsoft.com/office/drawing/2014/main" id="{8F03C23C-61C5-4D40-8EB3-36217B272AB4}"/>
              </a:ext>
            </a:extLst>
          </p:cNvPr>
          <p:cNvGrpSpPr>
            <a:grpSpLocks/>
          </p:cNvGrpSpPr>
          <p:nvPr/>
        </p:nvGrpSpPr>
        <p:grpSpPr bwMode="auto">
          <a:xfrm>
            <a:off x="5210175" y="4057650"/>
            <a:ext cx="2333625" cy="338138"/>
            <a:chOff x="1476175" y="3014246"/>
            <a:chExt cx="2333825" cy="338971"/>
          </a:xfrm>
        </p:grpSpPr>
        <p:cxnSp>
          <p:nvCxnSpPr>
            <p:cNvPr id="61" name="Straight Connector 79">
              <a:extLst>
                <a:ext uri="{FF2B5EF4-FFF2-40B4-BE49-F238E27FC236}">
                  <a16:creationId xmlns:a16="http://schemas.microsoft.com/office/drawing/2014/main" id="{1A289A15-D222-4081-A512-05DDD1742438}"/>
                </a:ext>
              </a:extLst>
            </p:cNvPr>
            <p:cNvCxnSpPr/>
            <p:nvPr/>
          </p:nvCxnSpPr>
          <p:spPr>
            <a:xfrm>
              <a:off x="1828630" y="3200442"/>
              <a:ext cx="1981370" cy="1591"/>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1112" name="TextBox 80">
              <a:extLst>
                <a:ext uri="{FF2B5EF4-FFF2-40B4-BE49-F238E27FC236}">
                  <a16:creationId xmlns:a16="http://schemas.microsoft.com/office/drawing/2014/main" id="{EFB91CE0-4A56-4E51-BDAD-3CC7EDFAA80C}"/>
                </a:ext>
              </a:extLst>
            </p:cNvPr>
            <p:cNvSpPr txBox="1">
              <a:spLocks noChangeArrowheads="1"/>
            </p:cNvSpPr>
            <p:nvPr/>
          </p:nvSpPr>
          <p:spPr bwMode="auto">
            <a:xfrm>
              <a:off x="1476175" y="3014246"/>
              <a:ext cx="298435" cy="33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600">
                  <a:solidFill>
                    <a:schemeClr val="tx1"/>
                  </a:solidFill>
                </a:rPr>
                <a:t>4</a:t>
              </a:r>
            </a:p>
          </p:txBody>
        </p:sp>
      </p:grpSp>
      <p:grpSp>
        <p:nvGrpSpPr>
          <p:cNvPr id="63" name="Group 40">
            <a:extLst>
              <a:ext uri="{FF2B5EF4-FFF2-40B4-BE49-F238E27FC236}">
                <a16:creationId xmlns:a16="http://schemas.microsoft.com/office/drawing/2014/main" id="{51D3EAA8-3C83-4088-8680-E8EFABD7D501}"/>
              </a:ext>
            </a:extLst>
          </p:cNvPr>
          <p:cNvGrpSpPr>
            <a:grpSpLocks/>
          </p:cNvGrpSpPr>
          <p:nvPr/>
        </p:nvGrpSpPr>
        <p:grpSpPr bwMode="auto">
          <a:xfrm>
            <a:off x="6400800" y="3311525"/>
            <a:ext cx="450850" cy="441325"/>
            <a:chOff x="7507560" y="4428277"/>
            <a:chExt cx="447793" cy="441245"/>
          </a:xfrm>
        </p:grpSpPr>
        <p:sp>
          <p:nvSpPr>
            <p:cNvPr id="131109" name="Freeform 183">
              <a:extLst>
                <a:ext uri="{FF2B5EF4-FFF2-40B4-BE49-F238E27FC236}">
                  <a16:creationId xmlns:a16="http://schemas.microsoft.com/office/drawing/2014/main" id="{39FDCCFC-AFE8-4869-9DCD-CED10E0E451F}"/>
                </a:ext>
              </a:extLst>
            </p:cNvPr>
            <p:cNvSpPr>
              <a:spLocks/>
            </p:cNvSpPr>
            <p:nvPr/>
          </p:nvSpPr>
          <p:spPr bwMode="auto">
            <a:xfrm>
              <a:off x="7810761" y="4428277"/>
              <a:ext cx="144592" cy="136730"/>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131110" name="TextBox 42">
              <a:extLst>
                <a:ext uri="{FF2B5EF4-FFF2-40B4-BE49-F238E27FC236}">
                  <a16:creationId xmlns:a16="http://schemas.microsoft.com/office/drawing/2014/main" id="{616C5B5D-2FF3-4E1C-A694-142AB2140C4E}"/>
                </a:ext>
              </a:extLst>
            </p:cNvPr>
            <p:cNvSpPr txBox="1">
              <a:spLocks noChangeArrowheads="1"/>
            </p:cNvSpPr>
            <p:nvPr/>
          </p:nvSpPr>
          <p:spPr bwMode="auto">
            <a:xfrm>
              <a:off x="7507560" y="4500541"/>
              <a:ext cx="349553" cy="36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800">
                  <a:solidFill>
                    <a:schemeClr val="tx1"/>
                  </a:solidFill>
                </a:rPr>
                <a:t>C</a:t>
              </a:r>
            </a:p>
          </p:txBody>
        </p:sp>
      </p:grpSp>
      <p:grpSp>
        <p:nvGrpSpPr>
          <p:cNvPr id="66" name="Group 40">
            <a:extLst>
              <a:ext uri="{FF2B5EF4-FFF2-40B4-BE49-F238E27FC236}">
                <a16:creationId xmlns:a16="http://schemas.microsoft.com/office/drawing/2014/main" id="{D2A339C6-9B3D-42DD-B1C8-54B53F0D9265}"/>
              </a:ext>
            </a:extLst>
          </p:cNvPr>
          <p:cNvGrpSpPr>
            <a:grpSpLocks/>
          </p:cNvGrpSpPr>
          <p:nvPr/>
        </p:nvGrpSpPr>
        <p:grpSpPr bwMode="auto">
          <a:xfrm>
            <a:off x="7162800" y="4179888"/>
            <a:ext cx="450850" cy="400050"/>
            <a:chOff x="7507542" y="4428277"/>
            <a:chExt cx="447811" cy="399450"/>
          </a:xfrm>
        </p:grpSpPr>
        <p:sp>
          <p:nvSpPr>
            <p:cNvPr id="131107" name="Freeform 183">
              <a:extLst>
                <a:ext uri="{FF2B5EF4-FFF2-40B4-BE49-F238E27FC236}">
                  <a16:creationId xmlns:a16="http://schemas.microsoft.com/office/drawing/2014/main" id="{3CD8B7D9-1314-4651-9B22-9B75974F1F5F}"/>
                </a:ext>
              </a:extLst>
            </p:cNvPr>
            <p:cNvSpPr>
              <a:spLocks/>
            </p:cNvSpPr>
            <p:nvPr/>
          </p:nvSpPr>
          <p:spPr bwMode="auto">
            <a:xfrm>
              <a:off x="7810761" y="4428277"/>
              <a:ext cx="144592" cy="136730"/>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131108" name="TextBox 42">
              <a:extLst>
                <a:ext uri="{FF2B5EF4-FFF2-40B4-BE49-F238E27FC236}">
                  <a16:creationId xmlns:a16="http://schemas.microsoft.com/office/drawing/2014/main" id="{D39262E0-3B25-49B5-B4A7-61168C435EAA}"/>
                </a:ext>
              </a:extLst>
            </p:cNvPr>
            <p:cNvSpPr txBox="1">
              <a:spLocks noChangeArrowheads="1"/>
            </p:cNvSpPr>
            <p:nvPr/>
          </p:nvSpPr>
          <p:spPr bwMode="auto">
            <a:xfrm>
              <a:off x="7507542" y="4458746"/>
              <a:ext cx="336798" cy="36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800">
                  <a:solidFill>
                    <a:schemeClr val="tx1"/>
                  </a:solidFill>
                </a:rPr>
                <a:t>A</a:t>
              </a:r>
            </a:p>
          </p:txBody>
        </p:sp>
      </p:grpSp>
      <p:sp>
        <p:nvSpPr>
          <p:cNvPr id="69" name="TextBox 87">
            <a:extLst>
              <a:ext uri="{FF2B5EF4-FFF2-40B4-BE49-F238E27FC236}">
                <a16:creationId xmlns:a16="http://schemas.microsoft.com/office/drawing/2014/main" id="{F6811B17-1DF0-49B3-95C4-B4040700CB65}"/>
              </a:ext>
            </a:extLst>
          </p:cNvPr>
          <p:cNvSpPr txBox="1">
            <a:spLocks noChangeArrowheads="1"/>
          </p:cNvSpPr>
          <p:nvPr/>
        </p:nvSpPr>
        <p:spPr bwMode="auto">
          <a:xfrm>
            <a:off x="5511800" y="1828800"/>
            <a:ext cx="294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a:spcBef>
                <a:spcPct val="0"/>
              </a:spcBef>
              <a:buFontTx/>
              <a:buNone/>
            </a:pPr>
            <a:r>
              <a:rPr lang="en-US" altLang="zh-TW" sz="2000" b="1">
                <a:solidFill>
                  <a:srgbClr val="800080"/>
                </a:solidFill>
                <a:cs typeface="Arial" panose="020B0604020202020204" pitchFamily="34" charset="0"/>
              </a:rPr>
              <a:t>(b)</a:t>
            </a:r>
            <a:r>
              <a:rPr lang="zh-TW" altLang="en-US" sz="2000" b="1">
                <a:solidFill>
                  <a:srgbClr val="800080"/>
                </a:solidFill>
                <a:cs typeface="Arial" panose="020B0604020202020204" pitchFamily="34" charset="0"/>
              </a:rPr>
              <a:t>  沿著需求曲線的移動</a:t>
            </a:r>
            <a:endParaRPr lang="en-US" altLang="zh-TW" sz="2000" b="1">
              <a:solidFill>
                <a:srgbClr val="800080"/>
              </a:solidFill>
              <a:cs typeface="Arial" panose="020B0604020202020204" pitchFamily="34" charset="0"/>
            </a:endParaRPr>
          </a:p>
        </p:txBody>
      </p:sp>
      <p:cxnSp>
        <p:nvCxnSpPr>
          <p:cNvPr id="70" name="Straight Arrow Connector 93">
            <a:extLst>
              <a:ext uri="{FF2B5EF4-FFF2-40B4-BE49-F238E27FC236}">
                <a16:creationId xmlns:a16="http://schemas.microsoft.com/office/drawing/2014/main" id="{B78703D8-42F8-4AF9-844C-60DAEF05B688}"/>
              </a:ext>
            </a:extLst>
          </p:cNvPr>
          <p:cNvCxnSpPr/>
          <p:nvPr/>
        </p:nvCxnSpPr>
        <p:spPr>
          <a:xfrm>
            <a:off x="2362200" y="5734050"/>
            <a:ext cx="838200" cy="1588"/>
          </a:xfrm>
          <a:prstGeom prst="straightConnector1">
            <a:avLst/>
          </a:prstGeom>
          <a:ln w="3810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1" name="Group 95">
            <a:extLst>
              <a:ext uri="{FF2B5EF4-FFF2-40B4-BE49-F238E27FC236}">
                <a16:creationId xmlns:a16="http://schemas.microsoft.com/office/drawing/2014/main" id="{BF9D2A2E-3E0D-4827-81C0-760762C6C467}"/>
              </a:ext>
            </a:extLst>
          </p:cNvPr>
          <p:cNvGrpSpPr>
            <a:grpSpLocks/>
          </p:cNvGrpSpPr>
          <p:nvPr/>
        </p:nvGrpSpPr>
        <p:grpSpPr bwMode="auto">
          <a:xfrm>
            <a:off x="5167313" y="3186113"/>
            <a:ext cx="1614487" cy="338137"/>
            <a:chOff x="1422193" y="3014246"/>
            <a:chExt cx="1613980" cy="338972"/>
          </a:xfrm>
        </p:grpSpPr>
        <p:cxnSp>
          <p:nvCxnSpPr>
            <p:cNvPr id="72" name="Straight Connector 96">
              <a:extLst>
                <a:ext uri="{FF2B5EF4-FFF2-40B4-BE49-F238E27FC236}">
                  <a16:creationId xmlns:a16="http://schemas.microsoft.com/office/drawing/2014/main" id="{8960C5EF-A05E-4E8E-9C89-857558A94E35}"/>
                </a:ext>
              </a:extLst>
            </p:cNvPr>
            <p:cNvCxnSpPr/>
            <p:nvPr/>
          </p:nvCxnSpPr>
          <p:spPr>
            <a:xfrm>
              <a:off x="1828465" y="3200442"/>
              <a:ext cx="1207708" cy="159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1106" name="TextBox 97">
              <a:extLst>
                <a:ext uri="{FF2B5EF4-FFF2-40B4-BE49-F238E27FC236}">
                  <a16:creationId xmlns:a16="http://schemas.microsoft.com/office/drawing/2014/main" id="{A94E8EFF-D400-4A20-BF56-E67017E919F3}"/>
                </a:ext>
              </a:extLst>
            </p:cNvPr>
            <p:cNvSpPr txBox="1">
              <a:spLocks noChangeArrowheads="1"/>
            </p:cNvSpPr>
            <p:nvPr/>
          </p:nvSpPr>
          <p:spPr bwMode="auto">
            <a:xfrm>
              <a:off x="1422193" y="3014246"/>
              <a:ext cx="412292" cy="338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zh-TW" sz="1600">
                  <a:solidFill>
                    <a:schemeClr val="tx1"/>
                  </a:solidFill>
                </a:rPr>
                <a:t>$8</a:t>
              </a:r>
            </a:p>
          </p:txBody>
        </p:sp>
      </p:grpSp>
      <p:cxnSp>
        <p:nvCxnSpPr>
          <p:cNvPr id="74" name="Straight Arrow Connector 99">
            <a:extLst>
              <a:ext uri="{FF2B5EF4-FFF2-40B4-BE49-F238E27FC236}">
                <a16:creationId xmlns:a16="http://schemas.microsoft.com/office/drawing/2014/main" id="{E6A5EF0C-7344-4B80-B2D2-7829D4D57F10}"/>
              </a:ext>
            </a:extLst>
          </p:cNvPr>
          <p:cNvCxnSpPr/>
          <p:nvPr/>
        </p:nvCxnSpPr>
        <p:spPr>
          <a:xfrm>
            <a:off x="6858000" y="5732463"/>
            <a:ext cx="533400" cy="1587"/>
          </a:xfrm>
          <a:prstGeom prst="straightConnector1">
            <a:avLst/>
          </a:prstGeom>
          <a:ln w="3810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101">
            <a:extLst>
              <a:ext uri="{FF2B5EF4-FFF2-40B4-BE49-F238E27FC236}">
                <a16:creationId xmlns:a16="http://schemas.microsoft.com/office/drawing/2014/main" id="{E39A04C8-7155-4D1D-AA76-EB84389CEEF8}"/>
              </a:ext>
            </a:extLst>
          </p:cNvPr>
          <p:cNvCxnSpPr/>
          <p:nvPr/>
        </p:nvCxnSpPr>
        <p:spPr>
          <a:xfrm rot="5400000">
            <a:off x="5105400" y="3752850"/>
            <a:ext cx="611188" cy="1588"/>
          </a:xfrm>
          <a:prstGeom prst="straightConnector1">
            <a:avLst/>
          </a:prstGeom>
          <a:ln w="3810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up)">
                                      <p:cBhvr>
                                        <p:cTn id="33" dur="500"/>
                                        <p:tgtEl>
                                          <p:spTgt spid="26"/>
                                        </p:tgtEl>
                                      </p:cBhvr>
                                    </p:animEffect>
                                  </p:childTnLst>
                                </p:cTn>
                              </p:par>
                            </p:childTnLst>
                          </p:cTn>
                        </p:par>
                        <p:par>
                          <p:cTn id="34" fill="hold" nodeType="afterGroup">
                            <p:stCondLst>
                              <p:cond delay="3000"/>
                            </p:stCondLst>
                            <p:childTnLst>
                              <p:par>
                                <p:cTn id="35" presetID="22" presetClass="entr" presetSubtype="2"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right)">
                                      <p:cBhvr>
                                        <p:cTn id="37" dur="500"/>
                                        <p:tgtEl>
                                          <p:spTgt spid="19"/>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par>
                          <p:cTn id="42" fill="hold" nodeType="afterGroup">
                            <p:stCondLst>
                              <p:cond delay="4000"/>
                            </p:stCondLst>
                            <p:childTnLst>
                              <p:par>
                                <p:cTn id="43" presetID="22" presetClass="entr" presetSubtype="8" fill="hold"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par>
                          <p:cTn id="46" fill="hold" nodeType="afterGroup">
                            <p:stCondLst>
                              <p:cond delay="4500"/>
                            </p:stCondLst>
                            <p:childTnLst>
                              <p:par>
                                <p:cTn id="47" presetID="22" presetClass="entr" presetSubtype="8"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left)">
                                      <p:cBhvr>
                                        <p:cTn id="49" dur="500"/>
                                        <p:tgtEl>
                                          <p:spTgt spid="32"/>
                                        </p:tgtEl>
                                      </p:cBhvr>
                                    </p:animEffect>
                                  </p:childTnLst>
                                </p:cTn>
                              </p:par>
                            </p:childTnLst>
                          </p:cTn>
                        </p:par>
                        <p:par>
                          <p:cTn id="50" fill="hold" nodeType="afterGroup">
                            <p:stCondLst>
                              <p:cond delay="5000"/>
                            </p:stCondLst>
                            <p:childTnLst>
                              <p:par>
                                <p:cTn id="51" presetID="22" presetClass="entr" presetSubtype="2" fill="hold"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right)">
                                      <p:cBhvr>
                                        <p:cTn id="53" dur="500"/>
                                        <p:tgtEl>
                                          <p:spTgt spid="70"/>
                                        </p:tgtEl>
                                      </p:cBhvr>
                                    </p:animEffect>
                                  </p:childTnLst>
                                </p:cTn>
                              </p:par>
                            </p:childTnLst>
                          </p:cTn>
                        </p:par>
                        <p:par>
                          <p:cTn id="54" fill="hold" nodeType="afterGroup">
                            <p:stCondLst>
                              <p:cond delay="5500"/>
                            </p:stCondLst>
                            <p:childTnLst>
                              <p:par>
                                <p:cTn id="55" presetID="22" presetClass="entr" presetSubtype="1"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up)">
                                      <p:cBhvr>
                                        <p:cTn id="57" dur="500"/>
                                        <p:tgtEl>
                                          <p:spTgt spid="23"/>
                                        </p:tgtEl>
                                      </p:cBhvr>
                                    </p:animEffect>
                                  </p:childTnLst>
                                </p:cTn>
                              </p:par>
                            </p:childTnLst>
                          </p:cTn>
                        </p:par>
                        <p:par>
                          <p:cTn id="58" fill="hold" nodeType="afterGroup">
                            <p:stCondLst>
                              <p:cond delay="6000"/>
                            </p:stCondLst>
                            <p:childTnLst>
                              <p:par>
                                <p:cTn id="59" presetID="22" presetClass="entr" presetSubtype="8" fill="hold" grpId="0" nodeType="after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wipe(left)">
                                      <p:cBhvr>
                                        <p:cTn id="61" dur="500"/>
                                        <p:tgtEl>
                                          <p:spTgt spid="69"/>
                                        </p:tgtEl>
                                      </p:cBhvr>
                                    </p:animEffect>
                                  </p:childTnLst>
                                </p:cTn>
                              </p:par>
                            </p:childTnLst>
                          </p:cTn>
                        </p:par>
                        <p:par>
                          <p:cTn id="62" fill="hold" nodeType="afterGroup">
                            <p:stCondLst>
                              <p:cond delay="6500"/>
                            </p:stCondLst>
                            <p:childTnLst>
                              <p:par>
                                <p:cTn id="63" presetID="22" presetClass="entr" presetSubtype="8" fill="hold" nodeType="after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ipe(left)">
                                      <p:cBhvr>
                                        <p:cTn id="65" dur="500"/>
                                        <p:tgtEl>
                                          <p:spTgt spid="43"/>
                                        </p:tgtEl>
                                      </p:cBhvr>
                                    </p:animEffect>
                                  </p:childTnLst>
                                </p:cTn>
                              </p:par>
                              <p:par>
                                <p:cTn id="66" presetID="22" presetClass="entr" presetSubtype="4"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wipe(down)">
                                      <p:cBhvr>
                                        <p:cTn id="68" dur="500"/>
                                        <p:tgtEl>
                                          <p:spTgt spid="40"/>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down)">
                                      <p:cBhvr>
                                        <p:cTn id="71" dur="500"/>
                                        <p:tgtEl>
                                          <p:spTgt spid="39"/>
                                        </p:tgtEl>
                                      </p:cBhvr>
                                    </p:animEffect>
                                  </p:childTnLst>
                                </p:cTn>
                              </p:par>
                            </p:childTnLst>
                          </p:cTn>
                        </p:par>
                        <p:par>
                          <p:cTn id="72" fill="hold" nodeType="afterGroup">
                            <p:stCondLst>
                              <p:cond delay="7000"/>
                            </p:stCondLst>
                            <p:childTnLst>
                              <p:par>
                                <p:cTn id="73" presetID="22" presetClass="entr" presetSubtype="8" fill="hold" nodeType="after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wipe(left)">
                                      <p:cBhvr>
                                        <p:cTn id="75" dur="500"/>
                                        <p:tgtEl>
                                          <p:spTgt spid="47"/>
                                        </p:tgtEl>
                                      </p:cBhvr>
                                    </p:animEffect>
                                  </p:childTnLst>
                                </p:cTn>
                              </p:par>
                            </p:childTnLst>
                          </p:cTn>
                        </p:par>
                        <p:par>
                          <p:cTn id="76" fill="hold" nodeType="afterGroup">
                            <p:stCondLst>
                              <p:cond delay="7500"/>
                            </p:stCondLst>
                            <p:childTnLst>
                              <p:par>
                                <p:cTn id="77" presetID="22" presetClass="entr" presetSubtype="8" fill="hold" nodeType="afterEffect">
                                  <p:stCondLst>
                                    <p:cond delay="0"/>
                                  </p:stCondLst>
                                  <p:childTnLst>
                                    <p:set>
                                      <p:cBhvr>
                                        <p:cTn id="78" dur="1" fill="hold">
                                          <p:stCondLst>
                                            <p:cond delay="0"/>
                                          </p:stCondLst>
                                        </p:cTn>
                                        <p:tgtEl>
                                          <p:spTgt spid="60"/>
                                        </p:tgtEl>
                                        <p:attrNameLst>
                                          <p:attrName>style.visibility</p:attrName>
                                        </p:attrNameLst>
                                      </p:cBhvr>
                                      <p:to>
                                        <p:strVal val="visible"/>
                                      </p:to>
                                    </p:set>
                                    <p:animEffect transition="in" filter="wipe(left)">
                                      <p:cBhvr>
                                        <p:cTn id="79" dur="500"/>
                                        <p:tgtEl>
                                          <p:spTgt spid="60"/>
                                        </p:tgtEl>
                                      </p:cBhvr>
                                    </p:animEffect>
                                  </p:childTnLst>
                                </p:cTn>
                              </p:par>
                            </p:childTnLst>
                          </p:cTn>
                        </p:par>
                        <p:par>
                          <p:cTn id="80" fill="hold" nodeType="afterGroup">
                            <p:stCondLst>
                              <p:cond delay="8000"/>
                            </p:stCondLst>
                            <p:childTnLst>
                              <p:par>
                                <p:cTn id="81" presetID="22" presetClass="entr" presetSubtype="8"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left)">
                                      <p:cBhvr>
                                        <p:cTn id="83" dur="500"/>
                                        <p:tgtEl>
                                          <p:spTgt spid="66"/>
                                        </p:tgtEl>
                                      </p:cBhvr>
                                    </p:animEffect>
                                  </p:childTnLst>
                                </p:cTn>
                              </p:par>
                            </p:childTnLst>
                          </p:cTn>
                        </p:par>
                        <p:par>
                          <p:cTn id="84" fill="hold" nodeType="afterGroup">
                            <p:stCondLst>
                              <p:cond delay="8500"/>
                            </p:stCondLst>
                            <p:childTnLst>
                              <p:par>
                                <p:cTn id="85" presetID="22" presetClass="entr" presetSubtype="1" fill="hold" nodeType="after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wipe(up)">
                                      <p:cBhvr>
                                        <p:cTn id="87" dur="500"/>
                                        <p:tgtEl>
                                          <p:spTgt spid="57"/>
                                        </p:tgtEl>
                                      </p:cBhvr>
                                    </p:animEffect>
                                  </p:childTnLst>
                                </p:cTn>
                              </p:par>
                            </p:childTnLst>
                          </p:cTn>
                        </p:par>
                        <p:par>
                          <p:cTn id="88" fill="hold" nodeType="afterGroup">
                            <p:stCondLst>
                              <p:cond delay="9000"/>
                            </p:stCondLst>
                            <p:childTnLst>
                              <p:par>
                                <p:cTn id="89" presetID="22" presetClass="entr" presetSubtype="2" fill="hold" nodeType="after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wipe(right)">
                                      <p:cBhvr>
                                        <p:cTn id="91" dur="500"/>
                                        <p:tgtEl>
                                          <p:spTgt spid="50"/>
                                        </p:tgtEl>
                                      </p:cBhvr>
                                    </p:animEffect>
                                  </p:childTnLst>
                                </p:cTn>
                              </p:par>
                            </p:childTnLst>
                          </p:cTn>
                        </p:par>
                        <p:par>
                          <p:cTn id="92" fill="hold" nodeType="afterGroup">
                            <p:stCondLst>
                              <p:cond delay="9500"/>
                            </p:stCondLst>
                            <p:childTnLst>
                              <p:par>
                                <p:cTn id="93" presetID="22" presetClass="entr" presetSubtype="8" fill="hold" nodeType="afterEffect">
                                  <p:stCondLst>
                                    <p:cond delay="0"/>
                                  </p:stCondLst>
                                  <p:childTnLst>
                                    <p:set>
                                      <p:cBhvr>
                                        <p:cTn id="94" dur="1" fill="hold">
                                          <p:stCondLst>
                                            <p:cond delay="0"/>
                                          </p:stCondLst>
                                        </p:cTn>
                                        <p:tgtEl>
                                          <p:spTgt spid="51"/>
                                        </p:tgtEl>
                                        <p:attrNameLst>
                                          <p:attrName>style.visibility</p:attrName>
                                        </p:attrNameLst>
                                      </p:cBhvr>
                                      <p:to>
                                        <p:strVal val="visible"/>
                                      </p:to>
                                    </p:set>
                                    <p:animEffect transition="in" filter="wipe(left)">
                                      <p:cBhvr>
                                        <p:cTn id="95" dur="500"/>
                                        <p:tgtEl>
                                          <p:spTgt spid="51"/>
                                        </p:tgtEl>
                                      </p:cBhvr>
                                    </p:animEffect>
                                  </p:childTnLst>
                                </p:cTn>
                              </p:par>
                            </p:childTnLst>
                          </p:cTn>
                        </p:par>
                        <p:par>
                          <p:cTn id="96" fill="hold" nodeType="afterGroup">
                            <p:stCondLst>
                              <p:cond delay="10000"/>
                            </p:stCondLst>
                            <p:childTnLst>
                              <p:par>
                                <p:cTn id="97" presetID="22" presetClass="entr" presetSubtype="8" fill="hold" nodeType="afterEffect">
                                  <p:stCondLst>
                                    <p:cond delay="0"/>
                                  </p:stCondLst>
                                  <p:childTnLst>
                                    <p:set>
                                      <p:cBhvr>
                                        <p:cTn id="98" dur="1" fill="hold">
                                          <p:stCondLst>
                                            <p:cond delay="0"/>
                                          </p:stCondLst>
                                        </p:cTn>
                                        <p:tgtEl>
                                          <p:spTgt spid="63"/>
                                        </p:tgtEl>
                                        <p:attrNameLst>
                                          <p:attrName>style.visibility</p:attrName>
                                        </p:attrNameLst>
                                      </p:cBhvr>
                                      <p:to>
                                        <p:strVal val="visible"/>
                                      </p:to>
                                    </p:set>
                                    <p:animEffect transition="in" filter="wipe(left)">
                                      <p:cBhvr>
                                        <p:cTn id="99" dur="500"/>
                                        <p:tgtEl>
                                          <p:spTgt spid="63"/>
                                        </p:tgtEl>
                                      </p:cBhvr>
                                    </p:animEffect>
                                  </p:childTnLst>
                                </p:cTn>
                              </p:par>
                            </p:childTnLst>
                          </p:cTn>
                        </p:par>
                        <p:par>
                          <p:cTn id="100" fill="hold" nodeType="afterGroup">
                            <p:stCondLst>
                              <p:cond delay="10500"/>
                            </p:stCondLst>
                            <p:childTnLst>
                              <p:par>
                                <p:cTn id="101" presetID="22" presetClass="entr" presetSubtype="8" fill="hold" nodeType="afterEffect">
                                  <p:stCondLst>
                                    <p:cond delay="0"/>
                                  </p:stCondLst>
                                  <p:childTnLst>
                                    <p:set>
                                      <p:cBhvr>
                                        <p:cTn id="102" dur="1" fill="hold">
                                          <p:stCondLst>
                                            <p:cond delay="0"/>
                                          </p:stCondLst>
                                        </p:cTn>
                                        <p:tgtEl>
                                          <p:spTgt spid="71"/>
                                        </p:tgtEl>
                                        <p:attrNameLst>
                                          <p:attrName>style.visibility</p:attrName>
                                        </p:attrNameLst>
                                      </p:cBhvr>
                                      <p:to>
                                        <p:strVal val="visible"/>
                                      </p:to>
                                    </p:set>
                                    <p:animEffect transition="in" filter="wipe(left)">
                                      <p:cBhvr>
                                        <p:cTn id="103" dur="500"/>
                                        <p:tgtEl>
                                          <p:spTgt spid="71"/>
                                        </p:tgtEl>
                                      </p:cBhvr>
                                    </p:animEffect>
                                  </p:childTnLst>
                                </p:cTn>
                              </p:par>
                            </p:childTnLst>
                          </p:cTn>
                        </p:par>
                        <p:par>
                          <p:cTn id="104" fill="hold" nodeType="afterGroup">
                            <p:stCondLst>
                              <p:cond delay="11000"/>
                            </p:stCondLst>
                            <p:childTnLst>
                              <p:par>
                                <p:cTn id="105" presetID="22" presetClass="entr" presetSubtype="1" fill="hold" nodeType="after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wipe(up)">
                                      <p:cBhvr>
                                        <p:cTn id="107" dur="500"/>
                                        <p:tgtEl>
                                          <p:spTgt spid="54"/>
                                        </p:tgtEl>
                                      </p:cBhvr>
                                    </p:animEffect>
                                  </p:childTnLst>
                                </p:cTn>
                              </p:par>
                            </p:childTnLst>
                          </p:cTn>
                        </p:par>
                        <p:par>
                          <p:cTn id="108" fill="hold" nodeType="afterGroup">
                            <p:stCondLst>
                              <p:cond delay="11500"/>
                            </p:stCondLst>
                            <p:childTnLst>
                              <p:par>
                                <p:cTn id="109" presetID="22" presetClass="entr" presetSubtype="2" fill="hold" nodeType="afterEffect">
                                  <p:stCondLst>
                                    <p:cond delay="0"/>
                                  </p:stCondLst>
                                  <p:childTnLst>
                                    <p:set>
                                      <p:cBhvr>
                                        <p:cTn id="110" dur="1" fill="hold">
                                          <p:stCondLst>
                                            <p:cond delay="0"/>
                                          </p:stCondLst>
                                        </p:cTn>
                                        <p:tgtEl>
                                          <p:spTgt spid="74"/>
                                        </p:tgtEl>
                                        <p:attrNameLst>
                                          <p:attrName>style.visibility</p:attrName>
                                        </p:attrNameLst>
                                      </p:cBhvr>
                                      <p:to>
                                        <p:strVal val="visible"/>
                                      </p:to>
                                    </p:set>
                                    <p:animEffect transition="in" filter="wipe(right)">
                                      <p:cBhvr>
                                        <p:cTn id="111" dur="500"/>
                                        <p:tgtEl>
                                          <p:spTgt spid="74"/>
                                        </p:tgtEl>
                                      </p:cBhvr>
                                    </p:animEffect>
                                  </p:childTnLst>
                                </p:cTn>
                              </p:par>
                            </p:childTnLst>
                          </p:cTn>
                        </p:par>
                        <p:par>
                          <p:cTn id="112" fill="hold" nodeType="afterGroup">
                            <p:stCondLst>
                              <p:cond delay="12000"/>
                            </p:stCondLst>
                            <p:childTnLst>
                              <p:par>
                                <p:cTn id="113" presetID="22" presetClass="entr" presetSubtype="4" fill="hold" nodeType="after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8" grpId="0"/>
      <p:bldP spid="39" grpId="0" animBg="1"/>
      <p:bldP spid="6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2">
            <a:extLst>
              <a:ext uri="{FF2B5EF4-FFF2-40B4-BE49-F238E27FC236}">
                <a16:creationId xmlns:a16="http://schemas.microsoft.com/office/drawing/2014/main" id="{CF56B3C7-8878-408B-A7E4-45628C3DDF1A}"/>
              </a:ext>
            </a:extLst>
          </p:cNvPr>
          <p:cNvSpPr>
            <a:spLocks noGrp="1"/>
          </p:cNvSpPr>
          <p:nvPr>
            <p:ph type="title"/>
          </p:nvPr>
        </p:nvSpPr>
        <p:spPr>
          <a:xfrm>
            <a:off x="393700" y="160338"/>
            <a:ext cx="8450263" cy="587375"/>
          </a:xfrm>
        </p:spPr>
        <p:txBody>
          <a:bodyPr/>
          <a:lstStyle/>
          <a:p>
            <a:pPr>
              <a:defRPr/>
            </a:pPr>
            <a:r>
              <a:rPr lang="zh-TW" altLang="en-US">
                <a:latin typeface="Constantia" panose="02030602050306030303" pitchFamily="18" charset="0"/>
              </a:rPr>
              <a:t>個案研究：兩個降低吸菸需求量的方法</a:t>
            </a:r>
          </a:p>
        </p:txBody>
      </p:sp>
      <p:sp>
        <p:nvSpPr>
          <p:cNvPr id="120834" name="內容版面配置區 1">
            <a:extLst>
              <a:ext uri="{FF2B5EF4-FFF2-40B4-BE49-F238E27FC236}">
                <a16:creationId xmlns:a16="http://schemas.microsoft.com/office/drawing/2014/main" id="{6C92ACF0-E358-45E9-8183-BF943DA63A3A}"/>
              </a:ext>
            </a:extLst>
          </p:cNvPr>
          <p:cNvSpPr>
            <a:spLocks noGrp="1"/>
          </p:cNvSpPr>
          <p:nvPr>
            <p:ph idx="1"/>
          </p:nvPr>
        </p:nvSpPr>
        <p:spPr>
          <a:xfrm>
            <a:off x="428625" y="1136650"/>
            <a:ext cx="8458200" cy="5568950"/>
          </a:xfrm>
        </p:spPr>
        <p:txBody>
          <a:bodyPr/>
          <a:lstStyle/>
          <a:p>
            <a:pPr marL="514350" indent="-514350">
              <a:buFontTx/>
              <a:buAutoNum type="arabicPeriod" startAt="2"/>
              <a:defRPr/>
            </a:pPr>
            <a:r>
              <a:rPr lang="zh-TW" altLang="en-US">
                <a:latin typeface="Times New Roman" panose="02020603050405020304" pitchFamily="18" charset="0"/>
                <a:cs typeface="Times New Roman" panose="02020603050405020304" pitchFamily="18" charset="0"/>
              </a:rPr>
              <a:t>設法使香菸的價格上漲。</a:t>
            </a:r>
          </a:p>
          <a:p>
            <a:pPr marL="355600" indent="0">
              <a:buFontTx/>
              <a:buNone/>
              <a:defRPr/>
            </a:pPr>
            <a:r>
              <a:rPr lang="zh-TW" altLang="en-US" sz="2800">
                <a:solidFill>
                  <a:srgbClr val="0000B8"/>
                </a:solidFill>
                <a:latin typeface="Times New Roman" panose="02020603050405020304" pitchFamily="18" charset="0"/>
                <a:cs typeface="Times New Roman" panose="02020603050405020304" pitchFamily="18" charset="0"/>
              </a:rPr>
              <a:t>例：如果政府對香菸製造商課稅，那麼香菸公司會將大部分的稅以提高香菸售價的方式轉嫁給消費者。 </a:t>
            </a:r>
            <a:r>
              <a:rPr altLang="zh-TW">
                <a:solidFill>
                  <a:srgbClr val="0000B8"/>
                </a:solidFill>
                <a:latin typeface="Times New Roman" panose="02020603050405020304" pitchFamily="18" charset="0"/>
                <a:cs typeface="Times New Roman" panose="02020603050405020304" pitchFamily="18" charset="0"/>
              </a:rPr>
              <a:t>	</a:t>
            </a:r>
          </a:p>
          <a:p>
            <a:pPr marL="355600" indent="0">
              <a:buFontTx/>
              <a:buNone/>
              <a:defRPr/>
            </a:pPr>
            <a:r>
              <a:rPr lang="zh-TW" altLang="en-US">
                <a:latin typeface="Times New Roman" panose="02020603050405020304" pitchFamily="18" charset="0"/>
                <a:cs typeface="Times New Roman" panose="02020603050405020304" pitchFamily="18" charset="0"/>
              </a:rPr>
              <a:t>在香菸價格上漲之後，如圖</a:t>
            </a:r>
            <a:r>
              <a:rPr altLang="zh-TW">
                <a:latin typeface="Times New Roman" panose="02020603050405020304" pitchFamily="18" charset="0"/>
                <a:cs typeface="Times New Roman" panose="02020603050405020304" pitchFamily="18" charset="0"/>
              </a:rPr>
              <a:t>4</a:t>
            </a:r>
            <a:r>
              <a:rPr lang="zh-TW" altLang="en-US">
                <a:latin typeface="Times New Roman" panose="02020603050405020304" pitchFamily="18" charset="0"/>
                <a:cs typeface="Times New Roman" panose="02020603050405020304" pitchFamily="18" charset="0"/>
              </a:rPr>
              <a:t>（</a:t>
            </a:r>
            <a:r>
              <a:rPr altLang="zh-TW">
                <a:latin typeface="Times New Roman" panose="02020603050405020304" pitchFamily="18" charset="0"/>
                <a:cs typeface="Times New Roman" panose="02020603050405020304" pitchFamily="18" charset="0"/>
              </a:rPr>
              <a:t>b</a:t>
            </a:r>
            <a:r>
              <a:rPr lang="zh-TW" altLang="en-US">
                <a:latin typeface="Times New Roman" panose="02020603050405020304" pitchFamily="18" charset="0"/>
                <a:cs typeface="Times New Roman" panose="02020603050405020304" pitchFamily="18" charset="0"/>
              </a:rPr>
              <a:t>）所示，香菸的需求量會減少。</a:t>
            </a:r>
          </a:p>
        </p:txBody>
      </p:sp>
      <p:sp>
        <p:nvSpPr>
          <p:cNvPr id="133124" name="投影片編號版面配置區 5">
            <a:extLst>
              <a:ext uri="{FF2B5EF4-FFF2-40B4-BE49-F238E27FC236}">
                <a16:creationId xmlns:a16="http://schemas.microsoft.com/office/drawing/2014/main" id="{959A1121-E89A-4FCA-BF4C-4D98E0272046}"/>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fld id="{53A2C2C3-0B81-45B9-AE7A-B03414912EDC}" type="slidenum">
              <a:rPr kumimoji="0" lang="en-US" altLang="zh-TW" sz="2400" b="1">
                <a:solidFill>
                  <a:srgbClr val="376092"/>
                </a:solidFill>
                <a:cs typeface="Arial" panose="020B0604020202020204" pitchFamily="34" charset="0"/>
              </a:rPr>
              <a:pPr eaLnBrk="1" hangingPunct="1">
                <a:spcBef>
                  <a:spcPct val="0"/>
                </a:spcBef>
                <a:buFontTx/>
                <a:buNone/>
              </a:pPr>
              <a:t>46</a:t>
            </a:fld>
            <a:endParaRPr kumimoji="0" lang="en-US" altLang="zh-TW" sz="2400" b="1">
              <a:solidFill>
                <a:srgbClr val="376092"/>
              </a:solidFill>
              <a:cs typeface="Arial" panose="020B0604020202020204"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2">
            <a:extLst>
              <a:ext uri="{FF2B5EF4-FFF2-40B4-BE49-F238E27FC236}">
                <a16:creationId xmlns:a16="http://schemas.microsoft.com/office/drawing/2014/main" id="{EAAE91FF-1EB5-46E7-9972-003E71410C74}"/>
              </a:ext>
            </a:extLst>
          </p:cNvPr>
          <p:cNvSpPr>
            <a:spLocks noGrp="1"/>
          </p:cNvSpPr>
          <p:nvPr>
            <p:ph type="title"/>
          </p:nvPr>
        </p:nvSpPr>
        <p:spPr>
          <a:xfrm>
            <a:off x="393700" y="160338"/>
            <a:ext cx="8450263" cy="587375"/>
          </a:xfrm>
        </p:spPr>
        <p:txBody>
          <a:bodyPr/>
          <a:lstStyle/>
          <a:p>
            <a:pPr>
              <a:defRPr/>
            </a:pPr>
            <a:r>
              <a:rPr lang="zh-TW" altLang="en-US">
                <a:latin typeface="Constantia" panose="02030602050306030303" pitchFamily="18" charset="0"/>
              </a:rPr>
              <a:t>個案研究：兩個降低吸菸需求量的方法</a:t>
            </a:r>
          </a:p>
        </p:txBody>
      </p:sp>
      <p:sp>
        <p:nvSpPr>
          <p:cNvPr id="132099" name="內容版面配置區 1">
            <a:extLst>
              <a:ext uri="{FF2B5EF4-FFF2-40B4-BE49-F238E27FC236}">
                <a16:creationId xmlns:a16="http://schemas.microsoft.com/office/drawing/2014/main" id="{1A395116-87C4-4B24-89E8-9008879B3861}"/>
              </a:ext>
            </a:extLst>
          </p:cNvPr>
          <p:cNvSpPr>
            <a:spLocks noGrp="1"/>
          </p:cNvSpPr>
          <p:nvPr>
            <p:ph idx="1"/>
          </p:nvPr>
        </p:nvSpPr>
        <p:spPr>
          <a:xfrm>
            <a:off x="571500" y="1116013"/>
            <a:ext cx="8458200" cy="5567362"/>
          </a:xfrm>
        </p:spPr>
        <p:txBody>
          <a:bodyPr/>
          <a:lstStyle/>
          <a:p>
            <a:pPr>
              <a:defRPr/>
            </a:pPr>
            <a:r>
              <a:rPr lang="zh-TW" altLang="en-US">
                <a:latin typeface="Times New Roman" panose="02020603050405020304" pitchFamily="18" charset="0"/>
                <a:cs typeface="Times New Roman" panose="02020603050405020304" pitchFamily="18" charset="0"/>
              </a:rPr>
              <a:t>在香菸價格上漲之後，吸菸量會減少多少？</a:t>
            </a:r>
          </a:p>
          <a:p>
            <a:pPr>
              <a:buFont typeface="Arial" panose="020B0604020202020204" pitchFamily="34" charset="0"/>
              <a:buNone/>
              <a:defRPr/>
            </a:pPr>
            <a:r>
              <a:rPr altLang="zh-TW" sz="700">
                <a:latin typeface="Times New Roman" panose="02020603050405020304" pitchFamily="18" charset="0"/>
                <a:cs typeface="Times New Roman" panose="02020603050405020304" pitchFamily="18" charset="0"/>
              </a:rPr>
              <a:t> </a:t>
            </a:r>
            <a:endParaRPr lang="zh-TW" altLang="en-US" sz="70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altLang="zh-TW">
                <a:latin typeface="Times New Roman" panose="02020603050405020304" pitchFamily="18" charset="0"/>
                <a:cs typeface="Times New Roman" panose="02020603050405020304" pitchFamily="18" charset="0"/>
              </a:rPr>
              <a:t>	</a:t>
            </a:r>
            <a:r>
              <a:rPr lang="zh-TW" altLang="en-US">
                <a:latin typeface="Times New Roman" panose="02020603050405020304" pitchFamily="18" charset="0"/>
                <a:cs typeface="Times New Roman" panose="02020603050405020304" pitchFamily="18" charset="0"/>
              </a:rPr>
              <a:t>研究結果發現，價格上漲</a:t>
            </a:r>
            <a:r>
              <a:rPr altLang="zh-TW">
                <a:latin typeface="Times New Roman" panose="02020603050405020304" pitchFamily="18" charset="0"/>
                <a:cs typeface="Times New Roman" panose="02020603050405020304" pitchFamily="18" charset="0"/>
              </a:rPr>
              <a:t>10%</a:t>
            </a:r>
            <a:r>
              <a:rPr lang="zh-TW" altLang="en-US">
                <a:latin typeface="Times New Roman" panose="02020603050405020304" pitchFamily="18" charset="0"/>
                <a:cs typeface="Times New Roman" panose="02020603050405020304" pitchFamily="18" charset="0"/>
              </a:rPr>
              <a:t>造成香菸需求量減少</a:t>
            </a:r>
            <a:r>
              <a:rPr altLang="zh-TW">
                <a:latin typeface="Times New Roman" panose="02020603050405020304" pitchFamily="18" charset="0"/>
                <a:cs typeface="Times New Roman" panose="02020603050405020304" pitchFamily="18" charset="0"/>
              </a:rPr>
              <a:t>4%</a:t>
            </a:r>
            <a:r>
              <a:rPr lang="zh-TW" altLang="en-US">
                <a:latin typeface="Times New Roman" panose="02020603050405020304" pitchFamily="18" charset="0"/>
                <a:cs typeface="Times New Roman" panose="02020603050405020304" pitchFamily="18" charset="0"/>
              </a:rPr>
              <a:t>。</a:t>
            </a:r>
          </a:p>
          <a:p>
            <a:pPr>
              <a:defRPr/>
            </a:pPr>
            <a:endParaRPr lang="zh-TW" altLang="en-US" sz="700">
              <a:latin typeface="Times New Roman" panose="02020603050405020304" pitchFamily="18" charset="0"/>
              <a:cs typeface="Times New Roman" panose="02020603050405020304" pitchFamily="18" charset="0"/>
            </a:endParaRPr>
          </a:p>
          <a:p>
            <a:pPr>
              <a:buFont typeface="Arial" panose="020B0604020202020204" pitchFamily="34" charset="0"/>
              <a:buNone/>
              <a:defRPr/>
            </a:pPr>
            <a:r>
              <a:rPr altLang="zh-TW">
                <a:latin typeface="Times New Roman" panose="02020603050405020304" pitchFamily="18" charset="0"/>
                <a:cs typeface="Times New Roman" panose="02020603050405020304" pitchFamily="18" charset="0"/>
              </a:rPr>
              <a:t>	</a:t>
            </a:r>
            <a:r>
              <a:rPr lang="zh-TW" altLang="en-US">
                <a:latin typeface="Times New Roman" panose="02020603050405020304" pitchFamily="18" charset="0"/>
                <a:cs typeface="Times New Roman" panose="02020603050405020304" pitchFamily="18" charset="0"/>
              </a:rPr>
              <a:t>就青少年而言，效果更明顯：價格上漲</a:t>
            </a:r>
            <a:r>
              <a:rPr altLang="zh-TW">
                <a:latin typeface="Times New Roman" panose="02020603050405020304" pitchFamily="18" charset="0"/>
                <a:cs typeface="Times New Roman" panose="02020603050405020304" pitchFamily="18" charset="0"/>
              </a:rPr>
              <a:t>10%</a:t>
            </a:r>
            <a:r>
              <a:rPr lang="zh-TW" altLang="en-US">
                <a:latin typeface="Times New Roman" panose="02020603050405020304" pitchFamily="18" charset="0"/>
                <a:cs typeface="Times New Roman" panose="02020603050405020304" pitchFamily="18" charset="0"/>
              </a:rPr>
              <a:t>，青少年的吸菸量減少</a:t>
            </a:r>
            <a:r>
              <a:rPr altLang="zh-TW">
                <a:latin typeface="Times New Roman" panose="02020603050405020304" pitchFamily="18" charset="0"/>
                <a:cs typeface="Times New Roman" panose="02020603050405020304" pitchFamily="18" charset="0"/>
              </a:rPr>
              <a:t>12%</a:t>
            </a:r>
            <a:r>
              <a:rPr lang="zh-TW" altLang="en-US">
                <a:latin typeface="Times New Roman" panose="02020603050405020304" pitchFamily="18" charset="0"/>
                <a:cs typeface="Times New Roman" panose="02020603050405020304" pitchFamily="18" charset="0"/>
              </a:rPr>
              <a:t>。</a:t>
            </a:r>
          </a:p>
        </p:txBody>
      </p:sp>
      <p:sp>
        <p:nvSpPr>
          <p:cNvPr id="135172" name="投影片編號版面配置區 5">
            <a:extLst>
              <a:ext uri="{FF2B5EF4-FFF2-40B4-BE49-F238E27FC236}">
                <a16:creationId xmlns:a16="http://schemas.microsoft.com/office/drawing/2014/main" id="{E2DBFF56-6054-4DEA-856E-C00DE61042E1}"/>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fld id="{C25BE9F6-2E94-4148-A3AA-CFC43BBB965D}" type="slidenum">
              <a:rPr kumimoji="0" lang="en-US" altLang="zh-TW" sz="2400" b="1">
                <a:solidFill>
                  <a:srgbClr val="376092"/>
                </a:solidFill>
                <a:cs typeface="Arial" panose="020B0604020202020204" pitchFamily="34" charset="0"/>
              </a:rPr>
              <a:pPr eaLnBrk="1" hangingPunct="1">
                <a:spcBef>
                  <a:spcPct val="0"/>
                </a:spcBef>
                <a:buFontTx/>
                <a:buNone/>
              </a:pPr>
              <a:t>47</a:t>
            </a:fld>
            <a:endParaRPr kumimoji="0" lang="en-US" altLang="zh-TW" sz="2400" b="1">
              <a:solidFill>
                <a:srgbClr val="376092"/>
              </a:solidFill>
              <a:cs typeface="Arial" panose="020B060402020202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2">
            <a:extLst>
              <a:ext uri="{FF2B5EF4-FFF2-40B4-BE49-F238E27FC236}">
                <a16:creationId xmlns:a16="http://schemas.microsoft.com/office/drawing/2014/main" id="{645CDEE2-92E1-4BBA-8ED0-F02BDC61176A}"/>
              </a:ext>
            </a:extLst>
          </p:cNvPr>
          <p:cNvSpPr>
            <a:spLocks noGrp="1"/>
          </p:cNvSpPr>
          <p:nvPr>
            <p:ph type="title"/>
          </p:nvPr>
        </p:nvSpPr>
        <p:spPr>
          <a:xfrm>
            <a:off x="393700" y="160338"/>
            <a:ext cx="8450263" cy="587375"/>
          </a:xfrm>
        </p:spPr>
        <p:txBody>
          <a:bodyPr/>
          <a:lstStyle/>
          <a:p>
            <a:pPr>
              <a:defRPr/>
            </a:pPr>
            <a:r>
              <a:rPr lang="zh-TW" altLang="en-US">
                <a:latin typeface="Constantia" panose="02030602050306030303" pitchFamily="18" charset="0"/>
              </a:rPr>
              <a:t>個案研究：兩個降低吸菸需求量的方法</a:t>
            </a:r>
          </a:p>
        </p:txBody>
      </p:sp>
      <p:sp>
        <p:nvSpPr>
          <p:cNvPr id="134147" name="內容版面配置區 1">
            <a:extLst>
              <a:ext uri="{FF2B5EF4-FFF2-40B4-BE49-F238E27FC236}">
                <a16:creationId xmlns:a16="http://schemas.microsoft.com/office/drawing/2014/main" id="{F0DDE1E3-BBFF-437E-ACB1-21123D05E69A}"/>
              </a:ext>
            </a:extLst>
          </p:cNvPr>
          <p:cNvSpPr>
            <a:spLocks noGrp="1"/>
          </p:cNvSpPr>
          <p:nvPr>
            <p:ph idx="1"/>
          </p:nvPr>
        </p:nvSpPr>
        <p:spPr>
          <a:xfrm>
            <a:off x="412750" y="1131888"/>
            <a:ext cx="8458200" cy="5567362"/>
          </a:xfrm>
        </p:spPr>
        <p:txBody>
          <a:bodyPr/>
          <a:lstStyle/>
          <a:p>
            <a:pPr>
              <a:defRPr/>
            </a:pPr>
            <a:r>
              <a:rPr lang="zh-TW" altLang="en-US"/>
              <a:t>一個相關的問題是，香菸價格如何影響違禁品（如大麻）的需求。</a:t>
            </a:r>
          </a:p>
          <a:p>
            <a:pPr>
              <a:buFont typeface="Arial" panose="020B0604020202020204" pitchFamily="34" charset="0"/>
              <a:buNone/>
              <a:defRPr/>
            </a:pPr>
            <a:r>
              <a:rPr altLang="zh-TW" sz="700"/>
              <a:t> </a:t>
            </a:r>
            <a:endParaRPr lang="zh-TW" altLang="en-US" sz="700"/>
          </a:p>
          <a:p>
            <a:pPr>
              <a:buFont typeface="Arial" panose="020B0604020202020204" pitchFamily="34" charset="0"/>
              <a:buNone/>
              <a:defRPr/>
            </a:pPr>
            <a:r>
              <a:rPr altLang="zh-TW"/>
              <a:t>	</a:t>
            </a:r>
            <a:r>
              <a:rPr lang="zh-TW" altLang="en-US"/>
              <a:t>反對對香菸課稅的人主張，由於香菸和大麻是替代品，所以香菸價格因課稅而提高之後，反而使大麻的需求增加。</a:t>
            </a:r>
            <a:r>
              <a:rPr altLang="zh-TW"/>
              <a:t> </a:t>
            </a:r>
            <a:endParaRPr lang="zh-TW" altLang="en-US"/>
          </a:p>
        </p:txBody>
      </p:sp>
      <p:sp>
        <p:nvSpPr>
          <p:cNvPr id="137220" name="投影片編號版面配置區 5">
            <a:extLst>
              <a:ext uri="{FF2B5EF4-FFF2-40B4-BE49-F238E27FC236}">
                <a16:creationId xmlns:a16="http://schemas.microsoft.com/office/drawing/2014/main" id="{55B817A2-B8B3-4A7B-BE9E-B451AD17E1A5}"/>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fld id="{F4FD761B-20C1-4A5A-AE70-5FA83202E08B}" type="slidenum">
              <a:rPr kumimoji="0" lang="en-US" altLang="zh-TW" sz="2400" b="1">
                <a:solidFill>
                  <a:srgbClr val="376092"/>
                </a:solidFill>
                <a:cs typeface="Arial" panose="020B0604020202020204" pitchFamily="34" charset="0"/>
              </a:rPr>
              <a:pPr eaLnBrk="1" hangingPunct="1">
                <a:spcBef>
                  <a:spcPct val="0"/>
                </a:spcBef>
                <a:buFontTx/>
                <a:buNone/>
              </a:pPr>
              <a:t>48</a:t>
            </a:fld>
            <a:endParaRPr kumimoji="0" lang="en-US" altLang="zh-TW" sz="2400" b="1">
              <a:solidFill>
                <a:srgbClr val="376092"/>
              </a:solidFill>
              <a:cs typeface="Arial" panose="020B0604020202020204" pitchFamily="34" charset="0"/>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2">
            <a:extLst>
              <a:ext uri="{FF2B5EF4-FFF2-40B4-BE49-F238E27FC236}">
                <a16:creationId xmlns:a16="http://schemas.microsoft.com/office/drawing/2014/main" id="{8D55F167-7FC8-473D-9B00-FEF7478ED49D}"/>
              </a:ext>
            </a:extLst>
          </p:cNvPr>
          <p:cNvSpPr>
            <a:spLocks noGrp="1"/>
          </p:cNvSpPr>
          <p:nvPr>
            <p:ph type="title"/>
          </p:nvPr>
        </p:nvSpPr>
        <p:spPr>
          <a:xfrm>
            <a:off x="393700" y="160338"/>
            <a:ext cx="8450263" cy="587375"/>
          </a:xfrm>
        </p:spPr>
        <p:txBody>
          <a:bodyPr/>
          <a:lstStyle/>
          <a:p>
            <a:pPr>
              <a:defRPr/>
            </a:pPr>
            <a:r>
              <a:rPr lang="zh-TW" altLang="en-US">
                <a:latin typeface="Constantia" panose="02030602050306030303" pitchFamily="18" charset="0"/>
              </a:rPr>
              <a:t>個案研究：兩個降低吸菸需求量的方法</a:t>
            </a:r>
          </a:p>
        </p:txBody>
      </p:sp>
      <p:sp>
        <p:nvSpPr>
          <p:cNvPr id="136195" name="內容版面配置區 1">
            <a:extLst>
              <a:ext uri="{FF2B5EF4-FFF2-40B4-BE49-F238E27FC236}">
                <a16:creationId xmlns:a16="http://schemas.microsoft.com/office/drawing/2014/main" id="{BA985818-9EAB-4D04-840A-79BE48D52ED6}"/>
              </a:ext>
            </a:extLst>
          </p:cNvPr>
          <p:cNvSpPr>
            <a:spLocks noGrp="1"/>
          </p:cNvSpPr>
          <p:nvPr>
            <p:ph idx="1"/>
          </p:nvPr>
        </p:nvSpPr>
        <p:spPr>
          <a:xfrm>
            <a:off x="419100" y="1136650"/>
            <a:ext cx="8458200" cy="5568950"/>
          </a:xfrm>
        </p:spPr>
        <p:txBody>
          <a:bodyPr/>
          <a:lstStyle/>
          <a:p>
            <a:pPr>
              <a:buFont typeface="Arial" panose="020B0604020202020204" pitchFamily="34" charset="0"/>
              <a:buChar char="•"/>
              <a:defRPr/>
            </a:pPr>
            <a:r>
              <a:rPr lang="zh-TW" altLang="en-US"/>
              <a:t>相反地，很多研究毒品濫用的專家視香菸為「入門毒品」，人們通常不會沒學會抽菸就直接吸食大麻等違禁品。</a:t>
            </a:r>
          </a:p>
          <a:p>
            <a:pPr>
              <a:defRPr/>
            </a:pPr>
            <a:endParaRPr lang="zh-TW" altLang="en-US" sz="700"/>
          </a:p>
          <a:p>
            <a:pPr>
              <a:buFont typeface="Arial" panose="020B0604020202020204" pitchFamily="34" charset="0"/>
              <a:buChar char="•"/>
              <a:defRPr/>
            </a:pPr>
            <a:r>
              <a:rPr lang="zh-TW" altLang="en-US"/>
              <a:t>大部分的研究結果支持此一觀點：研究結果顯示，香菸價格愈低，大麻吸食量愈大。</a:t>
            </a:r>
          </a:p>
          <a:p>
            <a:pPr>
              <a:buFont typeface="Arial" panose="020B0604020202020204" pitchFamily="34" charset="0"/>
              <a:buChar char="•"/>
              <a:defRPr/>
            </a:pPr>
            <a:r>
              <a:rPr lang="zh-TW" altLang="en-US"/>
              <a:t>換言之，香菸與大麻似乎是互補品，而非替代品。</a:t>
            </a:r>
          </a:p>
        </p:txBody>
      </p:sp>
      <p:sp>
        <p:nvSpPr>
          <p:cNvPr id="139268" name="投影片編號版面配置區 5">
            <a:extLst>
              <a:ext uri="{FF2B5EF4-FFF2-40B4-BE49-F238E27FC236}">
                <a16:creationId xmlns:a16="http://schemas.microsoft.com/office/drawing/2014/main" id="{F913C494-606C-4A42-A9A8-2F4BE176E8F5}"/>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400">
                <a:solidFill>
                  <a:srgbClr val="7030A0"/>
                </a:solidFill>
                <a:latin typeface="Arial" panose="020B0604020202020204" pitchFamily="34" charset="0"/>
              </a:defRPr>
            </a:lvl1pPr>
            <a:lvl2pPr marL="742950" indent="-285750">
              <a:spcBef>
                <a:spcPct val="20000"/>
              </a:spcBef>
              <a:buChar char="–"/>
              <a:defRPr sz="32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fld id="{7731DE40-7BF1-4AFC-A746-9FEB021F717E}" type="slidenum">
              <a:rPr kumimoji="0" lang="en-US" altLang="zh-TW" sz="2400" b="1">
                <a:solidFill>
                  <a:srgbClr val="376092"/>
                </a:solidFill>
                <a:cs typeface="Arial" panose="020B0604020202020204" pitchFamily="34" charset="0"/>
              </a:rPr>
              <a:pPr eaLnBrk="1" hangingPunct="1">
                <a:spcBef>
                  <a:spcPct val="0"/>
                </a:spcBef>
                <a:buFontTx/>
                <a:buNone/>
              </a:pPr>
              <a:t>49</a:t>
            </a:fld>
            <a:endParaRPr kumimoji="0" lang="en-US" altLang="zh-TW" sz="2400" b="1">
              <a:solidFill>
                <a:srgbClr val="376092"/>
              </a:solidFill>
              <a:cs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1D85B4DC-CF01-40E3-8ABA-0419A07775D1}"/>
              </a:ext>
            </a:extLst>
          </p:cNvPr>
          <p:cNvSpPr>
            <a:spLocks noGrp="1"/>
          </p:cNvSpPr>
          <p:nvPr>
            <p:ph idx="1"/>
          </p:nvPr>
        </p:nvSpPr>
        <p:spPr/>
        <p:txBody>
          <a:bodyPr/>
          <a:lstStyle/>
          <a:p>
            <a:pPr eaLnBrk="1" hangingPunct="1"/>
            <a:r>
              <a:rPr lang="zh-TW" altLang="en-US"/>
              <a:t>本章介紹供給與需求的理論。</a:t>
            </a:r>
          </a:p>
          <a:p>
            <a:pPr eaLnBrk="1" hangingPunct="1"/>
            <a:endParaRPr lang="zh-TW" altLang="en-US" sz="700"/>
          </a:p>
          <a:p>
            <a:pPr eaLnBrk="1" hangingPunct="1">
              <a:buFont typeface="Arial" panose="020B0604020202020204" pitchFamily="34" charset="0"/>
              <a:buNone/>
            </a:pPr>
            <a:r>
              <a:rPr lang="en-US" altLang="zh-TW"/>
              <a:t>	</a:t>
            </a:r>
            <a:r>
              <a:rPr lang="zh-TW" altLang="en-US"/>
              <a:t>此一理論考慮買者與賣者的行為以及他們彼此之間如何互動。</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a:t>它說明在市場經濟中，供給與需求如何決定價格，進而說明經濟體系如何透過價格來配置其稀少性資源。</a:t>
            </a:r>
          </a:p>
        </p:txBody>
      </p:sp>
      <p:sp>
        <p:nvSpPr>
          <p:cNvPr id="89091" name="投影片編號版面配置區 5">
            <a:extLst>
              <a:ext uri="{FF2B5EF4-FFF2-40B4-BE49-F238E27FC236}">
                <a16:creationId xmlns:a16="http://schemas.microsoft.com/office/drawing/2014/main" id="{A694820C-D0E1-4EEA-A746-BE6EBBBDD7C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241EE423-FA76-4687-91D4-F3649BFAFD1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89092" name="Rectangle 2">
            <a:extLst>
              <a:ext uri="{FF2B5EF4-FFF2-40B4-BE49-F238E27FC236}">
                <a16:creationId xmlns:a16="http://schemas.microsoft.com/office/drawing/2014/main" id="{1ADE4DC9-4A01-41D8-89C2-40D87B782940}"/>
              </a:ext>
            </a:extLst>
          </p:cNvPr>
          <p:cNvSpPr>
            <a:spLocks noGrp="1"/>
          </p:cNvSpPr>
          <p:nvPr>
            <p:ph type="title"/>
          </p:nvPr>
        </p:nvSpPr>
        <p:spPr>
          <a:xfrm>
            <a:off x="1851025" y="127000"/>
            <a:ext cx="7092950" cy="1143000"/>
          </a:xfrm>
        </p:spPr>
        <p:txBody>
          <a:bodyPr/>
          <a:lstStyle/>
          <a:p>
            <a:pPr eaLnBrk="1" hangingPunct="1"/>
            <a:r>
              <a:rPr lang="zh-TW" altLang="en-US"/>
              <a:t>第</a:t>
            </a:r>
            <a:r>
              <a:rPr lang="en-US" altLang="zh-TW"/>
              <a:t>4</a:t>
            </a:r>
            <a:r>
              <a:rPr lang="zh-TW" altLang="en-US"/>
              <a:t>章 供給與需求的市場力量</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90058FC1-4164-4DD6-A924-7A9BFB49A07C}"/>
              </a:ext>
            </a:extLst>
          </p:cNvPr>
          <p:cNvSpPr>
            <a:spLocks noGrp="1"/>
          </p:cNvSpPr>
          <p:nvPr>
            <p:ph type="title"/>
          </p:nvPr>
        </p:nvSpPr>
        <p:spPr>
          <a:xfrm>
            <a:off x="2051050" y="44450"/>
            <a:ext cx="6635750" cy="1143000"/>
          </a:xfrm>
        </p:spPr>
        <p:txBody>
          <a:bodyPr/>
          <a:lstStyle/>
          <a:p>
            <a:pPr eaLnBrk="1" hangingPunct="1"/>
            <a:r>
              <a:rPr lang="en-US" altLang="zh-TW"/>
              <a:t>4-3 </a:t>
            </a:r>
            <a:r>
              <a:rPr lang="zh-TW" altLang="en-US"/>
              <a:t>供給</a:t>
            </a:r>
          </a:p>
        </p:txBody>
      </p:sp>
      <p:sp>
        <p:nvSpPr>
          <p:cNvPr id="329731" name="Rectangle 3">
            <a:extLst>
              <a:ext uri="{FF2B5EF4-FFF2-40B4-BE49-F238E27FC236}">
                <a16:creationId xmlns:a16="http://schemas.microsoft.com/office/drawing/2014/main" id="{9A35F70E-3577-4861-9A07-D58A2A30D383}"/>
              </a:ext>
            </a:extLst>
          </p:cNvPr>
          <p:cNvSpPr>
            <a:spLocks noGrp="1"/>
          </p:cNvSpPr>
          <p:nvPr>
            <p:ph idx="1"/>
          </p:nvPr>
        </p:nvSpPr>
        <p:spPr/>
        <p:txBody>
          <a:bodyPr/>
          <a:lstStyle/>
          <a:p>
            <a:pPr eaLnBrk="1" hangingPunct="1">
              <a:buFont typeface="Arial" charset="0"/>
              <a:buChar char="•"/>
              <a:defRPr/>
            </a:pPr>
            <a:r>
              <a:rPr lang="zh-TW" altLang="en-US" dirty="0"/>
              <a:t>接下來探討市場的另一邊並檢視賣者行為。我們同樣以冰淇淋為例。</a:t>
            </a:r>
          </a:p>
          <a:p>
            <a:pPr eaLnBrk="1" hangingPunct="1">
              <a:buFont typeface="Arial" charset="0"/>
              <a:buNone/>
              <a:defRPr/>
            </a:pPr>
            <a:endParaRPr lang="zh-TW" altLang="en-US" sz="700" dirty="0"/>
          </a:p>
          <a:p>
            <a:pPr eaLnBrk="1" hangingPunct="1">
              <a:buFont typeface="Arial" charset="0"/>
              <a:buNone/>
              <a:defRPr/>
            </a:pPr>
            <a:r>
              <a:rPr lang="en-US" altLang="zh-TW" sz="3600" b="1" dirty="0">
                <a:effectLst>
                  <a:outerShdw blurRad="38100" dist="38100" dir="2700000" algn="tl">
                    <a:srgbClr val="C0C0C0"/>
                  </a:outerShdw>
                </a:effectLst>
              </a:rPr>
              <a:t>	</a:t>
            </a:r>
            <a:r>
              <a:rPr lang="zh-TW" altLang="en-US" sz="3600" b="1" dirty="0"/>
              <a:t>供給曲線：價格與供給量之間的關係</a:t>
            </a:r>
            <a:endParaRPr lang="en-US" altLang="zh-TW" sz="3600" b="1" dirty="0"/>
          </a:p>
          <a:p>
            <a:pPr eaLnBrk="1" hangingPunct="1">
              <a:buFont typeface="Arial" charset="0"/>
              <a:buNone/>
              <a:defRPr/>
            </a:pPr>
            <a:endParaRPr lang="zh-TW" altLang="en-US" sz="3600" b="1" dirty="0">
              <a:effectLst>
                <a:outerShdw blurRad="38100" dist="38100" dir="2700000" algn="tl">
                  <a:srgbClr val="C0C0C0"/>
                </a:outerShdw>
              </a:effectLst>
            </a:endParaRPr>
          </a:p>
          <a:p>
            <a:pPr eaLnBrk="1" hangingPunct="1">
              <a:buFont typeface="Arial" charset="0"/>
              <a:buChar char="•"/>
              <a:defRPr/>
            </a:pPr>
            <a:r>
              <a:rPr lang="zh-TW" altLang="en-US" dirty="0"/>
              <a:t>任一商品或服務的</a:t>
            </a:r>
            <a:r>
              <a:rPr lang="zh-TW" altLang="en-US" b="1" dirty="0">
                <a:solidFill>
                  <a:srgbClr val="FF0000"/>
                </a:solidFill>
              </a:rPr>
              <a:t>供給量是指賣者願意且有能力賣出的數量</a:t>
            </a:r>
            <a:r>
              <a:rPr lang="zh-TW" altLang="en-US" dirty="0"/>
              <a:t>。</a:t>
            </a:r>
          </a:p>
        </p:txBody>
      </p:sp>
      <p:sp>
        <p:nvSpPr>
          <p:cNvPr id="141316" name="投影片編號版面配置區 5">
            <a:extLst>
              <a:ext uri="{FF2B5EF4-FFF2-40B4-BE49-F238E27FC236}">
                <a16:creationId xmlns:a16="http://schemas.microsoft.com/office/drawing/2014/main" id="{08537C6D-4200-4BBF-B3CB-D25B374801D2}"/>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0689AB09-7BF7-4DAF-8228-FF4A58C75406}"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E40E604-9CEC-492A-A7B0-4EEA4320C0EA}"/>
              </a:ext>
            </a:extLst>
          </p:cNvPr>
          <p:cNvSpPr>
            <a:spLocks noGrp="1"/>
          </p:cNvSpPr>
          <p:nvPr>
            <p:ph type="title"/>
          </p:nvPr>
        </p:nvSpPr>
        <p:spPr>
          <a:xfrm>
            <a:off x="2051050" y="44450"/>
            <a:ext cx="6635750" cy="1143000"/>
          </a:xfrm>
        </p:spPr>
        <p:txBody>
          <a:bodyPr/>
          <a:lstStyle/>
          <a:p>
            <a:pPr eaLnBrk="1" hangingPunct="1"/>
            <a:r>
              <a:rPr lang="zh-TW" altLang="en-US" sz="3600"/>
              <a:t>供給曲線：價格與供給量之間的關係</a:t>
            </a:r>
          </a:p>
        </p:txBody>
      </p:sp>
      <p:sp>
        <p:nvSpPr>
          <p:cNvPr id="140291" name="Rectangle 3">
            <a:extLst>
              <a:ext uri="{FF2B5EF4-FFF2-40B4-BE49-F238E27FC236}">
                <a16:creationId xmlns:a16="http://schemas.microsoft.com/office/drawing/2014/main" id="{FC08BB31-B61A-4297-AB1E-31850A7AFEC7}"/>
              </a:ext>
            </a:extLst>
          </p:cNvPr>
          <p:cNvSpPr>
            <a:spLocks noGrp="1"/>
          </p:cNvSpPr>
          <p:nvPr>
            <p:ph idx="1"/>
          </p:nvPr>
        </p:nvSpPr>
        <p:spPr/>
        <p:txBody>
          <a:bodyPr/>
          <a:lstStyle/>
          <a:p>
            <a:pPr>
              <a:defRPr/>
            </a:pPr>
            <a:r>
              <a:rPr lang="zh-TW" altLang="en-US" dirty="0"/>
              <a:t>有很多因素會影響供給量；如同需求量一樣，商品自身價格是最重要的影響因素。</a:t>
            </a:r>
            <a:endParaRPr lang="en-US" altLang="zh-TW" dirty="0"/>
          </a:p>
          <a:p>
            <a:pPr marL="355600" indent="0">
              <a:buFont typeface="Arial" panose="020B0604020202020204" pitchFamily="34" charset="0"/>
              <a:buNone/>
              <a:defRPr/>
            </a:pPr>
            <a:r>
              <a:rPr lang="zh-TW" altLang="en-US" dirty="0"/>
              <a:t>當冰淇淋的價格上漲時，賣冰淇淋的利潤會增加，從而冰淇淋的供給量會隨著增加；</a:t>
            </a:r>
            <a:endParaRPr lang="en-US" altLang="zh-TW" dirty="0"/>
          </a:p>
          <a:p>
            <a:pPr marL="355600" indent="0">
              <a:buFont typeface="Arial" panose="020B0604020202020204" pitchFamily="34" charset="0"/>
              <a:buNone/>
              <a:defRPr/>
            </a:pPr>
            <a:r>
              <a:rPr lang="zh-TW" altLang="en-US" dirty="0"/>
              <a:t>冰淇淋賣者願意工作更長的時間，購買更多的冰淇淋機器，以及僱用更多的員工。</a:t>
            </a:r>
            <a:endParaRPr lang="en-US" altLang="zh-TW" dirty="0"/>
          </a:p>
        </p:txBody>
      </p:sp>
      <p:sp>
        <p:nvSpPr>
          <p:cNvPr id="142340" name="投影片編號版面配置區 5">
            <a:extLst>
              <a:ext uri="{FF2B5EF4-FFF2-40B4-BE49-F238E27FC236}">
                <a16:creationId xmlns:a16="http://schemas.microsoft.com/office/drawing/2014/main" id="{9F94BC84-95DC-4CEB-9A91-863A6F4394E5}"/>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B94A7DA-7648-42C1-8DC8-30EB073E7757}"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14738555-5D2B-455C-B4C9-011A530FA3BF}"/>
              </a:ext>
            </a:extLst>
          </p:cNvPr>
          <p:cNvSpPr>
            <a:spLocks noGrp="1"/>
          </p:cNvSpPr>
          <p:nvPr>
            <p:ph type="title"/>
          </p:nvPr>
        </p:nvSpPr>
        <p:spPr>
          <a:xfrm>
            <a:off x="2051050" y="44450"/>
            <a:ext cx="6635750" cy="1143000"/>
          </a:xfrm>
        </p:spPr>
        <p:txBody>
          <a:bodyPr/>
          <a:lstStyle/>
          <a:p>
            <a:pPr eaLnBrk="1" hangingPunct="1"/>
            <a:r>
              <a:rPr lang="zh-TW" altLang="en-US" sz="3600"/>
              <a:t>供給曲線：價格與供給量之間的關係</a:t>
            </a:r>
          </a:p>
        </p:txBody>
      </p:sp>
      <p:sp>
        <p:nvSpPr>
          <p:cNvPr id="143363" name="Rectangle 3">
            <a:extLst>
              <a:ext uri="{FF2B5EF4-FFF2-40B4-BE49-F238E27FC236}">
                <a16:creationId xmlns:a16="http://schemas.microsoft.com/office/drawing/2014/main" id="{401CDA8F-C308-4025-B65F-840578B935D6}"/>
              </a:ext>
            </a:extLst>
          </p:cNvPr>
          <p:cNvSpPr>
            <a:spLocks noGrp="1"/>
          </p:cNvSpPr>
          <p:nvPr>
            <p:ph idx="1"/>
          </p:nvPr>
        </p:nvSpPr>
        <p:spPr/>
        <p:txBody>
          <a:bodyPr/>
          <a:lstStyle/>
          <a:p>
            <a:pPr marL="355600" indent="0">
              <a:buFont typeface="Arial" panose="020B0604020202020204" pitchFamily="34" charset="0"/>
              <a:buNone/>
            </a:pPr>
            <a:r>
              <a:rPr lang="zh-TW" altLang="en-US"/>
              <a:t>相反地，當冰淇淋價格下跌時，賣冰淇淋的利潤下降，從而冰淇淋的供給量隨著減少。有些賣者甚至會選擇關門歇業，此時的供給量降為零。</a:t>
            </a:r>
            <a:endParaRPr lang="en-US" altLang="zh-TW"/>
          </a:p>
          <a:p>
            <a:pPr marL="355600" indent="0">
              <a:buFont typeface="Arial" panose="020B0604020202020204" pitchFamily="34" charset="0"/>
              <a:buNone/>
            </a:pPr>
            <a:r>
              <a:rPr lang="zh-TW" altLang="en-US"/>
              <a:t>因為供給量隨價格上漲而增加，且隨價格下跌而減少，我們稱供給量與價格呈正向關聯（</a:t>
            </a:r>
            <a:r>
              <a:rPr lang="en-US" altLang="zh-TW"/>
              <a:t>positively related</a:t>
            </a:r>
            <a:r>
              <a:rPr lang="zh-TW" altLang="en-US"/>
              <a:t>）。 </a:t>
            </a:r>
            <a:r>
              <a:rPr lang="en-US" altLang="zh-TW"/>
              <a:t>	</a:t>
            </a:r>
          </a:p>
        </p:txBody>
      </p:sp>
      <p:sp>
        <p:nvSpPr>
          <p:cNvPr id="143364" name="投影片編號版面配置區 5">
            <a:extLst>
              <a:ext uri="{FF2B5EF4-FFF2-40B4-BE49-F238E27FC236}">
                <a16:creationId xmlns:a16="http://schemas.microsoft.com/office/drawing/2014/main" id="{21BAF73B-EAC2-4282-8287-6AA26AAA926F}"/>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93500C05-A5B3-40D1-975C-8C6B03A40C79}"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1724CF68-B7F2-4701-8E39-ED4CC048E118}"/>
              </a:ext>
            </a:extLst>
          </p:cNvPr>
          <p:cNvSpPr>
            <a:spLocks noGrp="1"/>
          </p:cNvSpPr>
          <p:nvPr>
            <p:ph type="title"/>
          </p:nvPr>
        </p:nvSpPr>
        <p:spPr>
          <a:xfrm>
            <a:off x="2051050" y="44450"/>
            <a:ext cx="6635750" cy="1143000"/>
          </a:xfrm>
        </p:spPr>
        <p:txBody>
          <a:bodyPr/>
          <a:lstStyle/>
          <a:p>
            <a:pPr eaLnBrk="1" hangingPunct="1"/>
            <a:r>
              <a:rPr lang="zh-TW" altLang="en-US" sz="3600"/>
              <a:t>供給曲線：價格與供給量之間的關係</a:t>
            </a:r>
          </a:p>
        </p:txBody>
      </p:sp>
      <p:sp>
        <p:nvSpPr>
          <p:cNvPr id="332803" name="Rectangle 3">
            <a:extLst>
              <a:ext uri="{FF2B5EF4-FFF2-40B4-BE49-F238E27FC236}">
                <a16:creationId xmlns:a16="http://schemas.microsoft.com/office/drawing/2014/main" id="{F945B757-7203-4185-8C5D-5DE29803298E}"/>
              </a:ext>
            </a:extLst>
          </p:cNvPr>
          <p:cNvSpPr>
            <a:spLocks noGrp="1"/>
          </p:cNvSpPr>
          <p:nvPr>
            <p:ph idx="1"/>
          </p:nvPr>
        </p:nvSpPr>
        <p:spPr/>
        <p:txBody>
          <a:bodyPr/>
          <a:lstStyle/>
          <a:p>
            <a:pPr eaLnBrk="1" hangingPunct="1">
              <a:buFont typeface="Arial" charset="0"/>
              <a:buNone/>
              <a:defRPr/>
            </a:pPr>
            <a:r>
              <a:rPr lang="en-US" altLang="zh-TW" dirty="0"/>
              <a:t>	</a:t>
            </a:r>
            <a:r>
              <a:rPr lang="zh-TW" altLang="en-US" dirty="0"/>
              <a:t>此一價格與供給量的關係稱為</a:t>
            </a:r>
          </a:p>
          <a:p>
            <a:pPr eaLnBrk="1" hangingPunct="1">
              <a:buFont typeface="Arial" charset="0"/>
              <a:buNone/>
              <a:defRPr/>
            </a:pPr>
            <a:r>
              <a:rPr lang="en-US" altLang="zh-TW" sz="700" dirty="0"/>
              <a:t> </a:t>
            </a:r>
            <a:endParaRPr lang="zh-TW" altLang="en-US" sz="700" dirty="0"/>
          </a:p>
          <a:p>
            <a:pPr marL="355600" indent="-355600">
              <a:buFont typeface="Arial" panose="020B0604020202020204" pitchFamily="34" charset="0"/>
              <a:buNone/>
              <a:defRPr/>
            </a:pPr>
            <a:r>
              <a:rPr lang="en-US" altLang="zh-TW" dirty="0"/>
              <a:t>	</a:t>
            </a:r>
            <a:r>
              <a:rPr lang="zh-TW" altLang="en-US" b="1" dirty="0">
                <a:solidFill>
                  <a:srgbClr val="FF0000"/>
                </a:solidFill>
                <a:effectLst>
                  <a:outerShdw blurRad="38100" dist="38100" dir="2700000" algn="tl">
                    <a:srgbClr val="C0C0C0"/>
                  </a:outerShdw>
                </a:effectLst>
              </a:rPr>
              <a:t>供給法則：</a:t>
            </a:r>
            <a:r>
              <a:rPr lang="zh-TW" altLang="en-US" b="1" dirty="0">
                <a:solidFill>
                  <a:srgbClr val="FF0000"/>
                </a:solidFill>
              </a:rPr>
              <a:t>在其他條件不變下，當商品的價格上漲時，其供給量隨之增加；且當價格下降時，其供給量隨之減少。</a:t>
            </a:r>
            <a:endParaRPr lang="en-US" altLang="zh-TW" b="1" dirty="0">
              <a:solidFill>
                <a:srgbClr val="FF0000"/>
              </a:solidFill>
            </a:endParaRPr>
          </a:p>
          <a:p>
            <a:pPr eaLnBrk="1" hangingPunct="1">
              <a:buFont typeface="Arial" charset="0"/>
              <a:buNone/>
              <a:defRPr/>
            </a:pPr>
            <a:endParaRPr lang="en-US" altLang="zh-TW" b="1" dirty="0">
              <a:solidFill>
                <a:srgbClr val="FF0000"/>
              </a:solidFill>
              <a:effectLst>
                <a:outerShdw blurRad="38100" dist="38100" dir="2700000" algn="tl">
                  <a:srgbClr val="C0C0C0"/>
                </a:outerShdw>
              </a:effectLst>
            </a:endParaRPr>
          </a:p>
        </p:txBody>
      </p:sp>
      <p:sp>
        <p:nvSpPr>
          <p:cNvPr id="144388" name="投影片編號版面配置區 5">
            <a:extLst>
              <a:ext uri="{FF2B5EF4-FFF2-40B4-BE49-F238E27FC236}">
                <a16:creationId xmlns:a16="http://schemas.microsoft.com/office/drawing/2014/main" id="{2DA6C771-621F-4E99-A5EB-B366671599F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949FD31-7959-45D9-AF6F-63B1B16DBCF9}"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D02E2AB3-CE9B-43D8-B346-001D3E25268C}"/>
              </a:ext>
            </a:extLst>
          </p:cNvPr>
          <p:cNvSpPr>
            <a:spLocks noGrp="1"/>
          </p:cNvSpPr>
          <p:nvPr>
            <p:ph type="title"/>
          </p:nvPr>
        </p:nvSpPr>
        <p:spPr>
          <a:xfrm>
            <a:off x="2051050" y="44450"/>
            <a:ext cx="6635750" cy="1143000"/>
          </a:xfrm>
        </p:spPr>
        <p:txBody>
          <a:bodyPr/>
          <a:lstStyle/>
          <a:p>
            <a:pPr eaLnBrk="1" hangingPunct="1"/>
            <a:r>
              <a:rPr lang="zh-TW" altLang="en-US" sz="3600"/>
              <a:t>供給曲線：價格與供給量之間的關係</a:t>
            </a:r>
          </a:p>
        </p:txBody>
      </p:sp>
      <p:sp>
        <p:nvSpPr>
          <p:cNvPr id="333827" name="Rectangle 3">
            <a:extLst>
              <a:ext uri="{FF2B5EF4-FFF2-40B4-BE49-F238E27FC236}">
                <a16:creationId xmlns:a16="http://schemas.microsoft.com/office/drawing/2014/main" id="{9B8BF87E-52AA-45B8-9B0A-8E6E0B3B3C50}"/>
              </a:ext>
            </a:extLst>
          </p:cNvPr>
          <p:cNvSpPr>
            <a:spLocks noGrp="1"/>
          </p:cNvSpPr>
          <p:nvPr>
            <p:ph idx="1"/>
          </p:nvPr>
        </p:nvSpPr>
        <p:spPr/>
        <p:txBody>
          <a:bodyPr/>
          <a:lstStyle/>
          <a:p>
            <a:pPr>
              <a:defRPr/>
            </a:pPr>
            <a:r>
              <a:rPr lang="zh-TW" altLang="en-US" dirty="0"/>
              <a:t>圖</a:t>
            </a:r>
            <a:r>
              <a:rPr lang="en-US" altLang="zh-TW" dirty="0"/>
              <a:t>5 </a:t>
            </a:r>
            <a:r>
              <a:rPr lang="zh-TW" altLang="en-US" dirty="0"/>
              <a:t>中的表顯示冰淇淋賣者志明在不同的冰淇淋價格下，每個月的供給量。在每球的價格低於</a:t>
            </a:r>
            <a:r>
              <a:rPr lang="en-US" altLang="zh-TW" dirty="0"/>
              <a:t>2 </a:t>
            </a:r>
            <a:r>
              <a:rPr lang="zh-TW" altLang="en-US" dirty="0"/>
              <a:t>美元時，志明不會供給任何數量的冰淇淋；</a:t>
            </a:r>
            <a:endParaRPr lang="en-US" altLang="zh-TW" dirty="0"/>
          </a:p>
          <a:p>
            <a:pPr marL="355600" indent="0">
              <a:buFont typeface="Arial" panose="020B0604020202020204" pitchFamily="34" charset="0"/>
              <a:buNone/>
              <a:defRPr/>
            </a:pPr>
            <a:r>
              <a:rPr lang="zh-TW" altLang="en-US" dirty="0"/>
              <a:t>隨著價格的上升，他會供給愈來愈多的冰淇淋。</a:t>
            </a:r>
            <a:endParaRPr lang="en-US" altLang="zh-TW" dirty="0"/>
          </a:p>
          <a:p>
            <a:pPr marL="355600" indent="0">
              <a:buFont typeface="Arial" panose="020B0604020202020204" pitchFamily="34" charset="0"/>
              <a:buNone/>
              <a:defRPr/>
            </a:pPr>
            <a:r>
              <a:rPr lang="zh-TW" altLang="en-US" dirty="0"/>
              <a:t>此表稱為</a:t>
            </a:r>
            <a:r>
              <a:rPr lang="zh-TW" altLang="en-US" b="1" dirty="0">
                <a:solidFill>
                  <a:srgbClr val="FF0000"/>
                </a:solidFill>
              </a:rPr>
              <a:t>供給表</a:t>
            </a:r>
            <a:r>
              <a:rPr lang="zh-TW" altLang="en-US" dirty="0"/>
              <a:t>，它顯示在其他會影響供給量的因素不變下，商品價格與供給量之間的關係。</a:t>
            </a:r>
            <a:endParaRPr lang="en-US" altLang="zh-TW" dirty="0"/>
          </a:p>
          <a:p>
            <a:pPr eaLnBrk="1" hangingPunct="1">
              <a:lnSpc>
                <a:spcPct val="90000"/>
              </a:lnSpc>
              <a:buFont typeface="Arial" charset="0"/>
              <a:buChar char="•"/>
              <a:defRPr/>
            </a:pPr>
            <a:endParaRPr lang="en-US" altLang="zh-TW" dirty="0"/>
          </a:p>
        </p:txBody>
      </p:sp>
      <p:sp>
        <p:nvSpPr>
          <p:cNvPr id="145412" name="投影片編號版面配置區 5">
            <a:extLst>
              <a:ext uri="{FF2B5EF4-FFF2-40B4-BE49-F238E27FC236}">
                <a16:creationId xmlns:a16="http://schemas.microsoft.com/office/drawing/2014/main" id="{37FF114B-52FC-485C-92D5-9C654D98A2EA}"/>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26FA04A2-C3D4-4A0F-A90D-9AD3426FBA6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ED29BD97-4CFB-49C4-BC84-C968E02CC43E}"/>
              </a:ext>
            </a:extLst>
          </p:cNvPr>
          <p:cNvSpPr>
            <a:spLocks noGrp="1"/>
          </p:cNvSpPr>
          <p:nvPr>
            <p:ph type="title"/>
          </p:nvPr>
        </p:nvSpPr>
        <p:spPr>
          <a:xfrm>
            <a:off x="1979613" y="44450"/>
            <a:ext cx="7092950" cy="1143000"/>
          </a:xfrm>
        </p:spPr>
        <p:txBody>
          <a:bodyPr/>
          <a:lstStyle/>
          <a:p>
            <a:pPr eaLnBrk="1" hangingPunct="1"/>
            <a:r>
              <a:rPr lang="zh-TW" altLang="en-US"/>
              <a:t>圖</a:t>
            </a:r>
            <a:r>
              <a:rPr lang="en-US" altLang="zh-TW"/>
              <a:t>5  </a:t>
            </a:r>
            <a:r>
              <a:rPr lang="zh-TW" altLang="en-US"/>
              <a:t>志明的供給表和供給曲線</a:t>
            </a:r>
          </a:p>
        </p:txBody>
      </p:sp>
      <p:sp>
        <p:nvSpPr>
          <p:cNvPr id="146435" name="投影片編號版面配置區 5">
            <a:extLst>
              <a:ext uri="{FF2B5EF4-FFF2-40B4-BE49-F238E27FC236}">
                <a16:creationId xmlns:a16="http://schemas.microsoft.com/office/drawing/2014/main" id="{C947089E-6162-4265-81FC-D5D15E254E15}"/>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25F3872-73DC-4245-99F2-B2112AC66E96}"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7" name="Rectangle 4">
            <a:extLst>
              <a:ext uri="{FF2B5EF4-FFF2-40B4-BE49-F238E27FC236}">
                <a16:creationId xmlns:a16="http://schemas.microsoft.com/office/drawing/2014/main" id="{2C9511C3-5963-4578-B5B6-75CDE4CD6E04}"/>
              </a:ext>
            </a:extLst>
          </p:cNvPr>
          <p:cNvSpPr/>
          <p:nvPr/>
        </p:nvSpPr>
        <p:spPr>
          <a:xfrm>
            <a:off x="4572000" y="1916113"/>
            <a:ext cx="40386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a:solidFill>
                <a:srgbClr val="FFFFFF"/>
              </a:solidFill>
              <a:cs typeface="Arial" pitchFamily="34" charset="0"/>
            </a:endParaRPr>
          </a:p>
        </p:txBody>
      </p:sp>
      <p:grpSp>
        <p:nvGrpSpPr>
          <p:cNvPr id="8" name="Group 5">
            <a:extLst>
              <a:ext uri="{FF2B5EF4-FFF2-40B4-BE49-F238E27FC236}">
                <a16:creationId xmlns:a16="http://schemas.microsoft.com/office/drawing/2014/main" id="{CDBB1F50-B7E4-4559-9B1E-A8CE907BFA59}"/>
              </a:ext>
            </a:extLst>
          </p:cNvPr>
          <p:cNvGrpSpPr>
            <a:grpSpLocks/>
          </p:cNvGrpSpPr>
          <p:nvPr/>
        </p:nvGrpSpPr>
        <p:grpSpPr bwMode="auto">
          <a:xfrm>
            <a:off x="4572000" y="1981200"/>
            <a:ext cx="2819400" cy="2940050"/>
            <a:chOff x="4571748" y="1436146"/>
            <a:chExt cx="2820344" cy="2939521"/>
          </a:xfrm>
        </p:grpSpPr>
        <p:cxnSp>
          <p:nvCxnSpPr>
            <p:cNvPr id="9" name="Straight Connector 6">
              <a:extLst>
                <a:ext uri="{FF2B5EF4-FFF2-40B4-BE49-F238E27FC236}">
                  <a16:creationId xmlns:a16="http://schemas.microsoft.com/office/drawing/2014/main" id="{1C168020-91F1-468A-9E05-BC8E8D7F3800}"/>
                </a:ext>
              </a:extLst>
            </p:cNvPr>
            <p:cNvCxnSpPr/>
            <p:nvPr/>
          </p:nvCxnSpPr>
          <p:spPr>
            <a:xfrm rot="5400000" flipH="1" flipV="1">
              <a:off x="4168988" y="2448397"/>
              <a:ext cx="2330031" cy="152451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46525" name="TextBox 7">
              <a:extLst>
                <a:ext uri="{FF2B5EF4-FFF2-40B4-BE49-F238E27FC236}">
                  <a16:creationId xmlns:a16="http://schemas.microsoft.com/office/drawing/2014/main" id="{FFEBB638-66FF-4D3A-88AA-5CA34989E4B2}"/>
                </a:ext>
              </a:extLst>
            </p:cNvPr>
            <p:cNvSpPr txBox="1">
              <a:spLocks noChangeArrowheads="1"/>
            </p:cNvSpPr>
            <p:nvPr/>
          </p:nvSpPr>
          <p:spPr bwMode="auto">
            <a:xfrm>
              <a:off x="5975846" y="1436146"/>
              <a:ext cx="1416246" cy="46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400">
                  <a:latin typeface="Arial" panose="020B0604020202020204" pitchFamily="34" charset="0"/>
                  <a:ea typeface="新細明體" panose="02020500000000000000" pitchFamily="18" charset="-120"/>
                </a:rPr>
                <a:t>供給曲線</a:t>
              </a:r>
              <a:endParaRPr lang="en-US" altLang="zh-TW" sz="2400">
                <a:latin typeface="Arial" panose="020B0604020202020204" pitchFamily="34" charset="0"/>
                <a:ea typeface="新細明體" panose="02020500000000000000" pitchFamily="18" charset="-120"/>
              </a:endParaRPr>
            </a:p>
          </p:txBody>
        </p:sp>
      </p:grpSp>
      <p:graphicFrame>
        <p:nvGraphicFramePr>
          <p:cNvPr id="11" name="Table 9">
            <a:extLst>
              <a:ext uri="{FF2B5EF4-FFF2-40B4-BE49-F238E27FC236}">
                <a16:creationId xmlns:a16="http://schemas.microsoft.com/office/drawing/2014/main" id="{2A3E8629-CC8D-49E9-A2A5-15D9B24490A8}"/>
              </a:ext>
            </a:extLst>
          </p:cNvPr>
          <p:cNvGraphicFramePr>
            <a:graphicFrameLocks noGrp="1"/>
          </p:cNvGraphicFramePr>
          <p:nvPr/>
        </p:nvGraphicFramePr>
        <p:xfrm>
          <a:off x="220155" y="2759077"/>
          <a:ext cx="3513645" cy="2621280"/>
        </p:xfrm>
        <a:graphic>
          <a:graphicData uri="http://schemas.openxmlformats.org/drawingml/2006/table">
            <a:tbl>
              <a:tblPr>
                <a:effectLst>
                  <a:outerShdw blurRad="63500" sx="102000" sy="102000" algn="ctr" rotWithShape="0">
                    <a:prstClr val="black">
                      <a:alpha val="40000"/>
                    </a:prstClr>
                  </a:outerShdw>
                </a:effectLst>
                <a:tableStyleId>{5C22544A-7EE6-4342-B048-85BDC9FD1C3A}</a:tableStyleId>
              </a:tblPr>
              <a:tblGrid>
                <a:gridCol w="1655953">
                  <a:extLst>
                    <a:ext uri="{9D8B030D-6E8A-4147-A177-3AD203B41FA5}">
                      <a16:colId xmlns:a16="http://schemas.microsoft.com/office/drawing/2014/main" val="20000"/>
                    </a:ext>
                  </a:extLst>
                </a:gridCol>
                <a:gridCol w="1857692">
                  <a:extLst>
                    <a:ext uri="{9D8B030D-6E8A-4147-A177-3AD203B41FA5}">
                      <a16:colId xmlns:a16="http://schemas.microsoft.com/office/drawing/2014/main" val="20001"/>
                    </a:ext>
                  </a:extLst>
                </a:gridCol>
              </a:tblGrid>
              <a:tr h="370840">
                <a:tc>
                  <a:txBody>
                    <a:bodyPr/>
                    <a:lstStyle/>
                    <a:p>
                      <a:pPr algn="ctr"/>
                      <a:r>
                        <a:rPr lang="zh-TW" altLang="en-US" sz="2000" b="1" dirty="0">
                          <a:solidFill>
                            <a:srgbClr val="000070"/>
                          </a:solidFill>
                        </a:rPr>
                        <a:t>冰淇淋價格</a:t>
                      </a:r>
                      <a:endParaRPr lang="en-US" sz="2000" b="1" dirty="0">
                        <a:solidFill>
                          <a:srgbClr val="00007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CBD9"/>
                    </a:solidFill>
                  </a:tcPr>
                </a:tc>
                <a:tc>
                  <a:txBody>
                    <a:bodyPr/>
                    <a:lstStyle/>
                    <a:p>
                      <a:pPr algn="ctr"/>
                      <a:r>
                        <a:rPr lang="zh-TW" altLang="en-US" sz="2000" b="1" dirty="0">
                          <a:solidFill>
                            <a:srgbClr val="000070"/>
                          </a:solidFill>
                        </a:rPr>
                        <a:t>冰淇淋供給量</a:t>
                      </a:r>
                      <a:endParaRPr lang="en-US" sz="2000" b="1" dirty="0">
                        <a:solidFill>
                          <a:srgbClr val="00007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5CBD9"/>
                    </a:solidFill>
                  </a:tcPr>
                </a:tc>
                <a:extLst>
                  <a:ext uri="{0D108BD9-81ED-4DB2-BD59-A6C34878D82A}">
                    <a16:rowId xmlns:a16="http://schemas.microsoft.com/office/drawing/2014/main" val="10000"/>
                  </a:ext>
                </a:extLst>
              </a:tr>
              <a:tr h="370840">
                <a:tc>
                  <a:txBody>
                    <a:bodyPr/>
                    <a:lstStyle/>
                    <a:p>
                      <a:pPr marL="0" algn="ctr" defTabSz="914400" rtl="0" eaLnBrk="1" latinLnBrk="0" hangingPunct="1"/>
                      <a:r>
                        <a:rPr lang="en-US" sz="2000" dirty="0">
                          <a:latin typeface="+mj-ea"/>
                          <a:ea typeface="+mj-ea"/>
                        </a:rPr>
                        <a:t>$0</a:t>
                      </a:r>
                      <a:endParaRPr lang="en-US" sz="2000" kern="1200" dirty="0">
                        <a:solidFill>
                          <a:schemeClr val="dk1"/>
                        </a:solidFill>
                        <a:latin typeface="+mj-ea"/>
                        <a:ea typeface="+mj-ea"/>
                        <a:cs typeface="+mn-cs"/>
                      </a:endParaRPr>
                    </a:p>
                    <a:p>
                      <a:pPr marL="0" algn="ctr" defTabSz="914400" rtl="0" eaLnBrk="1" latinLnBrk="0" hangingPunct="1"/>
                      <a:r>
                        <a:rPr lang="zh-TW" altLang="en-US" sz="2000" kern="1200" dirty="0">
                          <a:solidFill>
                            <a:schemeClr val="dk1"/>
                          </a:solidFill>
                          <a:latin typeface="+mj-ea"/>
                          <a:ea typeface="+mj-ea"/>
                          <a:cs typeface="+mn-cs"/>
                        </a:rPr>
                        <a:t> </a:t>
                      </a:r>
                      <a:r>
                        <a:rPr lang="en-US" altLang="zh-TW" sz="2000" kern="1200" dirty="0">
                          <a:solidFill>
                            <a:schemeClr val="dk1"/>
                          </a:solidFill>
                          <a:latin typeface="Arial" panose="020B0604020202020204" pitchFamily="34" charset="0"/>
                          <a:ea typeface="+mj-ea"/>
                          <a:cs typeface="Arial" panose="020B0604020202020204" pitchFamily="34" charset="0"/>
                        </a:rPr>
                        <a:t>1</a:t>
                      </a:r>
                      <a:endParaRPr lang="en-US" sz="2000" kern="1200" dirty="0">
                        <a:solidFill>
                          <a:schemeClr val="dk1"/>
                        </a:solidFill>
                        <a:latin typeface="Arial" panose="020B0604020202020204" pitchFamily="34" charset="0"/>
                        <a:ea typeface="+mj-ea"/>
                        <a:cs typeface="Arial" panose="020B0604020202020204" pitchFamily="34" charset="0"/>
                      </a:endParaRPr>
                    </a:p>
                    <a:p>
                      <a:pPr marL="0" algn="ctr" defTabSz="914400" rtl="0" eaLnBrk="1" latinLnBrk="0" hangingPunct="1"/>
                      <a:r>
                        <a:rPr lang="zh-TW" altLang="en-US" sz="2000" kern="1200" dirty="0">
                          <a:solidFill>
                            <a:schemeClr val="dk1"/>
                          </a:solidFill>
                          <a:latin typeface="Arial" panose="020B0604020202020204" pitchFamily="34" charset="0"/>
                          <a:ea typeface="+mj-ea"/>
                          <a:cs typeface="Arial" panose="020B0604020202020204" pitchFamily="34" charset="0"/>
                        </a:rPr>
                        <a:t> </a:t>
                      </a:r>
                      <a:r>
                        <a:rPr lang="en-US" altLang="zh-TW" sz="2000" kern="1200" dirty="0">
                          <a:solidFill>
                            <a:schemeClr val="dk1"/>
                          </a:solidFill>
                          <a:latin typeface="Arial" panose="020B0604020202020204" pitchFamily="34" charset="0"/>
                          <a:ea typeface="+mj-ea"/>
                          <a:cs typeface="Arial" panose="020B0604020202020204" pitchFamily="34" charset="0"/>
                        </a:rPr>
                        <a:t>2</a:t>
                      </a:r>
                      <a:endParaRPr lang="en-US" sz="2000" kern="1200" dirty="0">
                        <a:solidFill>
                          <a:schemeClr val="dk1"/>
                        </a:solidFill>
                        <a:latin typeface="Arial" panose="020B0604020202020204" pitchFamily="34" charset="0"/>
                        <a:ea typeface="+mj-ea"/>
                        <a:cs typeface="Arial" panose="020B0604020202020204" pitchFamily="34" charset="0"/>
                      </a:endParaRPr>
                    </a:p>
                    <a:p>
                      <a:pPr marL="0" algn="ctr" defTabSz="914400" rtl="0" eaLnBrk="1" latinLnBrk="0" hangingPunct="1"/>
                      <a:r>
                        <a:rPr lang="zh-TW" altLang="en-US" sz="2000" kern="1200" dirty="0">
                          <a:solidFill>
                            <a:schemeClr val="dk1"/>
                          </a:solidFill>
                          <a:latin typeface="Arial" panose="020B0604020202020204" pitchFamily="34" charset="0"/>
                          <a:ea typeface="+mj-ea"/>
                          <a:cs typeface="Arial" panose="020B0604020202020204" pitchFamily="34" charset="0"/>
                        </a:rPr>
                        <a:t> </a:t>
                      </a:r>
                      <a:r>
                        <a:rPr lang="en-US" altLang="zh-TW" sz="2000" kern="1200" dirty="0">
                          <a:solidFill>
                            <a:schemeClr val="dk1"/>
                          </a:solidFill>
                          <a:latin typeface="Arial" panose="020B0604020202020204" pitchFamily="34" charset="0"/>
                          <a:ea typeface="+mj-ea"/>
                          <a:cs typeface="Arial" panose="020B0604020202020204" pitchFamily="34" charset="0"/>
                        </a:rPr>
                        <a:t>3</a:t>
                      </a:r>
                      <a:endParaRPr lang="en-US" sz="2000" kern="1200" dirty="0">
                        <a:solidFill>
                          <a:schemeClr val="dk1"/>
                        </a:solidFill>
                        <a:latin typeface="Arial" panose="020B0604020202020204" pitchFamily="34" charset="0"/>
                        <a:ea typeface="+mj-ea"/>
                        <a:cs typeface="Arial" panose="020B0604020202020204" pitchFamily="34" charset="0"/>
                      </a:endParaRPr>
                    </a:p>
                    <a:p>
                      <a:pPr marL="0" algn="ctr" defTabSz="914400" rtl="0" eaLnBrk="1" latinLnBrk="0" hangingPunct="1"/>
                      <a:r>
                        <a:rPr lang="zh-TW" altLang="en-US" sz="2000" kern="1200" dirty="0">
                          <a:solidFill>
                            <a:schemeClr val="dk1"/>
                          </a:solidFill>
                          <a:latin typeface="Arial" panose="020B0604020202020204" pitchFamily="34" charset="0"/>
                          <a:ea typeface="+mj-ea"/>
                          <a:cs typeface="Arial" panose="020B0604020202020204" pitchFamily="34" charset="0"/>
                        </a:rPr>
                        <a:t> </a:t>
                      </a:r>
                      <a:r>
                        <a:rPr lang="en-US" altLang="zh-TW" sz="2000" kern="1200" dirty="0">
                          <a:solidFill>
                            <a:schemeClr val="dk1"/>
                          </a:solidFill>
                          <a:latin typeface="Arial" panose="020B0604020202020204" pitchFamily="34" charset="0"/>
                          <a:ea typeface="+mj-ea"/>
                          <a:cs typeface="Arial" panose="020B0604020202020204" pitchFamily="34" charset="0"/>
                        </a:rPr>
                        <a:t>4</a:t>
                      </a:r>
                      <a:endParaRPr lang="en-US" sz="2000" kern="1200" dirty="0">
                        <a:solidFill>
                          <a:schemeClr val="dk1"/>
                        </a:solidFill>
                        <a:latin typeface="Arial" panose="020B0604020202020204" pitchFamily="34" charset="0"/>
                        <a:ea typeface="+mj-ea"/>
                        <a:cs typeface="Arial" panose="020B0604020202020204" pitchFamily="34" charset="0"/>
                      </a:endParaRPr>
                    </a:p>
                    <a:p>
                      <a:pPr marL="0" algn="ctr" defTabSz="914400" rtl="0" eaLnBrk="1" latinLnBrk="0" hangingPunct="1"/>
                      <a:r>
                        <a:rPr lang="zh-TW" altLang="en-US" sz="2000" kern="1200" dirty="0">
                          <a:solidFill>
                            <a:schemeClr val="dk1"/>
                          </a:solidFill>
                          <a:latin typeface="Arial" panose="020B0604020202020204" pitchFamily="34" charset="0"/>
                          <a:ea typeface="+mj-ea"/>
                          <a:cs typeface="Arial" panose="020B0604020202020204" pitchFamily="34" charset="0"/>
                        </a:rPr>
                        <a:t> </a:t>
                      </a:r>
                      <a:r>
                        <a:rPr lang="en-US" altLang="zh-TW" sz="2000" kern="1200" dirty="0">
                          <a:solidFill>
                            <a:schemeClr val="dk1"/>
                          </a:solidFill>
                          <a:latin typeface="Arial" panose="020B0604020202020204" pitchFamily="34" charset="0"/>
                          <a:ea typeface="+mj-ea"/>
                          <a:cs typeface="Arial" panose="020B0604020202020204" pitchFamily="34" charset="0"/>
                        </a:rPr>
                        <a:t>5</a:t>
                      </a:r>
                      <a:endParaRPr lang="en-US" sz="2000" kern="1200" dirty="0">
                        <a:solidFill>
                          <a:schemeClr val="dk1"/>
                        </a:solidFill>
                        <a:latin typeface="Arial" panose="020B0604020202020204" pitchFamily="34" charset="0"/>
                        <a:ea typeface="+mj-ea"/>
                        <a:cs typeface="Arial" panose="020B0604020202020204" pitchFamily="34" charset="0"/>
                      </a:endParaRPr>
                    </a:p>
                    <a:p>
                      <a:pPr marL="0" algn="ctr" defTabSz="914400" rtl="0" eaLnBrk="1" latinLnBrk="0" hangingPunct="1"/>
                      <a:r>
                        <a:rPr lang="zh-TW" altLang="en-US" sz="2000" kern="1200" dirty="0">
                          <a:solidFill>
                            <a:schemeClr val="dk1"/>
                          </a:solidFill>
                          <a:latin typeface="Arial" panose="020B0604020202020204" pitchFamily="34" charset="0"/>
                          <a:ea typeface="+mj-ea"/>
                          <a:cs typeface="Arial" panose="020B0604020202020204" pitchFamily="34" charset="0"/>
                        </a:rPr>
                        <a:t> </a:t>
                      </a:r>
                      <a:r>
                        <a:rPr lang="en-US" altLang="zh-TW" sz="2000" kern="1200" dirty="0">
                          <a:solidFill>
                            <a:schemeClr val="dk1"/>
                          </a:solidFill>
                          <a:latin typeface="Arial" panose="020B0604020202020204" pitchFamily="34" charset="0"/>
                          <a:ea typeface="+mj-ea"/>
                          <a:cs typeface="Arial" panose="020B0604020202020204" pitchFamily="34" charset="0"/>
                        </a:rPr>
                        <a:t>6</a:t>
                      </a:r>
                      <a:endParaRPr lang="en-US" sz="2000" kern="1200" dirty="0">
                        <a:solidFill>
                          <a:schemeClr val="dk1"/>
                        </a:solidFill>
                        <a:latin typeface="Arial" panose="020B0604020202020204" pitchFamily="34" charset="0"/>
                        <a:ea typeface="+mj-ea"/>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E3EAF2"/>
                    </a:solidFill>
                  </a:tcPr>
                </a:tc>
                <a:tc>
                  <a:txBody>
                    <a:bodyPr/>
                    <a:lstStyle/>
                    <a:p>
                      <a:pPr algn="ctr"/>
                      <a:r>
                        <a:rPr lang="zh-TW" altLang="en-US" sz="2000" dirty="0">
                          <a:latin typeface="+mj-ea"/>
                          <a:ea typeface="+mj-ea"/>
                        </a:rPr>
                        <a:t>  </a:t>
                      </a:r>
                      <a:r>
                        <a:rPr lang="en-US" sz="2000" dirty="0">
                          <a:latin typeface="+mj-ea"/>
                          <a:ea typeface="+mj-ea"/>
                        </a:rPr>
                        <a:t>0</a:t>
                      </a:r>
                      <a:r>
                        <a:rPr lang="zh-TW" altLang="en-US" sz="2000" dirty="0">
                          <a:latin typeface="+mj-ea"/>
                          <a:ea typeface="+mj-ea"/>
                        </a:rPr>
                        <a:t>球</a:t>
                      </a:r>
                      <a:endParaRPr lang="en-US" sz="2000" dirty="0">
                        <a:latin typeface="+mj-ea"/>
                        <a:ea typeface="+mj-ea"/>
                      </a:endParaRPr>
                    </a:p>
                    <a:p>
                      <a:pPr algn="ctr"/>
                      <a:r>
                        <a:rPr lang="en-US" sz="2000" dirty="0">
                          <a:latin typeface="+mj-ea"/>
                          <a:ea typeface="+mj-ea"/>
                        </a:rPr>
                        <a:t>0</a:t>
                      </a:r>
                    </a:p>
                    <a:p>
                      <a:pPr algn="ctr"/>
                      <a:r>
                        <a:rPr lang="en-US" sz="2000" dirty="0">
                          <a:latin typeface="+mj-ea"/>
                          <a:ea typeface="+mj-ea"/>
                        </a:rPr>
                        <a:t>1</a:t>
                      </a:r>
                    </a:p>
                    <a:p>
                      <a:pPr algn="ctr"/>
                      <a:r>
                        <a:rPr lang="en-US" sz="2000" dirty="0">
                          <a:latin typeface="+mj-ea"/>
                          <a:ea typeface="+mj-ea"/>
                        </a:rPr>
                        <a:t>2</a:t>
                      </a:r>
                    </a:p>
                    <a:p>
                      <a:pPr algn="ctr"/>
                      <a:r>
                        <a:rPr lang="en-US" sz="2000" dirty="0">
                          <a:latin typeface="+mj-ea"/>
                          <a:ea typeface="+mj-ea"/>
                        </a:rPr>
                        <a:t>3</a:t>
                      </a:r>
                    </a:p>
                    <a:p>
                      <a:pPr algn="ctr"/>
                      <a:r>
                        <a:rPr lang="en-US" sz="2000" dirty="0">
                          <a:latin typeface="+mj-ea"/>
                          <a:ea typeface="+mj-ea"/>
                        </a:rPr>
                        <a:t>4</a:t>
                      </a:r>
                    </a:p>
                    <a:p>
                      <a:pPr algn="ctr"/>
                      <a:r>
                        <a:rPr lang="en-US" sz="2000" dirty="0">
                          <a:latin typeface="+mj-ea"/>
                          <a:ea typeface="+mj-ea"/>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rgbClr val="E3EAF2"/>
                    </a:solidFill>
                  </a:tcPr>
                </a:tc>
                <a:extLst>
                  <a:ext uri="{0D108BD9-81ED-4DB2-BD59-A6C34878D82A}">
                    <a16:rowId xmlns:a16="http://schemas.microsoft.com/office/drawing/2014/main" val="10001"/>
                  </a:ext>
                </a:extLst>
              </a:tr>
            </a:tbl>
          </a:graphicData>
        </a:graphic>
      </p:graphicFrame>
      <p:grpSp>
        <p:nvGrpSpPr>
          <p:cNvPr id="12" name="Group 10">
            <a:extLst>
              <a:ext uri="{FF2B5EF4-FFF2-40B4-BE49-F238E27FC236}">
                <a16:creationId xmlns:a16="http://schemas.microsoft.com/office/drawing/2014/main" id="{CFCA788C-7246-4CAF-A4E4-E0A3A2CCC6F7}"/>
              </a:ext>
            </a:extLst>
          </p:cNvPr>
          <p:cNvGrpSpPr>
            <a:grpSpLocks/>
          </p:cNvGrpSpPr>
          <p:nvPr/>
        </p:nvGrpSpPr>
        <p:grpSpPr bwMode="auto">
          <a:xfrm>
            <a:off x="4343400" y="5192713"/>
            <a:ext cx="4846638" cy="903287"/>
            <a:chOff x="4343400" y="4648200"/>
            <a:chExt cx="4847277" cy="902680"/>
          </a:xfrm>
        </p:grpSpPr>
        <p:cxnSp>
          <p:nvCxnSpPr>
            <p:cNvPr id="13" name="Straight Connector 11">
              <a:extLst>
                <a:ext uri="{FF2B5EF4-FFF2-40B4-BE49-F238E27FC236}">
                  <a16:creationId xmlns:a16="http://schemas.microsoft.com/office/drawing/2014/main" id="{94A7BDBC-D191-4B03-9D6D-D1BCD9817693}"/>
                </a:ext>
              </a:extLst>
            </p:cNvPr>
            <p:cNvCxnSpPr/>
            <p:nvPr/>
          </p:nvCxnSpPr>
          <p:spPr>
            <a:xfrm>
              <a:off x="4572030" y="4800498"/>
              <a:ext cx="4115343"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6486" name="TextBox 12">
              <a:extLst>
                <a:ext uri="{FF2B5EF4-FFF2-40B4-BE49-F238E27FC236}">
                  <a16:creationId xmlns:a16="http://schemas.microsoft.com/office/drawing/2014/main" id="{52C83830-20AE-47A8-99F9-4243B25CF705}"/>
                </a:ext>
              </a:extLst>
            </p:cNvPr>
            <p:cNvSpPr txBox="1">
              <a:spLocks noChangeArrowheads="1"/>
            </p:cNvSpPr>
            <p:nvPr/>
          </p:nvSpPr>
          <p:spPr bwMode="auto">
            <a:xfrm>
              <a:off x="4343400"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0</a:t>
              </a:r>
            </a:p>
          </p:txBody>
        </p:sp>
        <p:grpSp>
          <p:nvGrpSpPr>
            <p:cNvPr id="146487" name="Group 14">
              <a:extLst>
                <a:ext uri="{FF2B5EF4-FFF2-40B4-BE49-F238E27FC236}">
                  <a16:creationId xmlns:a16="http://schemas.microsoft.com/office/drawing/2014/main" id="{131BA228-BB19-47E2-92B9-8FC16EF2B265}"/>
                </a:ext>
              </a:extLst>
            </p:cNvPr>
            <p:cNvGrpSpPr>
              <a:grpSpLocks/>
            </p:cNvGrpSpPr>
            <p:nvPr/>
          </p:nvGrpSpPr>
          <p:grpSpPr bwMode="auto">
            <a:xfrm>
              <a:off x="8001000" y="4648200"/>
              <a:ext cx="441146" cy="521732"/>
              <a:chOff x="8001000" y="4648200"/>
              <a:chExt cx="441146" cy="521732"/>
            </a:xfrm>
          </p:grpSpPr>
          <p:cxnSp>
            <p:nvCxnSpPr>
              <p:cNvPr id="50" name="Straight Connector 12">
                <a:extLst>
                  <a:ext uri="{FF2B5EF4-FFF2-40B4-BE49-F238E27FC236}">
                    <a16:creationId xmlns:a16="http://schemas.microsoft.com/office/drawing/2014/main" id="{3CEA5BBA-763C-4450-835B-31226EC59591}"/>
                  </a:ext>
                </a:extLst>
              </p:cNvPr>
              <p:cNvCxnSpPr/>
              <p:nvPr/>
            </p:nvCxnSpPr>
            <p:spPr>
              <a:xfrm rot="5400000">
                <a:off x="8153170"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23" name="TextBox 13">
                <a:extLst>
                  <a:ext uri="{FF2B5EF4-FFF2-40B4-BE49-F238E27FC236}">
                    <a16:creationId xmlns:a16="http://schemas.microsoft.com/office/drawing/2014/main" id="{2F9813E5-4106-4613-A037-6A2900765CCA}"/>
                  </a:ext>
                </a:extLst>
              </p:cNvPr>
              <p:cNvSpPr txBox="1">
                <a:spLocks noChangeArrowheads="1"/>
              </p:cNvSpPr>
              <p:nvPr/>
            </p:nvSpPr>
            <p:spPr bwMode="auto">
              <a:xfrm>
                <a:off x="8001000" y="48006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12</a:t>
                </a:r>
              </a:p>
            </p:txBody>
          </p:sp>
        </p:grpSp>
        <p:grpSp>
          <p:nvGrpSpPr>
            <p:cNvPr id="146488" name="Group 15">
              <a:extLst>
                <a:ext uri="{FF2B5EF4-FFF2-40B4-BE49-F238E27FC236}">
                  <a16:creationId xmlns:a16="http://schemas.microsoft.com/office/drawing/2014/main" id="{57C0F8F1-9C48-4273-940C-6BD30072FF4F}"/>
                </a:ext>
              </a:extLst>
            </p:cNvPr>
            <p:cNvGrpSpPr>
              <a:grpSpLocks/>
            </p:cNvGrpSpPr>
            <p:nvPr/>
          </p:nvGrpSpPr>
          <p:grpSpPr bwMode="auto">
            <a:xfrm>
              <a:off x="7391400" y="4648200"/>
              <a:ext cx="441146" cy="521732"/>
              <a:chOff x="8001000" y="4648200"/>
              <a:chExt cx="441146" cy="521732"/>
            </a:xfrm>
          </p:grpSpPr>
          <p:cxnSp>
            <p:nvCxnSpPr>
              <p:cNvPr id="48" name="Straight Connector 16">
                <a:extLst>
                  <a:ext uri="{FF2B5EF4-FFF2-40B4-BE49-F238E27FC236}">
                    <a16:creationId xmlns:a16="http://schemas.microsoft.com/office/drawing/2014/main" id="{46F43627-5A43-44EF-A5E1-C42CD6EB1970}"/>
                  </a:ext>
                </a:extLst>
              </p:cNvPr>
              <p:cNvCxnSpPr/>
              <p:nvPr/>
            </p:nvCxnSpPr>
            <p:spPr>
              <a:xfrm rot="5400000">
                <a:off x="8153090"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21" name="TextBox 17">
                <a:extLst>
                  <a:ext uri="{FF2B5EF4-FFF2-40B4-BE49-F238E27FC236}">
                    <a16:creationId xmlns:a16="http://schemas.microsoft.com/office/drawing/2014/main" id="{6B86CC3C-7049-4F23-AA50-756E17CDB0C5}"/>
                  </a:ext>
                </a:extLst>
              </p:cNvPr>
              <p:cNvSpPr txBox="1">
                <a:spLocks noChangeArrowheads="1"/>
              </p:cNvSpPr>
              <p:nvPr/>
            </p:nvSpPr>
            <p:spPr bwMode="auto">
              <a:xfrm>
                <a:off x="8001000" y="480060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10</a:t>
                </a:r>
              </a:p>
            </p:txBody>
          </p:sp>
        </p:grpSp>
        <p:grpSp>
          <p:nvGrpSpPr>
            <p:cNvPr id="146489" name="Group 18">
              <a:extLst>
                <a:ext uri="{FF2B5EF4-FFF2-40B4-BE49-F238E27FC236}">
                  <a16:creationId xmlns:a16="http://schemas.microsoft.com/office/drawing/2014/main" id="{74705718-2474-42BD-9868-6A211F02988F}"/>
                </a:ext>
              </a:extLst>
            </p:cNvPr>
            <p:cNvGrpSpPr>
              <a:grpSpLocks/>
            </p:cNvGrpSpPr>
            <p:nvPr/>
          </p:nvGrpSpPr>
          <p:grpSpPr bwMode="auto">
            <a:xfrm>
              <a:off x="7696200" y="4648200"/>
              <a:ext cx="424027" cy="521732"/>
              <a:chOff x="8001000" y="4648200"/>
              <a:chExt cx="424027" cy="521732"/>
            </a:xfrm>
          </p:grpSpPr>
          <p:cxnSp>
            <p:nvCxnSpPr>
              <p:cNvPr id="46" name="Straight Connector 19">
                <a:extLst>
                  <a:ext uri="{FF2B5EF4-FFF2-40B4-BE49-F238E27FC236}">
                    <a16:creationId xmlns:a16="http://schemas.microsoft.com/office/drawing/2014/main" id="{02B4ADE1-FF07-4E50-A8A2-F94C92E1826D}"/>
                  </a:ext>
                </a:extLst>
              </p:cNvPr>
              <p:cNvCxnSpPr/>
              <p:nvPr/>
            </p:nvCxnSpPr>
            <p:spPr>
              <a:xfrm rot="5400000">
                <a:off x="8153130"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19" name="TextBox 20">
                <a:extLst>
                  <a:ext uri="{FF2B5EF4-FFF2-40B4-BE49-F238E27FC236}">
                    <a16:creationId xmlns:a16="http://schemas.microsoft.com/office/drawing/2014/main" id="{F4E0408C-1830-41C8-AA7E-8C400346B809}"/>
                  </a:ext>
                </a:extLst>
              </p:cNvPr>
              <p:cNvSpPr txBox="1">
                <a:spLocks noChangeArrowheads="1"/>
              </p:cNvSpPr>
              <p:nvPr/>
            </p:nvSpPr>
            <p:spPr bwMode="auto">
              <a:xfrm>
                <a:off x="8001000" y="4800600"/>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11</a:t>
                </a:r>
              </a:p>
            </p:txBody>
          </p:sp>
        </p:grpSp>
        <p:grpSp>
          <p:nvGrpSpPr>
            <p:cNvPr id="146490" name="Group 21">
              <a:extLst>
                <a:ext uri="{FF2B5EF4-FFF2-40B4-BE49-F238E27FC236}">
                  <a16:creationId xmlns:a16="http://schemas.microsoft.com/office/drawing/2014/main" id="{798FE738-5216-4E03-A970-E2A2A7AC5445}"/>
                </a:ext>
              </a:extLst>
            </p:cNvPr>
            <p:cNvGrpSpPr>
              <a:grpSpLocks/>
            </p:cNvGrpSpPr>
            <p:nvPr/>
          </p:nvGrpSpPr>
          <p:grpSpPr bwMode="auto">
            <a:xfrm>
              <a:off x="7154694" y="4648200"/>
              <a:ext cx="312906" cy="521732"/>
              <a:chOff x="8069094" y="4648200"/>
              <a:chExt cx="312906" cy="521732"/>
            </a:xfrm>
          </p:grpSpPr>
          <p:cxnSp>
            <p:nvCxnSpPr>
              <p:cNvPr id="44" name="Straight Connector 22">
                <a:extLst>
                  <a:ext uri="{FF2B5EF4-FFF2-40B4-BE49-F238E27FC236}">
                    <a16:creationId xmlns:a16="http://schemas.microsoft.com/office/drawing/2014/main" id="{D9629CEC-5EDC-4C71-BA2D-EA41DA5E1D7C}"/>
                  </a:ext>
                </a:extLst>
              </p:cNvPr>
              <p:cNvCxnSpPr/>
              <p:nvPr/>
            </p:nvCxnSpPr>
            <p:spPr>
              <a:xfrm rot="5400000">
                <a:off x="8153050"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17" name="TextBox 43">
                <a:extLst>
                  <a:ext uri="{FF2B5EF4-FFF2-40B4-BE49-F238E27FC236}">
                    <a16:creationId xmlns:a16="http://schemas.microsoft.com/office/drawing/2014/main" id="{F207A69F-AA7E-437D-A02D-25095AA7DEDF}"/>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9</a:t>
                </a:r>
              </a:p>
            </p:txBody>
          </p:sp>
        </p:grpSp>
        <p:grpSp>
          <p:nvGrpSpPr>
            <p:cNvPr id="146491" name="Group 27">
              <a:extLst>
                <a:ext uri="{FF2B5EF4-FFF2-40B4-BE49-F238E27FC236}">
                  <a16:creationId xmlns:a16="http://schemas.microsoft.com/office/drawing/2014/main" id="{3F5E960A-3C00-4348-AA77-3CB914EFC990}"/>
                </a:ext>
              </a:extLst>
            </p:cNvPr>
            <p:cNvGrpSpPr>
              <a:grpSpLocks/>
            </p:cNvGrpSpPr>
            <p:nvPr/>
          </p:nvGrpSpPr>
          <p:grpSpPr bwMode="auto">
            <a:xfrm>
              <a:off x="4716294" y="4648200"/>
              <a:ext cx="312906" cy="521732"/>
              <a:chOff x="8069094" y="4648200"/>
              <a:chExt cx="312906" cy="521732"/>
            </a:xfrm>
          </p:grpSpPr>
          <p:cxnSp>
            <p:nvCxnSpPr>
              <p:cNvPr id="42" name="Straight Connector 40">
                <a:extLst>
                  <a:ext uri="{FF2B5EF4-FFF2-40B4-BE49-F238E27FC236}">
                    <a16:creationId xmlns:a16="http://schemas.microsoft.com/office/drawing/2014/main" id="{4BD6395C-9769-4527-AA7C-9206E933C770}"/>
                  </a:ext>
                </a:extLst>
              </p:cNvPr>
              <p:cNvCxnSpPr/>
              <p:nvPr/>
            </p:nvCxnSpPr>
            <p:spPr>
              <a:xfrm rot="5400000">
                <a:off x="815272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15" name="TextBox 41">
                <a:extLst>
                  <a:ext uri="{FF2B5EF4-FFF2-40B4-BE49-F238E27FC236}">
                    <a16:creationId xmlns:a16="http://schemas.microsoft.com/office/drawing/2014/main" id="{760D0171-EB06-4D3D-9B11-31F13088AD0C}"/>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a:t>
                </a:r>
              </a:p>
            </p:txBody>
          </p:sp>
        </p:grpSp>
        <p:grpSp>
          <p:nvGrpSpPr>
            <p:cNvPr id="146492" name="Group 30">
              <a:extLst>
                <a:ext uri="{FF2B5EF4-FFF2-40B4-BE49-F238E27FC236}">
                  <a16:creationId xmlns:a16="http://schemas.microsoft.com/office/drawing/2014/main" id="{F24143EE-3CCE-4B9E-BD33-FB6ECF89A29D}"/>
                </a:ext>
              </a:extLst>
            </p:cNvPr>
            <p:cNvGrpSpPr>
              <a:grpSpLocks/>
            </p:cNvGrpSpPr>
            <p:nvPr/>
          </p:nvGrpSpPr>
          <p:grpSpPr bwMode="auto">
            <a:xfrm>
              <a:off x="5021094" y="4648200"/>
              <a:ext cx="312906" cy="521732"/>
              <a:chOff x="8069094" y="4648200"/>
              <a:chExt cx="312906" cy="521732"/>
            </a:xfrm>
          </p:grpSpPr>
          <p:cxnSp>
            <p:nvCxnSpPr>
              <p:cNvPr id="40" name="Straight Connector 38">
                <a:extLst>
                  <a:ext uri="{FF2B5EF4-FFF2-40B4-BE49-F238E27FC236}">
                    <a16:creationId xmlns:a16="http://schemas.microsoft.com/office/drawing/2014/main" id="{66734F4F-0F11-4053-BFB6-063EFA70E4A4}"/>
                  </a:ext>
                </a:extLst>
              </p:cNvPr>
              <p:cNvCxnSpPr/>
              <p:nvPr/>
            </p:nvCxnSpPr>
            <p:spPr>
              <a:xfrm rot="5400000">
                <a:off x="8152768"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13" name="TextBox 39">
                <a:extLst>
                  <a:ext uri="{FF2B5EF4-FFF2-40B4-BE49-F238E27FC236}">
                    <a16:creationId xmlns:a16="http://schemas.microsoft.com/office/drawing/2014/main" id="{3EB58F4F-C314-4AEF-8BE5-4316E6E70826}"/>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2</a:t>
                </a:r>
              </a:p>
            </p:txBody>
          </p:sp>
        </p:grpSp>
        <p:grpSp>
          <p:nvGrpSpPr>
            <p:cNvPr id="146493" name="Group 33">
              <a:extLst>
                <a:ext uri="{FF2B5EF4-FFF2-40B4-BE49-F238E27FC236}">
                  <a16:creationId xmlns:a16="http://schemas.microsoft.com/office/drawing/2014/main" id="{A1865839-88F7-49B3-8938-ADE951336E57}"/>
                </a:ext>
              </a:extLst>
            </p:cNvPr>
            <p:cNvGrpSpPr>
              <a:grpSpLocks/>
            </p:cNvGrpSpPr>
            <p:nvPr/>
          </p:nvGrpSpPr>
          <p:grpSpPr bwMode="auto">
            <a:xfrm>
              <a:off x="5325894" y="4648200"/>
              <a:ext cx="312906" cy="521732"/>
              <a:chOff x="8069094" y="4648200"/>
              <a:chExt cx="312906" cy="521732"/>
            </a:xfrm>
          </p:grpSpPr>
          <p:cxnSp>
            <p:nvCxnSpPr>
              <p:cNvPr id="38" name="Straight Connector 36">
                <a:extLst>
                  <a:ext uri="{FF2B5EF4-FFF2-40B4-BE49-F238E27FC236}">
                    <a16:creationId xmlns:a16="http://schemas.microsoft.com/office/drawing/2014/main" id="{D11804AA-F189-4D2E-9A46-3FE673AD5C3A}"/>
                  </a:ext>
                </a:extLst>
              </p:cNvPr>
              <p:cNvCxnSpPr/>
              <p:nvPr/>
            </p:nvCxnSpPr>
            <p:spPr>
              <a:xfrm rot="5400000">
                <a:off x="8152809"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11" name="TextBox 37">
                <a:extLst>
                  <a:ext uri="{FF2B5EF4-FFF2-40B4-BE49-F238E27FC236}">
                    <a16:creationId xmlns:a16="http://schemas.microsoft.com/office/drawing/2014/main" id="{0C380DA2-8082-4368-8794-A637774D5EF1}"/>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3</a:t>
                </a:r>
              </a:p>
            </p:txBody>
          </p:sp>
        </p:grpSp>
        <p:grpSp>
          <p:nvGrpSpPr>
            <p:cNvPr id="146494" name="Group 36">
              <a:extLst>
                <a:ext uri="{FF2B5EF4-FFF2-40B4-BE49-F238E27FC236}">
                  <a16:creationId xmlns:a16="http://schemas.microsoft.com/office/drawing/2014/main" id="{696C5968-B662-4068-A778-530E112B9BD2}"/>
                </a:ext>
              </a:extLst>
            </p:cNvPr>
            <p:cNvGrpSpPr>
              <a:grpSpLocks/>
            </p:cNvGrpSpPr>
            <p:nvPr/>
          </p:nvGrpSpPr>
          <p:grpSpPr bwMode="auto">
            <a:xfrm>
              <a:off x="5630694" y="4648200"/>
              <a:ext cx="312906" cy="521732"/>
              <a:chOff x="8069094" y="4648200"/>
              <a:chExt cx="312906" cy="521732"/>
            </a:xfrm>
          </p:grpSpPr>
          <p:cxnSp>
            <p:nvCxnSpPr>
              <p:cNvPr id="36" name="Straight Connector 34">
                <a:extLst>
                  <a:ext uri="{FF2B5EF4-FFF2-40B4-BE49-F238E27FC236}">
                    <a16:creationId xmlns:a16="http://schemas.microsoft.com/office/drawing/2014/main" id="{414B2D7F-CBCA-49E7-9363-C0735D94AAF2}"/>
                  </a:ext>
                </a:extLst>
              </p:cNvPr>
              <p:cNvCxnSpPr/>
              <p:nvPr/>
            </p:nvCxnSpPr>
            <p:spPr>
              <a:xfrm rot="5400000">
                <a:off x="8152849"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09" name="TextBox 35">
                <a:extLst>
                  <a:ext uri="{FF2B5EF4-FFF2-40B4-BE49-F238E27FC236}">
                    <a16:creationId xmlns:a16="http://schemas.microsoft.com/office/drawing/2014/main" id="{170E503E-50E9-479A-91E5-221745612B64}"/>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4</a:t>
                </a:r>
              </a:p>
            </p:txBody>
          </p:sp>
        </p:grpSp>
        <p:grpSp>
          <p:nvGrpSpPr>
            <p:cNvPr id="146495" name="Group 39">
              <a:extLst>
                <a:ext uri="{FF2B5EF4-FFF2-40B4-BE49-F238E27FC236}">
                  <a16:creationId xmlns:a16="http://schemas.microsoft.com/office/drawing/2014/main" id="{8168000D-CDF4-4472-8FF7-6419FD6E3C9E}"/>
                </a:ext>
              </a:extLst>
            </p:cNvPr>
            <p:cNvGrpSpPr>
              <a:grpSpLocks/>
            </p:cNvGrpSpPr>
            <p:nvPr/>
          </p:nvGrpSpPr>
          <p:grpSpPr bwMode="auto">
            <a:xfrm>
              <a:off x="5935494" y="4648200"/>
              <a:ext cx="312906" cy="521732"/>
              <a:chOff x="8069094" y="4648200"/>
              <a:chExt cx="312906" cy="521732"/>
            </a:xfrm>
          </p:grpSpPr>
          <p:cxnSp>
            <p:nvCxnSpPr>
              <p:cNvPr id="34" name="Straight Connector 32">
                <a:extLst>
                  <a:ext uri="{FF2B5EF4-FFF2-40B4-BE49-F238E27FC236}">
                    <a16:creationId xmlns:a16="http://schemas.microsoft.com/office/drawing/2014/main" id="{A8476A96-6AE7-4B01-9F69-EA48055905D4}"/>
                  </a:ext>
                </a:extLst>
              </p:cNvPr>
              <p:cNvCxnSpPr/>
              <p:nvPr/>
            </p:nvCxnSpPr>
            <p:spPr>
              <a:xfrm rot="5400000">
                <a:off x="8152889"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07" name="TextBox 33">
                <a:extLst>
                  <a:ext uri="{FF2B5EF4-FFF2-40B4-BE49-F238E27FC236}">
                    <a16:creationId xmlns:a16="http://schemas.microsoft.com/office/drawing/2014/main" id="{6428E996-B0BF-419D-B580-9953B87036F1}"/>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5</a:t>
                </a:r>
              </a:p>
            </p:txBody>
          </p:sp>
        </p:grpSp>
        <p:grpSp>
          <p:nvGrpSpPr>
            <p:cNvPr id="146496" name="Group 42">
              <a:extLst>
                <a:ext uri="{FF2B5EF4-FFF2-40B4-BE49-F238E27FC236}">
                  <a16:creationId xmlns:a16="http://schemas.microsoft.com/office/drawing/2014/main" id="{0E52768B-4538-412C-AF30-4F0AF8C8979C}"/>
                </a:ext>
              </a:extLst>
            </p:cNvPr>
            <p:cNvGrpSpPr>
              <a:grpSpLocks/>
            </p:cNvGrpSpPr>
            <p:nvPr/>
          </p:nvGrpSpPr>
          <p:grpSpPr bwMode="auto">
            <a:xfrm>
              <a:off x="6240294" y="4648200"/>
              <a:ext cx="312906" cy="521732"/>
              <a:chOff x="8069094" y="4648200"/>
              <a:chExt cx="312906" cy="521732"/>
            </a:xfrm>
          </p:grpSpPr>
          <p:cxnSp>
            <p:nvCxnSpPr>
              <p:cNvPr id="32" name="Straight Connector 30">
                <a:extLst>
                  <a:ext uri="{FF2B5EF4-FFF2-40B4-BE49-F238E27FC236}">
                    <a16:creationId xmlns:a16="http://schemas.microsoft.com/office/drawing/2014/main" id="{16D5CB7D-6889-4627-B27C-374AE419889D}"/>
                  </a:ext>
                </a:extLst>
              </p:cNvPr>
              <p:cNvCxnSpPr/>
              <p:nvPr/>
            </p:nvCxnSpPr>
            <p:spPr>
              <a:xfrm rot="5400000">
                <a:off x="8152929"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05" name="TextBox 31">
                <a:extLst>
                  <a:ext uri="{FF2B5EF4-FFF2-40B4-BE49-F238E27FC236}">
                    <a16:creationId xmlns:a16="http://schemas.microsoft.com/office/drawing/2014/main" id="{20185CBA-B555-46D6-BD62-8E515D8BD8AC}"/>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6</a:t>
                </a:r>
              </a:p>
            </p:txBody>
          </p:sp>
        </p:grpSp>
        <p:grpSp>
          <p:nvGrpSpPr>
            <p:cNvPr id="146497" name="Group 45">
              <a:extLst>
                <a:ext uri="{FF2B5EF4-FFF2-40B4-BE49-F238E27FC236}">
                  <a16:creationId xmlns:a16="http://schemas.microsoft.com/office/drawing/2014/main" id="{081573ED-7D0C-4CA9-A872-9C4E80858082}"/>
                </a:ext>
              </a:extLst>
            </p:cNvPr>
            <p:cNvGrpSpPr>
              <a:grpSpLocks/>
            </p:cNvGrpSpPr>
            <p:nvPr/>
          </p:nvGrpSpPr>
          <p:grpSpPr bwMode="auto">
            <a:xfrm>
              <a:off x="6545094" y="4648200"/>
              <a:ext cx="312906" cy="521732"/>
              <a:chOff x="8069094" y="4648200"/>
              <a:chExt cx="312906" cy="521732"/>
            </a:xfrm>
          </p:grpSpPr>
          <p:cxnSp>
            <p:nvCxnSpPr>
              <p:cNvPr id="30" name="Straight Connector 28">
                <a:extLst>
                  <a:ext uri="{FF2B5EF4-FFF2-40B4-BE49-F238E27FC236}">
                    <a16:creationId xmlns:a16="http://schemas.microsoft.com/office/drawing/2014/main" id="{7168946A-10E8-4D75-AE36-228EC46534D7}"/>
                  </a:ext>
                </a:extLst>
              </p:cNvPr>
              <p:cNvCxnSpPr/>
              <p:nvPr/>
            </p:nvCxnSpPr>
            <p:spPr>
              <a:xfrm rot="5400000">
                <a:off x="8152969"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03" name="TextBox 29">
                <a:extLst>
                  <a:ext uri="{FF2B5EF4-FFF2-40B4-BE49-F238E27FC236}">
                    <a16:creationId xmlns:a16="http://schemas.microsoft.com/office/drawing/2014/main" id="{E65341A0-0329-4565-A540-0B67CDBD17AF}"/>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7</a:t>
                </a:r>
              </a:p>
            </p:txBody>
          </p:sp>
        </p:grpSp>
        <p:grpSp>
          <p:nvGrpSpPr>
            <p:cNvPr id="146498" name="Group 48">
              <a:extLst>
                <a:ext uri="{FF2B5EF4-FFF2-40B4-BE49-F238E27FC236}">
                  <a16:creationId xmlns:a16="http://schemas.microsoft.com/office/drawing/2014/main" id="{A3B4A4DF-2342-44A0-B166-321F5305846A}"/>
                </a:ext>
              </a:extLst>
            </p:cNvPr>
            <p:cNvGrpSpPr>
              <a:grpSpLocks/>
            </p:cNvGrpSpPr>
            <p:nvPr/>
          </p:nvGrpSpPr>
          <p:grpSpPr bwMode="auto">
            <a:xfrm>
              <a:off x="6849894" y="4648200"/>
              <a:ext cx="312906" cy="521732"/>
              <a:chOff x="8069094" y="4648200"/>
              <a:chExt cx="312906" cy="521732"/>
            </a:xfrm>
          </p:grpSpPr>
          <p:cxnSp>
            <p:nvCxnSpPr>
              <p:cNvPr id="28" name="Straight Connector 26">
                <a:extLst>
                  <a:ext uri="{FF2B5EF4-FFF2-40B4-BE49-F238E27FC236}">
                    <a16:creationId xmlns:a16="http://schemas.microsoft.com/office/drawing/2014/main" id="{F71788E2-E7A2-411B-921A-5693B3368E6A}"/>
                  </a:ext>
                </a:extLst>
              </p:cNvPr>
              <p:cNvCxnSpPr/>
              <p:nvPr/>
            </p:nvCxnSpPr>
            <p:spPr>
              <a:xfrm rot="5400000">
                <a:off x="8153009" y="4723555"/>
                <a:ext cx="152298"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501" name="TextBox 27">
                <a:extLst>
                  <a:ext uri="{FF2B5EF4-FFF2-40B4-BE49-F238E27FC236}">
                    <a16:creationId xmlns:a16="http://schemas.microsoft.com/office/drawing/2014/main" id="{01A9BE46-D21E-4002-8056-2C8DBF099679}"/>
                  </a:ext>
                </a:extLst>
              </p:cNvPr>
              <p:cNvSpPr txBox="1">
                <a:spLocks noChangeArrowheads="1"/>
              </p:cNvSpPr>
              <p:nvPr/>
            </p:nvSpPr>
            <p:spPr bwMode="auto">
              <a:xfrm>
                <a:off x="8069094" y="480060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8</a:t>
                </a:r>
              </a:p>
            </p:txBody>
          </p:sp>
        </p:grpSp>
        <p:sp>
          <p:nvSpPr>
            <p:cNvPr id="146499" name="TextBox 25">
              <a:extLst>
                <a:ext uri="{FF2B5EF4-FFF2-40B4-BE49-F238E27FC236}">
                  <a16:creationId xmlns:a16="http://schemas.microsoft.com/office/drawing/2014/main" id="{3A9999C7-CAFA-4DC9-A247-CF5AD44973A5}"/>
                </a:ext>
              </a:extLst>
            </p:cNvPr>
            <p:cNvSpPr txBox="1">
              <a:spLocks noChangeArrowheads="1"/>
            </p:cNvSpPr>
            <p:nvPr/>
          </p:nvSpPr>
          <p:spPr bwMode="auto">
            <a:xfrm>
              <a:off x="7236296" y="5181796"/>
              <a:ext cx="1954381" cy="369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800">
                  <a:latin typeface="Arial" panose="020B0604020202020204" pitchFamily="34" charset="0"/>
                  <a:ea typeface="新細明體" panose="02020500000000000000" pitchFamily="18" charset="-120"/>
                </a:rPr>
                <a:t>冰淇淋供給量</a:t>
              </a:r>
              <a:r>
                <a:rPr lang="en-US" altLang="zh-TW" sz="1800">
                  <a:latin typeface="Arial" panose="020B0604020202020204" pitchFamily="34" charset="0"/>
                  <a:ea typeface="新細明體" panose="02020500000000000000" pitchFamily="18" charset="-120"/>
                </a:rPr>
                <a:t>(</a:t>
              </a:r>
              <a:r>
                <a:rPr lang="zh-TW" altLang="en-US" sz="1800">
                  <a:latin typeface="Arial" panose="020B0604020202020204" pitchFamily="34" charset="0"/>
                  <a:ea typeface="新細明體" panose="02020500000000000000" pitchFamily="18" charset="-120"/>
                </a:rPr>
                <a:t>球</a:t>
              </a:r>
              <a:r>
                <a:rPr lang="en-US" altLang="zh-TW" sz="1800">
                  <a:latin typeface="Arial" panose="020B0604020202020204" pitchFamily="34" charset="0"/>
                  <a:ea typeface="新細明體" panose="02020500000000000000" pitchFamily="18" charset="-120"/>
                </a:rPr>
                <a:t>)</a:t>
              </a:r>
            </a:p>
          </p:txBody>
        </p:sp>
      </p:grpSp>
      <p:grpSp>
        <p:nvGrpSpPr>
          <p:cNvPr id="52" name="Group 50">
            <a:extLst>
              <a:ext uri="{FF2B5EF4-FFF2-40B4-BE49-F238E27FC236}">
                <a16:creationId xmlns:a16="http://schemas.microsoft.com/office/drawing/2014/main" id="{B9631554-4797-41F7-8D68-F0E1D71D622B}"/>
              </a:ext>
            </a:extLst>
          </p:cNvPr>
          <p:cNvGrpSpPr>
            <a:grpSpLocks/>
          </p:cNvGrpSpPr>
          <p:nvPr/>
        </p:nvGrpSpPr>
        <p:grpSpPr bwMode="auto">
          <a:xfrm>
            <a:off x="3429000" y="1501775"/>
            <a:ext cx="1295400" cy="3832225"/>
            <a:chOff x="3428752" y="969547"/>
            <a:chExt cx="1295395" cy="3831846"/>
          </a:xfrm>
        </p:grpSpPr>
        <p:cxnSp>
          <p:nvCxnSpPr>
            <p:cNvPr id="53" name="Straight Connector 7">
              <a:extLst>
                <a:ext uri="{FF2B5EF4-FFF2-40B4-BE49-F238E27FC236}">
                  <a16:creationId xmlns:a16="http://schemas.microsoft.com/office/drawing/2014/main" id="{2571495B-6AE2-47E9-B003-E6611F925DF1}"/>
                </a:ext>
              </a:extLst>
            </p:cNvPr>
            <p:cNvCxnSpPr/>
            <p:nvPr/>
          </p:nvCxnSpPr>
          <p:spPr>
            <a:xfrm rot="5400000">
              <a:off x="2896307" y="3124365"/>
              <a:ext cx="3352468"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6466" name="Group 56">
              <a:extLst>
                <a:ext uri="{FF2B5EF4-FFF2-40B4-BE49-F238E27FC236}">
                  <a16:creationId xmlns:a16="http://schemas.microsoft.com/office/drawing/2014/main" id="{59AE754A-18C9-48DF-86E9-8ED4FFCBE44D}"/>
                </a:ext>
              </a:extLst>
            </p:cNvPr>
            <p:cNvGrpSpPr>
              <a:grpSpLocks/>
            </p:cNvGrpSpPr>
            <p:nvPr/>
          </p:nvGrpSpPr>
          <p:grpSpPr bwMode="auto">
            <a:xfrm>
              <a:off x="4074371" y="1828800"/>
              <a:ext cx="649776" cy="369295"/>
              <a:chOff x="6208224" y="2286000"/>
              <a:chExt cx="649776" cy="369295"/>
            </a:xfrm>
          </p:grpSpPr>
          <p:sp>
            <p:nvSpPr>
              <p:cNvPr id="146483" name="TextBox 53">
                <a:extLst>
                  <a:ext uri="{FF2B5EF4-FFF2-40B4-BE49-F238E27FC236}">
                    <a16:creationId xmlns:a16="http://schemas.microsoft.com/office/drawing/2014/main" id="{B6FB414C-795C-4A8B-A5EF-DE6C3447FB24}"/>
                  </a:ext>
                </a:extLst>
              </p:cNvPr>
              <p:cNvSpPr txBox="1">
                <a:spLocks noChangeArrowheads="1"/>
              </p:cNvSpPr>
              <p:nvPr/>
            </p:nvSpPr>
            <p:spPr bwMode="auto">
              <a:xfrm>
                <a:off x="6208224" y="2286000"/>
                <a:ext cx="441144" cy="36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$6</a:t>
                </a:r>
              </a:p>
            </p:txBody>
          </p:sp>
          <p:cxnSp>
            <p:nvCxnSpPr>
              <p:cNvPr id="72" name="Straight Connector 55">
                <a:extLst>
                  <a:ext uri="{FF2B5EF4-FFF2-40B4-BE49-F238E27FC236}">
                    <a16:creationId xmlns:a16="http://schemas.microsoft.com/office/drawing/2014/main" id="{38212166-A0FB-4EF8-BBB6-67469CEE7CA9}"/>
                  </a:ext>
                </a:extLst>
              </p:cNvPr>
              <p:cNvCxnSpPr/>
              <p:nvPr/>
            </p:nvCxnSpPr>
            <p:spPr>
              <a:xfrm>
                <a:off x="6705601" y="2514077"/>
                <a:ext cx="15239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467" name="Group 57">
              <a:extLst>
                <a:ext uri="{FF2B5EF4-FFF2-40B4-BE49-F238E27FC236}">
                  <a16:creationId xmlns:a16="http://schemas.microsoft.com/office/drawing/2014/main" id="{A6209D24-2D5E-440A-A27B-F98BFF7D686A}"/>
                </a:ext>
              </a:extLst>
            </p:cNvPr>
            <p:cNvGrpSpPr>
              <a:grpSpLocks/>
            </p:cNvGrpSpPr>
            <p:nvPr/>
          </p:nvGrpSpPr>
          <p:grpSpPr bwMode="auto">
            <a:xfrm>
              <a:off x="4202612" y="2297668"/>
              <a:ext cx="521535" cy="369295"/>
              <a:chOff x="6336465" y="2286000"/>
              <a:chExt cx="521535" cy="369295"/>
            </a:xfrm>
          </p:grpSpPr>
          <p:sp>
            <p:nvSpPr>
              <p:cNvPr id="146481" name="TextBox 58">
                <a:extLst>
                  <a:ext uri="{FF2B5EF4-FFF2-40B4-BE49-F238E27FC236}">
                    <a16:creationId xmlns:a16="http://schemas.microsoft.com/office/drawing/2014/main" id="{34B7E00E-EA57-4D1A-A39D-0EC111864EF3}"/>
                  </a:ext>
                </a:extLst>
              </p:cNvPr>
              <p:cNvSpPr txBox="1">
                <a:spLocks noChangeArrowheads="1"/>
              </p:cNvSpPr>
              <p:nvPr/>
            </p:nvSpPr>
            <p:spPr bwMode="auto">
              <a:xfrm>
                <a:off x="6336465" y="2286000"/>
                <a:ext cx="312905" cy="36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5</a:t>
                </a:r>
              </a:p>
            </p:txBody>
          </p:sp>
          <p:cxnSp>
            <p:nvCxnSpPr>
              <p:cNvPr id="70" name="Straight Connector 68">
                <a:extLst>
                  <a:ext uri="{FF2B5EF4-FFF2-40B4-BE49-F238E27FC236}">
                    <a16:creationId xmlns:a16="http://schemas.microsoft.com/office/drawing/2014/main" id="{ADEE74CC-524C-483F-B0C2-0A191314ECAF}"/>
                  </a:ext>
                </a:extLst>
              </p:cNvPr>
              <p:cNvCxnSpPr/>
              <p:nvPr/>
            </p:nvCxnSpPr>
            <p:spPr>
              <a:xfrm>
                <a:off x="6705601" y="2515063"/>
                <a:ext cx="15239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468" name="Group 60">
              <a:extLst>
                <a:ext uri="{FF2B5EF4-FFF2-40B4-BE49-F238E27FC236}">
                  <a16:creationId xmlns:a16="http://schemas.microsoft.com/office/drawing/2014/main" id="{470D635A-9CE2-4526-A5D9-6934D1401BB7}"/>
                </a:ext>
              </a:extLst>
            </p:cNvPr>
            <p:cNvGrpSpPr>
              <a:grpSpLocks/>
            </p:cNvGrpSpPr>
            <p:nvPr/>
          </p:nvGrpSpPr>
          <p:grpSpPr bwMode="auto">
            <a:xfrm>
              <a:off x="4202612" y="2754868"/>
              <a:ext cx="521535" cy="369295"/>
              <a:chOff x="6336465" y="2286000"/>
              <a:chExt cx="521535" cy="369295"/>
            </a:xfrm>
          </p:grpSpPr>
          <p:sp>
            <p:nvSpPr>
              <p:cNvPr id="146479" name="TextBox 65">
                <a:extLst>
                  <a:ext uri="{FF2B5EF4-FFF2-40B4-BE49-F238E27FC236}">
                    <a16:creationId xmlns:a16="http://schemas.microsoft.com/office/drawing/2014/main" id="{015EADFC-87C0-4964-B43E-4815E6C9CCD0}"/>
                  </a:ext>
                </a:extLst>
              </p:cNvPr>
              <p:cNvSpPr txBox="1">
                <a:spLocks noChangeArrowheads="1"/>
              </p:cNvSpPr>
              <p:nvPr/>
            </p:nvSpPr>
            <p:spPr bwMode="auto">
              <a:xfrm>
                <a:off x="6336465" y="2286000"/>
                <a:ext cx="312905" cy="36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4</a:t>
                </a:r>
              </a:p>
            </p:txBody>
          </p:sp>
          <p:cxnSp>
            <p:nvCxnSpPr>
              <p:cNvPr id="68" name="Straight Connector 66">
                <a:extLst>
                  <a:ext uri="{FF2B5EF4-FFF2-40B4-BE49-F238E27FC236}">
                    <a16:creationId xmlns:a16="http://schemas.microsoft.com/office/drawing/2014/main" id="{0EAFD50C-9D27-4BEC-94AF-7D051F263EB6}"/>
                  </a:ext>
                </a:extLst>
              </p:cNvPr>
              <p:cNvCxnSpPr/>
              <p:nvPr/>
            </p:nvCxnSpPr>
            <p:spPr>
              <a:xfrm>
                <a:off x="6705601" y="2515017"/>
                <a:ext cx="15239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469" name="Group 63">
              <a:extLst>
                <a:ext uri="{FF2B5EF4-FFF2-40B4-BE49-F238E27FC236}">
                  <a16:creationId xmlns:a16="http://schemas.microsoft.com/office/drawing/2014/main" id="{9CA6B227-BB0B-4D17-8F03-490D92553E63}"/>
                </a:ext>
              </a:extLst>
            </p:cNvPr>
            <p:cNvGrpSpPr>
              <a:grpSpLocks/>
            </p:cNvGrpSpPr>
            <p:nvPr/>
          </p:nvGrpSpPr>
          <p:grpSpPr bwMode="auto">
            <a:xfrm>
              <a:off x="4202612" y="3212068"/>
              <a:ext cx="521535" cy="369295"/>
              <a:chOff x="6336465" y="2286000"/>
              <a:chExt cx="521535" cy="369295"/>
            </a:xfrm>
          </p:grpSpPr>
          <p:sp>
            <p:nvSpPr>
              <p:cNvPr id="146477" name="TextBox 63">
                <a:extLst>
                  <a:ext uri="{FF2B5EF4-FFF2-40B4-BE49-F238E27FC236}">
                    <a16:creationId xmlns:a16="http://schemas.microsoft.com/office/drawing/2014/main" id="{F4786D2E-47B8-4EBC-9161-1C55B15E6D38}"/>
                  </a:ext>
                </a:extLst>
              </p:cNvPr>
              <p:cNvSpPr txBox="1">
                <a:spLocks noChangeArrowheads="1"/>
              </p:cNvSpPr>
              <p:nvPr/>
            </p:nvSpPr>
            <p:spPr bwMode="auto">
              <a:xfrm>
                <a:off x="6336465" y="2286000"/>
                <a:ext cx="312905" cy="36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3</a:t>
                </a:r>
              </a:p>
            </p:txBody>
          </p:sp>
          <p:cxnSp>
            <p:nvCxnSpPr>
              <p:cNvPr id="66" name="Straight Connector 64">
                <a:extLst>
                  <a:ext uri="{FF2B5EF4-FFF2-40B4-BE49-F238E27FC236}">
                    <a16:creationId xmlns:a16="http://schemas.microsoft.com/office/drawing/2014/main" id="{1ECB1FF5-6BA6-42FA-A7D2-F8788668CF8D}"/>
                  </a:ext>
                </a:extLst>
              </p:cNvPr>
              <p:cNvCxnSpPr/>
              <p:nvPr/>
            </p:nvCxnSpPr>
            <p:spPr>
              <a:xfrm>
                <a:off x="6705601" y="2514972"/>
                <a:ext cx="15239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470" name="Group 66">
              <a:extLst>
                <a:ext uri="{FF2B5EF4-FFF2-40B4-BE49-F238E27FC236}">
                  <a16:creationId xmlns:a16="http://schemas.microsoft.com/office/drawing/2014/main" id="{CFDED17E-53EE-42F3-9D88-3853569A1758}"/>
                </a:ext>
              </a:extLst>
            </p:cNvPr>
            <p:cNvGrpSpPr>
              <a:grpSpLocks/>
            </p:cNvGrpSpPr>
            <p:nvPr/>
          </p:nvGrpSpPr>
          <p:grpSpPr bwMode="auto">
            <a:xfrm>
              <a:off x="4202612" y="3669268"/>
              <a:ext cx="521535" cy="369295"/>
              <a:chOff x="6336465" y="2286000"/>
              <a:chExt cx="521535" cy="369295"/>
            </a:xfrm>
          </p:grpSpPr>
          <p:sp>
            <p:nvSpPr>
              <p:cNvPr id="146475" name="TextBox 61">
                <a:extLst>
                  <a:ext uri="{FF2B5EF4-FFF2-40B4-BE49-F238E27FC236}">
                    <a16:creationId xmlns:a16="http://schemas.microsoft.com/office/drawing/2014/main" id="{5641479B-6B5D-44CB-9B36-74E166DB6295}"/>
                  </a:ext>
                </a:extLst>
              </p:cNvPr>
              <p:cNvSpPr txBox="1">
                <a:spLocks noChangeArrowheads="1"/>
              </p:cNvSpPr>
              <p:nvPr/>
            </p:nvSpPr>
            <p:spPr bwMode="auto">
              <a:xfrm>
                <a:off x="6336465" y="2286000"/>
                <a:ext cx="312905" cy="36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2</a:t>
                </a:r>
              </a:p>
            </p:txBody>
          </p:sp>
          <p:cxnSp>
            <p:nvCxnSpPr>
              <p:cNvPr id="64" name="Straight Connector 62">
                <a:extLst>
                  <a:ext uri="{FF2B5EF4-FFF2-40B4-BE49-F238E27FC236}">
                    <a16:creationId xmlns:a16="http://schemas.microsoft.com/office/drawing/2014/main" id="{BDA5D389-2318-4948-A953-634E0DEA6CE9}"/>
                  </a:ext>
                </a:extLst>
              </p:cNvPr>
              <p:cNvCxnSpPr/>
              <p:nvPr/>
            </p:nvCxnSpPr>
            <p:spPr>
              <a:xfrm>
                <a:off x="6705601" y="2514927"/>
                <a:ext cx="15239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471" name="Group 69">
              <a:extLst>
                <a:ext uri="{FF2B5EF4-FFF2-40B4-BE49-F238E27FC236}">
                  <a16:creationId xmlns:a16="http://schemas.microsoft.com/office/drawing/2014/main" id="{75D07CC1-3321-4FCB-8716-51AF532F5F63}"/>
                </a:ext>
              </a:extLst>
            </p:cNvPr>
            <p:cNvGrpSpPr>
              <a:grpSpLocks/>
            </p:cNvGrpSpPr>
            <p:nvPr/>
          </p:nvGrpSpPr>
          <p:grpSpPr bwMode="auto">
            <a:xfrm>
              <a:off x="4202613" y="4126467"/>
              <a:ext cx="521534" cy="369295"/>
              <a:chOff x="6336466" y="2285999"/>
              <a:chExt cx="521534" cy="369295"/>
            </a:xfrm>
          </p:grpSpPr>
          <p:sp>
            <p:nvSpPr>
              <p:cNvPr id="146473" name="TextBox 59">
                <a:extLst>
                  <a:ext uri="{FF2B5EF4-FFF2-40B4-BE49-F238E27FC236}">
                    <a16:creationId xmlns:a16="http://schemas.microsoft.com/office/drawing/2014/main" id="{504F2067-CBED-4435-A479-B19DD38A86A9}"/>
                  </a:ext>
                </a:extLst>
              </p:cNvPr>
              <p:cNvSpPr txBox="1">
                <a:spLocks noChangeArrowheads="1"/>
              </p:cNvSpPr>
              <p:nvPr/>
            </p:nvSpPr>
            <p:spPr bwMode="auto">
              <a:xfrm>
                <a:off x="6336466" y="2285999"/>
                <a:ext cx="312905" cy="369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800">
                    <a:latin typeface="Arial" panose="020B0604020202020204" pitchFamily="34" charset="0"/>
                    <a:ea typeface="新細明體" panose="02020500000000000000" pitchFamily="18" charset="-120"/>
                  </a:rPr>
                  <a:t>1</a:t>
                </a:r>
              </a:p>
            </p:txBody>
          </p:sp>
          <p:cxnSp>
            <p:nvCxnSpPr>
              <p:cNvPr id="62" name="Straight Connector 60">
                <a:extLst>
                  <a:ext uri="{FF2B5EF4-FFF2-40B4-BE49-F238E27FC236}">
                    <a16:creationId xmlns:a16="http://schemas.microsoft.com/office/drawing/2014/main" id="{FDE8DC33-94ED-4E65-8D2D-1E146DD6ECD3}"/>
                  </a:ext>
                </a:extLst>
              </p:cNvPr>
              <p:cNvCxnSpPr/>
              <p:nvPr/>
            </p:nvCxnSpPr>
            <p:spPr>
              <a:xfrm>
                <a:off x="6705601" y="2514882"/>
                <a:ext cx="15239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6472" name="TextBox 58">
              <a:extLst>
                <a:ext uri="{FF2B5EF4-FFF2-40B4-BE49-F238E27FC236}">
                  <a16:creationId xmlns:a16="http://schemas.microsoft.com/office/drawing/2014/main" id="{19331C2E-A3DD-461C-922B-F994235FFA3A}"/>
                </a:ext>
              </a:extLst>
            </p:cNvPr>
            <p:cNvSpPr txBox="1">
              <a:spLocks noChangeArrowheads="1"/>
            </p:cNvSpPr>
            <p:nvPr/>
          </p:nvSpPr>
          <p:spPr bwMode="auto">
            <a:xfrm>
              <a:off x="3428752" y="969547"/>
              <a:ext cx="1206943" cy="70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冰淇淋每球價格</a:t>
              </a:r>
              <a:endParaRPr lang="en-US" altLang="zh-TW" sz="2000">
                <a:latin typeface="Arial" panose="020B0604020202020204" pitchFamily="34" charset="0"/>
                <a:ea typeface="新細明體" panose="02020500000000000000" pitchFamily="18" charset="-120"/>
              </a:endParaRPr>
            </a:p>
          </p:txBody>
        </p:sp>
      </p:grpSp>
      <p:cxnSp>
        <p:nvCxnSpPr>
          <p:cNvPr id="73" name="Straight Connector 72">
            <a:extLst>
              <a:ext uri="{FF2B5EF4-FFF2-40B4-BE49-F238E27FC236}">
                <a16:creationId xmlns:a16="http://schemas.microsoft.com/office/drawing/2014/main" id="{FBA3FFF5-4014-491B-8622-EC170F5F211D}"/>
              </a:ext>
            </a:extLst>
          </p:cNvPr>
          <p:cNvCxnSpPr/>
          <p:nvPr/>
        </p:nvCxnSpPr>
        <p:spPr>
          <a:xfrm flipV="1">
            <a:off x="4572000" y="4419600"/>
            <a:ext cx="304800" cy="11113"/>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5C4DF10-FAC5-4E17-B86D-177C9EAD589B}"/>
              </a:ext>
            </a:extLst>
          </p:cNvPr>
          <p:cNvCxnSpPr/>
          <p:nvPr/>
        </p:nvCxnSpPr>
        <p:spPr>
          <a:xfrm>
            <a:off x="4572000" y="3505200"/>
            <a:ext cx="9144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28941E1-B69A-44C3-9A36-52EEAAA1C0D4}"/>
              </a:ext>
            </a:extLst>
          </p:cNvPr>
          <p:cNvCxnSpPr/>
          <p:nvPr/>
        </p:nvCxnSpPr>
        <p:spPr>
          <a:xfrm>
            <a:off x="4572000" y="3048000"/>
            <a:ext cx="12192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F7D17B1-5A29-4877-96BE-CE0648A4F2DF}"/>
              </a:ext>
            </a:extLst>
          </p:cNvPr>
          <p:cNvCxnSpPr/>
          <p:nvPr/>
        </p:nvCxnSpPr>
        <p:spPr>
          <a:xfrm>
            <a:off x="4572000" y="3962400"/>
            <a:ext cx="6096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CA1027C-A077-436E-8A61-0806F99C7053}"/>
              </a:ext>
            </a:extLst>
          </p:cNvPr>
          <p:cNvCxnSpPr/>
          <p:nvPr/>
        </p:nvCxnSpPr>
        <p:spPr>
          <a:xfrm rot="5400000" flipH="1" flipV="1">
            <a:off x="4490245" y="4653756"/>
            <a:ext cx="1382712" cy="317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A141890-1CC0-44F1-8402-6CF72124D3B4}"/>
              </a:ext>
            </a:extLst>
          </p:cNvPr>
          <p:cNvCxnSpPr/>
          <p:nvPr/>
        </p:nvCxnSpPr>
        <p:spPr>
          <a:xfrm rot="5400000" flipH="1" flipV="1">
            <a:off x="4457701" y="4914900"/>
            <a:ext cx="838200" cy="317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9">
            <a:extLst>
              <a:ext uri="{FF2B5EF4-FFF2-40B4-BE49-F238E27FC236}">
                <a16:creationId xmlns:a16="http://schemas.microsoft.com/office/drawing/2014/main" id="{30FCDAEB-1AEB-42E6-93E8-2153991E5194}"/>
              </a:ext>
            </a:extLst>
          </p:cNvPr>
          <p:cNvCxnSpPr/>
          <p:nvPr/>
        </p:nvCxnSpPr>
        <p:spPr>
          <a:xfrm rot="5400000" flipH="1" flipV="1">
            <a:off x="4572001" y="4419600"/>
            <a:ext cx="1828800" cy="3175"/>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0" name="Freeform 183">
            <a:extLst>
              <a:ext uri="{FF2B5EF4-FFF2-40B4-BE49-F238E27FC236}">
                <a16:creationId xmlns:a16="http://schemas.microsoft.com/office/drawing/2014/main" id="{7A02395C-3D53-47B5-953A-DCB1F294F763}"/>
              </a:ext>
            </a:extLst>
          </p:cNvPr>
          <p:cNvSpPr>
            <a:spLocks/>
          </p:cNvSpPr>
          <p:nvPr/>
        </p:nvSpPr>
        <p:spPr bwMode="auto">
          <a:xfrm>
            <a:off x="6026150" y="2525713"/>
            <a:ext cx="146050" cy="138112"/>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1" name="Freeform 183">
            <a:extLst>
              <a:ext uri="{FF2B5EF4-FFF2-40B4-BE49-F238E27FC236}">
                <a16:creationId xmlns:a16="http://schemas.microsoft.com/office/drawing/2014/main" id="{6926E685-8F22-4356-A28A-6574E42427D9}"/>
              </a:ext>
            </a:extLst>
          </p:cNvPr>
          <p:cNvSpPr>
            <a:spLocks/>
          </p:cNvSpPr>
          <p:nvPr/>
        </p:nvSpPr>
        <p:spPr bwMode="auto">
          <a:xfrm>
            <a:off x="5721350" y="2982913"/>
            <a:ext cx="146050" cy="138112"/>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2" name="Freeform 183">
            <a:extLst>
              <a:ext uri="{FF2B5EF4-FFF2-40B4-BE49-F238E27FC236}">
                <a16:creationId xmlns:a16="http://schemas.microsoft.com/office/drawing/2014/main" id="{C859ACD0-8214-4349-8F37-CDD09ABDBB1D}"/>
              </a:ext>
            </a:extLst>
          </p:cNvPr>
          <p:cNvSpPr>
            <a:spLocks/>
          </p:cNvSpPr>
          <p:nvPr/>
        </p:nvSpPr>
        <p:spPr bwMode="auto">
          <a:xfrm>
            <a:off x="5410200" y="3440113"/>
            <a:ext cx="146050" cy="138112"/>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3" name="Freeform 183">
            <a:extLst>
              <a:ext uri="{FF2B5EF4-FFF2-40B4-BE49-F238E27FC236}">
                <a16:creationId xmlns:a16="http://schemas.microsoft.com/office/drawing/2014/main" id="{22923D3D-6761-4639-BF27-ED2B8C6978E1}"/>
              </a:ext>
            </a:extLst>
          </p:cNvPr>
          <p:cNvSpPr>
            <a:spLocks/>
          </p:cNvSpPr>
          <p:nvPr/>
        </p:nvSpPr>
        <p:spPr bwMode="auto">
          <a:xfrm>
            <a:off x="5105400" y="39131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4" name="Freeform 183">
            <a:extLst>
              <a:ext uri="{FF2B5EF4-FFF2-40B4-BE49-F238E27FC236}">
                <a16:creationId xmlns:a16="http://schemas.microsoft.com/office/drawing/2014/main" id="{F4DD8DBA-4301-46E8-91CC-2A00B1FE8A5F}"/>
              </a:ext>
            </a:extLst>
          </p:cNvPr>
          <p:cNvSpPr>
            <a:spLocks/>
          </p:cNvSpPr>
          <p:nvPr/>
        </p:nvSpPr>
        <p:spPr bwMode="auto">
          <a:xfrm>
            <a:off x="4800600" y="43703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85" name="Freeform 183">
            <a:extLst>
              <a:ext uri="{FF2B5EF4-FFF2-40B4-BE49-F238E27FC236}">
                <a16:creationId xmlns:a16="http://schemas.microsoft.com/office/drawing/2014/main" id="{B2C8B769-825C-4C3A-B16B-EAC1CD934C93}"/>
              </a:ext>
            </a:extLst>
          </p:cNvPr>
          <p:cNvSpPr>
            <a:spLocks/>
          </p:cNvSpPr>
          <p:nvPr/>
        </p:nvSpPr>
        <p:spPr bwMode="auto">
          <a:xfrm>
            <a:off x="4495800" y="4827588"/>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cxnSp>
        <p:nvCxnSpPr>
          <p:cNvPr id="86" name="Straight Arrow Connector 88">
            <a:extLst>
              <a:ext uri="{FF2B5EF4-FFF2-40B4-BE49-F238E27FC236}">
                <a16:creationId xmlns:a16="http://schemas.microsoft.com/office/drawing/2014/main" id="{E6548201-7B8F-4000-B668-FA2EC74114C6}"/>
              </a:ext>
            </a:extLst>
          </p:cNvPr>
          <p:cNvCxnSpPr/>
          <p:nvPr/>
        </p:nvCxnSpPr>
        <p:spPr>
          <a:xfrm rot="5400000">
            <a:off x="4420394" y="3286919"/>
            <a:ext cx="457200" cy="1588"/>
          </a:xfrm>
          <a:prstGeom prst="straightConnector1">
            <a:avLst/>
          </a:prstGeom>
          <a:ln w="1905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9">
            <a:extLst>
              <a:ext uri="{FF2B5EF4-FFF2-40B4-BE49-F238E27FC236}">
                <a16:creationId xmlns:a16="http://schemas.microsoft.com/office/drawing/2014/main" id="{3934E4BE-7717-474A-9DE5-297BAD01353A}"/>
              </a:ext>
            </a:extLst>
          </p:cNvPr>
          <p:cNvCxnSpPr/>
          <p:nvPr/>
        </p:nvCxnSpPr>
        <p:spPr>
          <a:xfrm>
            <a:off x="5486400" y="5181600"/>
            <a:ext cx="303213"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8" name="Group 90">
            <a:extLst>
              <a:ext uri="{FF2B5EF4-FFF2-40B4-BE49-F238E27FC236}">
                <a16:creationId xmlns:a16="http://schemas.microsoft.com/office/drawing/2014/main" id="{491DEDB7-E1F4-4E65-88E8-047AA232FB57}"/>
              </a:ext>
            </a:extLst>
          </p:cNvPr>
          <p:cNvGrpSpPr>
            <a:grpSpLocks/>
          </p:cNvGrpSpPr>
          <p:nvPr/>
        </p:nvGrpSpPr>
        <p:grpSpPr bwMode="auto">
          <a:xfrm>
            <a:off x="4648200" y="2876550"/>
            <a:ext cx="3581400" cy="400050"/>
            <a:chOff x="4648200" y="2800348"/>
            <a:chExt cx="3581690" cy="400504"/>
          </a:xfrm>
        </p:grpSpPr>
        <p:sp>
          <p:nvSpPr>
            <p:cNvPr id="146463" name="TextBox 91">
              <a:extLst>
                <a:ext uri="{FF2B5EF4-FFF2-40B4-BE49-F238E27FC236}">
                  <a16:creationId xmlns:a16="http://schemas.microsoft.com/office/drawing/2014/main" id="{06F5EF5C-DB0F-4F3D-868E-0DD37B5D2169}"/>
                </a:ext>
              </a:extLst>
            </p:cNvPr>
            <p:cNvSpPr txBox="1">
              <a:spLocks noChangeArrowheads="1"/>
            </p:cNvSpPr>
            <p:nvPr/>
          </p:nvSpPr>
          <p:spPr bwMode="auto">
            <a:xfrm>
              <a:off x="6478949" y="2800348"/>
              <a:ext cx="1750941" cy="400504"/>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1. </a:t>
              </a:r>
              <a:r>
                <a:rPr lang="zh-TW" altLang="en-US" sz="2000">
                  <a:solidFill>
                    <a:srgbClr val="800080"/>
                  </a:solidFill>
                  <a:latin typeface="Arial" panose="020B0604020202020204" pitchFamily="34" charset="0"/>
                  <a:ea typeface="新細明體" panose="02020500000000000000" pitchFamily="18" charset="-120"/>
                </a:rPr>
                <a:t>價格上升</a:t>
              </a:r>
              <a:r>
                <a:rPr lang="en-US" altLang="zh-TW" sz="2000">
                  <a:solidFill>
                    <a:srgbClr val="800080"/>
                  </a:solidFill>
                  <a:latin typeface="Arial" panose="020B0604020202020204" pitchFamily="34" charset="0"/>
                  <a:ea typeface="新細明體" panose="02020500000000000000" pitchFamily="18" charset="-120"/>
                </a:rPr>
                <a:t>…</a:t>
              </a:r>
            </a:p>
          </p:txBody>
        </p:sp>
        <p:cxnSp>
          <p:nvCxnSpPr>
            <p:cNvPr id="90" name="Straight Connector 92">
              <a:extLst>
                <a:ext uri="{FF2B5EF4-FFF2-40B4-BE49-F238E27FC236}">
                  <a16:creationId xmlns:a16="http://schemas.microsoft.com/office/drawing/2014/main" id="{2C411D4B-AFB3-422B-A23C-067BE31FEAE4}"/>
                </a:ext>
              </a:extLst>
            </p:cNvPr>
            <p:cNvCxnSpPr/>
            <p:nvPr/>
          </p:nvCxnSpPr>
          <p:spPr>
            <a:xfrm flipV="1">
              <a:off x="4648200" y="3048279"/>
              <a:ext cx="1828948" cy="152573"/>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91" name="Group 93">
            <a:extLst>
              <a:ext uri="{FF2B5EF4-FFF2-40B4-BE49-F238E27FC236}">
                <a16:creationId xmlns:a16="http://schemas.microsoft.com/office/drawing/2014/main" id="{389CAC0F-F8D6-46E9-AB7A-A42AE973C0FB}"/>
              </a:ext>
            </a:extLst>
          </p:cNvPr>
          <p:cNvGrpSpPr>
            <a:grpSpLocks/>
          </p:cNvGrpSpPr>
          <p:nvPr/>
        </p:nvGrpSpPr>
        <p:grpSpPr bwMode="auto">
          <a:xfrm>
            <a:off x="5562600" y="3962400"/>
            <a:ext cx="3098800" cy="1219200"/>
            <a:chOff x="4343400" y="2438400"/>
            <a:chExt cx="3098640" cy="1219200"/>
          </a:xfrm>
        </p:grpSpPr>
        <p:sp>
          <p:nvSpPr>
            <p:cNvPr id="146461" name="TextBox 94">
              <a:extLst>
                <a:ext uri="{FF2B5EF4-FFF2-40B4-BE49-F238E27FC236}">
                  <a16:creationId xmlns:a16="http://schemas.microsoft.com/office/drawing/2014/main" id="{4B61864E-748D-4BE4-AC1B-6584D5462265}"/>
                </a:ext>
              </a:extLst>
            </p:cNvPr>
            <p:cNvSpPr txBox="1">
              <a:spLocks noChangeArrowheads="1"/>
            </p:cNvSpPr>
            <p:nvPr/>
          </p:nvSpPr>
          <p:spPr bwMode="auto">
            <a:xfrm>
              <a:off x="5257800" y="2438400"/>
              <a:ext cx="2184240" cy="707886"/>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2. …</a:t>
              </a:r>
              <a:r>
                <a:rPr lang="zh-TW" altLang="en-US" sz="2000">
                  <a:solidFill>
                    <a:srgbClr val="800080"/>
                  </a:solidFill>
                  <a:latin typeface="Arial" panose="020B0604020202020204" pitchFamily="34" charset="0"/>
                  <a:ea typeface="新細明體" panose="02020500000000000000" pitchFamily="18" charset="-120"/>
                </a:rPr>
                <a:t>冰淇淋供給量增加</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93" name="Straight Connector 95">
              <a:extLst>
                <a:ext uri="{FF2B5EF4-FFF2-40B4-BE49-F238E27FC236}">
                  <a16:creationId xmlns:a16="http://schemas.microsoft.com/office/drawing/2014/main" id="{E2113E8D-0D3C-420A-A33D-99C23E722801}"/>
                </a:ext>
              </a:extLst>
            </p:cNvPr>
            <p:cNvCxnSpPr/>
            <p:nvPr/>
          </p:nvCxnSpPr>
          <p:spPr>
            <a:xfrm flipV="1">
              <a:off x="4343400" y="2895600"/>
              <a:ext cx="914353" cy="7620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101">
            <a:extLst>
              <a:ext uri="{FF2B5EF4-FFF2-40B4-BE49-F238E27FC236}">
                <a16:creationId xmlns:a16="http://schemas.microsoft.com/office/drawing/2014/main" id="{CDC127D8-3853-44BE-8EC7-350DDE5F846C}"/>
              </a:ext>
            </a:extLst>
          </p:cNvPr>
          <p:cNvCxnSpPr/>
          <p:nvPr/>
        </p:nvCxnSpPr>
        <p:spPr>
          <a:xfrm rot="5400000" flipH="1" flipV="1">
            <a:off x="4609307" y="4152106"/>
            <a:ext cx="23622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103">
            <a:extLst>
              <a:ext uri="{FF2B5EF4-FFF2-40B4-BE49-F238E27FC236}">
                <a16:creationId xmlns:a16="http://schemas.microsoft.com/office/drawing/2014/main" id="{7B35382C-606F-42D6-BC91-0AA4EEF8E09E}"/>
              </a:ext>
            </a:extLst>
          </p:cNvPr>
          <p:cNvCxnSpPr/>
          <p:nvPr/>
        </p:nvCxnSpPr>
        <p:spPr>
          <a:xfrm rot="5400000" flipH="1" flipV="1">
            <a:off x="4685507" y="3999706"/>
            <a:ext cx="28194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105">
            <a:extLst>
              <a:ext uri="{FF2B5EF4-FFF2-40B4-BE49-F238E27FC236}">
                <a16:creationId xmlns:a16="http://schemas.microsoft.com/office/drawing/2014/main" id="{834ADE47-E1EB-4875-A83D-54DD5D9C56D9}"/>
              </a:ext>
            </a:extLst>
          </p:cNvPr>
          <p:cNvCxnSpPr/>
          <p:nvPr/>
        </p:nvCxnSpPr>
        <p:spPr>
          <a:xfrm>
            <a:off x="4572000" y="2590800"/>
            <a:ext cx="1524000"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22" presetClass="entr" presetSubtype="4" fill="hold"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wipe(down)">
                                      <p:cBhvr>
                                        <p:cTn id="14" dur="500"/>
                                        <p:tgtEl>
                                          <p:spTgt spid="52"/>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wipe(left)">
                                      <p:cBhvr>
                                        <p:cTn id="21" dur="500"/>
                                        <p:tgtEl>
                                          <p:spTgt spid="85"/>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73"/>
                                        </p:tgtEl>
                                        <p:attrNameLst>
                                          <p:attrName>style.visibility</p:attrName>
                                        </p:attrNameLst>
                                      </p:cBhvr>
                                      <p:to>
                                        <p:strVal val="visible"/>
                                      </p:to>
                                    </p:set>
                                    <p:animEffect transition="in" filter="wipe(left)">
                                      <p:cBhvr>
                                        <p:cTn id="25" dur="500"/>
                                        <p:tgtEl>
                                          <p:spTgt spid="73"/>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84"/>
                                        </p:tgtEl>
                                        <p:attrNameLst>
                                          <p:attrName>style.visibility</p:attrName>
                                        </p:attrNameLst>
                                      </p:cBhvr>
                                      <p:to>
                                        <p:strVal val="visible"/>
                                      </p:to>
                                    </p:set>
                                    <p:animEffect transition="in" filter="wipe(left)">
                                      <p:cBhvr>
                                        <p:cTn id="29" dur="500"/>
                                        <p:tgtEl>
                                          <p:spTgt spid="84"/>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up)">
                                      <p:cBhvr>
                                        <p:cTn id="33" dur="500"/>
                                        <p:tgtEl>
                                          <p:spTgt spid="78"/>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left)">
                                      <p:cBhvr>
                                        <p:cTn id="37" dur="500"/>
                                        <p:tgtEl>
                                          <p:spTgt spid="76"/>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wipe(left)">
                                      <p:cBhvr>
                                        <p:cTn id="41" dur="500"/>
                                        <p:tgtEl>
                                          <p:spTgt spid="83"/>
                                        </p:tgtEl>
                                      </p:cBhvr>
                                    </p:animEffect>
                                  </p:childTnLst>
                                </p:cTn>
                              </p:par>
                            </p:childTnLst>
                          </p:cTn>
                        </p:par>
                        <p:par>
                          <p:cTn id="42" fill="hold" nodeType="afterGroup">
                            <p:stCondLst>
                              <p:cond delay="4000"/>
                            </p:stCondLst>
                            <p:childTnLst>
                              <p:par>
                                <p:cTn id="43" presetID="22" presetClass="entr" presetSubtype="1" fill="hold" nodeType="after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500"/>
                                        <p:tgtEl>
                                          <p:spTgt spid="77"/>
                                        </p:tgtEl>
                                      </p:cBhvr>
                                    </p:animEffect>
                                  </p:childTnLst>
                                </p:cTn>
                              </p:par>
                            </p:childTnLst>
                          </p:cTn>
                        </p:par>
                        <p:par>
                          <p:cTn id="46" fill="hold" nodeType="afterGroup">
                            <p:stCondLst>
                              <p:cond delay="4500"/>
                            </p:stCondLst>
                            <p:childTnLst>
                              <p:par>
                                <p:cTn id="47" presetID="22" presetClass="entr" presetSubtype="8" fill="hold" nodeType="afterEffect">
                                  <p:stCondLst>
                                    <p:cond delay="0"/>
                                  </p:stCondLst>
                                  <p:childTnLst>
                                    <p:set>
                                      <p:cBhvr>
                                        <p:cTn id="48" dur="1" fill="hold">
                                          <p:stCondLst>
                                            <p:cond delay="0"/>
                                          </p:stCondLst>
                                        </p:cTn>
                                        <p:tgtEl>
                                          <p:spTgt spid="74"/>
                                        </p:tgtEl>
                                        <p:attrNameLst>
                                          <p:attrName>style.visibility</p:attrName>
                                        </p:attrNameLst>
                                      </p:cBhvr>
                                      <p:to>
                                        <p:strVal val="visible"/>
                                      </p:to>
                                    </p:set>
                                    <p:animEffect transition="in" filter="wipe(left)">
                                      <p:cBhvr>
                                        <p:cTn id="49" dur="500"/>
                                        <p:tgtEl>
                                          <p:spTgt spid="74"/>
                                        </p:tgtEl>
                                      </p:cBhvr>
                                    </p:animEffect>
                                  </p:childTnLst>
                                </p:cTn>
                              </p:par>
                            </p:childTnLst>
                          </p:cTn>
                        </p:par>
                        <p:par>
                          <p:cTn id="50" fill="hold" nodeType="afterGroup">
                            <p:stCondLst>
                              <p:cond delay="5000"/>
                            </p:stCondLst>
                            <p:childTnLst>
                              <p:par>
                                <p:cTn id="51" presetID="22" presetClass="entr" presetSubtype="8" fill="hold"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left)">
                                      <p:cBhvr>
                                        <p:cTn id="53" dur="500"/>
                                        <p:tgtEl>
                                          <p:spTgt spid="82"/>
                                        </p:tgtEl>
                                      </p:cBhvr>
                                    </p:animEffect>
                                  </p:childTnLst>
                                </p:cTn>
                              </p:par>
                            </p:childTnLst>
                          </p:cTn>
                        </p:par>
                        <p:par>
                          <p:cTn id="54" fill="hold" nodeType="afterGroup">
                            <p:stCondLst>
                              <p:cond delay="5500"/>
                            </p:stCondLst>
                            <p:childTnLst>
                              <p:par>
                                <p:cTn id="55" presetID="22" presetClass="entr" presetSubtype="1" fill="hold" nodeType="after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up)">
                                      <p:cBhvr>
                                        <p:cTn id="57" dur="500"/>
                                        <p:tgtEl>
                                          <p:spTgt spid="79"/>
                                        </p:tgtEl>
                                      </p:cBhvr>
                                    </p:animEffect>
                                  </p:childTnLst>
                                </p:cTn>
                              </p:par>
                            </p:childTnLst>
                          </p:cTn>
                        </p:par>
                        <p:par>
                          <p:cTn id="58" fill="hold" nodeType="afterGroup">
                            <p:stCondLst>
                              <p:cond delay="6000"/>
                            </p:stCondLst>
                            <p:childTnLst>
                              <p:par>
                                <p:cTn id="59" presetID="22" presetClass="entr" presetSubtype="8" fill="hold" nodeType="after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wipe(left)">
                                      <p:cBhvr>
                                        <p:cTn id="61" dur="500"/>
                                        <p:tgtEl>
                                          <p:spTgt spid="75"/>
                                        </p:tgtEl>
                                      </p:cBhvr>
                                    </p:animEffect>
                                  </p:childTnLst>
                                </p:cTn>
                              </p:par>
                            </p:childTnLst>
                          </p:cTn>
                        </p:par>
                        <p:par>
                          <p:cTn id="62" fill="hold" nodeType="afterGroup">
                            <p:stCondLst>
                              <p:cond delay="6500"/>
                            </p:stCondLst>
                            <p:childTnLst>
                              <p:par>
                                <p:cTn id="63" presetID="22" presetClass="entr" presetSubtype="8" fill="hold" nodeType="afterEffect">
                                  <p:stCondLst>
                                    <p:cond delay="0"/>
                                  </p:stCondLst>
                                  <p:childTnLst>
                                    <p:set>
                                      <p:cBhvr>
                                        <p:cTn id="64" dur="1" fill="hold">
                                          <p:stCondLst>
                                            <p:cond delay="0"/>
                                          </p:stCondLst>
                                        </p:cTn>
                                        <p:tgtEl>
                                          <p:spTgt spid="81"/>
                                        </p:tgtEl>
                                        <p:attrNameLst>
                                          <p:attrName>style.visibility</p:attrName>
                                        </p:attrNameLst>
                                      </p:cBhvr>
                                      <p:to>
                                        <p:strVal val="visible"/>
                                      </p:to>
                                    </p:set>
                                    <p:animEffect transition="in" filter="wipe(left)">
                                      <p:cBhvr>
                                        <p:cTn id="65" dur="500"/>
                                        <p:tgtEl>
                                          <p:spTgt spid="81"/>
                                        </p:tgtEl>
                                      </p:cBhvr>
                                    </p:animEffect>
                                  </p:childTnLst>
                                </p:cTn>
                              </p:par>
                            </p:childTnLst>
                          </p:cTn>
                        </p:par>
                        <p:par>
                          <p:cTn id="66" fill="hold" nodeType="afterGroup">
                            <p:stCondLst>
                              <p:cond delay="7000"/>
                            </p:stCondLst>
                            <p:childTnLst>
                              <p:par>
                                <p:cTn id="67" presetID="22" presetClass="entr" presetSubtype="1" fill="hold" nodeType="afterEffect">
                                  <p:stCondLst>
                                    <p:cond delay="0"/>
                                  </p:stCondLst>
                                  <p:childTnLst>
                                    <p:set>
                                      <p:cBhvr>
                                        <p:cTn id="68" dur="1" fill="hold">
                                          <p:stCondLst>
                                            <p:cond delay="0"/>
                                          </p:stCondLst>
                                        </p:cTn>
                                        <p:tgtEl>
                                          <p:spTgt spid="94"/>
                                        </p:tgtEl>
                                        <p:attrNameLst>
                                          <p:attrName>style.visibility</p:attrName>
                                        </p:attrNameLst>
                                      </p:cBhvr>
                                      <p:to>
                                        <p:strVal val="visible"/>
                                      </p:to>
                                    </p:set>
                                    <p:animEffect transition="in" filter="wipe(up)">
                                      <p:cBhvr>
                                        <p:cTn id="69" dur="500"/>
                                        <p:tgtEl>
                                          <p:spTgt spid="94"/>
                                        </p:tgtEl>
                                      </p:cBhvr>
                                    </p:animEffect>
                                  </p:childTnLst>
                                </p:cTn>
                              </p:par>
                            </p:childTnLst>
                          </p:cTn>
                        </p:par>
                        <p:par>
                          <p:cTn id="70" fill="hold" nodeType="afterGroup">
                            <p:stCondLst>
                              <p:cond delay="7500"/>
                            </p:stCondLst>
                            <p:childTnLst>
                              <p:par>
                                <p:cTn id="71" presetID="22" presetClass="entr" presetSubtype="8" fill="hold" nodeType="afterEffect">
                                  <p:stCondLst>
                                    <p:cond delay="0"/>
                                  </p:stCondLst>
                                  <p:childTnLst>
                                    <p:set>
                                      <p:cBhvr>
                                        <p:cTn id="72" dur="1" fill="hold">
                                          <p:stCondLst>
                                            <p:cond delay="0"/>
                                          </p:stCondLst>
                                        </p:cTn>
                                        <p:tgtEl>
                                          <p:spTgt spid="96"/>
                                        </p:tgtEl>
                                        <p:attrNameLst>
                                          <p:attrName>style.visibility</p:attrName>
                                        </p:attrNameLst>
                                      </p:cBhvr>
                                      <p:to>
                                        <p:strVal val="visible"/>
                                      </p:to>
                                    </p:set>
                                    <p:animEffect transition="in" filter="wipe(left)">
                                      <p:cBhvr>
                                        <p:cTn id="73" dur="500"/>
                                        <p:tgtEl>
                                          <p:spTgt spid="96"/>
                                        </p:tgtEl>
                                      </p:cBhvr>
                                    </p:animEffect>
                                  </p:childTnLst>
                                </p:cTn>
                              </p:par>
                            </p:childTnLst>
                          </p:cTn>
                        </p:par>
                        <p:par>
                          <p:cTn id="74" fill="hold" nodeType="afterGroup">
                            <p:stCondLst>
                              <p:cond delay="8000"/>
                            </p:stCondLst>
                            <p:childTnLst>
                              <p:par>
                                <p:cTn id="75" presetID="22" presetClass="entr" presetSubtype="8" fill="hold" nodeType="afterEffect">
                                  <p:stCondLst>
                                    <p:cond delay="0"/>
                                  </p:stCondLst>
                                  <p:childTnLst>
                                    <p:set>
                                      <p:cBhvr>
                                        <p:cTn id="76" dur="1" fill="hold">
                                          <p:stCondLst>
                                            <p:cond delay="0"/>
                                          </p:stCondLst>
                                        </p:cTn>
                                        <p:tgtEl>
                                          <p:spTgt spid="80"/>
                                        </p:tgtEl>
                                        <p:attrNameLst>
                                          <p:attrName>style.visibility</p:attrName>
                                        </p:attrNameLst>
                                      </p:cBhvr>
                                      <p:to>
                                        <p:strVal val="visible"/>
                                      </p:to>
                                    </p:set>
                                    <p:animEffect transition="in" filter="wipe(left)">
                                      <p:cBhvr>
                                        <p:cTn id="77" dur="500"/>
                                        <p:tgtEl>
                                          <p:spTgt spid="80"/>
                                        </p:tgtEl>
                                      </p:cBhvr>
                                    </p:animEffect>
                                  </p:childTnLst>
                                </p:cTn>
                              </p:par>
                            </p:childTnLst>
                          </p:cTn>
                        </p:par>
                        <p:par>
                          <p:cTn id="78" fill="hold" nodeType="afterGroup">
                            <p:stCondLst>
                              <p:cond delay="8500"/>
                            </p:stCondLst>
                            <p:childTnLst>
                              <p:par>
                                <p:cTn id="79" presetID="22" presetClass="entr" presetSubtype="1" fill="hold" nodeType="afterEffect">
                                  <p:stCondLst>
                                    <p:cond delay="0"/>
                                  </p:stCondLst>
                                  <p:childTnLst>
                                    <p:set>
                                      <p:cBhvr>
                                        <p:cTn id="80" dur="1" fill="hold">
                                          <p:stCondLst>
                                            <p:cond delay="0"/>
                                          </p:stCondLst>
                                        </p:cTn>
                                        <p:tgtEl>
                                          <p:spTgt spid="95"/>
                                        </p:tgtEl>
                                        <p:attrNameLst>
                                          <p:attrName>style.visibility</p:attrName>
                                        </p:attrNameLst>
                                      </p:cBhvr>
                                      <p:to>
                                        <p:strVal val="visible"/>
                                      </p:to>
                                    </p:set>
                                    <p:animEffect transition="in" filter="wipe(up)">
                                      <p:cBhvr>
                                        <p:cTn id="81" dur="500"/>
                                        <p:tgtEl>
                                          <p:spTgt spid="95"/>
                                        </p:tgtEl>
                                      </p:cBhvr>
                                    </p:animEffect>
                                  </p:childTnLst>
                                </p:cTn>
                              </p:par>
                            </p:childTnLst>
                          </p:cTn>
                        </p:par>
                        <p:par>
                          <p:cTn id="82" fill="hold" nodeType="afterGroup">
                            <p:stCondLst>
                              <p:cond delay="9000"/>
                            </p:stCondLst>
                            <p:childTnLst>
                              <p:par>
                                <p:cTn id="83" presetID="22" presetClass="entr" presetSubtype="8" fill="hold" nodeType="afterEffect">
                                  <p:stCondLst>
                                    <p:cond delay="0"/>
                                  </p:stCondLst>
                                  <p:childTnLst>
                                    <p:set>
                                      <p:cBhvr>
                                        <p:cTn id="84" dur="1" fill="hold">
                                          <p:stCondLst>
                                            <p:cond delay="0"/>
                                          </p:stCondLst>
                                        </p:cTn>
                                        <p:tgtEl>
                                          <p:spTgt spid="8"/>
                                        </p:tgtEl>
                                        <p:attrNameLst>
                                          <p:attrName>style.visibility</p:attrName>
                                        </p:attrNameLst>
                                      </p:cBhvr>
                                      <p:to>
                                        <p:strVal val="visible"/>
                                      </p:to>
                                    </p:set>
                                    <p:animEffect transition="in" filter="wipe(left)">
                                      <p:cBhvr>
                                        <p:cTn id="85" dur="500"/>
                                        <p:tgtEl>
                                          <p:spTgt spid="8"/>
                                        </p:tgtEl>
                                      </p:cBhvr>
                                    </p:animEffect>
                                  </p:childTnLst>
                                </p:cTn>
                              </p:par>
                            </p:childTnLst>
                          </p:cTn>
                        </p:par>
                        <p:par>
                          <p:cTn id="86" fill="hold" nodeType="afterGroup">
                            <p:stCondLst>
                              <p:cond delay="9500"/>
                            </p:stCondLst>
                            <p:childTnLst>
                              <p:par>
                                <p:cTn id="87" presetID="22" presetClass="entr" presetSubtype="4" fill="hold" nodeType="afterEffect">
                                  <p:stCondLst>
                                    <p:cond delay="0"/>
                                  </p:stCondLst>
                                  <p:childTnLst>
                                    <p:set>
                                      <p:cBhvr>
                                        <p:cTn id="88" dur="1" fill="hold">
                                          <p:stCondLst>
                                            <p:cond delay="0"/>
                                          </p:stCondLst>
                                        </p:cTn>
                                        <p:tgtEl>
                                          <p:spTgt spid="86"/>
                                        </p:tgtEl>
                                        <p:attrNameLst>
                                          <p:attrName>style.visibility</p:attrName>
                                        </p:attrNameLst>
                                      </p:cBhvr>
                                      <p:to>
                                        <p:strVal val="visible"/>
                                      </p:to>
                                    </p:set>
                                    <p:animEffect transition="in" filter="wipe(down)">
                                      <p:cBhvr>
                                        <p:cTn id="89" dur="500"/>
                                        <p:tgtEl>
                                          <p:spTgt spid="86"/>
                                        </p:tgtEl>
                                      </p:cBhvr>
                                    </p:animEffect>
                                  </p:childTnLst>
                                </p:cTn>
                              </p:par>
                            </p:childTnLst>
                          </p:cTn>
                        </p:par>
                        <p:par>
                          <p:cTn id="90" fill="hold" nodeType="afterGroup">
                            <p:stCondLst>
                              <p:cond delay="10000"/>
                            </p:stCondLst>
                            <p:childTnLst>
                              <p:par>
                                <p:cTn id="91" presetID="22" presetClass="entr" presetSubtype="8" fill="hold" nodeType="afterEffect">
                                  <p:stCondLst>
                                    <p:cond delay="0"/>
                                  </p:stCondLst>
                                  <p:childTnLst>
                                    <p:set>
                                      <p:cBhvr>
                                        <p:cTn id="92" dur="1" fill="hold">
                                          <p:stCondLst>
                                            <p:cond delay="0"/>
                                          </p:stCondLst>
                                        </p:cTn>
                                        <p:tgtEl>
                                          <p:spTgt spid="88"/>
                                        </p:tgtEl>
                                        <p:attrNameLst>
                                          <p:attrName>style.visibility</p:attrName>
                                        </p:attrNameLst>
                                      </p:cBhvr>
                                      <p:to>
                                        <p:strVal val="visible"/>
                                      </p:to>
                                    </p:set>
                                    <p:animEffect transition="in" filter="wipe(left)">
                                      <p:cBhvr>
                                        <p:cTn id="93" dur="500"/>
                                        <p:tgtEl>
                                          <p:spTgt spid="88"/>
                                        </p:tgtEl>
                                      </p:cBhvr>
                                    </p:animEffect>
                                  </p:childTnLst>
                                </p:cTn>
                              </p:par>
                            </p:childTnLst>
                          </p:cTn>
                        </p:par>
                        <p:par>
                          <p:cTn id="94" fill="hold" nodeType="afterGroup">
                            <p:stCondLst>
                              <p:cond delay="10500"/>
                            </p:stCondLst>
                            <p:childTnLst>
                              <p:par>
                                <p:cTn id="95" presetID="22" presetClass="entr" presetSubtype="8" fill="hold" nodeType="afterEffect">
                                  <p:stCondLst>
                                    <p:cond delay="0"/>
                                  </p:stCondLst>
                                  <p:childTnLst>
                                    <p:set>
                                      <p:cBhvr>
                                        <p:cTn id="96" dur="1" fill="hold">
                                          <p:stCondLst>
                                            <p:cond delay="0"/>
                                          </p:stCondLst>
                                        </p:cTn>
                                        <p:tgtEl>
                                          <p:spTgt spid="87"/>
                                        </p:tgtEl>
                                        <p:attrNameLst>
                                          <p:attrName>style.visibility</p:attrName>
                                        </p:attrNameLst>
                                      </p:cBhvr>
                                      <p:to>
                                        <p:strVal val="visible"/>
                                      </p:to>
                                    </p:set>
                                    <p:animEffect transition="in" filter="wipe(left)">
                                      <p:cBhvr>
                                        <p:cTn id="97" dur="500"/>
                                        <p:tgtEl>
                                          <p:spTgt spid="87"/>
                                        </p:tgtEl>
                                      </p:cBhvr>
                                    </p:animEffect>
                                  </p:childTnLst>
                                </p:cTn>
                              </p:par>
                            </p:childTnLst>
                          </p:cTn>
                        </p:par>
                        <p:par>
                          <p:cTn id="98" fill="hold" nodeType="afterGroup">
                            <p:stCondLst>
                              <p:cond delay="11000"/>
                            </p:stCondLst>
                            <p:childTnLst>
                              <p:par>
                                <p:cTn id="99" presetID="22" presetClass="entr" presetSubtype="8" fill="hold" nodeType="afterEffect">
                                  <p:stCondLst>
                                    <p:cond delay="0"/>
                                  </p:stCondLst>
                                  <p:childTnLst>
                                    <p:set>
                                      <p:cBhvr>
                                        <p:cTn id="100" dur="1" fill="hold">
                                          <p:stCondLst>
                                            <p:cond delay="0"/>
                                          </p:stCondLst>
                                        </p:cTn>
                                        <p:tgtEl>
                                          <p:spTgt spid="91"/>
                                        </p:tgtEl>
                                        <p:attrNameLst>
                                          <p:attrName>style.visibility</p:attrName>
                                        </p:attrNameLst>
                                      </p:cBhvr>
                                      <p:to>
                                        <p:strVal val="visible"/>
                                      </p:to>
                                    </p:set>
                                    <p:animEffect transition="in" filter="wipe(left)">
                                      <p:cBhvr>
                                        <p:cTn id="101"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a:extLst>
              <a:ext uri="{FF2B5EF4-FFF2-40B4-BE49-F238E27FC236}">
                <a16:creationId xmlns:a16="http://schemas.microsoft.com/office/drawing/2014/main" id="{70CA3D83-B1EA-4E74-A2D1-B8629B94005C}"/>
              </a:ext>
            </a:extLst>
          </p:cNvPr>
          <p:cNvSpPr>
            <a:spLocks noGrp="1"/>
          </p:cNvSpPr>
          <p:nvPr>
            <p:ph type="title"/>
          </p:nvPr>
        </p:nvSpPr>
        <p:spPr>
          <a:xfrm>
            <a:off x="2051050" y="44450"/>
            <a:ext cx="6635750" cy="1143000"/>
          </a:xfrm>
        </p:spPr>
        <p:txBody>
          <a:bodyPr/>
          <a:lstStyle/>
          <a:p>
            <a:pPr eaLnBrk="1" hangingPunct="1"/>
            <a:r>
              <a:rPr lang="zh-TW" altLang="en-US" sz="3600"/>
              <a:t>供給曲線：價格與供給量之間的關係</a:t>
            </a:r>
          </a:p>
        </p:txBody>
      </p:sp>
      <p:sp>
        <p:nvSpPr>
          <p:cNvPr id="334851" name="Rectangle 3">
            <a:extLst>
              <a:ext uri="{FF2B5EF4-FFF2-40B4-BE49-F238E27FC236}">
                <a16:creationId xmlns:a16="http://schemas.microsoft.com/office/drawing/2014/main" id="{C927C4C4-1328-49DF-9640-BA17EBFD14CE}"/>
              </a:ext>
            </a:extLst>
          </p:cNvPr>
          <p:cNvSpPr>
            <a:spLocks noGrp="1"/>
          </p:cNvSpPr>
          <p:nvPr>
            <p:ph idx="1"/>
          </p:nvPr>
        </p:nvSpPr>
        <p:spPr/>
        <p:txBody>
          <a:bodyPr/>
          <a:lstStyle/>
          <a:p>
            <a:pPr eaLnBrk="1" hangingPunct="1">
              <a:buFont typeface="Arial" charset="0"/>
              <a:buChar char="•"/>
              <a:defRPr/>
            </a:pPr>
            <a:r>
              <a:rPr lang="zh-TW" altLang="en-US" dirty="0"/>
              <a:t>由該表的價量組合可以畫出圖</a:t>
            </a:r>
            <a:r>
              <a:rPr lang="en-US" altLang="zh-TW" dirty="0"/>
              <a:t>5</a:t>
            </a:r>
            <a:r>
              <a:rPr lang="zh-TW" altLang="en-US" dirty="0"/>
              <a:t>中的線。</a:t>
            </a:r>
          </a:p>
          <a:p>
            <a:pPr eaLnBrk="1" hangingPunct="1">
              <a:buFont typeface="Arial" charset="0"/>
              <a:buNone/>
              <a:defRPr/>
            </a:pPr>
            <a:r>
              <a:rPr lang="en-US" altLang="zh-TW" sz="700" dirty="0"/>
              <a:t> </a:t>
            </a:r>
            <a:endParaRPr lang="zh-TW" altLang="en-US" sz="700" dirty="0"/>
          </a:p>
          <a:p>
            <a:pPr eaLnBrk="1" hangingPunct="1">
              <a:buFont typeface="Arial" charset="0"/>
              <a:buNone/>
              <a:defRPr/>
            </a:pPr>
            <a:r>
              <a:rPr lang="en-US" altLang="zh-TW" dirty="0"/>
              <a:t>	</a:t>
            </a:r>
            <a:r>
              <a:rPr lang="zh-TW" altLang="en-US" dirty="0"/>
              <a:t>此線連結價格與供給量，稱為</a:t>
            </a:r>
            <a:r>
              <a:rPr lang="zh-TW" altLang="en-US" b="1" dirty="0">
                <a:solidFill>
                  <a:srgbClr val="FF0000"/>
                </a:solidFill>
                <a:effectLst>
                  <a:outerShdw blurRad="38100" dist="38100" dir="2700000" algn="tl">
                    <a:srgbClr val="C0C0C0"/>
                  </a:outerShdw>
                </a:effectLst>
              </a:rPr>
              <a:t>供給曲線</a:t>
            </a:r>
            <a:r>
              <a:rPr lang="zh-TW" altLang="en-US" dirty="0"/>
              <a:t>。</a:t>
            </a:r>
          </a:p>
          <a:p>
            <a:pPr eaLnBrk="1" hangingPunct="1">
              <a:buFont typeface="Arial" charset="0"/>
              <a:buNone/>
              <a:defRPr/>
            </a:pPr>
            <a:r>
              <a:rPr lang="zh-TW" altLang="en-US" sz="700" dirty="0"/>
              <a:t> </a:t>
            </a:r>
          </a:p>
          <a:p>
            <a:pPr marL="355600" indent="0">
              <a:buFont typeface="Arial" panose="020B0604020202020204" pitchFamily="34" charset="0"/>
              <a:buNone/>
              <a:defRPr/>
            </a:pPr>
            <a:r>
              <a:rPr lang="zh-TW" altLang="en-US" b="1" dirty="0">
                <a:solidFill>
                  <a:srgbClr val="FF0000"/>
                </a:solidFill>
              </a:rPr>
              <a:t>因為在其他條件不變下，當價格愈高時，供給量會愈大，所以供給曲線的斜率為正。</a:t>
            </a:r>
          </a:p>
        </p:txBody>
      </p:sp>
      <p:sp>
        <p:nvSpPr>
          <p:cNvPr id="147460" name="投影片編號版面配置區 5">
            <a:extLst>
              <a:ext uri="{FF2B5EF4-FFF2-40B4-BE49-F238E27FC236}">
                <a16:creationId xmlns:a16="http://schemas.microsoft.com/office/drawing/2014/main" id="{242B438E-07B0-4A91-B73D-649A36BA730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E4821B4-ADA0-445A-A6CD-73297526D3AA}"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A93AD0D0-0845-41C1-BAFB-2D366DECB098}"/>
              </a:ext>
            </a:extLst>
          </p:cNvPr>
          <p:cNvSpPr>
            <a:spLocks noGrp="1"/>
          </p:cNvSpPr>
          <p:nvPr>
            <p:ph type="title"/>
          </p:nvPr>
        </p:nvSpPr>
        <p:spPr>
          <a:xfrm>
            <a:off x="2051050" y="44450"/>
            <a:ext cx="6635750" cy="1143000"/>
          </a:xfrm>
        </p:spPr>
        <p:txBody>
          <a:bodyPr/>
          <a:lstStyle/>
          <a:p>
            <a:pPr eaLnBrk="1" hangingPunct="1"/>
            <a:r>
              <a:rPr lang="zh-TW" altLang="en-US"/>
              <a:t>個別供給與市場供給</a:t>
            </a:r>
          </a:p>
        </p:txBody>
      </p:sp>
      <p:sp>
        <p:nvSpPr>
          <p:cNvPr id="146435" name="Rectangle 3">
            <a:extLst>
              <a:ext uri="{FF2B5EF4-FFF2-40B4-BE49-F238E27FC236}">
                <a16:creationId xmlns:a16="http://schemas.microsoft.com/office/drawing/2014/main" id="{4A07189D-E93A-4684-840C-A5330EB69188}"/>
              </a:ext>
            </a:extLst>
          </p:cNvPr>
          <p:cNvSpPr>
            <a:spLocks noGrp="1"/>
          </p:cNvSpPr>
          <p:nvPr>
            <p:ph idx="1"/>
          </p:nvPr>
        </p:nvSpPr>
        <p:spPr/>
        <p:txBody>
          <a:bodyPr/>
          <a:lstStyle/>
          <a:p>
            <a:pPr>
              <a:defRPr/>
            </a:pPr>
            <a:r>
              <a:rPr lang="zh-TW" altLang="en-US" dirty="0"/>
              <a:t>就像市場需求是所有買者需求的總和一樣，市場供給是所有賣者供給的總和。</a:t>
            </a:r>
            <a:endParaRPr lang="en-US" altLang="zh-TW" dirty="0"/>
          </a:p>
          <a:p>
            <a:pPr marL="355600" indent="0">
              <a:buFont typeface="Arial" panose="020B0604020202020204" pitchFamily="34" charset="0"/>
              <a:buNone/>
              <a:defRPr/>
            </a:pPr>
            <a:r>
              <a:rPr lang="zh-TW" altLang="en-US" dirty="0"/>
              <a:t>圖</a:t>
            </a:r>
            <a:r>
              <a:rPr lang="en-US" altLang="zh-TW" dirty="0"/>
              <a:t>6 </a:t>
            </a:r>
            <a:r>
              <a:rPr lang="zh-TW" altLang="en-US" dirty="0"/>
              <a:t>中的表顯示志明與春嬌這兩個冰淇淋賣者的供給表。</a:t>
            </a:r>
            <a:endParaRPr lang="en-US" altLang="zh-TW" dirty="0"/>
          </a:p>
          <a:p>
            <a:pPr marL="355600" indent="0">
              <a:buFont typeface="Arial" panose="020B0604020202020204" pitchFamily="34" charset="0"/>
              <a:buNone/>
              <a:defRPr/>
            </a:pPr>
            <a:r>
              <a:rPr lang="zh-TW" altLang="en-US" dirty="0"/>
              <a:t>任一價格下的市場供給量為他們兩人在此一價格下的供給量的加總。</a:t>
            </a:r>
            <a:endParaRPr lang="en-US" altLang="zh-TW" dirty="0"/>
          </a:p>
        </p:txBody>
      </p:sp>
      <p:sp>
        <p:nvSpPr>
          <p:cNvPr id="148484" name="投影片編號版面配置區 5">
            <a:extLst>
              <a:ext uri="{FF2B5EF4-FFF2-40B4-BE49-F238E27FC236}">
                <a16:creationId xmlns:a16="http://schemas.microsoft.com/office/drawing/2014/main" id="{0EE23741-F908-456B-8DB7-767C132C2E6D}"/>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8A51F991-9CA6-4A0A-A138-26EF44E7E917}"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7454F982-BA4C-4340-AC18-7517E6E76FC6}"/>
              </a:ext>
            </a:extLst>
          </p:cNvPr>
          <p:cNvSpPr>
            <a:spLocks noGrp="1"/>
          </p:cNvSpPr>
          <p:nvPr>
            <p:ph type="title"/>
          </p:nvPr>
        </p:nvSpPr>
        <p:spPr>
          <a:xfrm>
            <a:off x="2051050" y="44450"/>
            <a:ext cx="6635750" cy="1143000"/>
          </a:xfrm>
        </p:spPr>
        <p:txBody>
          <a:bodyPr/>
          <a:lstStyle/>
          <a:p>
            <a:pPr eaLnBrk="1" hangingPunct="1"/>
            <a:r>
              <a:rPr lang="zh-TW" altLang="en-US" sz="3600"/>
              <a:t>圖</a:t>
            </a:r>
            <a:r>
              <a:rPr lang="en-US" altLang="zh-TW" sz="3600"/>
              <a:t>6 </a:t>
            </a:r>
            <a:r>
              <a:rPr lang="zh-TW" altLang="en-US" sz="3600"/>
              <a:t>市場供給為個別供給的總和</a:t>
            </a:r>
          </a:p>
        </p:txBody>
      </p:sp>
      <p:sp>
        <p:nvSpPr>
          <p:cNvPr id="149507" name="投影片編號版面配置區 5">
            <a:extLst>
              <a:ext uri="{FF2B5EF4-FFF2-40B4-BE49-F238E27FC236}">
                <a16:creationId xmlns:a16="http://schemas.microsoft.com/office/drawing/2014/main" id="{172F75AA-23E1-46D8-A210-A368CD9E9B8E}"/>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01076C9A-3311-43B1-B7B2-9BCC9C573579}"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pic>
        <p:nvPicPr>
          <p:cNvPr id="149508" name="Picture 5">
            <a:extLst>
              <a:ext uri="{FF2B5EF4-FFF2-40B4-BE49-F238E27FC236}">
                <a16:creationId xmlns:a16="http://schemas.microsoft.com/office/drawing/2014/main" id="{3FC3BF7B-FD0A-47CE-BCD5-04F230B28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2000250"/>
            <a:ext cx="7893050"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580AE91B-7387-4C49-A58D-5F49C848A21F}"/>
              </a:ext>
            </a:extLst>
          </p:cNvPr>
          <p:cNvSpPr>
            <a:spLocks noGrp="1"/>
          </p:cNvSpPr>
          <p:nvPr>
            <p:ph type="title"/>
          </p:nvPr>
        </p:nvSpPr>
        <p:spPr>
          <a:xfrm>
            <a:off x="2051050" y="44450"/>
            <a:ext cx="6635750" cy="1143000"/>
          </a:xfrm>
        </p:spPr>
        <p:txBody>
          <a:bodyPr/>
          <a:lstStyle/>
          <a:p>
            <a:pPr eaLnBrk="1" hangingPunct="1"/>
            <a:r>
              <a:rPr lang="zh-TW" altLang="en-US" sz="3600"/>
              <a:t>圖</a:t>
            </a:r>
            <a:r>
              <a:rPr lang="en-US" altLang="zh-TW" sz="3600"/>
              <a:t>6 </a:t>
            </a:r>
            <a:r>
              <a:rPr lang="zh-TW" altLang="en-US" sz="3600"/>
              <a:t>市場供給為個別供給的總和</a:t>
            </a:r>
          </a:p>
        </p:txBody>
      </p:sp>
      <p:sp>
        <p:nvSpPr>
          <p:cNvPr id="150531" name="投影片編號版面配置區 5">
            <a:extLst>
              <a:ext uri="{FF2B5EF4-FFF2-40B4-BE49-F238E27FC236}">
                <a16:creationId xmlns:a16="http://schemas.microsoft.com/office/drawing/2014/main" id="{8877357B-64B5-4B86-ABE1-311DE602F8FC}"/>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EE32E7C6-CE1E-4A5C-B62C-893FA5A3B5DD}"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59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6">
            <a:extLst>
              <a:ext uri="{FF2B5EF4-FFF2-40B4-BE49-F238E27FC236}">
                <a16:creationId xmlns:a16="http://schemas.microsoft.com/office/drawing/2014/main" id="{5813CDFD-08B9-440D-81B3-2A671C5F131B}"/>
              </a:ext>
            </a:extLst>
          </p:cNvPr>
          <p:cNvSpPr/>
          <p:nvPr/>
        </p:nvSpPr>
        <p:spPr>
          <a:xfrm>
            <a:off x="685800" y="2200275"/>
            <a:ext cx="274955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1600">
              <a:solidFill>
                <a:srgbClr val="FFFFFF"/>
              </a:solidFill>
              <a:cs typeface="Arial" pitchFamily="34" charset="0"/>
            </a:endParaRPr>
          </a:p>
        </p:txBody>
      </p:sp>
      <p:grpSp>
        <p:nvGrpSpPr>
          <p:cNvPr id="6" name="Group 7">
            <a:extLst>
              <a:ext uri="{FF2B5EF4-FFF2-40B4-BE49-F238E27FC236}">
                <a16:creationId xmlns:a16="http://schemas.microsoft.com/office/drawing/2014/main" id="{1E400F16-3805-4D53-AF58-64A80E5B5C6E}"/>
              </a:ext>
            </a:extLst>
          </p:cNvPr>
          <p:cNvGrpSpPr>
            <a:grpSpLocks/>
          </p:cNvGrpSpPr>
          <p:nvPr/>
        </p:nvGrpSpPr>
        <p:grpSpPr bwMode="auto">
          <a:xfrm>
            <a:off x="671513" y="2519363"/>
            <a:ext cx="1736725" cy="2686050"/>
            <a:chOff x="4412430" y="1648206"/>
            <a:chExt cx="1736454" cy="2686509"/>
          </a:xfrm>
        </p:grpSpPr>
        <p:cxnSp>
          <p:nvCxnSpPr>
            <p:cNvPr id="7" name="Straight Connector 8">
              <a:extLst>
                <a:ext uri="{FF2B5EF4-FFF2-40B4-BE49-F238E27FC236}">
                  <a16:creationId xmlns:a16="http://schemas.microsoft.com/office/drawing/2014/main" id="{1E1F4CD5-2BEA-4327-9F34-0F054DCABF94}"/>
                </a:ext>
              </a:extLst>
            </p:cNvPr>
            <p:cNvCxnSpPr/>
            <p:nvPr/>
          </p:nvCxnSpPr>
          <p:spPr>
            <a:xfrm rot="5400000" flipH="1" flipV="1">
              <a:off x="3840658" y="2696309"/>
              <a:ext cx="2210178" cy="1066634"/>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50722" name="TextBox 9">
              <a:extLst>
                <a:ext uri="{FF2B5EF4-FFF2-40B4-BE49-F238E27FC236}">
                  <a16:creationId xmlns:a16="http://schemas.microsoft.com/office/drawing/2014/main" id="{9211D3B0-457A-45FE-A564-A5CA264816F7}"/>
                </a:ext>
              </a:extLst>
            </p:cNvPr>
            <p:cNvSpPr txBox="1">
              <a:spLocks noChangeArrowheads="1"/>
            </p:cNvSpPr>
            <p:nvPr/>
          </p:nvSpPr>
          <p:spPr bwMode="auto">
            <a:xfrm>
              <a:off x="5449654" y="1648206"/>
              <a:ext cx="699230" cy="400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S</a:t>
              </a:r>
              <a:r>
                <a:rPr lang="zh-TW" altLang="en-US" sz="2000" baseline="-25000">
                  <a:latin typeface="Arial" panose="020B0604020202020204" pitchFamily="34" charset="0"/>
                  <a:ea typeface="新細明體" panose="02020500000000000000" pitchFamily="18" charset="-120"/>
                </a:rPr>
                <a:t>志明</a:t>
              </a:r>
              <a:endParaRPr lang="en-US" altLang="zh-TW" sz="2000" baseline="-25000">
                <a:latin typeface="Arial" panose="020B0604020202020204" pitchFamily="34" charset="0"/>
                <a:ea typeface="新細明體" panose="02020500000000000000" pitchFamily="18" charset="-120"/>
              </a:endParaRPr>
            </a:p>
          </p:txBody>
        </p:sp>
      </p:grpSp>
      <p:grpSp>
        <p:nvGrpSpPr>
          <p:cNvPr id="9" name="Group 10">
            <a:extLst>
              <a:ext uri="{FF2B5EF4-FFF2-40B4-BE49-F238E27FC236}">
                <a16:creationId xmlns:a16="http://schemas.microsoft.com/office/drawing/2014/main" id="{7630978E-D7D0-4C99-A92A-5CE4B0AF770F}"/>
              </a:ext>
            </a:extLst>
          </p:cNvPr>
          <p:cNvGrpSpPr>
            <a:grpSpLocks/>
          </p:cNvGrpSpPr>
          <p:nvPr/>
        </p:nvGrpSpPr>
        <p:grpSpPr bwMode="auto">
          <a:xfrm>
            <a:off x="457200" y="5476875"/>
            <a:ext cx="3109913" cy="811213"/>
            <a:chOff x="680076" y="5147846"/>
            <a:chExt cx="3109908" cy="811677"/>
          </a:xfrm>
        </p:grpSpPr>
        <p:sp>
          <p:nvSpPr>
            <p:cNvPr id="150680" name="TextBox 11">
              <a:extLst>
                <a:ext uri="{FF2B5EF4-FFF2-40B4-BE49-F238E27FC236}">
                  <a16:creationId xmlns:a16="http://schemas.microsoft.com/office/drawing/2014/main" id="{7FF5B403-7376-43DF-9D74-6C6B35BE4F24}"/>
                </a:ext>
              </a:extLst>
            </p:cNvPr>
            <p:cNvSpPr txBox="1">
              <a:spLocks noChangeArrowheads="1"/>
            </p:cNvSpPr>
            <p:nvPr/>
          </p:nvSpPr>
          <p:spPr bwMode="auto">
            <a:xfrm>
              <a:off x="680076" y="530024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0</a:t>
              </a:r>
            </a:p>
          </p:txBody>
        </p:sp>
        <p:grpSp>
          <p:nvGrpSpPr>
            <p:cNvPr id="150681" name="Group 99">
              <a:extLst>
                <a:ext uri="{FF2B5EF4-FFF2-40B4-BE49-F238E27FC236}">
                  <a16:creationId xmlns:a16="http://schemas.microsoft.com/office/drawing/2014/main" id="{0461EF28-F446-4B0C-8832-3E8AF1ABEE8C}"/>
                </a:ext>
              </a:extLst>
            </p:cNvPr>
            <p:cNvGrpSpPr>
              <a:grpSpLocks/>
            </p:cNvGrpSpPr>
            <p:nvPr/>
          </p:nvGrpSpPr>
          <p:grpSpPr bwMode="auto">
            <a:xfrm>
              <a:off x="915026" y="5147846"/>
              <a:ext cx="2874958" cy="460177"/>
              <a:chOff x="937480" y="5147846"/>
              <a:chExt cx="2874958" cy="460177"/>
            </a:xfrm>
          </p:grpSpPr>
          <p:cxnSp>
            <p:nvCxnSpPr>
              <p:cNvPr id="13" name="Straight Connector 14">
                <a:extLst>
                  <a:ext uri="{FF2B5EF4-FFF2-40B4-BE49-F238E27FC236}">
                    <a16:creationId xmlns:a16="http://schemas.microsoft.com/office/drawing/2014/main" id="{74F3139D-A962-4B50-A5EB-76ABFEF3529C}"/>
                  </a:ext>
                </a:extLst>
              </p:cNvPr>
              <p:cNvCxnSpPr/>
              <p:nvPr/>
            </p:nvCxnSpPr>
            <p:spPr>
              <a:xfrm>
                <a:off x="937480" y="5300333"/>
                <a:ext cx="2719383" cy="1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0684" name="Group 96">
                <a:extLst>
                  <a:ext uri="{FF2B5EF4-FFF2-40B4-BE49-F238E27FC236}">
                    <a16:creationId xmlns:a16="http://schemas.microsoft.com/office/drawing/2014/main" id="{C47B3669-8C53-4620-BE24-CA54058B5639}"/>
                  </a:ext>
                </a:extLst>
              </p:cNvPr>
              <p:cNvGrpSpPr>
                <a:grpSpLocks/>
              </p:cNvGrpSpPr>
              <p:nvPr/>
            </p:nvGrpSpPr>
            <p:grpSpPr bwMode="auto">
              <a:xfrm>
                <a:off x="996920" y="5147846"/>
                <a:ext cx="2815518" cy="460177"/>
                <a:chOff x="996920" y="5147846"/>
                <a:chExt cx="2815518" cy="460177"/>
              </a:xfrm>
            </p:grpSpPr>
            <p:grpSp>
              <p:nvGrpSpPr>
                <p:cNvPr id="150685" name="Group 14">
                  <a:extLst>
                    <a:ext uri="{FF2B5EF4-FFF2-40B4-BE49-F238E27FC236}">
                      <a16:creationId xmlns:a16="http://schemas.microsoft.com/office/drawing/2014/main" id="{1791E68D-43D6-423F-AAD5-B6E006DC0DC4}"/>
                    </a:ext>
                  </a:extLst>
                </p:cNvPr>
                <p:cNvGrpSpPr>
                  <a:grpSpLocks/>
                </p:cNvGrpSpPr>
                <p:nvPr/>
              </p:nvGrpSpPr>
              <p:grpSpPr bwMode="auto">
                <a:xfrm>
                  <a:off x="3429000" y="5147846"/>
                  <a:ext cx="383438" cy="460177"/>
                  <a:chOff x="8001000" y="4648200"/>
                  <a:chExt cx="383438" cy="460177"/>
                </a:xfrm>
              </p:grpSpPr>
              <p:cxnSp>
                <p:nvCxnSpPr>
                  <p:cNvPr id="49" name="Straight Connector 12">
                    <a:extLst>
                      <a:ext uri="{FF2B5EF4-FFF2-40B4-BE49-F238E27FC236}">
                        <a16:creationId xmlns:a16="http://schemas.microsoft.com/office/drawing/2014/main" id="{D29DB3FC-84C7-43D1-A1A7-70042E4BB238}"/>
                      </a:ext>
                    </a:extLst>
                  </p:cNvPr>
                  <p:cNvCxnSpPr/>
                  <p:nvPr/>
                </p:nvCxnSpPr>
                <p:spPr>
                  <a:xfrm rot="5400000">
                    <a:off x="8153414" y="4723650"/>
                    <a:ext cx="1524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20" name="TextBox 13">
                    <a:extLst>
                      <a:ext uri="{FF2B5EF4-FFF2-40B4-BE49-F238E27FC236}">
                        <a16:creationId xmlns:a16="http://schemas.microsoft.com/office/drawing/2014/main" id="{75D91577-4B27-4DF5-BB0C-DC1135A4B4B6}"/>
                      </a:ext>
                    </a:extLst>
                  </p:cNvPr>
                  <p:cNvSpPr txBox="1">
                    <a:spLocks noChangeArrowheads="1"/>
                  </p:cNvSpPr>
                  <p:nvPr/>
                </p:nvSpPr>
                <p:spPr bwMode="auto">
                  <a:xfrm>
                    <a:off x="8001000"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12</a:t>
                    </a:r>
                  </a:p>
                </p:txBody>
              </p:sp>
            </p:grpSp>
            <p:grpSp>
              <p:nvGrpSpPr>
                <p:cNvPr id="150686" name="Group 15">
                  <a:extLst>
                    <a:ext uri="{FF2B5EF4-FFF2-40B4-BE49-F238E27FC236}">
                      <a16:creationId xmlns:a16="http://schemas.microsoft.com/office/drawing/2014/main" id="{B5AAAD0C-D192-4A2B-8412-D93DD0CA4B36}"/>
                    </a:ext>
                  </a:extLst>
                </p:cNvPr>
                <p:cNvGrpSpPr>
                  <a:grpSpLocks/>
                </p:cNvGrpSpPr>
                <p:nvPr/>
              </p:nvGrpSpPr>
              <p:grpSpPr bwMode="auto">
                <a:xfrm>
                  <a:off x="2971800" y="5147846"/>
                  <a:ext cx="383438" cy="460177"/>
                  <a:chOff x="8001000" y="4648200"/>
                  <a:chExt cx="383438" cy="460177"/>
                </a:xfrm>
              </p:grpSpPr>
              <p:cxnSp>
                <p:nvCxnSpPr>
                  <p:cNvPr id="47" name="Straight Connector 16">
                    <a:extLst>
                      <a:ext uri="{FF2B5EF4-FFF2-40B4-BE49-F238E27FC236}">
                        <a16:creationId xmlns:a16="http://schemas.microsoft.com/office/drawing/2014/main" id="{0E2EDAD8-8665-4C94-9B1A-EC393946F018}"/>
                      </a:ext>
                    </a:extLst>
                  </p:cNvPr>
                  <p:cNvCxnSpPr/>
                  <p:nvPr/>
                </p:nvCxnSpPr>
                <p:spPr>
                  <a:xfrm rot="5400000">
                    <a:off x="8153414" y="4723650"/>
                    <a:ext cx="1524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18" name="TextBox 17">
                    <a:extLst>
                      <a:ext uri="{FF2B5EF4-FFF2-40B4-BE49-F238E27FC236}">
                        <a16:creationId xmlns:a16="http://schemas.microsoft.com/office/drawing/2014/main" id="{0A37122A-8709-4B5A-A3BA-38A042896721}"/>
                      </a:ext>
                    </a:extLst>
                  </p:cNvPr>
                  <p:cNvSpPr txBox="1">
                    <a:spLocks noChangeArrowheads="1"/>
                  </p:cNvSpPr>
                  <p:nvPr/>
                </p:nvSpPr>
                <p:spPr bwMode="auto">
                  <a:xfrm>
                    <a:off x="8001000"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10</a:t>
                    </a:r>
                  </a:p>
                </p:txBody>
              </p:sp>
            </p:grpSp>
            <p:grpSp>
              <p:nvGrpSpPr>
                <p:cNvPr id="150687" name="Group 18">
                  <a:extLst>
                    <a:ext uri="{FF2B5EF4-FFF2-40B4-BE49-F238E27FC236}">
                      <a16:creationId xmlns:a16="http://schemas.microsoft.com/office/drawing/2014/main" id="{C67D0DCB-CD7F-446E-B7E2-63E0AD5D5A7C}"/>
                    </a:ext>
                  </a:extLst>
                </p:cNvPr>
                <p:cNvGrpSpPr>
                  <a:grpSpLocks/>
                </p:cNvGrpSpPr>
                <p:nvPr/>
              </p:nvGrpSpPr>
              <p:grpSpPr bwMode="auto">
                <a:xfrm>
                  <a:off x="3200400" y="5147846"/>
                  <a:ext cx="370101" cy="460177"/>
                  <a:chOff x="8001000" y="4648200"/>
                  <a:chExt cx="370101" cy="460177"/>
                </a:xfrm>
              </p:grpSpPr>
              <p:cxnSp>
                <p:nvCxnSpPr>
                  <p:cNvPr id="45" name="Straight Connector 19">
                    <a:extLst>
                      <a:ext uri="{FF2B5EF4-FFF2-40B4-BE49-F238E27FC236}">
                        <a16:creationId xmlns:a16="http://schemas.microsoft.com/office/drawing/2014/main" id="{D9B920D5-6B54-466A-A49F-A5FE9CAC5C2E}"/>
                      </a:ext>
                    </a:extLst>
                  </p:cNvPr>
                  <p:cNvCxnSpPr/>
                  <p:nvPr/>
                </p:nvCxnSpPr>
                <p:spPr>
                  <a:xfrm rot="5400000">
                    <a:off x="8153414" y="4723650"/>
                    <a:ext cx="1524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16" name="TextBox 20">
                    <a:extLst>
                      <a:ext uri="{FF2B5EF4-FFF2-40B4-BE49-F238E27FC236}">
                        <a16:creationId xmlns:a16="http://schemas.microsoft.com/office/drawing/2014/main" id="{A38D75FC-62E6-49D5-AFEE-98F9CE0BAA84}"/>
                      </a:ext>
                    </a:extLst>
                  </p:cNvPr>
                  <p:cNvSpPr txBox="1">
                    <a:spLocks noChangeArrowheads="1"/>
                  </p:cNvSpPr>
                  <p:nvPr/>
                </p:nvSpPr>
                <p:spPr bwMode="auto">
                  <a:xfrm>
                    <a:off x="8001000" y="4800600"/>
                    <a:ext cx="3701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11</a:t>
                    </a:r>
                  </a:p>
                </p:txBody>
              </p:sp>
            </p:grpSp>
            <p:grpSp>
              <p:nvGrpSpPr>
                <p:cNvPr id="150688" name="Group 21">
                  <a:extLst>
                    <a:ext uri="{FF2B5EF4-FFF2-40B4-BE49-F238E27FC236}">
                      <a16:creationId xmlns:a16="http://schemas.microsoft.com/office/drawing/2014/main" id="{D35CF279-83BD-499D-A9C5-217BE4DF5C28}"/>
                    </a:ext>
                  </a:extLst>
                </p:cNvPr>
                <p:cNvGrpSpPr>
                  <a:grpSpLocks/>
                </p:cNvGrpSpPr>
                <p:nvPr/>
              </p:nvGrpSpPr>
              <p:grpSpPr bwMode="auto">
                <a:xfrm>
                  <a:off x="2825720" y="5147846"/>
                  <a:ext cx="284052" cy="460177"/>
                  <a:chOff x="8069094" y="4648200"/>
                  <a:chExt cx="284052" cy="460177"/>
                </a:xfrm>
              </p:grpSpPr>
              <p:cxnSp>
                <p:nvCxnSpPr>
                  <p:cNvPr id="43" name="Straight Connector 44">
                    <a:extLst>
                      <a:ext uri="{FF2B5EF4-FFF2-40B4-BE49-F238E27FC236}">
                        <a16:creationId xmlns:a16="http://schemas.microsoft.com/office/drawing/2014/main" id="{05084415-A6B1-4ECB-8385-547C92986C73}"/>
                      </a:ext>
                    </a:extLst>
                  </p:cNvPr>
                  <p:cNvCxnSpPr/>
                  <p:nvPr/>
                </p:nvCxnSpPr>
                <p:spPr>
                  <a:xfrm rot="5400000">
                    <a:off x="8156451" y="4723650"/>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14" name="TextBox 45">
                    <a:extLst>
                      <a:ext uri="{FF2B5EF4-FFF2-40B4-BE49-F238E27FC236}">
                        <a16:creationId xmlns:a16="http://schemas.microsoft.com/office/drawing/2014/main" id="{0482EA47-B66E-43B0-BE4F-F2645195D1C2}"/>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9</a:t>
                    </a:r>
                  </a:p>
                </p:txBody>
              </p:sp>
            </p:grpSp>
            <p:grpSp>
              <p:nvGrpSpPr>
                <p:cNvPr id="150689" name="Group 27">
                  <a:extLst>
                    <a:ext uri="{FF2B5EF4-FFF2-40B4-BE49-F238E27FC236}">
                      <a16:creationId xmlns:a16="http://schemas.microsoft.com/office/drawing/2014/main" id="{F3F57B9B-E34A-4BDB-92C3-D9C61449B288}"/>
                    </a:ext>
                  </a:extLst>
                </p:cNvPr>
                <p:cNvGrpSpPr>
                  <a:grpSpLocks/>
                </p:cNvGrpSpPr>
                <p:nvPr/>
              </p:nvGrpSpPr>
              <p:grpSpPr bwMode="auto">
                <a:xfrm>
                  <a:off x="996920" y="5147846"/>
                  <a:ext cx="284052" cy="460177"/>
                  <a:chOff x="8069094" y="4648200"/>
                  <a:chExt cx="284052" cy="460177"/>
                </a:xfrm>
              </p:grpSpPr>
              <p:cxnSp>
                <p:nvCxnSpPr>
                  <p:cNvPr id="41" name="Straight Connector 42">
                    <a:extLst>
                      <a:ext uri="{FF2B5EF4-FFF2-40B4-BE49-F238E27FC236}">
                        <a16:creationId xmlns:a16="http://schemas.microsoft.com/office/drawing/2014/main" id="{D3543418-F483-44E1-B297-39BC701BF3A0}"/>
                      </a:ext>
                    </a:extLst>
                  </p:cNvPr>
                  <p:cNvCxnSpPr/>
                  <p:nvPr/>
                </p:nvCxnSpPr>
                <p:spPr>
                  <a:xfrm rot="5400000">
                    <a:off x="8156454" y="4723650"/>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12" name="TextBox 43">
                    <a:extLst>
                      <a:ext uri="{FF2B5EF4-FFF2-40B4-BE49-F238E27FC236}">
                        <a16:creationId xmlns:a16="http://schemas.microsoft.com/office/drawing/2014/main" id="{97EA60ED-D0FB-4897-B5DB-900628FFF0AC}"/>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a:t>
                    </a:r>
                  </a:p>
                </p:txBody>
              </p:sp>
            </p:grpSp>
            <p:grpSp>
              <p:nvGrpSpPr>
                <p:cNvPr id="150690" name="Group 30">
                  <a:extLst>
                    <a:ext uri="{FF2B5EF4-FFF2-40B4-BE49-F238E27FC236}">
                      <a16:creationId xmlns:a16="http://schemas.microsoft.com/office/drawing/2014/main" id="{BC38A0EA-C4FA-443D-BC1A-D61E37FDB1E4}"/>
                    </a:ext>
                  </a:extLst>
                </p:cNvPr>
                <p:cNvGrpSpPr>
                  <a:grpSpLocks/>
                </p:cNvGrpSpPr>
                <p:nvPr/>
              </p:nvGrpSpPr>
              <p:grpSpPr bwMode="auto">
                <a:xfrm>
                  <a:off x="1225520" y="5147846"/>
                  <a:ext cx="284052" cy="460177"/>
                  <a:chOff x="8069094" y="4648200"/>
                  <a:chExt cx="284052" cy="460177"/>
                </a:xfrm>
              </p:grpSpPr>
              <p:cxnSp>
                <p:nvCxnSpPr>
                  <p:cNvPr id="39" name="Straight Connector 40">
                    <a:extLst>
                      <a:ext uri="{FF2B5EF4-FFF2-40B4-BE49-F238E27FC236}">
                        <a16:creationId xmlns:a16="http://schemas.microsoft.com/office/drawing/2014/main" id="{AF3FBC13-12E5-4A8B-B643-F46F412723CE}"/>
                      </a:ext>
                    </a:extLst>
                  </p:cNvPr>
                  <p:cNvCxnSpPr/>
                  <p:nvPr/>
                </p:nvCxnSpPr>
                <p:spPr>
                  <a:xfrm rot="5400000">
                    <a:off x="8156454" y="4723650"/>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10" name="TextBox 41">
                    <a:extLst>
                      <a:ext uri="{FF2B5EF4-FFF2-40B4-BE49-F238E27FC236}">
                        <a16:creationId xmlns:a16="http://schemas.microsoft.com/office/drawing/2014/main" id="{F3153812-0CBC-414C-8839-CFFC50C022FC}"/>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2</a:t>
                    </a:r>
                  </a:p>
                </p:txBody>
              </p:sp>
            </p:grpSp>
            <p:grpSp>
              <p:nvGrpSpPr>
                <p:cNvPr id="150691" name="Group 33">
                  <a:extLst>
                    <a:ext uri="{FF2B5EF4-FFF2-40B4-BE49-F238E27FC236}">
                      <a16:creationId xmlns:a16="http://schemas.microsoft.com/office/drawing/2014/main" id="{B4FB7C58-C2DE-4053-8CA9-3510DB7E5732}"/>
                    </a:ext>
                  </a:extLst>
                </p:cNvPr>
                <p:cNvGrpSpPr>
                  <a:grpSpLocks/>
                </p:cNvGrpSpPr>
                <p:nvPr/>
              </p:nvGrpSpPr>
              <p:grpSpPr bwMode="auto">
                <a:xfrm>
                  <a:off x="1454120" y="5147846"/>
                  <a:ext cx="284052" cy="460177"/>
                  <a:chOff x="8069094" y="4648200"/>
                  <a:chExt cx="284052" cy="460177"/>
                </a:xfrm>
              </p:grpSpPr>
              <p:cxnSp>
                <p:nvCxnSpPr>
                  <p:cNvPr id="37" name="Straight Connector 38">
                    <a:extLst>
                      <a:ext uri="{FF2B5EF4-FFF2-40B4-BE49-F238E27FC236}">
                        <a16:creationId xmlns:a16="http://schemas.microsoft.com/office/drawing/2014/main" id="{0FB5F0C8-70D4-488A-BFFF-0962A301D8A7}"/>
                      </a:ext>
                    </a:extLst>
                  </p:cNvPr>
                  <p:cNvCxnSpPr/>
                  <p:nvPr/>
                </p:nvCxnSpPr>
                <p:spPr>
                  <a:xfrm rot="5400000">
                    <a:off x="8156453" y="4723650"/>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08" name="TextBox 39">
                    <a:extLst>
                      <a:ext uri="{FF2B5EF4-FFF2-40B4-BE49-F238E27FC236}">
                        <a16:creationId xmlns:a16="http://schemas.microsoft.com/office/drawing/2014/main" id="{A72C4CEF-3BEF-4701-BDAB-B9C99C9B0CC6}"/>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3</a:t>
                    </a:r>
                  </a:p>
                </p:txBody>
              </p:sp>
            </p:grpSp>
            <p:grpSp>
              <p:nvGrpSpPr>
                <p:cNvPr id="150692" name="Group 36">
                  <a:extLst>
                    <a:ext uri="{FF2B5EF4-FFF2-40B4-BE49-F238E27FC236}">
                      <a16:creationId xmlns:a16="http://schemas.microsoft.com/office/drawing/2014/main" id="{5C3F9679-36E8-435E-97E6-894D2B5F8EA4}"/>
                    </a:ext>
                  </a:extLst>
                </p:cNvPr>
                <p:cNvGrpSpPr>
                  <a:grpSpLocks/>
                </p:cNvGrpSpPr>
                <p:nvPr/>
              </p:nvGrpSpPr>
              <p:grpSpPr bwMode="auto">
                <a:xfrm>
                  <a:off x="1682720" y="5147846"/>
                  <a:ext cx="284052" cy="460177"/>
                  <a:chOff x="8069094" y="4648200"/>
                  <a:chExt cx="284052" cy="460177"/>
                </a:xfrm>
              </p:grpSpPr>
              <p:cxnSp>
                <p:nvCxnSpPr>
                  <p:cNvPr id="35" name="Straight Connector 36">
                    <a:extLst>
                      <a:ext uri="{FF2B5EF4-FFF2-40B4-BE49-F238E27FC236}">
                        <a16:creationId xmlns:a16="http://schemas.microsoft.com/office/drawing/2014/main" id="{51E2457B-19A5-4708-9F74-37590A62E637}"/>
                      </a:ext>
                    </a:extLst>
                  </p:cNvPr>
                  <p:cNvCxnSpPr/>
                  <p:nvPr/>
                </p:nvCxnSpPr>
                <p:spPr>
                  <a:xfrm rot="5400000">
                    <a:off x="8156453" y="4723650"/>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06" name="TextBox 37">
                    <a:extLst>
                      <a:ext uri="{FF2B5EF4-FFF2-40B4-BE49-F238E27FC236}">
                        <a16:creationId xmlns:a16="http://schemas.microsoft.com/office/drawing/2014/main" id="{69C054CF-3A0F-4EE2-8021-C6B23FDF83F1}"/>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4</a:t>
                    </a:r>
                  </a:p>
                </p:txBody>
              </p:sp>
            </p:grpSp>
            <p:grpSp>
              <p:nvGrpSpPr>
                <p:cNvPr id="150693" name="Group 39">
                  <a:extLst>
                    <a:ext uri="{FF2B5EF4-FFF2-40B4-BE49-F238E27FC236}">
                      <a16:creationId xmlns:a16="http://schemas.microsoft.com/office/drawing/2014/main" id="{D0F1D158-5487-4566-95F7-C90F50AFA2DC}"/>
                    </a:ext>
                  </a:extLst>
                </p:cNvPr>
                <p:cNvGrpSpPr>
                  <a:grpSpLocks/>
                </p:cNvGrpSpPr>
                <p:nvPr/>
              </p:nvGrpSpPr>
              <p:grpSpPr bwMode="auto">
                <a:xfrm>
                  <a:off x="1911320" y="5147846"/>
                  <a:ext cx="284052" cy="460177"/>
                  <a:chOff x="8069094" y="4648200"/>
                  <a:chExt cx="284052" cy="460177"/>
                </a:xfrm>
              </p:grpSpPr>
              <p:cxnSp>
                <p:nvCxnSpPr>
                  <p:cNvPr id="33" name="Straight Connector 34">
                    <a:extLst>
                      <a:ext uri="{FF2B5EF4-FFF2-40B4-BE49-F238E27FC236}">
                        <a16:creationId xmlns:a16="http://schemas.microsoft.com/office/drawing/2014/main" id="{DF1E177E-1791-4344-ADE9-BE4A371E67DA}"/>
                      </a:ext>
                    </a:extLst>
                  </p:cNvPr>
                  <p:cNvCxnSpPr/>
                  <p:nvPr/>
                </p:nvCxnSpPr>
                <p:spPr>
                  <a:xfrm rot="5400000">
                    <a:off x="8156452" y="4723650"/>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04" name="TextBox 35">
                    <a:extLst>
                      <a:ext uri="{FF2B5EF4-FFF2-40B4-BE49-F238E27FC236}">
                        <a16:creationId xmlns:a16="http://schemas.microsoft.com/office/drawing/2014/main" id="{DE7F734A-E65C-4BAF-B8D3-27A8A1B98B2A}"/>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5</a:t>
                    </a:r>
                  </a:p>
                </p:txBody>
              </p:sp>
            </p:grpSp>
            <p:grpSp>
              <p:nvGrpSpPr>
                <p:cNvPr id="150694" name="Group 42">
                  <a:extLst>
                    <a:ext uri="{FF2B5EF4-FFF2-40B4-BE49-F238E27FC236}">
                      <a16:creationId xmlns:a16="http://schemas.microsoft.com/office/drawing/2014/main" id="{D889085A-18C3-4ED3-B92F-BBA88AE084E4}"/>
                    </a:ext>
                  </a:extLst>
                </p:cNvPr>
                <p:cNvGrpSpPr>
                  <a:grpSpLocks/>
                </p:cNvGrpSpPr>
                <p:nvPr/>
              </p:nvGrpSpPr>
              <p:grpSpPr bwMode="auto">
                <a:xfrm>
                  <a:off x="2139920" y="5147846"/>
                  <a:ext cx="284052" cy="460177"/>
                  <a:chOff x="8069094" y="4648200"/>
                  <a:chExt cx="284052" cy="460177"/>
                </a:xfrm>
              </p:grpSpPr>
              <p:cxnSp>
                <p:nvCxnSpPr>
                  <p:cNvPr id="31" name="Straight Connector 32">
                    <a:extLst>
                      <a:ext uri="{FF2B5EF4-FFF2-40B4-BE49-F238E27FC236}">
                        <a16:creationId xmlns:a16="http://schemas.microsoft.com/office/drawing/2014/main" id="{E57F6AB7-237A-4F66-BDA2-3CD6B55442F5}"/>
                      </a:ext>
                    </a:extLst>
                  </p:cNvPr>
                  <p:cNvCxnSpPr/>
                  <p:nvPr/>
                </p:nvCxnSpPr>
                <p:spPr>
                  <a:xfrm rot="5400000">
                    <a:off x="8156452" y="4723650"/>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02" name="TextBox 33">
                    <a:extLst>
                      <a:ext uri="{FF2B5EF4-FFF2-40B4-BE49-F238E27FC236}">
                        <a16:creationId xmlns:a16="http://schemas.microsoft.com/office/drawing/2014/main" id="{C94A5AA5-F8C8-47DE-9D91-8BBDA55FFF5B}"/>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6</a:t>
                    </a:r>
                  </a:p>
                </p:txBody>
              </p:sp>
            </p:grpSp>
            <p:grpSp>
              <p:nvGrpSpPr>
                <p:cNvPr id="150695" name="Group 45">
                  <a:extLst>
                    <a:ext uri="{FF2B5EF4-FFF2-40B4-BE49-F238E27FC236}">
                      <a16:creationId xmlns:a16="http://schemas.microsoft.com/office/drawing/2014/main" id="{E8E4BF79-CF43-40B1-8064-8B7D686275BC}"/>
                    </a:ext>
                  </a:extLst>
                </p:cNvPr>
                <p:cNvGrpSpPr>
                  <a:grpSpLocks/>
                </p:cNvGrpSpPr>
                <p:nvPr/>
              </p:nvGrpSpPr>
              <p:grpSpPr bwMode="auto">
                <a:xfrm>
                  <a:off x="2368520" y="5147846"/>
                  <a:ext cx="284052" cy="460177"/>
                  <a:chOff x="8069094" y="4648200"/>
                  <a:chExt cx="284052" cy="460177"/>
                </a:xfrm>
              </p:grpSpPr>
              <p:cxnSp>
                <p:nvCxnSpPr>
                  <p:cNvPr id="29" name="Straight Connector 30">
                    <a:extLst>
                      <a:ext uri="{FF2B5EF4-FFF2-40B4-BE49-F238E27FC236}">
                        <a16:creationId xmlns:a16="http://schemas.microsoft.com/office/drawing/2014/main" id="{8D0BD4AE-6C10-4B67-8EA9-4B703C38958E}"/>
                      </a:ext>
                    </a:extLst>
                  </p:cNvPr>
                  <p:cNvCxnSpPr/>
                  <p:nvPr/>
                </p:nvCxnSpPr>
                <p:spPr>
                  <a:xfrm rot="5400000">
                    <a:off x="8156452" y="4723650"/>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700" name="TextBox 31">
                    <a:extLst>
                      <a:ext uri="{FF2B5EF4-FFF2-40B4-BE49-F238E27FC236}">
                        <a16:creationId xmlns:a16="http://schemas.microsoft.com/office/drawing/2014/main" id="{7BDE1107-5EC0-4383-9B27-CEB2373AF010}"/>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7</a:t>
                    </a:r>
                  </a:p>
                </p:txBody>
              </p:sp>
            </p:grpSp>
            <p:grpSp>
              <p:nvGrpSpPr>
                <p:cNvPr id="150696" name="Group 48">
                  <a:extLst>
                    <a:ext uri="{FF2B5EF4-FFF2-40B4-BE49-F238E27FC236}">
                      <a16:creationId xmlns:a16="http://schemas.microsoft.com/office/drawing/2014/main" id="{D92E3A45-A0DB-4169-93EB-5DCDCDC6EF5D}"/>
                    </a:ext>
                  </a:extLst>
                </p:cNvPr>
                <p:cNvGrpSpPr>
                  <a:grpSpLocks/>
                </p:cNvGrpSpPr>
                <p:nvPr/>
              </p:nvGrpSpPr>
              <p:grpSpPr bwMode="auto">
                <a:xfrm>
                  <a:off x="2597120" y="5147846"/>
                  <a:ext cx="284052" cy="460177"/>
                  <a:chOff x="8069094" y="4648200"/>
                  <a:chExt cx="284052" cy="460177"/>
                </a:xfrm>
              </p:grpSpPr>
              <p:cxnSp>
                <p:nvCxnSpPr>
                  <p:cNvPr id="27" name="Straight Connector 24">
                    <a:extLst>
                      <a:ext uri="{FF2B5EF4-FFF2-40B4-BE49-F238E27FC236}">
                        <a16:creationId xmlns:a16="http://schemas.microsoft.com/office/drawing/2014/main" id="{1606444E-2873-4B6D-B254-65C8B7934EB7}"/>
                      </a:ext>
                    </a:extLst>
                  </p:cNvPr>
                  <p:cNvCxnSpPr/>
                  <p:nvPr/>
                </p:nvCxnSpPr>
                <p:spPr>
                  <a:xfrm rot="5400000">
                    <a:off x="8156451" y="4723650"/>
                    <a:ext cx="1524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98" name="TextBox 29">
                    <a:extLst>
                      <a:ext uri="{FF2B5EF4-FFF2-40B4-BE49-F238E27FC236}">
                        <a16:creationId xmlns:a16="http://schemas.microsoft.com/office/drawing/2014/main" id="{CDC95239-5C0C-4A01-8421-79CC4D95E3FA}"/>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8</a:t>
                    </a:r>
                  </a:p>
                </p:txBody>
              </p:sp>
            </p:grpSp>
          </p:grpSp>
        </p:grpSp>
        <p:sp>
          <p:nvSpPr>
            <p:cNvPr id="150682" name="TextBox 13">
              <a:extLst>
                <a:ext uri="{FF2B5EF4-FFF2-40B4-BE49-F238E27FC236}">
                  <a16:creationId xmlns:a16="http://schemas.microsoft.com/office/drawing/2014/main" id="{297DFAEE-8F99-41DF-B406-5747212D1C8F}"/>
                </a:ext>
              </a:extLst>
            </p:cNvPr>
            <p:cNvSpPr txBox="1">
              <a:spLocks noChangeArrowheads="1"/>
            </p:cNvSpPr>
            <p:nvPr/>
          </p:nvSpPr>
          <p:spPr bwMode="auto">
            <a:xfrm>
              <a:off x="1986527" y="5620856"/>
              <a:ext cx="1758766" cy="338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latin typeface="Arial" panose="020B0604020202020204" pitchFamily="34" charset="0"/>
                  <a:ea typeface="新細明體" panose="02020500000000000000" pitchFamily="18" charset="-120"/>
                </a:rPr>
                <a:t>冰淇淋供給量</a:t>
              </a:r>
              <a:r>
                <a:rPr lang="en-US" altLang="zh-TW" sz="1600">
                  <a:latin typeface="Arial" panose="020B0604020202020204" pitchFamily="34" charset="0"/>
                  <a:ea typeface="新細明體" panose="02020500000000000000" pitchFamily="18" charset="-120"/>
                </a:rPr>
                <a:t>(</a:t>
              </a:r>
              <a:r>
                <a:rPr lang="zh-TW" altLang="en-US" sz="1600">
                  <a:latin typeface="Arial" panose="020B0604020202020204" pitchFamily="34" charset="0"/>
                  <a:ea typeface="新細明體" panose="02020500000000000000" pitchFamily="18" charset="-120"/>
                </a:rPr>
                <a:t>球</a:t>
              </a:r>
              <a:r>
                <a:rPr lang="en-US" altLang="zh-TW" sz="1600">
                  <a:latin typeface="Arial" panose="020B0604020202020204" pitchFamily="34" charset="0"/>
                  <a:ea typeface="新細明體" panose="02020500000000000000" pitchFamily="18" charset="-120"/>
                </a:rPr>
                <a:t>)</a:t>
              </a:r>
              <a:endParaRPr lang="zh-TW" altLang="en-US" sz="1600">
                <a:latin typeface="Arial" panose="020B0604020202020204" pitchFamily="34" charset="0"/>
                <a:ea typeface="新細明體" panose="02020500000000000000" pitchFamily="18" charset="-120"/>
              </a:endParaRPr>
            </a:p>
          </p:txBody>
        </p:sp>
      </p:grpSp>
      <p:grpSp>
        <p:nvGrpSpPr>
          <p:cNvPr id="51" name="Group 52">
            <a:extLst>
              <a:ext uri="{FF2B5EF4-FFF2-40B4-BE49-F238E27FC236}">
                <a16:creationId xmlns:a16="http://schemas.microsoft.com/office/drawing/2014/main" id="{0FA5ED03-91E4-4E0E-B975-979A64DFB0E9}"/>
              </a:ext>
            </a:extLst>
          </p:cNvPr>
          <p:cNvGrpSpPr>
            <a:grpSpLocks/>
          </p:cNvGrpSpPr>
          <p:nvPr/>
        </p:nvGrpSpPr>
        <p:grpSpPr bwMode="auto">
          <a:xfrm>
            <a:off x="-46038" y="1755775"/>
            <a:ext cx="884238" cy="3873500"/>
            <a:chOff x="3838896" y="927821"/>
            <a:chExt cx="885251" cy="3873572"/>
          </a:xfrm>
        </p:grpSpPr>
        <p:cxnSp>
          <p:nvCxnSpPr>
            <p:cNvPr id="52" name="Straight Connector 53">
              <a:extLst>
                <a:ext uri="{FF2B5EF4-FFF2-40B4-BE49-F238E27FC236}">
                  <a16:creationId xmlns:a16="http://schemas.microsoft.com/office/drawing/2014/main" id="{84EABE1B-3388-4AD0-A1CA-458D60273CC8}"/>
                </a:ext>
              </a:extLst>
            </p:cNvPr>
            <p:cNvCxnSpPr/>
            <p:nvPr/>
          </p:nvCxnSpPr>
          <p:spPr>
            <a:xfrm rot="5400000">
              <a:off x="2895936" y="3124167"/>
              <a:ext cx="3352862" cy="1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0661" name="Group 56">
              <a:extLst>
                <a:ext uri="{FF2B5EF4-FFF2-40B4-BE49-F238E27FC236}">
                  <a16:creationId xmlns:a16="http://schemas.microsoft.com/office/drawing/2014/main" id="{FE1B8E8E-89AA-4808-A329-BB53644AF628}"/>
                </a:ext>
              </a:extLst>
            </p:cNvPr>
            <p:cNvGrpSpPr>
              <a:grpSpLocks/>
            </p:cNvGrpSpPr>
            <p:nvPr/>
          </p:nvGrpSpPr>
          <p:grpSpPr bwMode="auto">
            <a:xfrm>
              <a:off x="4171146" y="1828800"/>
              <a:ext cx="553001" cy="307783"/>
              <a:chOff x="6304999" y="2286000"/>
              <a:chExt cx="553001" cy="307783"/>
            </a:xfrm>
          </p:grpSpPr>
          <p:sp>
            <p:nvSpPr>
              <p:cNvPr id="150678" name="TextBox 53">
                <a:extLst>
                  <a:ext uri="{FF2B5EF4-FFF2-40B4-BE49-F238E27FC236}">
                    <a16:creationId xmlns:a16="http://schemas.microsoft.com/office/drawing/2014/main" id="{47199BD4-D435-44BF-B41B-7184F83EDCD1}"/>
                  </a:ext>
                </a:extLst>
              </p:cNvPr>
              <p:cNvSpPr txBox="1">
                <a:spLocks noChangeArrowheads="1"/>
              </p:cNvSpPr>
              <p:nvPr/>
            </p:nvSpPr>
            <p:spPr bwMode="auto">
              <a:xfrm>
                <a:off x="6304999" y="2286000"/>
                <a:ext cx="383877"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$6</a:t>
                </a:r>
              </a:p>
            </p:txBody>
          </p:sp>
          <p:cxnSp>
            <p:nvCxnSpPr>
              <p:cNvPr id="71" name="Straight Connector 55">
                <a:extLst>
                  <a:ext uri="{FF2B5EF4-FFF2-40B4-BE49-F238E27FC236}">
                    <a16:creationId xmlns:a16="http://schemas.microsoft.com/office/drawing/2014/main" id="{AB47463A-DFA6-48F0-94A3-1244B7029CBE}"/>
                  </a:ext>
                </a:extLst>
              </p:cNvPr>
              <p:cNvCxnSpPr/>
              <p:nvPr/>
            </p:nvCxnSpPr>
            <p:spPr>
              <a:xfrm>
                <a:off x="6705425" y="2513755"/>
                <a:ext cx="1525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62" name="Group 57">
              <a:extLst>
                <a:ext uri="{FF2B5EF4-FFF2-40B4-BE49-F238E27FC236}">
                  <a16:creationId xmlns:a16="http://schemas.microsoft.com/office/drawing/2014/main" id="{3C5F5D57-8A21-4AE3-AD58-7C116E51739B}"/>
                </a:ext>
              </a:extLst>
            </p:cNvPr>
            <p:cNvGrpSpPr>
              <a:grpSpLocks/>
            </p:cNvGrpSpPr>
            <p:nvPr/>
          </p:nvGrpSpPr>
          <p:grpSpPr bwMode="auto">
            <a:xfrm>
              <a:off x="4284959" y="2297668"/>
              <a:ext cx="439188" cy="307783"/>
              <a:chOff x="6418812" y="2286000"/>
              <a:chExt cx="439188" cy="307783"/>
            </a:xfrm>
          </p:grpSpPr>
          <p:sp>
            <p:nvSpPr>
              <p:cNvPr id="150676" name="TextBox 69">
                <a:extLst>
                  <a:ext uri="{FF2B5EF4-FFF2-40B4-BE49-F238E27FC236}">
                    <a16:creationId xmlns:a16="http://schemas.microsoft.com/office/drawing/2014/main" id="{33323BCE-C715-4CD9-AF2D-C15E5B06575E}"/>
                  </a:ext>
                </a:extLst>
              </p:cNvPr>
              <p:cNvSpPr txBox="1">
                <a:spLocks noChangeArrowheads="1"/>
              </p:cNvSpPr>
              <p:nvPr/>
            </p:nvSpPr>
            <p:spPr bwMode="auto">
              <a:xfrm>
                <a:off x="6418812" y="2286000"/>
                <a:ext cx="284378"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5</a:t>
                </a:r>
              </a:p>
            </p:txBody>
          </p:sp>
          <p:cxnSp>
            <p:nvCxnSpPr>
              <p:cNvPr id="69" name="Straight Connector 70">
                <a:extLst>
                  <a:ext uri="{FF2B5EF4-FFF2-40B4-BE49-F238E27FC236}">
                    <a16:creationId xmlns:a16="http://schemas.microsoft.com/office/drawing/2014/main" id="{35F73404-93CE-41D2-8B8B-27AF25F73833}"/>
                  </a:ext>
                </a:extLst>
              </p:cNvPr>
              <p:cNvCxnSpPr/>
              <p:nvPr/>
            </p:nvCxnSpPr>
            <p:spPr>
              <a:xfrm>
                <a:off x="6705425" y="2514795"/>
                <a:ext cx="1525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63" name="Group 60">
              <a:extLst>
                <a:ext uri="{FF2B5EF4-FFF2-40B4-BE49-F238E27FC236}">
                  <a16:creationId xmlns:a16="http://schemas.microsoft.com/office/drawing/2014/main" id="{02F5868A-15DA-4418-B214-F0D31F94BE67}"/>
                </a:ext>
              </a:extLst>
            </p:cNvPr>
            <p:cNvGrpSpPr>
              <a:grpSpLocks/>
            </p:cNvGrpSpPr>
            <p:nvPr/>
          </p:nvGrpSpPr>
          <p:grpSpPr bwMode="auto">
            <a:xfrm>
              <a:off x="4284959" y="2754868"/>
              <a:ext cx="439188" cy="307783"/>
              <a:chOff x="6418812" y="2286000"/>
              <a:chExt cx="439188" cy="307783"/>
            </a:xfrm>
          </p:grpSpPr>
          <p:sp>
            <p:nvSpPr>
              <p:cNvPr id="150674" name="TextBox 67">
                <a:extLst>
                  <a:ext uri="{FF2B5EF4-FFF2-40B4-BE49-F238E27FC236}">
                    <a16:creationId xmlns:a16="http://schemas.microsoft.com/office/drawing/2014/main" id="{05F31153-818C-4631-82EA-84BA92A9C750}"/>
                  </a:ext>
                </a:extLst>
              </p:cNvPr>
              <p:cNvSpPr txBox="1">
                <a:spLocks noChangeArrowheads="1"/>
              </p:cNvSpPr>
              <p:nvPr/>
            </p:nvSpPr>
            <p:spPr bwMode="auto">
              <a:xfrm>
                <a:off x="6418812" y="2286000"/>
                <a:ext cx="284378"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4</a:t>
                </a:r>
              </a:p>
            </p:txBody>
          </p:sp>
          <p:cxnSp>
            <p:nvCxnSpPr>
              <p:cNvPr id="67" name="Straight Connector 68">
                <a:extLst>
                  <a:ext uri="{FF2B5EF4-FFF2-40B4-BE49-F238E27FC236}">
                    <a16:creationId xmlns:a16="http://schemas.microsoft.com/office/drawing/2014/main" id="{5EEA74CB-4000-4BF3-9EC0-BA0E7107DCA5}"/>
                  </a:ext>
                </a:extLst>
              </p:cNvPr>
              <p:cNvCxnSpPr/>
              <p:nvPr/>
            </p:nvCxnSpPr>
            <p:spPr>
              <a:xfrm>
                <a:off x="6705425" y="2514804"/>
                <a:ext cx="1525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64" name="Group 63">
              <a:extLst>
                <a:ext uri="{FF2B5EF4-FFF2-40B4-BE49-F238E27FC236}">
                  <a16:creationId xmlns:a16="http://schemas.microsoft.com/office/drawing/2014/main" id="{C1A01816-4BCA-418F-B31E-02A88726C884}"/>
                </a:ext>
              </a:extLst>
            </p:cNvPr>
            <p:cNvGrpSpPr>
              <a:grpSpLocks/>
            </p:cNvGrpSpPr>
            <p:nvPr/>
          </p:nvGrpSpPr>
          <p:grpSpPr bwMode="auto">
            <a:xfrm>
              <a:off x="4284959" y="3212068"/>
              <a:ext cx="439188" cy="307783"/>
              <a:chOff x="6418812" y="2286000"/>
              <a:chExt cx="439188" cy="307783"/>
            </a:xfrm>
          </p:grpSpPr>
          <p:sp>
            <p:nvSpPr>
              <p:cNvPr id="150672" name="TextBox 65">
                <a:extLst>
                  <a:ext uri="{FF2B5EF4-FFF2-40B4-BE49-F238E27FC236}">
                    <a16:creationId xmlns:a16="http://schemas.microsoft.com/office/drawing/2014/main" id="{039605CB-4896-43FD-A123-0132926AD713}"/>
                  </a:ext>
                </a:extLst>
              </p:cNvPr>
              <p:cNvSpPr txBox="1">
                <a:spLocks noChangeArrowheads="1"/>
              </p:cNvSpPr>
              <p:nvPr/>
            </p:nvSpPr>
            <p:spPr bwMode="auto">
              <a:xfrm>
                <a:off x="6418812" y="2286000"/>
                <a:ext cx="284378"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3</a:t>
                </a:r>
              </a:p>
            </p:txBody>
          </p:sp>
          <p:cxnSp>
            <p:nvCxnSpPr>
              <p:cNvPr id="65" name="Straight Connector 66">
                <a:extLst>
                  <a:ext uri="{FF2B5EF4-FFF2-40B4-BE49-F238E27FC236}">
                    <a16:creationId xmlns:a16="http://schemas.microsoft.com/office/drawing/2014/main" id="{57321770-D6F1-43F9-B0D8-74C6F0018662}"/>
                  </a:ext>
                </a:extLst>
              </p:cNvPr>
              <p:cNvCxnSpPr/>
              <p:nvPr/>
            </p:nvCxnSpPr>
            <p:spPr>
              <a:xfrm>
                <a:off x="6705425" y="2514812"/>
                <a:ext cx="1525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65" name="Group 66">
              <a:extLst>
                <a:ext uri="{FF2B5EF4-FFF2-40B4-BE49-F238E27FC236}">
                  <a16:creationId xmlns:a16="http://schemas.microsoft.com/office/drawing/2014/main" id="{53E326EB-7CF5-40D3-90DA-CED72775399F}"/>
                </a:ext>
              </a:extLst>
            </p:cNvPr>
            <p:cNvGrpSpPr>
              <a:grpSpLocks/>
            </p:cNvGrpSpPr>
            <p:nvPr/>
          </p:nvGrpSpPr>
          <p:grpSpPr bwMode="auto">
            <a:xfrm>
              <a:off x="4284959" y="3669268"/>
              <a:ext cx="439188" cy="307783"/>
              <a:chOff x="6418812" y="2286000"/>
              <a:chExt cx="439188" cy="307783"/>
            </a:xfrm>
          </p:grpSpPr>
          <p:sp>
            <p:nvSpPr>
              <p:cNvPr id="150670" name="TextBox 63">
                <a:extLst>
                  <a:ext uri="{FF2B5EF4-FFF2-40B4-BE49-F238E27FC236}">
                    <a16:creationId xmlns:a16="http://schemas.microsoft.com/office/drawing/2014/main" id="{CD9CCFDC-4CE9-4E95-A3FE-25328783E6D5}"/>
                  </a:ext>
                </a:extLst>
              </p:cNvPr>
              <p:cNvSpPr txBox="1">
                <a:spLocks noChangeArrowheads="1"/>
              </p:cNvSpPr>
              <p:nvPr/>
            </p:nvSpPr>
            <p:spPr bwMode="auto">
              <a:xfrm>
                <a:off x="6418812" y="2286000"/>
                <a:ext cx="284378"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2</a:t>
                </a:r>
              </a:p>
            </p:txBody>
          </p:sp>
          <p:cxnSp>
            <p:nvCxnSpPr>
              <p:cNvPr id="63" name="Straight Connector 64">
                <a:extLst>
                  <a:ext uri="{FF2B5EF4-FFF2-40B4-BE49-F238E27FC236}">
                    <a16:creationId xmlns:a16="http://schemas.microsoft.com/office/drawing/2014/main" id="{8C4ABB64-B230-4F41-8423-6A693E8C3FEE}"/>
                  </a:ext>
                </a:extLst>
              </p:cNvPr>
              <p:cNvCxnSpPr/>
              <p:nvPr/>
            </p:nvCxnSpPr>
            <p:spPr>
              <a:xfrm>
                <a:off x="6705425" y="2514821"/>
                <a:ext cx="1525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66" name="Group 69">
              <a:extLst>
                <a:ext uri="{FF2B5EF4-FFF2-40B4-BE49-F238E27FC236}">
                  <a16:creationId xmlns:a16="http://schemas.microsoft.com/office/drawing/2014/main" id="{C0D07E89-A68C-413E-A776-832AE693EB53}"/>
                </a:ext>
              </a:extLst>
            </p:cNvPr>
            <p:cNvGrpSpPr>
              <a:grpSpLocks/>
            </p:cNvGrpSpPr>
            <p:nvPr/>
          </p:nvGrpSpPr>
          <p:grpSpPr bwMode="auto">
            <a:xfrm>
              <a:off x="4284959" y="4126468"/>
              <a:ext cx="439188" cy="307783"/>
              <a:chOff x="6418812" y="2286000"/>
              <a:chExt cx="439188" cy="307783"/>
            </a:xfrm>
          </p:grpSpPr>
          <p:sp>
            <p:nvSpPr>
              <p:cNvPr id="150668" name="TextBox 61">
                <a:extLst>
                  <a:ext uri="{FF2B5EF4-FFF2-40B4-BE49-F238E27FC236}">
                    <a16:creationId xmlns:a16="http://schemas.microsoft.com/office/drawing/2014/main" id="{C54F42F4-3D26-4C08-B266-29D4CCF47DA8}"/>
                  </a:ext>
                </a:extLst>
              </p:cNvPr>
              <p:cNvSpPr txBox="1">
                <a:spLocks noChangeArrowheads="1"/>
              </p:cNvSpPr>
              <p:nvPr/>
            </p:nvSpPr>
            <p:spPr bwMode="auto">
              <a:xfrm>
                <a:off x="6418812" y="2286000"/>
                <a:ext cx="284378" cy="307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a:t>
                </a:r>
              </a:p>
            </p:txBody>
          </p:sp>
          <p:cxnSp>
            <p:nvCxnSpPr>
              <p:cNvPr id="61" name="Straight Connector 62">
                <a:extLst>
                  <a:ext uri="{FF2B5EF4-FFF2-40B4-BE49-F238E27FC236}">
                    <a16:creationId xmlns:a16="http://schemas.microsoft.com/office/drawing/2014/main" id="{5886BCBB-994A-43D5-9816-BCD7603536F9}"/>
                  </a:ext>
                </a:extLst>
              </p:cNvPr>
              <p:cNvCxnSpPr/>
              <p:nvPr/>
            </p:nvCxnSpPr>
            <p:spPr>
              <a:xfrm>
                <a:off x="6705425" y="2514829"/>
                <a:ext cx="152575"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667" name="TextBox 60">
              <a:extLst>
                <a:ext uri="{FF2B5EF4-FFF2-40B4-BE49-F238E27FC236}">
                  <a16:creationId xmlns:a16="http://schemas.microsoft.com/office/drawing/2014/main" id="{4287C522-F023-45B8-9E92-041BA1A7773C}"/>
                </a:ext>
              </a:extLst>
            </p:cNvPr>
            <p:cNvSpPr txBox="1">
              <a:spLocks noChangeArrowheads="1"/>
            </p:cNvSpPr>
            <p:nvPr/>
          </p:nvSpPr>
          <p:spPr bwMode="auto">
            <a:xfrm>
              <a:off x="3838896" y="927821"/>
              <a:ext cx="801009" cy="83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冰淇淋</a:t>
              </a:r>
            </a:p>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每球</a:t>
              </a:r>
            </a:p>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價格</a:t>
              </a:r>
              <a:endParaRPr lang="en-US" altLang="zh-TW" sz="1600">
                <a:latin typeface="Arial" panose="020B0604020202020204" pitchFamily="34" charset="0"/>
                <a:ea typeface="新細明體" panose="02020500000000000000" pitchFamily="18" charset="-120"/>
              </a:endParaRPr>
            </a:p>
          </p:txBody>
        </p:sp>
      </p:grpSp>
      <p:cxnSp>
        <p:nvCxnSpPr>
          <p:cNvPr id="72" name="Straight Connector 73">
            <a:extLst>
              <a:ext uri="{FF2B5EF4-FFF2-40B4-BE49-F238E27FC236}">
                <a16:creationId xmlns:a16="http://schemas.microsoft.com/office/drawing/2014/main" id="{3CAC0D72-FE43-4206-8041-153AC35F31F5}"/>
              </a:ext>
            </a:extLst>
          </p:cNvPr>
          <p:cNvCxnSpPr/>
          <p:nvPr/>
        </p:nvCxnSpPr>
        <p:spPr>
          <a:xfrm>
            <a:off x="692150" y="3821113"/>
            <a:ext cx="665163"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4">
            <a:extLst>
              <a:ext uri="{FF2B5EF4-FFF2-40B4-BE49-F238E27FC236}">
                <a16:creationId xmlns:a16="http://schemas.microsoft.com/office/drawing/2014/main" id="{2EE48702-6F31-4FED-A4C9-C46C772857B9}"/>
              </a:ext>
            </a:extLst>
          </p:cNvPr>
          <p:cNvCxnSpPr/>
          <p:nvPr/>
        </p:nvCxnSpPr>
        <p:spPr>
          <a:xfrm rot="5400000" flipH="1" flipV="1">
            <a:off x="456407" y="4747419"/>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4" name="Freeform 183">
            <a:extLst>
              <a:ext uri="{FF2B5EF4-FFF2-40B4-BE49-F238E27FC236}">
                <a16:creationId xmlns:a16="http://schemas.microsoft.com/office/drawing/2014/main" id="{FEEB6942-7E4B-4CBB-88A7-9855ECCB540D}"/>
              </a:ext>
            </a:extLst>
          </p:cNvPr>
          <p:cNvSpPr>
            <a:spLocks/>
          </p:cNvSpPr>
          <p:nvPr/>
        </p:nvSpPr>
        <p:spPr bwMode="auto">
          <a:xfrm>
            <a:off x="1281113" y="3757613"/>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75" name="TextBox 76">
            <a:extLst>
              <a:ext uri="{FF2B5EF4-FFF2-40B4-BE49-F238E27FC236}">
                <a16:creationId xmlns:a16="http://schemas.microsoft.com/office/drawing/2014/main" id="{61BBB6A5-9FD6-4471-95B4-E6E10F621DC2}"/>
              </a:ext>
            </a:extLst>
          </p:cNvPr>
          <p:cNvSpPr txBox="1">
            <a:spLocks noChangeArrowheads="1"/>
          </p:cNvSpPr>
          <p:nvPr/>
        </p:nvSpPr>
        <p:spPr bwMode="auto">
          <a:xfrm>
            <a:off x="1590675" y="1406525"/>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1800">
                <a:solidFill>
                  <a:srgbClr val="800080"/>
                </a:solidFill>
                <a:latin typeface="Arial" panose="020B0604020202020204" pitchFamily="34" charset="0"/>
                <a:ea typeface="新細明體" panose="02020500000000000000" pitchFamily="18" charset="-120"/>
              </a:rPr>
              <a:t>志明的供給</a:t>
            </a:r>
            <a:endParaRPr lang="en-US" altLang="zh-TW" sz="1800">
              <a:solidFill>
                <a:srgbClr val="800080"/>
              </a:solidFill>
              <a:latin typeface="Arial" panose="020B0604020202020204" pitchFamily="34" charset="0"/>
              <a:ea typeface="新細明體" panose="02020500000000000000" pitchFamily="18" charset="-120"/>
            </a:endParaRPr>
          </a:p>
        </p:txBody>
      </p:sp>
      <p:sp>
        <p:nvSpPr>
          <p:cNvPr id="76" name="Rectangle 77">
            <a:extLst>
              <a:ext uri="{FF2B5EF4-FFF2-40B4-BE49-F238E27FC236}">
                <a16:creationId xmlns:a16="http://schemas.microsoft.com/office/drawing/2014/main" id="{A93732D5-B621-46B5-8357-E340FB272412}"/>
              </a:ext>
            </a:extLst>
          </p:cNvPr>
          <p:cNvSpPr/>
          <p:nvPr/>
        </p:nvSpPr>
        <p:spPr>
          <a:xfrm>
            <a:off x="4200525" y="2209800"/>
            <a:ext cx="1738313"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1600">
              <a:solidFill>
                <a:srgbClr val="FFFFFF"/>
              </a:solidFill>
              <a:cs typeface="Arial" pitchFamily="34" charset="0"/>
            </a:endParaRPr>
          </a:p>
        </p:txBody>
      </p:sp>
      <p:grpSp>
        <p:nvGrpSpPr>
          <p:cNvPr id="77" name="Group 78">
            <a:extLst>
              <a:ext uri="{FF2B5EF4-FFF2-40B4-BE49-F238E27FC236}">
                <a16:creationId xmlns:a16="http://schemas.microsoft.com/office/drawing/2014/main" id="{0C6DF460-E04D-40F9-91F5-6C5F7D685B76}"/>
              </a:ext>
            </a:extLst>
          </p:cNvPr>
          <p:cNvGrpSpPr>
            <a:grpSpLocks/>
          </p:cNvGrpSpPr>
          <p:nvPr/>
        </p:nvGrpSpPr>
        <p:grpSpPr bwMode="auto">
          <a:xfrm>
            <a:off x="4186238" y="2614613"/>
            <a:ext cx="1870075" cy="2133600"/>
            <a:chOff x="4459054" y="1775936"/>
            <a:chExt cx="1870076" cy="2133603"/>
          </a:xfrm>
        </p:grpSpPr>
        <p:cxnSp>
          <p:nvCxnSpPr>
            <p:cNvPr id="78" name="Straight Connector 79">
              <a:extLst>
                <a:ext uri="{FF2B5EF4-FFF2-40B4-BE49-F238E27FC236}">
                  <a16:creationId xmlns:a16="http://schemas.microsoft.com/office/drawing/2014/main" id="{C16741EF-079F-4D97-91A2-9CFDDC7589BA}"/>
                </a:ext>
              </a:extLst>
            </p:cNvPr>
            <p:cNvCxnSpPr/>
            <p:nvPr/>
          </p:nvCxnSpPr>
          <p:spPr>
            <a:xfrm rot="5400000" flipH="1" flipV="1">
              <a:off x="4459053" y="2309337"/>
              <a:ext cx="1600202" cy="1600201"/>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50659" name="TextBox 80">
              <a:extLst>
                <a:ext uri="{FF2B5EF4-FFF2-40B4-BE49-F238E27FC236}">
                  <a16:creationId xmlns:a16="http://schemas.microsoft.com/office/drawing/2014/main" id="{377C97C1-00EC-4232-BA1F-1EDF024903AF}"/>
                </a:ext>
              </a:extLst>
            </p:cNvPr>
            <p:cNvSpPr txBox="1">
              <a:spLocks noChangeArrowheads="1"/>
            </p:cNvSpPr>
            <p:nvPr/>
          </p:nvSpPr>
          <p:spPr bwMode="auto">
            <a:xfrm>
              <a:off x="5629900" y="1775936"/>
              <a:ext cx="6992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S</a:t>
              </a:r>
              <a:r>
                <a:rPr lang="zh-TW" altLang="en-US" sz="2000" baseline="-25000">
                  <a:latin typeface="Arial" panose="020B0604020202020204" pitchFamily="34" charset="0"/>
                  <a:ea typeface="新細明體" panose="02020500000000000000" pitchFamily="18" charset="-120"/>
                </a:rPr>
                <a:t>春嬌</a:t>
              </a:r>
              <a:endParaRPr lang="en-US" altLang="zh-TW" sz="2000" baseline="-25000">
                <a:latin typeface="Arial" panose="020B0604020202020204" pitchFamily="34" charset="0"/>
                <a:ea typeface="新細明體" panose="02020500000000000000" pitchFamily="18" charset="-120"/>
              </a:endParaRPr>
            </a:p>
          </p:txBody>
        </p:sp>
      </p:grpSp>
      <p:grpSp>
        <p:nvGrpSpPr>
          <p:cNvPr id="80" name="Group 81">
            <a:extLst>
              <a:ext uri="{FF2B5EF4-FFF2-40B4-BE49-F238E27FC236}">
                <a16:creationId xmlns:a16="http://schemas.microsoft.com/office/drawing/2014/main" id="{5631905A-B3DB-4531-B2CE-C808C4B12BDC}"/>
              </a:ext>
            </a:extLst>
          </p:cNvPr>
          <p:cNvGrpSpPr>
            <a:grpSpLocks/>
          </p:cNvGrpSpPr>
          <p:nvPr/>
        </p:nvGrpSpPr>
        <p:grpSpPr bwMode="auto">
          <a:xfrm>
            <a:off x="3971925" y="5486400"/>
            <a:ext cx="2143125" cy="801688"/>
            <a:chOff x="680076" y="5147846"/>
            <a:chExt cx="2142663" cy="802000"/>
          </a:xfrm>
        </p:grpSpPr>
        <p:sp>
          <p:nvSpPr>
            <p:cNvPr id="150632" name="TextBox 82">
              <a:extLst>
                <a:ext uri="{FF2B5EF4-FFF2-40B4-BE49-F238E27FC236}">
                  <a16:creationId xmlns:a16="http://schemas.microsoft.com/office/drawing/2014/main" id="{E9A9C13A-664E-4DD1-B788-54B063695812}"/>
                </a:ext>
              </a:extLst>
            </p:cNvPr>
            <p:cNvSpPr txBox="1">
              <a:spLocks noChangeArrowheads="1"/>
            </p:cNvSpPr>
            <p:nvPr/>
          </p:nvSpPr>
          <p:spPr bwMode="auto">
            <a:xfrm>
              <a:off x="680076" y="530024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0</a:t>
              </a:r>
            </a:p>
          </p:txBody>
        </p:sp>
        <p:grpSp>
          <p:nvGrpSpPr>
            <p:cNvPr id="150633" name="Group 99">
              <a:extLst>
                <a:ext uri="{FF2B5EF4-FFF2-40B4-BE49-F238E27FC236}">
                  <a16:creationId xmlns:a16="http://schemas.microsoft.com/office/drawing/2014/main" id="{650B8F2D-21E7-4BBF-A09D-09E7E464A5CA}"/>
                </a:ext>
              </a:extLst>
            </p:cNvPr>
            <p:cNvGrpSpPr>
              <a:grpSpLocks/>
            </p:cNvGrpSpPr>
            <p:nvPr/>
          </p:nvGrpSpPr>
          <p:grpSpPr bwMode="auto">
            <a:xfrm>
              <a:off x="915026" y="5147846"/>
              <a:ext cx="1731958" cy="460177"/>
              <a:chOff x="937480" y="5147846"/>
              <a:chExt cx="1731958" cy="460177"/>
            </a:xfrm>
          </p:grpSpPr>
          <p:cxnSp>
            <p:nvCxnSpPr>
              <p:cNvPr id="84" name="Straight Connector 85">
                <a:extLst>
                  <a:ext uri="{FF2B5EF4-FFF2-40B4-BE49-F238E27FC236}">
                    <a16:creationId xmlns:a16="http://schemas.microsoft.com/office/drawing/2014/main" id="{28072965-D9B5-4C69-83FC-DBDADA2C5EAE}"/>
                  </a:ext>
                </a:extLst>
              </p:cNvPr>
              <p:cNvCxnSpPr/>
              <p:nvPr/>
            </p:nvCxnSpPr>
            <p:spPr>
              <a:xfrm>
                <a:off x="937429" y="5300305"/>
                <a:ext cx="1731590" cy="238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0636" name="Group 96">
                <a:extLst>
                  <a:ext uri="{FF2B5EF4-FFF2-40B4-BE49-F238E27FC236}">
                    <a16:creationId xmlns:a16="http://schemas.microsoft.com/office/drawing/2014/main" id="{C50B8A50-AE92-45EA-A9B7-553F9C56C0C0}"/>
                  </a:ext>
                </a:extLst>
              </p:cNvPr>
              <p:cNvGrpSpPr>
                <a:grpSpLocks/>
              </p:cNvGrpSpPr>
              <p:nvPr/>
            </p:nvGrpSpPr>
            <p:grpSpPr bwMode="auto">
              <a:xfrm>
                <a:off x="996920" y="5147846"/>
                <a:ext cx="1655652" cy="460177"/>
                <a:chOff x="996920" y="5147846"/>
                <a:chExt cx="1655652" cy="460177"/>
              </a:xfrm>
            </p:grpSpPr>
            <p:grpSp>
              <p:nvGrpSpPr>
                <p:cNvPr id="150637" name="Group 27">
                  <a:extLst>
                    <a:ext uri="{FF2B5EF4-FFF2-40B4-BE49-F238E27FC236}">
                      <a16:creationId xmlns:a16="http://schemas.microsoft.com/office/drawing/2014/main" id="{7E5967BD-5307-497B-B4CB-C6CB13732366}"/>
                    </a:ext>
                  </a:extLst>
                </p:cNvPr>
                <p:cNvGrpSpPr>
                  <a:grpSpLocks/>
                </p:cNvGrpSpPr>
                <p:nvPr/>
              </p:nvGrpSpPr>
              <p:grpSpPr bwMode="auto">
                <a:xfrm>
                  <a:off x="996920" y="5147846"/>
                  <a:ext cx="284052" cy="460177"/>
                  <a:chOff x="8069094" y="4648200"/>
                  <a:chExt cx="284052" cy="460177"/>
                </a:xfrm>
              </p:grpSpPr>
              <p:cxnSp>
                <p:nvCxnSpPr>
                  <p:cNvPr id="105" name="Straight Connector 106">
                    <a:extLst>
                      <a:ext uri="{FF2B5EF4-FFF2-40B4-BE49-F238E27FC236}">
                        <a16:creationId xmlns:a16="http://schemas.microsoft.com/office/drawing/2014/main" id="{8874A0A5-9DF2-4B40-8B50-B37B3B02E406}"/>
                      </a:ext>
                    </a:extLst>
                  </p:cNvPr>
                  <p:cNvCxnSpPr/>
                  <p:nvPr/>
                </p:nvCxnSpPr>
                <p:spPr>
                  <a:xfrm rot="5400000">
                    <a:off x="8156369" y="4723636"/>
                    <a:ext cx="15245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57" name="TextBox 107">
                    <a:extLst>
                      <a:ext uri="{FF2B5EF4-FFF2-40B4-BE49-F238E27FC236}">
                        <a16:creationId xmlns:a16="http://schemas.microsoft.com/office/drawing/2014/main" id="{BD5C62EB-B5AB-4800-B48A-BB2A57C9F47E}"/>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a:t>
                    </a:r>
                  </a:p>
                </p:txBody>
              </p:sp>
            </p:grpSp>
            <p:grpSp>
              <p:nvGrpSpPr>
                <p:cNvPr id="150638" name="Group 30">
                  <a:extLst>
                    <a:ext uri="{FF2B5EF4-FFF2-40B4-BE49-F238E27FC236}">
                      <a16:creationId xmlns:a16="http://schemas.microsoft.com/office/drawing/2014/main" id="{0BCA84C3-542C-44D5-8DE3-F05241E5C2D5}"/>
                    </a:ext>
                  </a:extLst>
                </p:cNvPr>
                <p:cNvGrpSpPr>
                  <a:grpSpLocks/>
                </p:cNvGrpSpPr>
                <p:nvPr/>
              </p:nvGrpSpPr>
              <p:grpSpPr bwMode="auto">
                <a:xfrm>
                  <a:off x="1225520" y="5147846"/>
                  <a:ext cx="284052" cy="460177"/>
                  <a:chOff x="8069094" y="4648200"/>
                  <a:chExt cx="284052" cy="460177"/>
                </a:xfrm>
              </p:grpSpPr>
              <p:cxnSp>
                <p:nvCxnSpPr>
                  <p:cNvPr id="103" name="Straight Connector 104">
                    <a:extLst>
                      <a:ext uri="{FF2B5EF4-FFF2-40B4-BE49-F238E27FC236}">
                        <a16:creationId xmlns:a16="http://schemas.microsoft.com/office/drawing/2014/main" id="{708E7928-46AD-4058-9BB3-78B6E5F5554F}"/>
                      </a:ext>
                    </a:extLst>
                  </p:cNvPr>
                  <p:cNvCxnSpPr/>
                  <p:nvPr/>
                </p:nvCxnSpPr>
                <p:spPr>
                  <a:xfrm rot="5400000">
                    <a:off x="8156320" y="4723636"/>
                    <a:ext cx="15245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55" name="TextBox 105">
                    <a:extLst>
                      <a:ext uri="{FF2B5EF4-FFF2-40B4-BE49-F238E27FC236}">
                        <a16:creationId xmlns:a16="http://schemas.microsoft.com/office/drawing/2014/main" id="{F9D61830-6A4C-4DE6-B24F-5B3046053E43}"/>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2</a:t>
                    </a:r>
                  </a:p>
                </p:txBody>
              </p:sp>
            </p:grpSp>
            <p:grpSp>
              <p:nvGrpSpPr>
                <p:cNvPr id="150639" name="Group 33">
                  <a:extLst>
                    <a:ext uri="{FF2B5EF4-FFF2-40B4-BE49-F238E27FC236}">
                      <a16:creationId xmlns:a16="http://schemas.microsoft.com/office/drawing/2014/main" id="{194646B6-D563-4E03-AB7D-1EA351BC6CEC}"/>
                    </a:ext>
                  </a:extLst>
                </p:cNvPr>
                <p:cNvGrpSpPr>
                  <a:grpSpLocks/>
                </p:cNvGrpSpPr>
                <p:nvPr/>
              </p:nvGrpSpPr>
              <p:grpSpPr bwMode="auto">
                <a:xfrm>
                  <a:off x="1454120" y="5147846"/>
                  <a:ext cx="284052" cy="460177"/>
                  <a:chOff x="8069094" y="4648200"/>
                  <a:chExt cx="284052" cy="460177"/>
                </a:xfrm>
              </p:grpSpPr>
              <p:cxnSp>
                <p:nvCxnSpPr>
                  <p:cNvPr id="101" name="Straight Connector 102">
                    <a:extLst>
                      <a:ext uri="{FF2B5EF4-FFF2-40B4-BE49-F238E27FC236}">
                        <a16:creationId xmlns:a16="http://schemas.microsoft.com/office/drawing/2014/main" id="{53444658-98FE-4A88-8A1D-DE00EBFF115F}"/>
                      </a:ext>
                    </a:extLst>
                  </p:cNvPr>
                  <p:cNvCxnSpPr/>
                  <p:nvPr/>
                </p:nvCxnSpPr>
                <p:spPr>
                  <a:xfrm rot="5400000">
                    <a:off x="8146747" y="4723636"/>
                    <a:ext cx="15245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53" name="TextBox 103">
                    <a:extLst>
                      <a:ext uri="{FF2B5EF4-FFF2-40B4-BE49-F238E27FC236}">
                        <a16:creationId xmlns:a16="http://schemas.microsoft.com/office/drawing/2014/main" id="{49304EA0-0D3C-4ECE-BB88-20B134F5D24B}"/>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3</a:t>
                    </a:r>
                  </a:p>
                </p:txBody>
              </p:sp>
            </p:grpSp>
            <p:grpSp>
              <p:nvGrpSpPr>
                <p:cNvPr id="150640" name="Group 36">
                  <a:extLst>
                    <a:ext uri="{FF2B5EF4-FFF2-40B4-BE49-F238E27FC236}">
                      <a16:creationId xmlns:a16="http://schemas.microsoft.com/office/drawing/2014/main" id="{4A66DA40-80BB-4DC7-88E8-3DE503AF0F51}"/>
                    </a:ext>
                  </a:extLst>
                </p:cNvPr>
                <p:cNvGrpSpPr>
                  <a:grpSpLocks/>
                </p:cNvGrpSpPr>
                <p:nvPr/>
              </p:nvGrpSpPr>
              <p:grpSpPr bwMode="auto">
                <a:xfrm>
                  <a:off x="1682720" y="5147846"/>
                  <a:ext cx="284052" cy="460177"/>
                  <a:chOff x="8069094" y="4648200"/>
                  <a:chExt cx="284052" cy="460177"/>
                </a:xfrm>
              </p:grpSpPr>
              <p:cxnSp>
                <p:nvCxnSpPr>
                  <p:cNvPr id="99" name="Straight Connector 100">
                    <a:extLst>
                      <a:ext uri="{FF2B5EF4-FFF2-40B4-BE49-F238E27FC236}">
                        <a16:creationId xmlns:a16="http://schemas.microsoft.com/office/drawing/2014/main" id="{D112E8D5-3159-49DA-971A-0F32BEA6AB52}"/>
                      </a:ext>
                    </a:extLst>
                  </p:cNvPr>
                  <p:cNvCxnSpPr/>
                  <p:nvPr/>
                </p:nvCxnSpPr>
                <p:spPr>
                  <a:xfrm rot="5400000">
                    <a:off x="8143524" y="4723636"/>
                    <a:ext cx="15245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51" name="TextBox 101">
                    <a:extLst>
                      <a:ext uri="{FF2B5EF4-FFF2-40B4-BE49-F238E27FC236}">
                        <a16:creationId xmlns:a16="http://schemas.microsoft.com/office/drawing/2014/main" id="{9C43C96D-5914-4B09-8F3F-19A42D19E344}"/>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4</a:t>
                    </a:r>
                  </a:p>
                </p:txBody>
              </p:sp>
            </p:grpSp>
            <p:grpSp>
              <p:nvGrpSpPr>
                <p:cNvPr id="150641" name="Group 39">
                  <a:extLst>
                    <a:ext uri="{FF2B5EF4-FFF2-40B4-BE49-F238E27FC236}">
                      <a16:creationId xmlns:a16="http://schemas.microsoft.com/office/drawing/2014/main" id="{DB1B95EF-3C82-497E-ACCA-07BE84D40228}"/>
                    </a:ext>
                  </a:extLst>
                </p:cNvPr>
                <p:cNvGrpSpPr>
                  <a:grpSpLocks/>
                </p:cNvGrpSpPr>
                <p:nvPr/>
              </p:nvGrpSpPr>
              <p:grpSpPr bwMode="auto">
                <a:xfrm>
                  <a:off x="1911320" y="5147846"/>
                  <a:ext cx="284052" cy="460177"/>
                  <a:chOff x="8069094" y="4648200"/>
                  <a:chExt cx="284052" cy="460177"/>
                </a:xfrm>
              </p:grpSpPr>
              <p:cxnSp>
                <p:nvCxnSpPr>
                  <p:cNvPr id="97" name="Straight Connector 98">
                    <a:extLst>
                      <a:ext uri="{FF2B5EF4-FFF2-40B4-BE49-F238E27FC236}">
                        <a16:creationId xmlns:a16="http://schemas.microsoft.com/office/drawing/2014/main" id="{EC0B1820-D07F-4003-883E-86428ED03178}"/>
                      </a:ext>
                    </a:extLst>
                  </p:cNvPr>
                  <p:cNvCxnSpPr/>
                  <p:nvPr/>
                </p:nvCxnSpPr>
                <p:spPr>
                  <a:xfrm rot="5400000">
                    <a:off x="8141888" y="4723636"/>
                    <a:ext cx="15245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49" name="TextBox 99">
                    <a:extLst>
                      <a:ext uri="{FF2B5EF4-FFF2-40B4-BE49-F238E27FC236}">
                        <a16:creationId xmlns:a16="http://schemas.microsoft.com/office/drawing/2014/main" id="{ED6C8926-7B5D-444B-A8FE-4CFFE818D482}"/>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5</a:t>
                    </a:r>
                  </a:p>
                </p:txBody>
              </p:sp>
            </p:grpSp>
            <p:grpSp>
              <p:nvGrpSpPr>
                <p:cNvPr id="150642" name="Group 42">
                  <a:extLst>
                    <a:ext uri="{FF2B5EF4-FFF2-40B4-BE49-F238E27FC236}">
                      <a16:creationId xmlns:a16="http://schemas.microsoft.com/office/drawing/2014/main" id="{AEE5135F-D720-41FD-A8C9-2D839A42FC58}"/>
                    </a:ext>
                  </a:extLst>
                </p:cNvPr>
                <p:cNvGrpSpPr>
                  <a:grpSpLocks/>
                </p:cNvGrpSpPr>
                <p:nvPr/>
              </p:nvGrpSpPr>
              <p:grpSpPr bwMode="auto">
                <a:xfrm>
                  <a:off x="2139920" y="5147846"/>
                  <a:ext cx="284052" cy="460177"/>
                  <a:chOff x="8069094" y="4648200"/>
                  <a:chExt cx="284052" cy="460177"/>
                </a:xfrm>
              </p:grpSpPr>
              <p:cxnSp>
                <p:nvCxnSpPr>
                  <p:cNvPr id="95" name="Straight Connector 96">
                    <a:extLst>
                      <a:ext uri="{FF2B5EF4-FFF2-40B4-BE49-F238E27FC236}">
                        <a16:creationId xmlns:a16="http://schemas.microsoft.com/office/drawing/2014/main" id="{DE8F41BF-CE1F-47BF-962C-8C40D70D2725}"/>
                      </a:ext>
                    </a:extLst>
                  </p:cNvPr>
                  <p:cNvCxnSpPr/>
                  <p:nvPr/>
                </p:nvCxnSpPr>
                <p:spPr>
                  <a:xfrm rot="5400000">
                    <a:off x="8141839" y="4723636"/>
                    <a:ext cx="15245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47" name="TextBox 97">
                    <a:extLst>
                      <a:ext uri="{FF2B5EF4-FFF2-40B4-BE49-F238E27FC236}">
                        <a16:creationId xmlns:a16="http://schemas.microsoft.com/office/drawing/2014/main" id="{E829E800-3C0F-4C13-9171-D233D69BD91D}"/>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6</a:t>
                    </a:r>
                  </a:p>
                </p:txBody>
              </p:sp>
            </p:grpSp>
            <p:grpSp>
              <p:nvGrpSpPr>
                <p:cNvPr id="150643" name="Group 45">
                  <a:extLst>
                    <a:ext uri="{FF2B5EF4-FFF2-40B4-BE49-F238E27FC236}">
                      <a16:creationId xmlns:a16="http://schemas.microsoft.com/office/drawing/2014/main" id="{289E2CE5-C69E-4196-958B-8432A6BC3082}"/>
                    </a:ext>
                  </a:extLst>
                </p:cNvPr>
                <p:cNvGrpSpPr>
                  <a:grpSpLocks/>
                </p:cNvGrpSpPr>
                <p:nvPr/>
              </p:nvGrpSpPr>
              <p:grpSpPr bwMode="auto">
                <a:xfrm>
                  <a:off x="2368520" y="5147846"/>
                  <a:ext cx="284052" cy="460177"/>
                  <a:chOff x="8069094" y="4648200"/>
                  <a:chExt cx="284052" cy="460177"/>
                </a:xfrm>
              </p:grpSpPr>
              <p:cxnSp>
                <p:nvCxnSpPr>
                  <p:cNvPr id="93" name="Straight Connector 94">
                    <a:extLst>
                      <a:ext uri="{FF2B5EF4-FFF2-40B4-BE49-F238E27FC236}">
                        <a16:creationId xmlns:a16="http://schemas.microsoft.com/office/drawing/2014/main" id="{8E0322BF-6C1A-4538-AF75-EB59DFBB04C1}"/>
                      </a:ext>
                    </a:extLst>
                  </p:cNvPr>
                  <p:cNvCxnSpPr/>
                  <p:nvPr/>
                </p:nvCxnSpPr>
                <p:spPr>
                  <a:xfrm rot="5400000">
                    <a:off x="8106872" y="4723636"/>
                    <a:ext cx="152459"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45" name="TextBox 95">
                    <a:extLst>
                      <a:ext uri="{FF2B5EF4-FFF2-40B4-BE49-F238E27FC236}">
                        <a16:creationId xmlns:a16="http://schemas.microsoft.com/office/drawing/2014/main" id="{37549B6E-1257-4C4A-8C9B-0E1474710668}"/>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7</a:t>
                    </a:r>
                  </a:p>
                </p:txBody>
              </p:sp>
            </p:grpSp>
          </p:grpSp>
        </p:grpSp>
        <p:sp>
          <p:nvSpPr>
            <p:cNvPr id="150634" name="TextBox 84">
              <a:extLst>
                <a:ext uri="{FF2B5EF4-FFF2-40B4-BE49-F238E27FC236}">
                  <a16:creationId xmlns:a16="http://schemas.microsoft.com/office/drawing/2014/main" id="{58BF95BA-3246-4B37-AC03-CC59CDD775E4}"/>
                </a:ext>
              </a:extLst>
            </p:cNvPr>
            <p:cNvSpPr txBox="1">
              <a:spLocks noChangeArrowheads="1"/>
            </p:cNvSpPr>
            <p:nvPr/>
          </p:nvSpPr>
          <p:spPr bwMode="auto">
            <a:xfrm>
              <a:off x="1064091" y="5611262"/>
              <a:ext cx="1758648" cy="33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1600">
                  <a:latin typeface="Arial" panose="020B0604020202020204" pitchFamily="34" charset="0"/>
                  <a:ea typeface="新細明體" panose="02020500000000000000" pitchFamily="18" charset="-120"/>
                </a:rPr>
                <a:t>冰淇淋供給量</a:t>
              </a:r>
              <a:r>
                <a:rPr lang="en-US" altLang="zh-TW" sz="1600">
                  <a:latin typeface="Arial" panose="020B0604020202020204" pitchFamily="34" charset="0"/>
                  <a:ea typeface="新細明體" panose="02020500000000000000" pitchFamily="18" charset="-120"/>
                </a:rPr>
                <a:t>(</a:t>
              </a:r>
              <a:r>
                <a:rPr lang="zh-TW" altLang="en-US" sz="1600">
                  <a:latin typeface="Arial" panose="020B0604020202020204" pitchFamily="34" charset="0"/>
                  <a:ea typeface="新細明體" panose="02020500000000000000" pitchFamily="18" charset="-120"/>
                </a:rPr>
                <a:t>球</a:t>
              </a:r>
              <a:r>
                <a:rPr lang="en-US" altLang="zh-TW" sz="1600">
                  <a:latin typeface="Arial" panose="020B0604020202020204" pitchFamily="34" charset="0"/>
                  <a:ea typeface="新細明體" panose="02020500000000000000" pitchFamily="18" charset="-120"/>
                </a:rPr>
                <a:t>)</a:t>
              </a:r>
              <a:endParaRPr lang="zh-TW" altLang="en-US" sz="1600">
                <a:latin typeface="Arial" panose="020B0604020202020204" pitchFamily="34" charset="0"/>
                <a:ea typeface="新細明體" panose="02020500000000000000" pitchFamily="18" charset="-120"/>
              </a:endParaRPr>
            </a:p>
          </p:txBody>
        </p:sp>
      </p:grpSp>
      <p:grpSp>
        <p:nvGrpSpPr>
          <p:cNvPr id="107" name="Group 108">
            <a:extLst>
              <a:ext uri="{FF2B5EF4-FFF2-40B4-BE49-F238E27FC236}">
                <a16:creationId xmlns:a16="http://schemas.microsoft.com/office/drawing/2014/main" id="{F98BE03C-C721-4EA4-91E0-76B52DD8428C}"/>
              </a:ext>
            </a:extLst>
          </p:cNvPr>
          <p:cNvGrpSpPr>
            <a:grpSpLocks/>
          </p:cNvGrpSpPr>
          <p:nvPr/>
        </p:nvGrpSpPr>
        <p:grpSpPr bwMode="auto">
          <a:xfrm>
            <a:off x="3440113" y="1778000"/>
            <a:ext cx="912812" cy="3862388"/>
            <a:chOff x="3811771" y="939702"/>
            <a:chExt cx="912376" cy="3861691"/>
          </a:xfrm>
        </p:grpSpPr>
        <p:cxnSp>
          <p:nvCxnSpPr>
            <p:cNvPr id="108" name="Straight Connector 109">
              <a:extLst>
                <a:ext uri="{FF2B5EF4-FFF2-40B4-BE49-F238E27FC236}">
                  <a16:creationId xmlns:a16="http://schemas.microsoft.com/office/drawing/2014/main" id="{034B3430-368D-4DC7-B1D7-CC91606EF6CC}"/>
                </a:ext>
              </a:extLst>
            </p:cNvPr>
            <p:cNvCxnSpPr/>
            <p:nvPr/>
          </p:nvCxnSpPr>
          <p:spPr>
            <a:xfrm rot="5400000">
              <a:off x="2896516" y="3124502"/>
              <a:ext cx="3352195"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0613" name="Group 56">
              <a:extLst>
                <a:ext uri="{FF2B5EF4-FFF2-40B4-BE49-F238E27FC236}">
                  <a16:creationId xmlns:a16="http://schemas.microsoft.com/office/drawing/2014/main" id="{ED9692D7-48A9-4455-A4A1-3ACF0C9A020F}"/>
                </a:ext>
              </a:extLst>
            </p:cNvPr>
            <p:cNvGrpSpPr>
              <a:grpSpLocks/>
            </p:cNvGrpSpPr>
            <p:nvPr/>
          </p:nvGrpSpPr>
          <p:grpSpPr bwMode="auto">
            <a:xfrm>
              <a:off x="4185521" y="1828800"/>
              <a:ext cx="538626" cy="307721"/>
              <a:chOff x="6319374" y="2286000"/>
              <a:chExt cx="538626" cy="307721"/>
            </a:xfrm>
          </p:grpSpPr>
          <p:sp>
            <p:nvSpPr>
              <p:cNvPr id="150630" name="TextBox 53">
                <a:extLst>
                  <a:ext uri="{FF2B5EF4-FFF2-40B4-BE49-F238E27FC236}">
                    <a16:creationId xmlns:a16="http://schemas.microsoft.com/office/drawing/2014/main" id="{9C1F9EF3-DB31-465A-86E7-16AF479F1D6A}"/>
                  </a:ext>
                </a:extLst>
              </p:cNvPr>
              <p:cNvSpPr txBox="1">
                <a:spLocks noChangeArrowheads="1"/>
              </p:cNvSpPr>
              <p:nvPr/>
            </p:nvSpPr>
            <p:spPr bwMode="auto">
              <a:xfrm>
                <a:off x="6319374" y="2286000"/>
                <a:ext cx="383255" cy="30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$6</a:t>
                </a:r>
              </a:p>
            </p:txBody>
          </p:sp>
          <p:cxnSp>
            <p:nvCxnSpPr>
              <p:cNvPr id="127" name="Straight Connector 55">
                <a:extLst>
                  <a:ext uri="{FF2B5EF4-FFF2-40B4-BE49-F238E27FC236}">
                    <a16:creationId xmlns:a16="http://schemas.microsoft.com/office/drawing/2014/main" id="{485648C1-095E-4C5B-892F-940A6FEA3431}"/>
                  </a:ext>
                </a:extLst>
              </p:cNvPr>
              <p:cNvCxnSpPr/>
              <p:nvPr/>
            </p:nvCxnSpPr>
            <p:spPr>
              <a:xfrm>
                <a:off x="6705673" y="2514300"/>
                <a:ext cx="15232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14" name="Group 57">
              <a:extLst>
                <a:ext uri="{FF2B5EF4-FFF2-40B4-BE49-F238E27FC236}">
                  <a16:creationId xmlns:a16="http://schemas.microsoft.com/office/drawing/2014/main" id="{3181504D-192E-4B83-AA83-1EBAE8A28D60}"/>
                </a:ext>
              </a:extLst>
            </p:cNvPr>
            <p:cNvGrpSpPr>
              <a:grpSpLocks/>
            </p:cNvGrpSpPr>
            <p:nvPr/>
          </p:nvGrpSpPr>
          <p:grpSpPr bwMode="auto">
            <a:xfrm>
              <a:off x="4299334" y="2297668"/>
              <a:ext cx="424813" cy="307721"/>
              <a:chOff x="6433187" y="2286000"/>
              <a:chExt cx="424813" cy="307721"/>
            </a:xfrm>
          </p:grpSpPr>
          <p:sp>
            <p:nvSpPr>
              <p:cNvPr id="150628" name="TextBox 125">
                <a:extLst>
                  <a:ext uri="{FF2B5EF4-FFF2-40B4-BE49-F238E27FC236}">
                    <a16:creationId xmlns:a16="http://schemas.microsoft.com/office/drawing/2014/main" id="{15F3892F-AD3F-4263-A0E5-E6C33A1E368B}"/>
                  </a:ext>
                </a:extLst>
              </p:cNvPr>
              <p:cNvSpPr txBox="1">
                <a:spLocks noChangeArrowheads="1"/>
              </p:cNvSpPr>
              <p:nvPr/>
            </p:nvSpPr>
            <p:spPr bwMode="auto">
              <a:xfrm>
                <a:off x="6433187" y="2286000"/>
                <a:ext cx="283916" cy="30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5</a:t>
                </a:r>
              </a:p>
            </p:txBody>
          </p:sp>
          <p:cxnSp>
            <p:nvCxnSpPr>
              <p:cNvPr id="125" name="Straight Connector 126">
                <a:extLst>
                  <a:ext uri="{FF2B5EF4-FFF2-40B4-BE49-F238E27FC236}">
                    <a16:creationId xmlns:a16="http://schemas.microsoft.com/office/drawing/2014/main" id="{D451FA60-7BB3-4806-9B6F-20FAE2B4E703}"/>
                  </a:ext>
                </a:extLst>
              </p:cNvPr>
              <p:cNvCxnSpPr/>
              <p:nvPr/>
            </p:nvCxnSpPr>
            <p:spPr>
              <a:xfrm>
                <a:off x="6705673" y="2515247"/>
                <a:ext cx="15232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15" name="Group 60">
              <a:extLst>
                <a:ext uri="{FF2B5EF4-FFF2-40B4-BE49-F238E27FC236}">
                  <a16:creationId xmlns:a16="http://schemas.microsoft.com/office/drawing/2014/main" id="{7067711B-8D75-4E91-8049-38BE7BBF1F64}"/>
                </a:ext>
              </a:extLst>
            </p:cNvPr>
            <p:cNvGrpSpPr>
              <a:grpSpLocks/>
            </p:cNvGrpSpPr>
            <p:nvPr/>
          </p:nvGrpSpPr>
          <p:grpSpPr bwMode="auto">
            <a:xfrm>
              <a:off x="4299334" y="2754868"/>
              <a:ext cx="424813" cy="307721"/>
              <a:chOff x="6433187" y="2286000"/>
              <a:chExt cx="424813" cy="307721"/>
            </a:xfrm>
          </p:grpSpPr>
          <p:sp>
            <p:nvSpPr>
              <p:cNvPr id="150626" name="TextBox 123">
                <a:extLst>
                  <a:ext uri="{FF2B5EF4-FFF2-40B4-BE49-F238E27FC236}">
                    <a16:creationId xmlns:a16="http://schemas.microsoft.com/office/drawing/2014/main" id="{6FD64B89-5BD6-4656-BEAF-4E46EE56058D}"/>
                  </a:ext>
                </a:extLst>
              </p:cNvPr>
              <p:cNvSpPr txBox="1">
                <a:spLocks noChangeArrowheads="1"/>
              </p:cNvSpPr>
              <p:nvPr/>
            </p:nvSpPr>
            <p:spPr bwMode="auto">
              <a:xfrm>
                <a:off x="6433187" y="2286000"/>
                <a:ext cx="283916" cy="30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4</a:t>
                </a:r>
              </a:p>
            </p:txBody>
          </p:sp>
          <p:cxnSp>
            <p:nvCxnSpPr>
              <p:cNvPr id="123" name="Straight Connector 124">
                <a:extLst>
                  <a:ext uri="{FF2B5EF4-FFF2-40B4-BE49-F238E27FC236}">
                    <a16:creationId xmlns:a16="http://schemas.microsoft.com/office/drawing/2014/main" id="{E95B0755-02E3-42D2-8A18-46D22D9B5D4F}"/>
                  </a:ext>
                </a:extLst>
              </p:cNvPr>
              <p:cNvCxnSpPr/>
              <p:nvPr/>
            </p:nvCxnSpPr>
            <p:spPr>
              <a:xfrm>
                <a:off x="6705673" y="2515164"/>
                <a:ext cx="15232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16" name="Group 63">
              <a:extLst>
                <a:ext uri="{FF2B5EF4-FFF2-40B4-BE49-F238E27FC236}">
                  <a16:creationId xmlns:a16="http://schemas.microsoft.com/office/drawing/2014/main" id="{645E32C7-031A-4BDD-9A26-7AF9D25156EC}"/>
                </a:ext>
              </a:extLst>
            </p:cNvPr>
            <p:cNvGrpSpPr>
              <a:grpSpLocks/>
            </p:cNvGrpSpPr>
            <p:nvPr/>
          </p:nvGrpSpPr>
          <p:grpSpPr bwMode="auto">
            <a:xfrm>
              <a:off x="4299334" y="3212068"/>
              <a:ext cx="424813" cy="307721"/>
              <a:chOff x="6433187" y="2286000"/>
              <a:chExt cx="424813" cy="307721"/>
            </a:xfrm>
          </p:grpSpPr>
          <p:sp>
            <p:nvSpPr>
              <p:cNvPr id="150624" name="TextBox 121">
                <a:extLst>
                  <a:ext uri="{FF2B5EF4-FFF2-40B4-BE49-F238E27FC236}">
                    <a16:creationId xmlns:a16="http://schemas.microsoft.com/office/drawing/2014/main" id="{BD27F28D-EF49-4D88-AFBC-F668FC0ED1CE}"/>
                  </a:ext>
                </a:extLst>
              </p:cNvPr>
              <p:cNvSpPr txBox="1">
                <a:spLocks noChangeArrowheads="1"/>
              </p:cNvSpPr>
              <p:nvPr/>
            </p:nvSpPr>
            <p:spPr bwMode="auto">
              <a:xfrm>
                <a:off x="6433187" y="2286000"/>
                <a:ext cx="283916" cy="30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3</a:t>
                </a:r>
              </a:p>
            </p:txBody>
          </p:sp>
          <p:cxnSp>
            <p:nvCxnSpPr>
              <p:cNvPr id="121" name="Straight Connector 122">
                <a:extLst>
                  <a:ext uri="{FF2B5EF4-FFF2-40B4-BE49-F238E27FC236}">
                    <a16:creationId xmlns:a16="http://schemas.microsoft.com/office/drawing/2014/main" id="{81332D2B-3B91-444B-9F1E-1A98D4C36C62}"/>
                  </a:ext>
                </a:extLst>
              </p:cNvPr>
              <p:cNvCxnSpPr/>
              <p:nvPr/>
            </p:nvCxnSpPr>
            <p:spPr>
              <a:xfrm>
                <a:off x="6705673" y="2515082"/>
                <a:ext cx="15232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17" name="Group 66">
              <a:extLst>
                <a:ext uri="{FF2B5EF4-FFF2-40B4-BE49-F238E27FC236}">
                  <a16:creationId xmlns:a16="http://schemas.microsoft.com/office/drawing/2014/main" id="{785FA662-D42A-4BA5-90BE-C3CDAF7FBCCB}"/>
                </a:ext>
              </a:extLst>
            </p:cNvPr>
            <p:cNvGrpSpPr>
              <a:grpSpLocks/>
            </p:cNvGrpSpPr>
            <p:nvPr/>
          </p:nvGrpSpPr>
          <p:grpSpPr bwMode="auto">
            <a:xfrm>
              <a:off x="4299334" y="3669268"/>
              <a:ext cx="424813" cy="307721"/>
              <a:chOff x="6433187" y="2286000"/>
              <a:chExt cx="424813" cy="307721"/>
            </a:xfrm>
          </p:grpSpPr>
          <p:sp>
            <p:nvSpPr>
              <p:cNvPr id="150622" name="TextBox 119">
                <a:extLst>
                  <a:ext uri="{FF2B5EF4-FFF2-40B4-BE49-F238E27FC236}">
                    <a16:creationId xmlns:a16="http://schemas.microsoft.com/office/drawing/2014/main" id="{ACD4EDA7-8A6A-4459-9B6B-3B34C06A92DE}"/>
                  </a:ext>
                </a:extLst>
              </p:cNvPr>
              <p:cNvSpPr txBox="1">
                <a:spLocks noChangeArrowheads="1"/>
              </p:cNvSpPr>
              <p:nvPr/>
            </p:nvSpPr>
            <p:spPr bwMode="auto">
              <a:xfrm>
                <a:off x="6433187" y="2286000"/>
                <a:ext cx="283916" cy="30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2</a:t>
                </a:r>
              </a:p>
            </p:txBody>
          </p:sp>
          <p:cxnSp>
            <p:nvCxnSpPr>
              <p:cNvPr id="119" name="Straight Connector 120">
                <a:extLst>
                  <a:ext uri="{FF2B5EF4-FFF2-40B4-BE49-F238E27FC236}">
                    <a16:creationId xmlns:a16="http://schemas.microsoft.com/office/drawing/2014/main" id="{29E1E48A-EE67-4ECE-B450-AB1C5287368D}"/>
                  </a:ext>
                </a:extLst>
              </p:cNvPr>
              <p:cNvCxnSpPr/>
              <p:nvPr/>
            </p:nvCxnSpPr>
            <p:spPr>
              <a:xfrm>
                <a:off x="6705673" y="2514999"/>
                <a:ext cx="15232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618" name="Group 69">
              <a:extLst>
                <a:ext uri="{FF2B5EF4-FFF2-40B4-BE49-F238E27FC236}">
                  <a16:creationId xmlns:a16="http://schemas.microsoft.com/office/drawing/2014/main" id="{7AD21B13-0303-4D5C-8124-AF138C4BDEB6}"/>
                </a:ext>
              </a:extLst>
            </p:cNvPr>
            <p:cNvGrpSpPr>
              <a:grpSpLocks/>
            </p:cNvGrpSpPr>
            <p:nvPr/>
          </p:nvGrpSpPr>
          <p:grpSpPr bwMode="auto">
            <a:xfrm>
              <a:off x="4299334" y="4126468"/>
              <a:ext cx="424813" cy="307721"/>
              <a:chOff x="6433187" y="2286000"/>
              <a:chExt cx="424813" cy="307721"/>
            </a:xfrm>
          </p:grpSpPr>
          <p:sp>
            <p:nvSpPr>
              <p:cNvPr id="150620" name="TextBox 117">
                <a:extLst>
                  <a:ext uri="{FF2B5EF4-FFF2-40B4-BE49-F238E27FC236}">
                    <a16:creationId xmlns:a16="http://schemas.microsoft.com/office/drawing/2014/main" id="{E42FCFD8-F4BE-471F-9B4F-E990A4F08B0A}"/>
                  </a:ext>
                </a:extLst>
              </p:cNvPr>
              <p:cNvSpPr txBox="1">
                <a:spLocks noChangeArrowheads="1"/>
              </p:cNvSpPr>
              <p:nvPr/>
            </p:nvSpPr>
            <p:spPr bwMode="auto">
              <a:xfrm>
                <a:off x="6433187" y="2286000"/>
                <a:ext cx="283916" cy="307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a:t>
                </a:r>
              </a:p>
            </p:txBody>
          </p:sp>
          <p:cxnSp>
            <p:nvCxnSpPr>
              <p:cNvPr id="117" name="Straight Connector 118">
                <a:extLst>
                  <a:ext uri="{FF2B5EF4-FFF2-40B4-BE49-F238E27FC236}">
                    <a16:creationId xmlns:a16="http://schemas.microsoft.com/office/drawing/2014/main" id="{1D1C3CFB-DF3E-4A09-BB1E-F2C7DE54EB15}"/>
                  </a:ext>
                </a:extLst>
              </p:cNvPr>
              <p:cNvCxnSpPr/>
              <p:nvPr/>
            </p:nvCxnSpPr>
            <p:spPr>
              <a:xfrm>
                <a:off x="6705673" y="2514917"/>
                <a:ext cx="15232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619" name="TextBox 116">
              <a:extLst>
                <a:ext uri="{FF2B5EF4-FFF2-40B4-BE49-F238E27FC236}">
                  <a16:creationId xmlns:a16="http://schemas.microsoft.com/office/drawing/2014/main" id="{1EE05690-C2A1-4953-809A-8440207EF689}"/>
                </a:ext>
              </a:extLst>
            </p:cNvPr>
            <p:cNvSpPr txBox="1">
              <a:spLocks noChangeArrowheads="1"/>
            </p:cNvSpPr>
            <p:nvPr/>
          </p:nvSpPr>
          <p:spPr bwMode="auto">
            <a:xfrm>
              <a:off x="3811771" y="939702"/>
              <a:ext cx="800301" cy="830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冰淇淋</a:t>
              </a:r>
            </a:p>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每球</a:t>
              </a:r>
            </a:p>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價格</a:t>
              </a:r>
              <a:endParaRPr lang="en-US" altLang="zh-TW" sz="1600">
                <a:latin typeface="Arial" panose="020B0604020202020204" pitchFamily="34" charset="0"/>
                <a:ea typeface="新細明體" panose="02020500000000000000" pitchFamily="18" charset="-120"/>
              </a:endParaRPr>
            </a:p>
          </p:txBody>
        </p:sp>
      </p:grpSp>
      <p:cxnSp>
        <p:nvCxnSpPr>
          <p:cNvPr id="128" name="Straight Connector 129">
            <a:extLst>
              <a:ext uri="{FF2B5EF4-FFF2-40B4-BE49-F238E27FC236}">
                <a16:creationId xmlns:a16="http://schemas.microsoft.com/office/drawing/2014/main" id="{A8D04B93-3B5F-4707-915C-2C8D30698109}"/>
              </a:ext>
            </a:extLst>
          </p:cNvPr>
          <p:cNvCxnSpPr/>
          <p:nvPr/>
        </p:nvCxnSpPr>
        <p:spPr>
          <a:xfrm flipV="1">
            <a:off x="4211638" y="3821113"/>
            <a:ext cx="885825"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30">
            <a:extLst>
              <a:ext uri="{FF2B5EF4-FFF2-40B4-BE49-F238E27FC236}">
                <a16:creationId xmlns:a16="http://schemas.microsoft.com/office/drawing/2014/main" id="{4E7291A8-AE24-4BB2-A251-6A3ABB02FFAF}"/>
              </a:ext>
            </a:extLst>
          </p:cNvPr>
          <p:cNvCxnSpPr/>
          <p:nvPr/>
        </p:nvCxnSpPr>
        <p:spPr>
          <a:xfrm rot="5400000" flipH="1" flipV="1">
            <a:off x="4196557" y="4758531"/>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0" name="Freeform 183">
            <a:extLst>
              <a:ext uri="{FF2B5EF4-FFF2-40B4-BE49-F238E27FC236}">
                <a16:creationId xmlns:a16="http://schemas.microsoft.com/office/drawing/2014/main" id="{244D2DF4-C673-4C53-A363-8856FE42A1D8}"/>
              </a:ext>
            </a:extLst>
          </p:cNvPr>
          <p:cNvSpPr>
            <a:spLocks/>
          </p:cNvSpPr>
          <p:nvPr/>
        </p:nvSpPr>
        <p:spPr bwMode="auto">
          <a:xfrm>
            <a:off x="5030788" y="376872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131" name="TextBox 132">
            <a:extLst>
              <a:ext uri="{FF2B5EF4-FFF2-40B4-BE49-F238E27FC236}">
                <a16:creationId xmlns:a16="http://schemas.microsoft.com/office/drawing/2014/main" id="{74809839-2F54-4F29-A24C-78F5FF82142D}"/>
              </a:ext>
            </a:extLst>
          </p:cNvPr>
          <p:cNvSpPr txBox="1">
            <a:spLocks noChangeArrowheads="1"/>
          </p:cNvSpPr>
          <p:nvPr/>
        </p:nvSpPr>
        <p:spPr bwMode="auto">
          <a:xfrm>
            <a:off x="4475163" y="1406525"/>
            <a:ext cx="1338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1800">
                <a:solidFill>
                  <a:srgbClr val="800080"/>
                </a:solidFill>
                <a:latin typeface="Arial" panose="020B0604020202020204" pitchFamily="34" charset="0"/>
                <a:ea typeface="新細明體" panose="02020500000000000000" pitchFamily="18" charset="-120"/>
              </a:rPr>
              <a:t>春嬌的供給</a:t>
            </a:r>
            <a:endParaRPr lang="en-US" altLang="zh-TW" sz="1800">
              <a:solidFill>
                <a:srgbClr val="800080"/>
              </a:solidFill>
              <a:latin typeface="Arial" panose="020B0604020202020204" pitchFamily="34" charset="0"/>
              <a:ea typeface="新細明體" panose="02020500000000000000" pitchFamily="18" charset="-120"/>
            </a:endParaRPr>
          </a:p>
        </p:txBody>
      </p:sp>
      <p:sp>
        <p:nvSpPr>
          <p:cNvPr id="132" name="TextBox 133">
            <a:extLst>
              <a:ext uri="{FF2B5EF4-FFF2-40B4-BE49-F238E27FC236}">
                <a16:creationId xmlns:a16="http://schemas.microsoft.com/office/drawing/2014/main" id="{73DCEABF-194F-49D0-8161-516B615D8E5F}"/>
              </a:ext>
            </a:extLst>
          </p:cNvPr>
          <p:cNvSpPr txBox="1">
            <a:spLocks noChangeArrowheads="1"/>
          </p:cNvSpPr>
          <p:nvPr/>
        </p:nvSpPr>
        <p:spPr bwMode="auto">
          <a:xfrm>
            <a:off x="3254375" y="1298575"/>
            <a:ext cx="395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en-US" altLang="zh-TW" sz="2800">
                <a:solidFill>
                  <a:srgbClr val="800080"/>
                </a:solidFill>
                <a:latin typeface="Arial" panose="020B0604020202020204" pitchFamily="34" charset="0"/>
                <a:ea typeface="新細明體" panose="02020500000000000000" pitchFamily="18" charset="-120"/>
              </a:rPr>
              <a:t>+</a:t>
            </a:r>
          </a:p>
        </p:txBody>
      </p:sp>
      <p:sp>
        <p:nvSpPr>
          <p:cNvPr id="133" name="TextBox 134">
            <a:extLst>
              <a:ext uri="{FF2B5EF4-FFF2-40B4-BE49-F238E27FC236}">
                <a16:creationId xmlns:a16="http://schemas.microsoft.com/office/drawing/2014/main" id="{131A740C-E243-4D79-95E8-C66B4C0E0F4D}"/>
              </a:ext>
            </a:extLst>
          </p:cNvPr>
          <p:cNvSpPr txBox="1">
            <a:spLocks noChangeArrowheads="1"/>
          </p:cNvSpPr>
          <p:nvPr/>
        </p:nvSpPr>
        <p:spPr bwMode="auto">
          <a:xfrm>
            <a:off x="5935663" y="1298575"/>
            <a:ext cx="395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en-US" altLang="zh-TW" sz="2800">
                <a:solidFill>
                  <a:srgbClr val="800080"/>
                </a:solidFill>
                <a:latin typeface="Arial" panose="020B0604020202020204" pitchFamily="34" charset="0"/>
                <a:ea typeface="新細明體" panose="02020500000000000000" pitchFamily="18" charset="-120"/>
              </a:rPr>
              <a:t>=</a:t>
            </a:r>
          </a:p>
        </p:txBody>
      </p:sp>
      <p:sp>
        <p:nvSpPr>
          <p:cNvPr id="134" name="Rectangle 135">
            <a:extLst>
              <a:ext uri="{FF2B5EF4-FFF2-40B4-BE49-F238E27FC236}">
                <a16:creationId xmlns:a16="http://schemas.microsoft.com/office/drawing/2014/main" id="{89D80F6B-7595-4F83-8181-3543B7D02AFE}"/>
              </a:ext>
            </a:extLst>
          </p:cNvPr>
          <p:cNvSpPr/>
          <p:nvPr/>
        </p:nvSpPr>
        <p:spPr>
          <a:xfrm>
            <a:off x="6708775" y="2233613"/>
            <a:ext cx="2270125"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1600">
              <a:solidFill>
                <a:srgbClr val="FFFFFF"/>
              </a:solidFill>
              <a:cs typeface="Arial" pitchFamily="34" charset="0"/>
            </a:endParaRPr>
          </a:p>
        </p:txBody>
      </p:sp>
      <p:grpSp>
        <p:nvGrpSpPr>
          <p:cNvPr id="135" name="Group 136">
            <a:extLst>
              <a:ext uri="{FF2B5EF4-FFF2-40B4-BE49-F238E27FC236}">
                <a16:creationId xmlns:a16="http://schemas.microsoft.com/office/drawing/2014/main" id="{87A7FBB1-4798-48E7-AD25-7E8D59539CFF}"/>
              </a:ext>
            </a:extLst>
          </p:cNvPr>
          <p:cNvGrpSpPr>
            <a:grpSpLocks/>
          </p:cNvGrpSpPr>
          <p:nvPr/>
        </p:nvGrpSpPr>
        <p:grpSpPr bwMode="auto">
          <a:xfrm>
            <a:off x="6770688" y="2462213"/>
            <a:ext cx="1952625" cy="2286000"/>
            <a:chOff x="4535256" y="1599873"/>
            <a:chExt cx="1952481" cy="2286327"/>
          </a:xfrm>
        </p:grpSpPr>
        <p:cxnSp>
          <p:nvCxnSpPr>
            <p:cNvPr id="136" name="Straight Connector 137">
              <a:extLst>
                <a:ext uri="{FF2B5EF4-FFF2-40B4-BE49-F238E27FC236}">
                  <a16:creationId xmlns:a16="http://schemas.microsoft.com/office/drawing/2014/main" id="{B5BC24C6-C3D4-442A-A8BF-DA096BBB7BB8}"/>
                </a:ext>
              </a:extLst>
            </p:cNvPr>
            <p:cNvCxnSpPr/>
            <p:nvPr/>
          </p:nvCxnSpPr>
          <p:spPr>
            <a:xfrm rot="5400000" flipH="1" flipV="1">
              <a:off x="4382677" y="2285928"/>
              <a:ext cx="1752851" cy="144769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0611" name="TextBox 138">
              <a:extLst>
                <a:ext uri="{FF2B5EF4-FFF2-40B4-BE49-F238E27FC236}">
                  <a16:creationId xmlns:a16="http://schemas.microsoft.com/office/drawing/2014/main" id="{293FC182-B99F-484B-8E15-3BC604DCEDE9}"/>
                </a:ext>
              </a:extLst>
            </p:cNvPr>
            <p:cNvSpPr txBox="1">
              <a:spLocks noChangeArrowheads="1"/>
            </p:cNvSpPr>
            <p:nvPr/>
          </p:nvSpPr>
          <p:spPr bwMode="auto">
            <a:xfrm>
              <a:off x="5788559" y="1599873"/>
              <a:ext cx="699178" cy="400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S</a:t>
              </a:r>
              <a:r>
                <a:rPr lang="zh-TW" altLang="en-US" sz="2000" baseline="-25000">
                  <a:latin typeface="Arial" panose="020B0604020202020204" pitchFamily="34" charset="0"/>
                  <a:ea typeface="新細明體" panose="02020500000000000000" pitchFamily="18" charset="-120"/>
                </a:rPr>
                <a:t>市場</a:t>
              </a:r>
              <a:endParaRPr lang="en-US" altLang="zh-TW" sz="2000" baseline="-25000">
                <a:latin typeface="Arial" panose="020B0604020202020204" pitchFamily="34" charset="0"/>
                <a:ea typeface="新細明體" panose="02020500000000000000" pitchFamily="18" charset="-120"/>
              </a:endParaRPr>
            </a:p>
          </p:txBody>
        </p:sp>
      </p:grpSp>
      <p:grpSp>
        <p:nvGrpSpPr>
          <p:cNvPr id="138" name="Group 139">
            <a:extLst>
              <a:ext uri="{FF2B5EF4-FFF2-40B4-BE49-F238E27FC236}">
                <a16:creationId xmlns:a16="http://schemas.microsoft.com/office/drawing/2014/main" id="{58789171-022E-4A77-B31D-AE5446A92AFE}"/>
              </a:ext>
            </a:extLst>
          </p:cNvPr>
          <p:cNvGrpSpPr>
            <a:grpSpLocks/>
          </p:cNvGrpSpPr>
          <p:nvPr/>
        </p:nvGrpSpPr>
        <p:grpSpPr bwMode="auto">
          <a:xfrm>
            <a:off x="6480175" y="5510213"/>
            <a:ext cx="2659063" cy="777875"/>
            <a:chOff x="680076" y="5147846"/>
            <a:chExt cx="2659489" cy="778332"/>
          </a:xfrm>
        </p:grpSpPr>
        <p:sp>
          <p:nvSpPr>
            <p:cNvPr id="150578" name="TextBox 140">
              <a:extLst>
                <a:ext uri="{FF2B5EF4-FFF2-40B4-BE49-F238E27FC236}">
                  <a16:creationId xmlns:a16="http://schemas.microsoft.com/office/drawing/2014/main" id="{1A0AC26C-A588-47F4-A9F8-D9072F8F31BB}"/>
                </a:ext>
              </a:extLst>
            </p:cNvPr>
            <p:cNvSpPr txBox="1">
              <a:spLocks noChangeArrowheads="1"/>
            </p:cNvSpPr>
            <p:nvPr/>
          </p:nvSpPr>
          <p:spPr bwMode="auto">
            <a:xfrm>
              <a:off x="680076" y="5300246"/>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0</a:t>
              </a:r>
            </a:p>
          </p:txBody>
        </p:sp>
        <p:grpSp>
          <p:nvGrpSpPr>
            <p:cNvPr id="150579" name="Group 99">
              <a:extLst>
                <a:ext uri="{FF2B5EF4-FFF2-40B4-BE49-F238E27FC236}">
                  <a16:creationId xmlns:a16="http://schemas.microsoft.com/office/drawing/2014/main" id="{A1A2C43C-A408-4FC1-AF8D-9C2B7DA4E5FA}"/>
                </a:ext>
              </a:extLst>
            </p:cNvPr>
            <p:cNvGrpSpPr>
              <a:grpSpLocks/>
            </p:cNvGrpSpPr>
            <p:nvPr/>
          </p:nvGrpSpPr>
          <p:grpSpPr bwMode="auto">
            <a:xfrm>
              <a:off x="915074" y="5147846"/>
              <a:ext cx="2370617" cy="460177"/>
              <a:chOff x="937528" y="5147846"/>
              <a:chExt cx="2370617" cy="460177"/>
            </a:xfrm>
          </p:grpSpPr>
          <p:cxnSp>
            <p:nvCxnSpPr>
              <p:cNvPr id="142" name="Straight Connector 143">
                <a:extLst>
                  <a:ext uri="{FF2B5EF4-FFF2-40B4-BE49-F238E27FC236}">
                    <a16:creationId xmlns:a16="http://schemas.microsoft.com/office/drawing/2014/main" id="{70D944F9-E1C1-4568-A213-5E55B7962C7A}"/>
                  </a:ext>
                </a:extLst>
              </p:cNvPr>
              <p:cNvCxnSpPr/>
              <p:nvPr/>
            </p:nvCxnSpPr>
            <p:spPr>
              <a:xfrm>
                <a:off x="937518" y="5300335"/>
                <a:ext cx="2370518" cy="63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0582" name="Group 96">
                <a:extLst>
                  <a:ext uri="{FF2B5EF4-FFF2-40B4-BE49-F238E27FC236}">
                    <a16:creationId xmlns:a16="http://schemas.microsoft.com/office/drawing/2014/main" id="{2F97F281-2CA3-47FE-B786-11C369BB2DEA}"/>
                  </a:ext>
                </a:extLst>
              </p:cNvPr>
              <p:cNvGrpSpPr>
                <a:grpSpLocks/>
              </p:cNvGrpSpPr>
              <p:nvPr/>
            </p:nvGrpSpPr>
            <p:grpSpPr bwMode="auto">
              <a:xfrm>
                <a:off x="996920" y="5147846"/>
                <a:ext cx="2212238" cy="460177"/>
                <a:chOff x="996920" y="5147846"/>
                <a:chExt cx="2212238" cy="460177"/>
              </a:xfrm>
            </p:grpSpPr>
            <p:grpSp>
              <p:nvGrpSpPr>
                <p:cNvPr id="150583" name="Group 21">
                  <a:extLst>
                    <a:ext uri="{FF2B5EF4-FFF2-40B4-BE49-F238E27FC236}">
                      <a16:creationId xmlns:a16="http://schemas.microsoft.com/office/drawing/2014/main" id="{4CFD3093-F5FC-4C7A-B368-DFCCEF96ABA6}"/>
                    </a:ext>
                  </a:extLst>
                </p:cNvPr>
                <p:cNvGrpSpPr>
                  <a:grpSpLocks/>
                </p:cNvGrpSpPr>
                <p:nvPr/>
              </p:nvGrpSpPr>
              <p:grpSpPr bwMode="auto">
                <a:xfrm>
                  <a:off x="2825720" y="5147846"/>
                  <a:ext cx="383438" cy="460177"/>
                  <a:chOff x="8069094" y="4648200"/>
                  <a:chExt cx="383438" cy="460177"/>
                </a:xfrm>
              </p:grpSpPr>
              <p:cxnSp>
                <p:nvCxnSpPr>
                  <p:cNvPr id="169" name="Straight Connector 171">
                    <a:extLst>
                      <a:ext uri="{FF2B5EF4-FFF2-40B4-BE49-F238E27FC236}">
                        <a16:creationId xmlns:a16="http://schemas.microsoft.com/office/drawing/2014/main" id="{6C82EE39-34DD-4176-926A-2A9BB88B3781}"/>
                      </a:ext>
                    </a:extLst>
                  </p:cNvPr>
                  <p:cNvCxnSpPr/>
                  <p:nvPr/>
                </p:nvCxnSpPr>
                <p:spPr>
                  <a:xfrm rot="5400000">
                    <a:off x="8153645" y="4723651"/>
                    <a:ext cx="1524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09" name="TextBox 172">
                    <a:extLst>
                      <a:ext uri="{FF2B5EF4-FFF2-40B4-BE49-F238E27FC236}">
                        <a16:creationId xmlns:a16="http://schemas.microsoft.com/office/drawing/2014/main" id="{CB350D78-D245-47DE-91B1-35D63B3C0525}"/>
                      </a:ext>
                    </a:extLst>
                  </p:cNvPr>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18</a:t>
                    </a:r>
                  </a:p>
                </p:txBody>
              </p:sp>
            </p:grpSp>
            <p:grpSp>
              <p:nvGrpSpPr>
                <p:cNvPr id="150584" name="Group 27">
                  <a:extLst>
                    <a:ext uri="{FF2B5EF4-FFF2-40B4-BE49-F238E27FC236}">
                      <a16:creationId xmlns:a16="http://schemas.microsoft.com/office/drawing/2014/main" id="{3ECD6618-0496-47CA-A024-292AC63DC727}"/>
                    </a:ext>
                  </a:extLst>
                </p:cNvPr>
                <p:cNvGrpSpPr>
                  <a:grpSpLocks/>
                </p:cNvGrpSpPr>
                <p:nvPr/>
              </p:nvGrpSpPr>
              <p:grpSpPr bwMode="auto">
                <a:xfrm>
                  <a:off x="996920" y="5147846"/>
                  <a:ext cx="284052" cy="460177"/>
                  <a:chOff x="8069094" y="4648200"/>
                  <a:chExt cx="284052" cy="460177"/>
                </a:xfrm>
              </p:grpSpPr>
              <p:cxnSp>
                <p:nvCxnSpPr>
                  <p:cNvPr id="167" name="Straight Connector 169">
                    <a:extLst>
                      <a:ext uri="{FF2B5EF4-FFF2-40B4-BE49-F238E27FC236}">
                        <a16:creationId xmlns:a16="http://schemas.microsoft.com/office/drawing/2014/main" id="{9B5A98AE-0F3B-4423-A3D9-2F3F9C1DD126}"/>
                      </a:ext>
                    </a:extLst>
                  </p:cNvPr>
                  <p:cNvCxnSpPr/>
                  <p:nvPr/>
                </p:nvCxnSpPr>
                <p:spPr>
                  <a:xfrm rot="5400000">
                    <a:off x="8153352" y="4723651"/>
                    <a:ext cx="1524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07" name="TextBox 170">
                    <a:extLst>
                      <a:ext uri="{FF2B5EF4-FFF2-40B4-BE49-F238E27FC236}">
                        <a16:creationId xmlns:a16="http://schemas.microsoft.com/office/drawing/2014/main" id="{B6725A82-223F-4628-B276-0CAC3DD42B83}"/>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2</a:t>
                    </a:r>
                  </a:p>
                </p:txBody>
              </p:sp>
            </p:grpSp>
            <p:grpSp>
              <p:nvGrpSpPr>
                <p:cNvPr id="150585" name="Group 30">
                  <a:extLst>
                    <a:ext uri="{FF2B5EF4-FFF2-40B4-BE49-F238E27FC236}">
                      <a16:creationId xmlns:a16="http://schemas.microsoft.com/office/drawing/2014/main" id="{17320817-B034-4B40-BD97-773D847B55B1}"/>
                    </a:ext>
                  </a:extLst>
                </p:cNvPr>
                <p:cNvGrpSpPr>
                  <a:grpSpLocks/>
                </p:cNvGrpSpPr>
                <p:nvPr/>
              </p:nvGrpSpPr>
              <p:grpSpPr bwMode="auto">
                <a:xfrm>
                  <a:off x="1225520" y="5147846"/>
                  <a:ext cx="284052" cy="460177"/>
                  <a:chOff x="8069094" y="4648200"/>
                  <a:chExt cx="284052" cy="460177"/>
                </a:xfrm>
              </p:grpSpPr>
              <p:cxnSp>
                <p:nvCxnSpPr>
                  <p:cNvPr id="165" name="Straight Connector 167">
                    <a:extLst>
                      <a:ext uri="{FF2B5EF4-FFF2-40B4-BE49-F238E27FC236}">
                        <a16:creationId xmlns:a16="http://schemas.microsoft.com/office/drawing/2014/main" id="{766BB2F4-E6FC-4187-8C13-2A4022E3C9D3}"/>
                      </a:ext>
                    </a:extLst>
                  </p:cNvPr>
                  <p:cNvCxnSpPr/>
                  <p:nvPr/>
                </p:nvCxnSpPr>
                <p:spPr>
                  <a:xfrm rot="5400000">
                    <a:off x="8153389" y="4723651"/>
                    <a:ext cx="1524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05" name="TextBox 168">
                    <a:extLst>
                      <a:ext uri="{FF2B5EF4-FFF2-40B4-BE49-F238E27FC236}">
                        <a16:creationId xmlns:a16="http://schemas.microsoft.com/office/drawing/2014/main" id="{4B41CE27-7B68-4FE7-9777-844B280ED149}"/>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4</a:t>
                    </a:r>
                  </a:p>
                </p:txBody>
              </p:sp>
            </p:grpSp>
            <p:grpSp>
              <p:nvGrpSpPr>
                <p:cNvPr id="150586" name="Group 33">
                  <a:extLst>
                    <a:ext uri="{FF2B5EF4-FFF2-40B4-BE49-F238E27FC236}">
                      <a16:creationId xmlns:a16="http://schemas.microsoft.com/office/drawing/2014/main" id="{036C9157-394F-4627-972B-DAC6CF9FCE8C}"/>
                    </a:ext>
                  </a:extLst>
                </p:cNvPr>
                <p:cNvGrpSpPr>
                  <a:grpSpLocks/>
                </p:cNvGrpSpPr>
                <p:nvPr/>
              </p:nvGrpSpPr>
              <p:grpSpPr bwMode="auto">
                <a:xfrm>
                  <a:off x="1454120" y="5147846"/>
                  <a:ext cx="284052" cy="460177"/>
                  <a:chOff x="8069094" y="4648200"/>
                  <a:chExt cx="284052" cy="460177"/>
                </a:xfrm>
              </p:grpSpPr>
              <p:cxnSp>
                <p:nvCxnSpPr>
                  <p:cNvPr id="163" name="Straight Connector 165">
                    <a:extLst>
                      <a:ext uri="{FF2B5EF4-FFF2-40B4-BE49-F238E27FC236}">
                        <a16:creationId xmlns:a16="http://schemas.microsoft.com/office/drawing/2014/main" id="{BA2915C2-329F-4923-93C9-016471F4EB98}"/>
                      </a:ext>
                    </a:extLst>
                  </p:cNvPr>
                  <p:cNvCxnSpPr/>
                  <p:nvPr/>
                </p:nvCxnSpPr>
                <p:spPr>
                  <a:xfrm rot="5400000">
                    <a:off x="8153425" y="4723651"/>
                    <a:ext cx="1524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03" name="TextBox 166">
                    <a:extLst>
                      <a:ext uri="{FF2B5EF4-FFF2-40B4-BE49-F238E27FC236}">
                        <a16:creationId xmlns:a16="http://schemas.microsoft.com/office/drawing/2014/main" id="{FB8AA48F-7296-4B70-AB3A-B088586A648E}"/>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6</a:t>
                    </a:r>
                  </a:p>
                </p:txBody>
              </p:sp>
            </p:grpSp>
            <p:grpSp>
              <p:nvGrpSpPr>
                <p:cNvPr id="150587" name="Group 36">
                  <a:extLst>
                    <a:ext uri="{FF2B5EF4-FFF2-40B4-BE49-F238E27FC236}">
                      <a16:creationId xmlns:a16="http://schemas.microsoft.com/office/drawing/2014/main" id="{89822165-B056-437F-8BC8-30D4C6FBC8D2}"/>
                    </a:ext>
                  </a:extLst>
                </p:cNvPr>
                <p:cNvGrpSpPr>
                  <a:grpSpLocks/>
                </p:cNvGrpSpPr>
                <p:nvPr/>
              </p:nvGrpSpPr>
              <p:grpSpPr bwMode="auto">
                <a:xfrm>
                  <a:off x="1682720" y="5147846"/>
                  <a:ext cx="284052" cy="460177"/>
                  <a:chOff x="8069094" y="4648200"/>
                  <a:chExt cx="284052" cy="460177"/>
                </a:xfrm>
              </p:grpSpPr>
              <p:cxnSp>
                <p:nvCxnSpPr>
                  <p:cNvPr id="161" name="Straight Connector 163">
                    <a:extLst>
                      <a:ext uri="{FF2B5EF4-FFF2-40B4-BE49-F238E27FC236}">
                        <a16:creationId xmlns:a16="http://schemas.microsoft.com/office/drawing/2014/main" id="{CC6E8472-615D-413F-B215-E306108D2560}"/>
                      </a:ext>
                    </a:extLst>
                  </p:cNvPr>
                  <p:cNvCxnSpPr/>
                  <p:nvPr/>
                </p:nvCxnSpPr>
                <p:spPr>
                  <a:xfrm rot="5400000">
                    <a:off x="8153462" y="4723651"/>
                    <a:ext cx="1524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601" name="TextBox 164">
                    <a:extLst>
                      <a:ext uri="{FF2B5EF4-FFF2-40B4-BE49-F238E27FC236}">
                        <a16:creationId xmlns:a16="http://schemas.microsoft.com/office/drawing/2014/main" id="{B22E4C08-409B-4276-9C44-D2E3354B21C1}"/>
                      </a:ext>
                    </a:extLst>
                  </p:cNvPr>
                  <p:cNvSpPr txBox="1">
                    <a:spLocks noChangeArrowheads="1"/>
                  </p:cNvSpPr>
                  <p:nvPr/>
                </p:nvSpPr>
                <p:spPr bwMode="auto">
                  <a:xfrm>
                    <a:off x="8069094" y="4800600"/>
                    <a:ext cx="2840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8</a:t>
                    </a:r>
                  </a:p>
                </p:txBody>
              </p:sp>
            </p:grpSp>
            <p:grpSp>
              <p:nvGrpSpPr>
                <p:cNvPr id="150588" name="Group 39">
                  <a:extLst>
                    <a:ext uri="{FF2B5EF4-FFF2-40B4-BE49-F238E27FC236}">
                      <a16:creationId xmlns:a16="http://schemas.microsoft.com/office/drawing/2014/main" id="{71F77E17-16EF-4E5B-99FD-7FEA6629A6A1}"/>
                    </a:ext>
                  </a:extLst>
                </p:cNvPr>
                <p:cNvGrpSpPr>
                  <a:grpSpLocks/>
                </p:cNvGrpSpPr>
                <p:nvPr/>
              </p:nvGrpSpPr>
              <p:grpSpPr bwMode="auto">
                <a:xfrm>
                  <a:off x="1905000" y="5147846"/>
                  <a:ext cx="383438" cy="460177"/>
                  <a:chOff x="8062774" y="4648200"/>
                  <a:chExt cx="383438" cy="460177"/>
                </a:xfrm>
              </p:grpSpPr>
              <p:cxnSp>
                <p:nvCxnSpPr>
                  <p:cNvPr id="159" name="Straight Connector 161">
                    <a:extLst>
                      <a:ext uri="{FF2B5EF4-FFF2-40B4-BE49-F238E27FC236}">
                        <a16:creationId xmlns:a16="http://schemas.microsoft.com/office/drawing/2014/main" id="{50FBE025-8EB1-400D-BE86-2479D744ACC0}"/>
                      </a:ext>
                    </a:extLst>
                  </p:cNvPr>
                  <p:cNvCxnSpPr/>
                  <p:nvPr/>
                </p:nvCxnSpPr>
                <p:spPr>
                  <a:xfrm rot="5400000">
                    <a:off x="8153499" y="4723651"/>
                    <a:ext cx="1524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99" name="TextBox 162">
                    <a:extLst>
                      <a:ext uri="{FF2B5EF4-FFF2-40B4-BE49-F238E27FC236}">
                        <a16:creationId xmlns:a16="http://schemas.microsoft.com/office/drawing/2014/main" id="{6DB91893-2892-473B-8CC6-939D263A6F63}"/>
                      </a:ext>
                    </a:extLst>
                  </p:cNvPr>
                  <p:cNvSpPr txBox="1">
                    <a:spLocks noChangeArrowheads="1"/>
                  </p:cNvSpPr>
                  <p:nvPr/>
                </p:nvSpPr>
                <p:spPr bwMode="auto">
                  <a:xfrm>
                    <a:off x="806277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10</a:t>
                    </a:r>
                  </a:p>
                </p:txBody>
              </p:sp>
            </p:grpSp>
            <p:grpSp>
              <p:nvGrpSpPr>
                <p:cNvPr id="150589" name="Group 42">
                  <a:extLst>
                    <a:ext uri="{FF2B5EF4-FFF2-40B4-BE49-F238E27FC236}">
                      <a16:creationId xmlns:a16="http://schemas.microsoft.com/office/drawing/2014/main" id="{B7800895-042A-475B-97FD-595595BF81BE}"/>
                    </a:ext>
                  </a:extLst>
                </p:cNvPr>
                <p:cNvGrpSpPr>
                  <a:grpSpLocks/>
                </p:cNvGrpSpPr>
                <p:nvPr/>
              </p:nvGrpSpPr>
              <p:grpSpPr bwMode="auto">
                <a:xfrm>
                  <a:off x="2139920" y="5147846"/>
                  <a:ext cx="383438" cy="460177"/>
                  <a:chOff x="8069094" y="4648200"/>
                  <a:chExt cx="383438" cy="460177"/>
                </a:xfrm>
              </p:grpSpPr>
              <p:cxnSp>
                <p:nvCxnSpPr>
                  <p:cNvPr id="157" name="Straight Connector 159">
                    <a:extLst>
                      <a:ext uri="{FF2B5EF4-FFF2-40B4-BE49-F238E27FC236}">
                        <a16:creationId xmlns:a16="http://schemas.microsoft.com/office/drawing/2014/main" id="{EDE52104-7B81-4877-8633-FFC4B2BCF7A6}"/>
                      </a:ext>
                    </a:extLst>
                  </p:cNvPr>
                  <p:cNvCxnSpPr/>
                  <p:nvPr/>
                </p:nvCxnSpPr>
                <p:spPr>
                  <a:xfrm rot="5400000">
                    <a:off x="8153535" y="4723651"/>
                    <a:ext cx="1524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97" name="TextBox 160">
                    <a:extLst>
                      <a:ext uri="{FF2B5EF4-FFF2-40B4-BE49-F238E27FC236}">
                        <a16:creationId xmlns:a16="http://schemas.microsoft.com/office/drawing/2014/main" id="{EF311019-B446-4E56-93E8-277BB7659F8A}"/>
                      </a:ext>
                    </a:extLst>
                  </p:cNvPr>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12</a:t>
                    </a:r>
                  </a:p>
                </p:txBody>
              </p:sp>
            </p:grpSp>
            <p:grpSp>
              <p:nvGrpSpPr>
                <p:cNvPr id="150590" name="Group 45">
                  <a:extLst>
                    <a:ext uri="{FF2B5EF4-FFF2-40B4-BE49-F238E27FC236}">
                      <a16:creationId xmlns:a16="http://schemas.microsoft.com/office/drawing/2014/main" id="{D04D9580-68E4-4AC9-8BF3-98FDD4FC5422}"/>
                    </a:ext>
                  </a:extLst>
                </p:cNvPr>
                <p:cNvGrpSpPr>
                  <a:grpSpLocks/>
                </p:cNvGrpSpPr>
                <p:nvPr/>
              </p:nvGrpSpPr>
              <p:grpSpPr bwMode="auto">
                <a:xfrm>
                  <a:off x="2368520" y="5147846"/>
                  <a:ext cx="383438" cy="460177"/>
                  <a:chOff x="8069094" y="4648200"/>
                  <a:chExt cx="383438" cy="460177"/>
                </a:xfrm>
              </p:grpSpPr>
              <p:cxnSp>
                <p:nvCxnSpPr>
                  <p:cNvPr id="155" name="Straight Connector 157">
                    <a:extLst>
                      <a:ext uri="{FF2B5EF4-FFF2-40B4-BE49-F238E27FC236}">
                        <a16:creationId xmlns:a16="http://schemas.microsoft.com/office/drawing/2014/main" id="{CD86225B-0A47-4411-AEFE-B0BE5B5F9827}"/>
                      </a:ext>
                    </a:extLst>
                  </p:cNvPr>
                  <p:cNvCxnSpPr/>
                  <p:nvPr/>
                </p:nvCxnSpPr>
                <p:spPr>
                  <a:xfrm rot="5400000">
                    <a:off x="8153572" y="4723651"/>
                    <a:ext cx="1524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95" name="TextBox 158">
                    <a:extLst>
                      <a:ext uri="{FF2B5EF4-FFF2-40B4-BE49-F238E27FC236}">
                        <a16:creationId xmlns:a16="http://schemas.microsoft.com/office/drawing/2014/main" id="{805F6877-791D-4744-A639-36E9C8124DF8}"/>
                      </a:ext>
                    </a:extLst>
                  </p:cNvPr>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14</a:t>
                    </a:r>
                  </a:p>
                </p:txBody>
              </p:sp>
            </p:grpSp>
            <p:grpSp>
              <p:nvGrpSpPr>
                <p:cNvPr id="150591" name="Group 48">
                  <a:extLst>
                    <a:ext uri="{FF2B5EF4-FFF2-40B4-BE49-F238E27FC236}">
                      <a16:creationId xmlns:a16="http://schemas.microsoft.com/office/drawing/2014/main" id="{A35EE942-50BC-405B-9C86-FE63F9BB05EC}"/>
                    </a:ext>
                  </a:extLst>
                </p:cNvPr>
                <p:cNvGrpSpPr>
                  <a:grpSpLocks/>
                </p:cNvGrpSpPr>
                <p:nvPr/>
              </p:nvGrpSpPr>
              <p:grpSpPr bwMode="auto">
                <a:xfrm>
                  <a:off x="2597120" y="5147846"/>
                  <a:ext cx="383438" cy="460177"/>
                  <a:chOff x="8069094" y="4648200"/>
                  <a:chExt cx="383438" cy="460177"/>
                </a:xfrm>
              </p:grpSpPr>
              <p:cxnSp>
                <p:nvCxnSpPr>
                  <p:cNvPr id="153" name="Straight Connector 24">
                    <a:extLst>
                      <a:ext uri="{FF2B5EF4-FFF2-40B4-BE49-F238E27FC236}">
                        <a16:creationId xmlns:a16="http://schemas.microsoft.com/office/drawing/2014/main" id="{53D84478-726F-40CD-BF1F-873CE8A7AB43}"/>
                      </a:ext>
                    </a:extLst>
                  </p:cNvPr>
                  <p:cNvCxnSpPr/>
                  <p:nvPr/>
                </p:nvCxnSpPr>
                <p:spPr>
                  <a:xfrm rot="5400000">
                    <a:off x="8153609" y="4723651"/>
                    <a:ext cx="152489"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0593" name="TextBox 156">
                    <a:extLst>
                      <a:ext uri="{FF2B5EF4-FFF2-40B4-BE49-F238E27FC236}">
                        <a16:creationId xmlns:a16="http://schemas.microsoft.com/office/drawing/2014/main" id="{A9B49D4F-3CA6-418A-B26E-9408214ECF53}"/>
                      </a:ext>
                    </a:extLst>
                  </p:cNvPr>
                  <p:cNvSpPr txBox="1">
                    <a:spLocks noChangeArrowheads="1"/>
                  </p:cNvSpPr>
                  <p:nvPr/>
                </p:nvSpPr>
                <p:spPr bwMode="auto">
                  <a:xfrm>
                    <a:off x="8069094" y="4800600"/>
                    <a:ext cx="3834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16</a:t>
                    </a:r>
                  </a:p>
                </p:txBody>
              </p:sp>
            </p:grpSp>
          </p:grpSp>
        </p:grpSp>
        <p:sp>
          <p:nvSpPr>
            <p:cNvPr id="150580" name="TextBox 142">
              <a:extLst>
                <a:ext uri="{FF2B5EF4-FFF2-40B4-BE49-F238E27FC236}">
                  <a16:creationId xmlns:a16="http://schemas.microsoft.com/office/drawing/2014/main" id="{133F2962-6FF7-44DA-9744-4A44BF1BC1A3}"/>
                </a:ext>
              </a:extLst>
            </p:cNvPr>
            <p:cNvSpPr txBox="1">
              <a:spLocks noChangeArrowheads="1"/>
            </p:cNvSpPr>
            <p:nvPr/>
          </p:nvSpPr>
          <p:spPr bwMode="auto">
            <a:xfrm>
              <a:off x="1580394" y="5587510"/>
              <a:ext cx="1759171" cy="338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1600">
                  <a:latin typeface="Arial" panose="020B0604020202020204" pitchFamily="34" charset="0"/>
                  <a:ea typeface="新細明體" panose="02020500000000000000" pitchFamily="18" charset="-120"/>
                </a:rPr>
                <a:t>冰淇淋供給量</a:t>
              </a:r>
              <a:r>
                <a:rPr lang="en-US" altLang="zh-TW" sz="1600">
                  <a:latin typeface="Arial" panose="020B0604020202020204" pitchFamily="34" charset="0"/>
                  <a:ea typeface="新細明體" panose="02020500000000000000" pitchFamily="18" charset="-120"/>
                </a:rPr>
                <a:t>(</a:t>
              </a:r>
              <a:r>
                <a:rPr lang="zh-TW" altLang="en-US" sz="1600">
                  <a:latin typeface="Arial" panose="020B0604020202020204" pitchFamily="34" charset="0"/>
                  <a:ea typeface="新細明體" panose="02020500000000000000" pitchFamily="18" charset="-120"/>
                </a:rPr>
                <a:t>球</a:t>
              </a:r>
              <a:r>
                <a:rPr lang="en-US" altLang="zh-TW" sz="1600">
                  <a:latin typeface="Arial" panose="020B0604020202020204" pitchFamily="34" charset="0"/>
                  <a:ea typeface="新細明體" panose="02020500000000000000" pitchFamily="18" charset="-120"/>
                </a:rPr>
                <a:t>)</a:t>
              </a:r>
              <a:endParaRPr lang="zh-TW" altLang="en-US" sz="1600">
                <a:latin typeface="Arial" panose="020B0604020202020204" pitchFamily="34" charset="0"/>
                <a:ea typeface="新細明體" panose="02020500000000000000" pitchFamily="18" charset="-120"/>
              </a:endParaRPr>
            </a:p>
          </p:txBody>
        </p:sp>
      </p:grpSp>
      <p:grpSp>
        <p:nvGrpSpPr>
          <p:cNvPr id="171" name="Group 173">
            <a:extLst>
              <a:ext uri="{FF2B5EF4-FFF2-40B4-BE49-F238E27FC236}">
                <a16:creationId xmlns:a16="http://schemas.microsoft.com/office/drawing/2014/main" id="{ABDA5131-02B8-4913-AEFA-1F67128ED3FE}"/>
              </a:ext>
            </a:extLst>
          </p:cNvPr>
          <p:cNvGrpSpPr>
            <a:grpSpLocks/>
          </p:cNvGrpSpPr>
          <p:nvPr/>
        </p:nvGrpSpPr>
        <p:grpSpPr bwMode="auto">
          <a:xfrm>
            <a:off x="5937250" y="1766888"/>
            <a:ext cx="923925" cy="3897312"/>
            <a:chOff x="3799232" y="904083"/>
            <a:chExt cx="924915" cy="3897308"/>
          </a:xfrm>
        </p:grpSpPr>
        <p:cxnSp>
          <p:nvCxnSpPr>
            <p:cNvPr id="172" name="Straight Connector 174">
              <a:extLst>
                <a:ext uri="{FF2B5EF4-FFF2-40B4-BE49-F238E27FC236}">
                  <a16:creationId xmlns:a16="http://schemas.microsoft.com/office/drawing/2014/main" id="{2D256D76-EFCC-4C32-814C-B901427F3BB3}"/>
                </a:ext>
              </a:extLst>
            </p:cNvPr>
            <p:cNvCxnSpPr/>
            <p:nvPr/>
          </p:nvCxnSpPr>
          <p:spPr>
            <a:xfrm rot="5400000">
              <a:off x="2895980" y="3124198"/>
              <a:ext cx="3352797" cy="15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0559" name="Group 56">
              <a:extLst>
                <a:ext uri="{FF2B5EF4-FFF2-40B4-BE49-F238E27FC236}">
                  <a16:creationId xmlns:a16="http://schemas.microsoft.com/office/drawing/2014/main" id="{E76DBA9E-C3D6-4FCF-8F28-587B01EAC7F1}"/>
                </a:ext>
              </a:extLst>
            </p:cNvPr>
            <p:cNvGrpSpPr>
              <a:grpSpLocks/>
            </p:cNvGrpSpPr>
            <p:nvPr/>
          </p:nvGrpSpPr>
          <p:grpSpPr bwMode="auto">
            <a:xfrm>
              <a:off x="4196905" y="1828800"/>
              <a:ext cx="527242" cy="307777"/>
              <a:chOff x="6330758" y="2286000"/>
              <a:chExt cx="527242" cy="307777"/>
            </a:xfrm>
          </p:grpSpPr>
          <p:sp>
            <p:nvSpPr>
              <p:cNvPr id="150576" name="TextBox 53">
                <a:extLst>
                  <a:ext uri="{FF2B5EF4-FFF2-40B4-BE49-F238E27FC236}">
                    <a16:creationId xmlns:a16="http://schemas.microsoft.com/office/drawing/2014/main" id="{4E7C388A-3FFA-4C2B-ACF4-34E7174C60FC}"/>
                  </a:ext>
                </a:extLst>
              </p:cNvPr>
              <p:cNvSpPr txBox="1">
                <a:spLocks noChangeArrowheads="1"/>
              </p:cNvSpPr>
              <p:nvPr/>
            </p:nvSpPr>
            <p:spPr bwMode="auto">
              <a:xfrm>
                <a:off x="6330758" y="2286000"/>
                <a:ext cx="3838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$6</a:t>
                </a:r>
              </a:p>
            </p:txBody>
          </p:sp>
          <p:cxnSp>
            <p:nvCxnSpPr>
              <p:cNvPr id="191" name="Straight Connector 55">
                <a:extLst>
                  <a:ext uri="{FF2B5EF4-FFF2-40B4-BE49-F238E27FC236}">
                    <a16:creationId xmlns:a16="http://schemas.microsoft.com/office/drawing/2014/main" id="{AB12EE15-BBE7-4FC6-9E21-15B0A10AEBE4}"/>
                  </a:ext>
                </a:extLst>
              </p:cNvPr>
              <p:cNvCxnSpPr/>
              <p:nvPr/>
            </p:nvCxnSpPr>
            <p:spPr>
              <a:xfrm>
                <a:off x="6705437" y="2513807"/>
                <a:ext cx="152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560" name="Group 57">
              <a:extLst>
                <a:ext uri="{FF2B5EF4-FFF2-40B4-BE49-F238E27FC236}">
                  <a16:creationId xmlns:a16="http://schemas.microsoft.com/office/drawing/2014/main" id="{01DFE131-6E6A-48BF-82CD-2E73D4F8766F}"/>
                </a:ext>
              </a:extLst>
            </p:cNvPr>
            <p:cNvGrpSpPr>
              <a:grpSpLocks/>
            </p:cNvGrpSpPr>
            <p:nvPr/>
          </p:nvGrpSpPr>
          <p:grpSpPr bwMode="auto">
            <a:xfrm>
              <a:off x="4310718" y="2297668"/>
              <a:ext cx="413429" cy="307777"/>
              <a:chOff x="6444571" y="2286000"/>
              <a:chExt cx="413429" cy="307777"/>
            </a:xfrm>
          </p:grpSpPr>
          <p:sp>
            <p:nvSpPr>
              <p:cNvPr id="150574" name="TextBox 190">
                <a:extLst>
                  <a:ext uri="{FF2B5EF4-FFF2-40B4-BE49-F238E27FC236}">
                    <a16:creationId xmlns:a16="http://schemas.microsoft.com/office/drawing/2014/main" id="{609F7B8F-E373-4D4B-BD5D-2C9DEC128623}"/>
                  </a:ext>
                </a:extLst>
              </p:cNvPr>
              <p:cNvSpPr txBox="1">
                <a:spLocks noChangeArrowheads="1"/>
              </p:cNvSpPr>
              <p:nvPr/>
            </p:nvSpPr>
            <p:spPr bwMode="auto">
              <a:xfrm>
                <a:off x="6444571" y="2286000"/>
                <a:ext cx="284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5</a:t>
                </a:r>
              </a:p>
            </p:txBody>
          </p:sp>
          <p:cxnSp>
            <p:nvCxnSpPr>
              <p:cNvPr id="189" name="Straight Connector 191">
                <a:extLst>
                  <a:ext uri="{FF2B5EF4-FFF2-40B4-BE49-F238E27FC236}">
                    <a16:creationId xmlns:a16="http://schemas.microsoft.com/office/drawing/2014/main" id="{92B19E9D-DA42-497C-BC7B-073BCF4474B9}"/>
                  </a:ext>
                </a:extLst>
              </p:cNvPr>
              <p:cNvCxnSpPr/>
              <p:nvPr/>
            </p:nvCxnSpPr>
            <p:spPr>
              <a:xfrm>
                <a:off x="6705437" y="2514839"/>
                <a:ext cx="152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561" name="Group 60">
              <a:extLst>
                <a:ext uri="{FF2B5EF4-FFF2-40B4-BE49-F238E27FC236}">
                  <a16:creationId xmlns:a16="http://schemas.microsoft.com/office/drawing/2014/main" id="{BB569D52-87E9-4730-9083-DF3BE35B3091}"/>
                </a:ext>
              </a:extLst>
            </p:cNvPr>
            <p:cNvGrpSpPr>
              <a:grpSpLocks/>
            </p:cNvGrpSpPr>
            <p:nvPr/>
          </p:nvGrpSpPr>
          <p:grpSpPr bwMode="auto">
            <a:xfrm>
              <a:off x="4310718" y="2754868"/>
              <a:ext cx="413429" cy="307777"/>
              <a:chOff x="6444571" y="2286000"/>
              <a:chExt cx="413429" cy="307777"/>
            </a:xfrm>
          </p:grpSpPr>
          <p:sp>
            <p:nvSpPr>
              <p:cNvPr id="150572" name="TextBox 188">
                <a:extLst>
                  <a:ext uri="{FF2B5EF4-FFF2-40B4-BE49-F238E27FC236}">
                    <a16:creationId xmlns:a16="http://schemas.microsoft.com/office/drawing/2014/main" id="{4F36998A-FAFD-4C91-9F43-DA6C5F37ABED}"/>
                  </a:ext>
                </a:extLst>
              </p:cNvPr>
              <p:cNvSpPr txBox="1">
                <a:spLocks noChangeArrowheads="1"/>
              </p:cNvSpPr>
              <p:nvPr/>
            </p:nvSpPr>
            <p:spPr bwMode="auto">
              <a:xfrm>
                <a:off x="6444571" y="2286000"/>
                <a:ext cx="284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4</a:t>
                </a:r>
              </a:p>
            </p:txBody>
          </p:sp>
          <p:cxnSp>
            <p:nvCxnSpPr>
              <p:cNvPr id="187" name="Straight Connector 189">
                <a:extLst>
                  <a:ext uri="{FF2B5EF4-FFF2-40B4-BE49-F238E27FC236}">
                    <a16:creationId xmlns:a16="http://schemas.microsoft.com/office/drawing/2014/main" id="{C8536CAC-086A-4D28-B124-859A8A83CA04}"/>
                  </a:ext>
                </a:extLst>
              </p:cNvPr>
              <p:cNvCxnSpPr/>
              <p:nvPr/>
            </p:nvCxnSpPr>
            <p:spPr>
              <a:xfrm>
                <a:off x="6705437" y="2514838"/>
                <a:ext cx="152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562" name="Group 63">
              <a:extLst>
                <a:ext uri="{FF2B5EF4-FFF2-40B4-BE49-F238E27FC236}">
                  <a16:creationId xmlns:a16="http://schemas.microsoft.com/office/drawing/2014/main" id="{77379E1F-AB21-47AB-9A29-11CC03B98FFF}"/>
                </a:ext>
              </a:extLst>
            </p:cNvPr>
            <p:cNvGrpSpPr>
              <a:grpSpLocks/>
            </p:cNvGrpSpPr>
            <p:nvPr/>
          </p:nvGrpSpPr>
          <p:grpSpPr bwMode="auto">
            <a:xfrm>
              <a:off x="4310718" y="3212068"/>
              <a:ext cx="413429" cy="307777"/>
              <a:chOff x="6444571" y="2286000"/>
              <a:chExt cx="413429" cy="307777"/>
            </a:xfrm>
          </p:grpSpPr>
          <p:sp>
            <p:nvSpPr>
              <p:cNvPr id="150570" name="TextBox 186">
                <a:extLst>
                  <a:ext uri="{FF2B5EF4-FFF2-40B4-BE49-F238E27FC236}">
                    <a16:creationId xmlns:a16="http://schemas.microsoft.com/office/drawing/2014/main" id="{78C2F732-F11E-40B8-84B7-4E4DFC93DBE0}"/>
                  </a:ext>
                </a:extLst>
              </p:cNvPr>
              <p:cNvSpPr txBox="1">
                <a:spLocks noChangeArrowheads="1"/>
              </p:cNvSpPr>
              <p:nvPr/>
            </p:nvSpPr>
            <p:spPr bwMode="auto">
              <a:xfrm>
                <a:off x="6444571" y="2286000"/>
                <a:ext cx="284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3</a:t>
                </a:r>
              </a:p>
            </p:txBody>
          </p:sp>
          <p:cxnSp>
            <p:nvCxnSpPr>
              <p:cNvPr id="185" name="Straight Connector 187">
                <a:extLst>
                  <a:ext uri="{FF2B5EF4-FFF2-40B4-BE49-F238E27FC236}">
                    <a16:creationId xmlns:a16="http://schemas.microsoft.com/office/drawing/2014/main" id="{959F36C7-6E02-4EA2-995F-DB6596D48317}"/>
                  </a:ext>
                </a:extLst>
              </p:cNvPr>
              <p:cNvCxnSpPr/>
              <p:nvPr/>
            </p:nvCxnSpPr>
            <p:spPr>
              <a:xfrm>
                <a:off x="6705437" y="2514838"/>
                <a:ext cx="152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563" name="Group 66">
              <a:extLst>
                <a:ext uri="{FF2B5EF4-FFF2-40B4-BE49-F238E27FC236}">
                  <a16:creationId xmlns:a16="http://schemas.microsoft.com/office/drawing/2014/main" id="{51C4771A-B890-4F4E-A30A-5B9334488FA5}"/>
                </a:ext>
              </a:extLst>
            </p:cNvPr>
            <p:cNvGrpSpPr>
              <a:grpSpLocks/>
            </p:cNvGrpSpPr>
            <p:nvPr/>
          </p:nvGrpSpPr>
          <p:grpSpPr bwMode="auto">
            <a:xfrm>
              <a:off x="4310718" y="3669268"/>
              <a:ext cx="413429" cy="307777"/>
              <a:chOff x="6444571" y="2286000"/>
              <a:chExt cx="413429" cy="307777"/>
            </a:xfrm>
          </p:grpSpPr>
          <p:sp>
            <p:nvSpPr>
              <p:cNvPr id="150568" name="TextBox 184">
                <a:extLst>
                  <a:ext uri="{FF2B5EF4-FFF2-40B4-BE49-F238E27FC236}">
                    <a16:creationId xmlns:a16="http://schemas.microsoft.com/office/drawing/2014/main" id="{971C74B0-FBA9-4B18-BAB9-8359CE74632C}"/>
                  </a:ext>
                </a:extLst>
              </p:cNvPr>
              <p:cNvSpPr txBox="1">
                <a:spLocks noChangeArrowheads="1"/>
              </p:cNvSpPr>
              <p:nvPr/>
            </p:nvSpPr>
            <p:spPr bwMode="auto">
              <a:xfrm>
                <a:off x="6444571" y="2286000"/>
                <a:ext cx="284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2</a:t>
                </a:r>
              </a:p>
            </p:txBody>
          </p:sp>
          <p:cxnSp>
            <p:nvCxnSpPr>
              <p:cNvPr id="183" name="Straight Connector 185">
                <a:extLst>
                  <a:ext uri="{FF2B5EF4-FFF2-40B4-BE49-F238E27FC236}">
                    <a16:creationId xmlns:a16="http://schemas.microsoft.com/office/drawing/2014/main" id="{8E0D9342-E471-4D74-956A-4869700FF6AF}"/>
                  </a:ext>
                </a:extLst>
              </p:cNvPr>
              <p:cNvCxnSpPr/>
              <p:nvPr/>
            </p:nvCxnSpPr>
            <p:spPr>
              <a:xfrm>
                <a:off x="6705437" y="2514837"/>
                <a:ext cx="152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564" name="Group 69">
              <a:extLst>
                <a:ext uri="{FF2B5EF4-FFF2-40B4-BE49-F238E27FC236}">
                  <a16:creationId xmlns:a16="http://schemas.microsoft.com/office/drawing/2014/main" id="{A746BCEF-1EBD-48E6-B596-A7DB39F56978}"/>
                </a:ext>
              </a:extLst>
            </p:cNvPr>
            <p:cNvGrpSpPr>
              <a:grpSpLocks/>
            </p:cNvGrpSpPr>
            <p:nvPr/>
          </p:nvGrpSpPr>
          <p:grpSpPr bwMode="auto">
            <a:xfrm>
              <a:off x="4310718" y="4126468"/>
              <a:ext cx="413429" cy="307777"/>
              <a:chOff x="6444571" y="2286000"/>
              <a:chExt cx="413429" cy="307777"/>
            </a:xfrm>
          </p:grpSpPr>
          <p:sp>
            <p:nvSpPr>
              <p:cNvPr id="150566" name="TextBox 182">
                <a:extLst>
                  <a:ext uri="{FF2B5EF4-FFF2-40B4-BE49-F238E27FC236}">
                    <a16:creationId xmlns:a16="http://schemas.microsoft.com/office/drawing/2014/main" id="{5C98EEBE-B0A3-47B6-923E-6C555272EA0C}"/>
                  </a:ext>
                </a:extLst>
              </p:cNvPr>
              <p:cNvSpPr txBox="1">
                <a:spLocks noChangeArrowheads="1"/>
              </p:cNvSpPr>
              <p:nvPr/>
            </p:nvSpPr>
            <p:spPr bwMode="auto">
              <a:xfrm>
                <a:off x="6444571" y="2286000"/>
                <a:ext cx="2843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1400">
                    <a:latin typeface="Arial" panose="020B0604020202020204" pitchFamily="34" charset="0"/>
                    <a:ea typeface="新細明體" panose="02020500000000000000" pitchFamily="18" charset="-120"/>
                  </a:rPr>
                  <a:t>1</a:t>
                </a:r>
              </a:p>
            </p:txBody>
          </p:sp>
          <p:cxnSp>
            <p:nvCxnSpPr>
              <p:cNvPr id="181" name="Straight Connector 183">
                <a:extLst>
                  <a:ext uri="{FF2B5EF4-FFF2-40B4-BE49-F238E27FC236}">
                    <a16:creationId xmlns:a16="http://schemas.microsoft.com/office/drawing/2014/main" id="{C67E03EA-D3ED-422F-9319-513280DA4B24}"/>
                  </a:ext>
                </a:extLst>
              </p:cNvPr>
              <p:cNvCxnSpPr/>
              <p:nvPr/>
            </p:nvCxnSpPr>
            <p:spPr>
              <a:xfrm>
                <a:off x="6705437" y="2514837"/>
                <a:ext cx="152563"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565" name="TextBox 181">
              <a:extLst>
                <a:ext uri="{FF2B5EF4-FFF2-40B4-BE49-F238E27FC236}">
                  <a16:creationId xmlns:a16="http://schemas.microsoft.com/office/drawing/2014/main" id="{739A8B56-819F-407B-BBC4-163FEFAE5B76}"/>
                </a:ext>
              </a:extLst>
            </p:cNvPr>
            <p:cNvSpPr txBox="1">
              <a:spLocks noChangeArrowheads="1"/>
            </p:cNvSpPr>
            <p:nvPr/>
          </p:nvSpPr>
          <p:spPr bwMode="auto">
            <a:xfrm>
              <a:off x="3799232" y="904083"/>
              <a:ext cx="800961" cy="83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冰淇淋</a:t>
              </a:r>
            </a:p>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每球</a:t>
              </a:r>
            </a:p>
            <a:p>
              <a:pPr algn="r" eaLnBrk="1" hangingPunct="1">
                <a:spcBef>
                  <a:spcPct val="0"/>
                </a:spcBef>
                <a:buFontTx/>
                <a:buNone/>
              </a:pPr>
              <a:r>
                <a:rPr lang="zh-TW" altLang="en-US" sz="1600">
                  <a:latin typeface="Arial" panose="020B0604020202020204" pitchFamily="34" charset="0"/>
                  <a:ea typeface="新細明體" panose="02020500000000000000" pitchFamily="18" charset="-120"/>
                </a:rPr>
                <a:t>價格</a:t>
              </a:r>
              <a:endParaRPr lang="en-US" altLang="zh-TW" sz="1600">
                <a:latin typeface="Arial" panose="020B0604020202020204" pitchFamily="34" charset="0"/>
                <a:ea typeface="新細明體" panose="02020500000000000000" pitchFamily="18" charset="-120"/>
              </a:endParaRPr>
            </a:p>
          </p:txBody>
        </p:sp>
      </p:grpSp>
      <p:cxnSp>
        <p:nvCxnSpPr>
          <p:cNvPr id="192" name="Straight Connector 194">
            <a:extLst>
              <a:ext uri="{FF2B5EF4-FFF2-40B4-BE49-F238E27FC236}">
                <a16:creationId xmlns:a16="http://schemas.microsoft.com/office/drawing/2014/main" id="{844FDBCC-7AB5-48EB-8693-CD9E9B45DEC3}"/>
              </a:ext>
            </a:extLst>
          </p:cNvPr>
          <p:cNvCxnSpPr/>
          <p:nvPr/>
        </p:nvCxnSpPr>
        <p:spPr>
          <a:xfrm>
            <a:off x="6715125" y="3844925"/>
            <a:ext cx="817563" cy="1588"/>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5">
            <a:extLst>
              <a:ext uri="{FF2B5EF4-FFF2-40B4-BE49-F238E27FC236}">
                <a16:creationId xmlns:a16="http://schemas.microsoft.com/office/drawing/2014/main" id="{553DC553-FCD0-4687-A56E-91D1D4FCC219}"/>
              </a:ext>
            </a:extLst>
          </p:cNvPr>
          <p:cNvCxnSpPr/>
          <p:nvPr/>
        </p:nvCxnSpPr>
        <p:spPr>
          <a:xfrm rot="5400000" flipH="1" flipV="1">
            <a:off x="6593682" y="4747419"/>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4" name="Freeform 183">
            <a:extLst>
              <a:ext uri="{FF2B5EF4-FFF2-40B4-BE49-F238E27FC236}">
                <a16:creationId xmlns:a16="http://schemas.microsoft.com/office/drawing/2014/main" id="{638D3907-892F-4ABC-AB64-92E2EFB9AAF8}"/>
              </a:ext>
            </a:extLst>
          </p:cNvPr>
          <p:cNvSpPr>
            <a:spLocks/>
          </p:cNvSpPr>
          <p:nvPr/>
        </p:nvSpPr>
        <p:spPr bwMode="auto">
          <a:xfrm>
            <a:off x="7445375" y="379095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195" name="TextBox 197">
            <a:extLst>
              <a:ext uri="{FF2B5EF4-FFF2-40B4-BE49-F238E27FC236}">
                <a16:creationId xmlns:a16="http://schemas.microsoft.com/office/drawing/2014/main" id="{0635D13A-0D7A-46C5-990F-163C198DC68D}"/>
              </a:ext>
            </a:extLst>
          </p:cNvPr>
          <p:cNvSpPr txBox="1">
            <a:spLocks noChangeArrowheads="1"/>
          </p:cNvSpPr>
          <p:nvPr/>
        </p:nvSpPr>
        <p:spPr bwMode="auto">
          <a:xfrm>
            <a:off x="7150100" y="1406525"/>
            <a:ext cx="1108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1800">
                <a:solidFill>
                  <a:srgbClr val="800080"/>
                </a:solidFill>
                <a:latin typeface="Arial" panose="020B0604020202020204" pitchFamily="34" charset="0"/>
                <a:ea typeface="新細明體" panose="02020500000000000000" pitchFamily="18" charset="-120"/>
              </a:rPr>
              <a:t>市場供給</a:t>
            </a:r>
            <a:endParaRPr lang="en-US" altLang="zh-TW" sz="1800">
              <a:solidFill>
                <a:srgbClr val="800080"/>
              </a:solidFill>
              <a:latin typeface="Arial" panose="020B0604020202020204" pitchFamily="34" charset="0"/>
              <a:ea typeface="新細明體" panose="02020500000000000000" pitchFamily="18" charset="-12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left)">
                                      <p:cBhvr>
                                        <p:cTn id="7" dur="500"/>
                                        <p:tgtEl>
                                          <p:spTgt spid="7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down)">
                                      <p:cBhvr>
                                        <p:cTn id="14" dur="500"/>
                                        <p:tgtEl>
                                          <p:spTgt spid="5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72"/>
                                        </p:tgtEl>
                                        <p:attrNameLst>
                                          <p:attrName>style.visibility</p:attrName>
                                        </p:attrNameLst>
                                      </p:cBhvr>
                                      <p:to>
                                        <p:strVal val="visible"/>
                                      </p:to>
                                    </p:set>
                                    <p:animEffect transition="in" filter="wipe(left)">
                                      <p:cBhvr>
                                        <p:cTn id="25" dur="500"/>
                                        <p:tgtEl>
                                          <p:spTgt spid="72"/>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left)">
                                      <p:cBhvr>
                                        <p:cTn id="29" dur="500"/>
                                        <p:tgtEl>
                                          <p:spTgt spid="74"/>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wipe(up)">
                                      <p:cBhvr>
                                        <p:cTn id="33" dur="500"/>
                                        <p:tgtEl>
                                          <p:spTgt spid="73"/>
                                        </p:tgtEl>
                                      </p:cBhvr>
                                    </p:animEffect>
                                  </p:childTnLst>
                                </p:cTn>
                              </p:par>
                            </p:childTnLst>
                          </p:cTn>
                        </p:par>
                        <p:par>
                          <p:cTn id="34" fill="hold" nodeType="afterGroup">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32"/>
                                        </p:tgtEl>
                                        <p:attrNameLst>
                                          <p:attrName>style.visibility</p:attrName>
                                        </p:attrNameLst>
                                      </p:cBhvr>
                                      <p:to>
                                        <p:strVal val="visible"/>
                                      </p:to>
                                    </p:set>
                                    <p:animEffect transition="in" filter="wipe(left)">
                                      <p:cBhvr>
                                        <p:cTn id="37" dur="1000"/>
                                        <p:tgtEl>
                                          <p:spTgt spid="132"/>
                                        </p:tgtEl>
                                      </p:cBhvr>
                                    </p:animEffect>
                                  </p:childTnLst>
                                </p:cTn>
                              </p:par>
                            </p:childTnLst>
                          </p:cTn>
                        </p:par>
                        <p:par>
                          <p:cTn id="38" fill="hold" nodeType="afterGroup">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131"/>
                                        </p:tgtEl>
                                        <p:attrNameLst>
                                          <p:attrName>style.visibility</p:attrName>
                                        </p:attrNameLst>
                                      </p:cBhvr>
                                      <p:to>
                                        <p:strVal val="visible"/>
                                      </p:to>
                                    </p:set>
                                    <p:animEffect transition="in" filter="wipe(left)">
                                      <p:cBhvr>
                                        <p:cTn id="41" dur="500"/>
                                        <p:tgtEl>
                                          <p:spTgt spid="131"/>
                                        </p:tgtEl>
                                      </p:cBhvr>
                                    </p:animEffect>
                                  </p:childTnLst>
                                </p:cTn>
                              </p:par>
                            </p:childTnLst>
                          </p:cTn>
                        </p:par>
                        <p:par>
                          <p:cTn id="42" fill="hold" nodeType="afterGroup">
                            <p:stCondLst>
                              <p:cond delay="4500"/>
                            </p:stCondLst>
                            <p:childTnLst>
                              <p:par>
                                <p:cTn id="43" presetID="22" presetClass="entr" presetSubtype="8" fill="hold" nodeType="afterEffect">
                                  <p:stCondLst>
                                    <p:cond delay="0"/>
                                  </p:stCondLst>
                                  <p:childTnLst>
                                    <p:set>
                                      <p:cBhvr>
                                        <p:cTn id="44" dur="1" fill="hold">
                                          <p:stCondLst>
                                            <p:cond delay="0"/>
                                          </p:stCondLst>
                                        </p:cTn>
                                        <p:tgtEl>
                                          <p:spTgt spid="80"/>
                                        </p:tgtEl>
                                        <p:attrNameLst>
                                          <p:attrName>style.visibility</p:attrName>
                                        </p:attrNameLst>
                                      </p:cBhvr>
                                      <p:to>
                                        <p:strVal val="visible"/>
                                      </p:to>
                                    </p:set>
                                    <p:animEffect transition="in" filter="wipe(left)">
                                      <p:cBhvr>
                                        <p:cTn id="45" dur="500"/>
                                        <p:tgtEl>
                                          <p:spTgt spid="80"/>
                                        </p:tgtEl>
                                      </p:cBhvr>
                                    </p:animEffect>
                                  </p:childTnLst>
                                </p:cTn>
                              </p:par>
                              <p:par>
                                <p:cTn id="46" presetID="22" presetClass="entr" presetSubtype="4" fill="hold" nodeType="withEffect">
                                  <p:stCondLst>
                                    <p:cond delay="0"/>
                                  </p:stCondLst>
                                  <p:childTnLst>
                                    <p:set>
                                      <p:cBhvr>
                                        <p:cTn id="47" dur="1" fill="hold">
                                          <p:stCondLst>
                                            <p:cond delay="0"/>
                                          </p:stCondLst>
                                        </p:cTn>
                                        <p:tgtEl>
                                          <p:spTgt spid="107"/>
                                        </p:tgtEl>
                                        <p:attrNameLst>
                                          <p:attrName>style.visibility</p:attrName>
                                        </p:attrNameLst>
                                      </p:cBhvr>
                                      <p:to>
                                        <p:strVal val="visible"/>
                                      </p:to>
                                    </p:set>
                                    <p:animEffect transition="in" filter="wipe(down)">
                                      <p:cBhvr>
                                        <p:cTn id="48" dur="500"/>
                                        <p:tgtEl>
                                          <p:spTgt spid="107"/>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animEffect transition="in" filter="wipe(down)">
                                      <p:cBhvr>
                                        <p:cTn id="51" dur="500"/>
                                        <p:tgtEl>
                                          <p:spTgt spid="76"/>
                                        </p:tgtEl>
                                      </p:cBhvr>
                                    </p:animEffect>
                                  </p:childTnLst>
                                </p:cTn>
                              </p:par>
                            </p:childTnLst>
                          </p:cTn>
                        </p:par>
                        <p:par>
                          <p:cTn id="52" fill="hold" nodeType="afterGroup">
                            <p:stCondLst>
                              <p:cond delay="5000"/>
                            </p:stCondLst>
                            <p:childTnLst>
                              <p:par>
                                <p:cTn id="53" presetID="22" presetClass="entr" presetSubtype="8" fill="hold" nodeType="afterEffect">
                                  <p:stCondLst>
                                    <p:cond delay="0"/>
                                  </p:stCondLst>
                                  <p:childTnLst>
                                    <p:set>
                                      <p:cBhvr>
                                        <p:cTn id="54" dur="1" fill="hold">
                                          <p:stCondLst>
                                            <p:cond delay="0"/>
                                          </p:stCondLst>
                                        </p:cTn>
                                        <p:tgtEl>
                                          <p:spTgt spid="77"/>
                                        </p:tgtEl>
                                        <p:attrNameLst>
                                          <p:attrName>style.visibility</p:attrName>
                                        </p:attrNameLst>
                                      </p:cBhvr>
                                      <p:to>
                                        <p:strVal val="visible"/>
                                      </p:to>
                                    </p:set>
                                    <p:animEffect transition="in" filter="wipe(left)">
                                      <p:cBhvr>
                                        <p:cTn id="55" dur="500"/>
                                        <p:tgtEl>
                                          <p:spTgt spid="77"/>
                                        </p:tgtEl>
                                      </p:cBhvr>
                                    </p:animEffect>
                                  </p:childTnLst>
                                </p:cTn>
                              </p:par>
                            </p:childTnLst>
                          </p:cTn>
                        </p:par>
                        <p:par>
                          <p:cTn id="56" fill="hold" nodeType="afterGroup">
                            <p:stCondLst>
                              <p:cond delay="5500"/>
                            </p:stCondLst>
                            <p:childTnLst>
                              <p:par>
                                <p:cTn id="57" presetID="22" presetClass="entr" presetSubtype="8" fill="hold" nodeType="afterEffect">
                                  <p:stCondLst>
                                    <p:cond delay="0"/>
                                  </p:stCondLst>
                                  <p:childTnLst>
                                    <p:set>
                                      <p:cBhvr>
                                        <p:cTn id="58" dur="1" fill="hold">
                                          <p:stCondLst>
                                            <p:cond delay="0"/>
                                          </p:stCondLst>
                                        </p:cTn>
                                        <p:tgtEl>
                                          <p:spTgt spid="128"/>
                                        </p:tgtEl>
                                        <p:attrNameLst>
                                          <p:attrName>style.visibility</p:attrName>
                                        </p:attrNameLst>
                                      </p:cBhvr>
                                      <p:to>
                                        <p:strVal val="visible"/>
                                      </p:to>
                                    </p:set>
                                    <p:animEffect transition="in" filter="wipe(left)">
                                      <p:cBhvr>
                                        <p:cTn id="59" dur="500"/>
                                        <p:tgtEl>
                                          <p:spTgt spid="128"/>
                                        </p:tgtEl>
                                      </p:cBhvr>
                                    </p:animEffect>
                                  </p:childTnLst>
                                </p:cTn>
                              </p:par>
                            </p:childTnLst>
                          </p:cTn>
                        </p:par>
                        <p:par>
                          <p:cTn id="60" fill="hold" nodeType="afterGroup">
                            <p:stCondLst>
                              <p:cond delay="6000"/>
                            </p:stCondLst>
                            <p:childTnLst>
                              <p:par>
                                <p:cTn id="61" presetID="22" presetClass="entr" presetSubtype="8" fill="hold" nodeType="afterEffect">
                                  <p:stCondLst>
                                    <p:cond delay="0"/>
                                  </p:stCondLst>
                                  <p:childTnLst>
                                    <p:set>
                                      <p:cBhvr>
                                        <p:cTn id="62" dur="1" fill="hold">
                                          <p:stCondLst>
                                            <p:cond delay="0"/>
                                          </p:stCondLst>
                                        </p:cTn>
                                        <p:tgtEl>
                                          <p:spTgt spid="130"/>
                                        </p:tgtEl>
                                        <p:attrNameLst>
                                          <p:attrName>style.visibility</p:attrName>
                                        </p:attrNameLst>
                                      </p:cBhvr>
                                      <p:to>
                                        <p:strVal val="visible"/>
                                      </p:to>
                                    </p:set>
                                    <p:animEffect transition="in" filter="wipe(left)">
                                      <p:cBhvr>
                                        <p:cTn id="63" dur="500"/>
                                        <p:tgtEl>
                                          <p:spTgt spid="130"/>
                                        </p:tgtEl>
                                      </p:cBhvr>
                                    </p:animEffect>
                                  </p:childTnLst>
                                </p:cTn>
                              </p:par>
                            </p:childTnLst>
                          </p:cTn>
                        </p:par>
                        <p:par>
                          <p:cTn id="64" fill="hold" nodeType="afterGroup">
                            <p:stCondLst>
                              <p:cond delay="6500"/>
                            </p:stCondLst>
                            <p:childTnLst>
                              <p:par>
                                <p:cTn id="65" presetID="22" presetClass="entr" presetSubtype="1" fill="hold" nodeType="after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wipe(up)">
                                      <p:cBhvr>
                                        <p:cTn id="67" dur="500"/>
                                        <p:tgtEl>
                                          <p:spTgt spid="129"/>
                                        </p:tgtEl>
                                      </p:cBhvr>
                                    </p:animEffect>
                                  </p:childTnLst>
                                </p:cTn>
                              </p:par>
                            </p:childTnLst>
                          </p:cTn>
                        </p:par>
                        <p:par>
                          <p:cTn id="68" fill="hold" nodeType="afterGroup">
                            <p:stCondLst>
                              <p:cond delay="7000"/>
                            </p:stCondLst>
                            <p:childTnLst>
                              <p:par>
                                <p:cTn id="69" presetID="22" presetClass="entr" presetSubtype="8" fill="hold" grpId="0" nodeType="afterEffect">
                                  <p:stCondLst>
                                    <p:cond delay="500"/>
                                  </p:stCondLst>
                                  <p:childTnLst>
                                    <p:set>
                                      <p:cBhvr>
                                        <p:cTn id="70" dur="1" fill="hold">
                                          <p:stCondLst>
                                            <p:cond delay="0"/>
                                          </p:stCondLst>
                                        </p:cTn>
                                        <p:tgtEl>
                                          <p:spTgt spid="133"/>
                                        </p:tgtEl>
                                        <p:attrNameLst>
                                          <p:attrName>style.visibility</p:attrName>
                                        </p:attrNameLst>
                                      </p:cBhvr>
                                      <p:to>
                                        <p:strVal val="visible"/>
                                      </p:to>
                                    </p:set>
                                    <p:animEffect transition="in" filter="wipe(left)">
                                      <p:cBhvr>
                                        <p:cTn id="71" dur="1000"/>
                                        <p:tgtEl>
                                          <p:spTgt spid="133"/>
                                        </p:tgtEl>
                                      </p:cBhvr>
                                    </p:animEffect>
                                  </p:childTnLst>
                                </p:cTn>
                              </p:par>
                            </p:childTnLst>
                          </p:cTn>
                        </p:par>
                        <p:par>
                          <p:cTn id="72" fill="hold" nodeType="afterGroup">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195"/>
                                        </p:tgtEl>
                                        <p:attrNameLst>
                                          <p:attrName>style.visibility</p:attrName>
                                        </p:attrNameLst>
                                      </p:cBhvr>
                                      <p:to>
                                        <p:strVal val="visible"/>
                                      </p:to>
                                    </p:set>
                                    <p:animEffect transition="in" filter="wipe(left)">
                                      <p:cBhvr>
                                        <p:cTn id="75" dur="500"/>
                                        <p:tgtEl>
                                          <p:spTgt spid="195"/>
                                        </p:tgtEl>
                                      </p:cBhvr>
                                    </p:animEffect>
                                  </p:childTnLst>
                                </p:cTn>
                              </p:par>
                            </p:childTnLst>
                          </p:cTn>
                        </p:par>
                        <p:par>
                          <p:cTn id="76" fill="hold" nodeType="afterGroup">
                            <p:stCondLst>
                              <p:cond delay="9000"/>
                            </p:stCondLst>
                            <p:childTnLst>
                              <p:par>
                                <p:cTn id="77" presetID="22" presetClass="entr" presetSubtype="8" fill="hold" nodeType="afterEffect">
                                  <p:stCondLst>
                                    <p:cond delay="0"/>
                                  </p:stCondLst>
                                  <p:childTnLst>
                                    <p:set>
                                      <p:cBhvr>
                                        <p:cTn id="78" dur="1" fill="hold">
                                          <p:stCondLst>
                                            <p:cond delay="0"/>
                                          </p:stCondLst>
                                        </p:cTn>
                                        <p:tgtEl>
                                          <p:spTgt spid="138"/>
                                        </p:tgtEl>
                                        <p:attrNameLst>
                                          <p:attrName>style.visibility</p:attrName>
                                        </p:attrNameLst>
                                      </p:cBhvr>
                                      <p:to>
                                        <p:strVal val="visible"/>
                                      </p:to>
                                    </p:set>
                                    <p:animEffect transition="in" filter="wipe(left)">
                                      <p:cBhvr>
                                        <p:cTn id="79" dur="500"/>
                                        <p:tgtEl>
                                          <p:spTgt spid="138"/>
                                        </p:tgtEl>
                                      </p:cBhvr>
                                    </p:animEffect>
                                  </p:childTnLst>
                                </p:cTn>
                              </p:par>
                              <p:par>
                                <p:cTn id="80" presetID="22" presetClass="entr" presetSubtype="4" fill="hold" nodeType="withEffect">
                                  <p:stCondLst>
                                    <p:cond delay="0"/>
                                  </p:stCondLst>
                                  <p:childTnLst>
                                    <p:set>
                                      <p:cBhvr>
                                        <p:cTn id="81" dur="1" fill="hold">
                                          <p:stCondLst>
                                            <p:cond delay="0"/>
                                          </p:stCondLst>
                                        </p:cTn>
                                        <p:tgtEl>
                                          <p:spTgt spid="171"/>
                                        </p:tgtEl>
                                        <p:attrNameLst>
                                          <p:attrName>style.visibility</p:attrName>
                                        </p:attrNameLst>
                                      </p:cBhvr>
                                      <p:to>
                                        <p:strVal val="visible"/>
                                      </p:to>
                                    </p:set>
                                    <p:animEffect transition="in" filter="wipe(down)">
                                      <p:cBhvr>
                                        <p:cTn id="82" dur="500"/>
                                        <p:tgtEl>
                                          <p:spTgt spid="171"/>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4"/>
                                        </p:tgtEl>
                                        <p:attrNameLst>
                                          <p:attrName>style.visibility</p:attrName>
                                        </p:attrNameLst>
                                      </p:cBhvr>
                                      <p:to>
                                        <p:strVal val="visible"/>
                                      </p:to>
                                    </p:set>
                                    <p:animEffect transition="in" filter="wipe(down)">
                                      <p:cBhvr>
                                        <p:cTn id="85" dur="500"/>
                                        <p:tgtEl>
                                          <p:spTgt spid="134"/>
                                        </p:tgtEl>
                                      </p:cBhvr>
                                    </p:animEffect>
                                  </p:childTnLst>
                                </p:cTn>
                              </p:par>
                            </p:childTnLst>
                          </p:cTn>
                        </p:par>
                        <p:par>
                          <p:cTn id="86" fill="hold" nodeType="afterGroup">
                            <p:stCondLst>
                              <p:cond delay="9500"/>
                            </p:stCondLst>
                            <p:childTnLst>
                              <p:par>
                                <p:cTn id="87" presetID="22" presetClass="entr" presetSubtype="8" fill="hold" nodeType="afterEffect">
                                  <p:stCondLst>
                                    <p:cond delay="0"/>
                                  </p:stCondLst>
                                  <p:childTnLst>
                                    <p:set>
                                      <p:cBhvr>
                                        <p:cTn id="88" dur="1" fill="hold">
                                          <p:stCondLst>
                                            <p:cond delay="0"/>
                                          </p:stCondLst>
                                        </p:cTn>
                                        <p:tgtEl>
                                          <p:spTgt spid="135"/>
                                        </p:tgtEl>
                                        <p:attrNameLst>
                                          <p:attrName>style.visibility</p:attrName>
                                        </p:attrNameLst>
                                      </p:cBhvr>
                                      <p:to>
                                        <p:strVal val="visible"/>
                                      </p:to>
                                    </p:set>
                                    <p:animEffect transition="in" filter="wipe(left)">
                                      <p:cBhvr>
                                        <p:cTn id="89" dur="500"/>
                                        <p:tgtEl>
                                          <p:spTgt spid="135"/>
                                        </p:tgtEl>
                                      </p:cBhvr>
                                    </p:animEffect>
                                  </p:childTnLst>
                                </p:cTn>
                              </p:par>
                            </p:childTnLst>
                          </p:cTn>
                        </p:par>
                        <p:par>
                          <p:cTn id="90" fill="hold" nodeType="afterGroup">
                            <p:stCondLst>
                              <p:cond delay="10000"/>
                            </p:stCondLst>
                            <p:childTnLst>
                              <p:par>
                                <p:cTn id="91" presetID="22" presetClass="entr" presetSubtype="8" fill="hold" nodeType="afterEffect">
                                  <p:stCondLst>
                                    <p:cond delay="0"/>
                                  </p:stCondLst>
                                  <p:childTnLst>
                                    <p:set>
                                      <p:cBhvr>
                                        <p:cTn id="92" dur="1" fill="hold">
                                          <p:stCondLst>
                                            <p:cond delay="0"/>
                                          </p:stCondLst>
                                        </p:cTn>
                                        <p:tgtEl>
                                          <p:spTgt spid="192"/>
                                        </p:tgtEl>
                                        <p:attrNameLst>
                                          <p:attrName>style.visibility</p:attrName>
                                        </p:attrNameLst>
                                      </p:cBhvr>
                                      <p:to>
                                        <p:strVal val="visible"/>
                                      </p:to>
                                    </p:set>
                                    <p:animEffect transition="in" filter="wipe(left)">
                                      <p:cBhvr>
                                        <p:cTn id="93" dur="500"/>
                                        <p:tgtEl>
                                          <p:spTgt spid="192"/>
                                        </p:tgtEl>
                                      </p:cBhvr>
                                    </p:animEffect>
                                  </p:childTnLst>
                                </p:cTn>
                              </p:par>
                            </p:childTnLst>
                          </p:cTn>
                        </p:par>
                        <p:par>
                          <p:cTn id="94" fill="hold" nodeType="afterGroup">
                            <p:stCondLst>
                              <p:cond delay="10500"/>
                            </p:stCondLst>
                            <p:childTnLst>
                              <p:par>
                                <p:cTn id="95" presetID="22" presetClass="entr" presetSubtype="8" fill="hold" nodeType="afterEffect">
                                  <p:stCondLst>
                                    <p:cond delay="0"/>
                                  </p:stCondLst>
                                  <p:childTnLst>
                                    <p:set>
                                      <p:cBhvr>
                                        <p:cTn id="96" dur="1" fill="hold">
                                          <p:stCondLst>
                                            <p:cond delay="0"/>
                                          </p:stCondLst>
                                        </p:cTn>
                                        <p:tgtEl>
                                          <p:spTgt spid="194"/>
                                        </p:tgtEl>
                                        <p:attrNameLst>
                                          <p:attrName>style.visibility</p:attrName>
                                        </p:attrNameLst>
                                      </p:cBhvr>
                                      <p:to>
                                        <p:strVal val="visible"/>
                                      </p:to>
                                    </p:set>
                                    <p:animEffect transition="in" filter="wipe(left)">
                                      <p:cBhvr>
                                        <p:cTn id="97" dur="500"/>
                                        <p:tgtEl>
                                          <p:spTgt spid="194"/>
                                        </p:tgtEl>
                                      </p:cBhvr>
                                    </p:animEffect>
                                  </p:childTnLst>
                                </p:cTn>
                              </p:par>
                            </p:childTnLst>
                          </p:cTn>
                        </p:par>
                        <p:par>
                          <p:cTn id="98" fill="hold" nodeType="afterGroup">
                            <p:stCondLst>
                              <p:cond delay="11000"/>
                            </p:stCondLst>
                            <p:childTnLst>
                              <p:par>
                                <p:cTn id="99" presetID="22" presetClass="entr" presetSubtype="1" fill="hold" nodeType="afterEffect">
                                  <p:stCondLst>
                                    <p:cond delay="0"/>
                                  </p:stCondLst>
                                  <p:childTnLst>
                                    <p:set>
                                      <p:cBhvr>
                                        <p:cTn id="100" dur="1" fill="hold">
                                          <p:stCondLst>
                                            <p:cond delay="0"/>
                                          </p:stCondLst>
                                        </p:cTn>
                                        <p:tgtEl>
                                          <p:spTgt spid="193"/>
                                        </p:tgtEl>
                                        <p:attrNameLst>
                                          <p:attrName>style.visibility</p:attrName>
                                        </p:attrNameLst>
                                      </p:cBhvr>
                                      <p:to>
                                        <p:strVal val="visible"/>
                                      </p:to>
                                    </p:set>
                                    <p:animEffect transition="in" filter="wipe(up)">
                                      <p:cBhvr>
                                        <p:cTn id="101" dur="5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5" grpId="0"/>
      <p:bldP spid="76" grpId="0" animBg="1"/>
      <p:bldP spid="131" grpId="0"/>
      <p:bldP spid="132" grpId="0"/>
      <p:bldP spid="133" grpId="0"/>
      <p:bldP spid="134" grpId="0" animBg="1"/>
      <p:bldP spid="1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ACD64AF-5E44-48DE-AC9B-2836D67BF6ED}"/>
              </a:ext>
            </a:extLst>
          </p:cNvPr>
          <p:cNvSpPr>
            <a:spLocks noGrp="1"/>
          </p:cNvSpPr>
          <p:nvPr>
            <p:ph type="title"/>
          </p:nvPr>
        </p:nvSpPr>
        <p:spPr>
          <a:xfrm>
            <a:off x="2051050" y="44450"/>
            <a:ext cx="6635750" cy="1143000"/>
          </a:xfrm>
        </p:spPr>
        <p:txBody>
          <a:bodyPr/>
          <a:lstStyle/>
          <a:p>
            <a:pPr eaLnBrk="1" hangingPunct="1"/>
            <a:r>
              <a:rPr lang="en-US" altLang="zh-TW"/>
              <a:t>4-1 </a:t>
            </a:r>
            <a:r>
              <a:rPr lang="zh-TW" altLang="en-US"/>
              <a:t>市場與競爭</a:t>
            </a:r>
          </a:p>
        </p:txBody>
      </p:sp>
      <p:sp>
        <p:nvSpPr>
          <p:cNvPr id="90115" name="Rectangle 3">
            <a:extLst>
              <a:ext uri="{FF2B5EF4-FFF2-40B4-BE49-F238E27FC236}">
                <a16:creationId xmlns:a16="http://schemas.microsoft.com/office/drawing/2014/main" id="{20B03DC5-5D70-4A28-B263-F0235C9D601C}"/>
              </a:ext>
            </a:extLst>
          </p:cNvPr>
          <p:cNvSpPr>
            <a:spLocks noGrp="1"/>
          </p:cNvSpPr>
          <p:nvPr>
            <p:ph idx="1"/>
          </p:nvPr>
        </p:nvSpPr>
        <p:spPr/>
        <p:txBody>
          <a:bodyPr/>
          <a:lstStyle/>
          <a:p>
            <a:pPr eaLnBrk="1" hangingPunct="1"/>
            <a:r>
              <a:rPr lang="zh-TW" altLang="en-US" b="1">
                <a:solidFill>
                  <a:srgbClr val="FF0000"/>
                </a:solidFill>
              </a:rPr>
              <a:t>供給</a:t>
            </a:r>
            <a:r>
              <a:rPr lang="zh-TW" altLang="en-US"/>
              <a:t>與</a:t>
            </a:r>
            <a:r>
              <a:rPr lang="zh-TW" altLang="en-US" b="1">
                <a:solidFill>
                  <a:srgbClr val="FF0000"/>
                </a:solidFill>
              </a:rPr>
              <a:t>需求</a:t>
            </a:r>
            <a:r>
              <a:rPr lang="zh-TW" altLang="en-US"/>
              <a:t>這兩個名詞指的是人們在競爭市場中與他人互動的行為。</a:t>
            </a:r>
          </a:p>
          <a:p>
            <a:pPr eaLnBrk="1" hangingPunct="1"/>
            <a:endParaRPr lang="zh-TW" altLang="en-US" sz="700"/>
          </a:p>
          <a:p>
            <a:pPr eaLnBrk="1" hangingPunct="1">
              <a:buFont typeface="Arial" panose="020B0604020202020204" pitchFamily="34" charset="0"/>
              <a:buNone/>
            </a:pPr>
            <a:r>
              <a:rPr lang="en-US" altLang="zh-TW"/>
              <a:t>	</a:t>
            </a:r>
            <a:r>
              <a:rPr lang="zh-TW" altLang="en-US"/>
              <a:t>在探討買者與賣者的行為之前，我們先詳細說明</a:t>
            </a:r>
            <a:r>
              <a:rPr lang="zh-TW" altLang="en-US" b="1">
                <a:solidFill>
                  <a:srgbClr val="FF0000"/>
                </a:solidFill>
              </a:rPr>
              <a:t>市場</a:t>
            </a:r>
            <a:r>
              <a:rPr lang="zh-TW" altLang="en-US"/>
              <a:t>（</a:t>
            </a:r>
            <a:r>
              <a:rPr lang="en-US" altLang="zh-TW"/>
              <a:t>market</a:t>
            </a:r>
            <a:r>
              <a:rPr lang="zh-TW" altLang="en-US"/>
              <a:t>）與</a:t>
            </a:r>
            <a:r>
              <a:rPr lang="zh-TW" altLang="en-US" b="1">
                <a:solidFill>
                  <a:srgbClr val="FF0000"/>
                </a:solidFill>
              </a:rPr>
              <a:t>競爭</a:t>
            </a:r>
            <a:r>
              <a:rPr lang="zh-TW" altLang="en-US"/>
              <a:t>（</a:t>
            </a:r>
            <a:r>
              <a:rPr lang="en-US" altLang="zh-TW"/>
              <a:t>competition</a:t>
            </a:r>
            <a:r>
              <a:rPr lang="zh-TW" altLang="en-US"/>
              <a:t>）這兩個名詞。</a:t>
            </a:r>
          </a:p>
        </p:txBody>
      </p:sp>
      <p:sp>
        <p:nvSpPr>
          <p:cNvPr id="90116" name="投影片編號版面配置區 5">
            <a:extLst>
              <a:ext uri="{FF2B5EF4-FFF2-40B4-BE49-F238E27FC236}">
                <a16:creationId xmlns:a16="http://schemas.microsoft.com/office/drawing/2014/main" id="{94DAFD4B-C68A-4114-A019-C53F04EBE02B}"/>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0EF1376E-7A7C-4143-97CA-5BDABD5BD3BA}"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BC349A78-1C5A-4566-8792-99AA6B937A8B}"/>
              </a:ext>
            </a:extLst>
          </p:cNvPr>
          <p:cNvSpPr>
            <a:spLocks noGrp="1"/>
          </p:cNvSpPr>
          <p:nvPr>
            <p:ph type="title"/>
          </p:nvPr>
        </p:nvSpPr>
        <p:spPr>
          <a:xfrm>
            <a:off x="2051050" y="44450"/>
            <a:ext cx="6635750" cy="1143000"/>
          </a:xfrm>
        </p:spPr>
        <p:txBody>
          <a:bodyPr/>
          <a:lstStyle/>
          <a:p>
            <a:pPr eaLnBrk="1" hangingPunct="1"/>
            <a:r>
              <a:rPr lang="zh-TW" altLang="en-US"/>
              <a:t>個別供給與市場供給</a:t>
            </a:r>
          </a:p>
        </p:txBody>
      </p:sp>
      <p:sp>
        <p:nvSpPr>
          <p:cNvPr id="343043" name="Rectangle 3">
            <a:extLst>
              <a:ext uri="{FF2B5EF4-FFF2-40B4-BE49-F238E27FC236}">
                <a16:creationId xmlns:a16="http://schemas.microsoft.com/office/drawing/2014/main" id="{20B7AE0D-1863-4E73-A4C8-6302A5BBC64E}"/>
              </a:ext>
            </a:extLst>
          </p:cNvPr>
          <p:cNvSpPr>
            <a:spLocks noGrp="1"/>
          </p:cNvSpPr>
          <p:nvPr>
            <p:ph idx="1"/>
          </p:nvPr>
        </p:nvSpPr>
        <p:spPr/>
        <p:txBody>
          <a:bodyPr/>
          <a:lstStyle/>
          <a:p>
            <a:pPr>
              <a:defRPr/>
            </a:pPr>
            <a:r>
              <a:rPr lang="zh-TW" altLang="en-US" dirty="0"/>
              <a:t>圖</a:t>
            </a:r>
            <a:r>
              <a:rPr lang="en-US" altLang="zh-TW" dirty="0"/>
              <a:t>6 </a:t>
            </a:r>
            <a:r>
              <a:rPr lang="zh-TW" altLang="en-US" dirty="0"/>
              <a:t>的圖形顯示對應供給表的供給曲線。</a:t>
            </a:r>
            <a:endParaRPr lang="en-US" altLang="zh-TW" dirty="0"/>
          </a:p>
          <a:p>
            <a:pPr marL="355600" indent="0">
              <a:buFont typeface="Arial" panose="020B0604020202020204" pitchFamily="34" charset="0"/>
              <a:buNone/>
              <a:defRPr/>
            </a:pPr>
            <a:r>
              <a:rPr lang="zh-TW" altLang="en-US" dirty="0"/>
              <a:t>如同需求曲線，</a:t>
            </a:r>
            <a:r>
              <a:rPr lang="zh-TW" altLang="en-US" b="1" dirty="0">
                <a:solidFill>
                  <a:srgbClr val="FF0000"/>
                </a:solidFill>
              </a:rPr>
              <a:t>透過將個別供給曲線水平加總，可以得到市場供給曲線</a:t>
            </a:r>
            <a:r>
              <a:rPr lang="zh-TW" altLang="en-US" dirty="0"/>
              <a:t>；</a:t>
            </a:r>
            <a:endParaRPr lang="en-US" altLang="zh-TW" dirty="0"/>
          </a:p>
          <a:p>
            <a:pPr marL="355600" indent="0">
              <a:buFont typeface="Arial" panose="020B0604020202020204" pitchFamily="34" charset="0"/>
              <a:buNone/>
              <a:defRPr/>
            </a:pPr>
            <a:r>
              <a:rPr lang="zh-TW" altLang="en-US" dirty="0"/>
              <a:t>亦即在每一價格下，將兩人在此一價格下橫軸的供給量相加，即可得到市場供給量。</a:t>
            </a:r>
            <a:endParaRPr lang="en-US" altLang="zh-TW" dirty="0"/>
          </a:p>
          <a:p>
            <a:pPr marL="355600" indent="0">
              <a:buFont typeface="Arial" panose="020B0604020202020204" pitchFamily="34" charset="0"/>
              <a:buNone/>
              <a:defRPr/>
            </a:pPr>
            <a:r>
              <a:rPr lang="zh-TW" altLang="en-US" b="1" dirty="0">
                <a:solidFill>
                  <a:srgbClr val="FF0000"/>
                </a:solidFill>
              </a:rPr>
              <a:t>市場供給曲線顯示當商品價格改變時，總供給量的變動情形。</a:t>
            </a:r>
            <a:endParaRPr lang="en-US" altLang="zh-TW" b="1" dirty="0">
              <a:solidFill>
                <a:srgbClr val="FF0000"/>
              </a:solidFill>
            </a:endParaRPr>
          </a:p>
          <a:p>
            <a:pPr eaLnBrk="1" hangingPunct="1">
              <a:lnSpc>
                <a:spcPct val="90000"/>
              </a:lnSpc>
              <a:buFont typeface="Arial" charset="0"/>
              <a:buChar char="•"/>
              <a:defRPr/>
            </a:pPr>
            <a:endParaRPr lang="en-US" altLang="zh-TW" dirty="0"/>
          </a:p>
        </p:txBody>
      </p:sp>
      <p:sp>
        <p:nvSpPr>
          <p:cNvPr id="151556" name="投影片編號版面配置區 5">
            <a:extLst>
              <a:ext uri="{FF2B5EF4-FFF2-40B4-BE49-F238E27FC236}">
                <a16:creationId xmlns:a16="http://schemas.microsoft.com/office/drawing/2014/main" id="{6FC27D05-2BA6-4CF4-B437-1EFDF838F7F4}"/>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ACCB062-8B17-4008-904E-600318821BD5}"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a:extLst>
              <a:ext uri="{FF2B5EF4-FFF2-40B4-BE49-F238E27FC236}">
                <a16:creationId xmlns:a16="http://schemas.microsoft.com/office/drawing/2014/main" id="{9D31E7FE-3546-435D-9C25-E0A24067AD75}"/>
              </a:ext>
            </a:extLst>
          </p:cNvPr>
          <p:cNvSpPr>
            <a:spLocks noGrp="1"/>
          </p:cNvSpPr>
          <p:nvPr>
            <p:ph type="title"/>
          </p:nvPr>
        </p:nvSpPr>
        <p:spPr>
          <a:xfrm>
            <a:off x="2051050" y="44450"/>
            <a:ext cx="6635750" cy="1143000"/>
          </a:xfrm>
        </p:spPr>
        <p:txBody>
          <a:bodyPr/>
          <a:lstStyle/>
          <a:p>
            <a:pPr eaLnBrk="1" hangingPunct="1"/>
            <a:r>
              <a:rPr lang="zh-TW" altLang="en-US"/>
              <a:t>供給曲線的移動</a:t>
            </a:r>
          </a:p>
        </p:txBody>
      </p:sp>
      <p:sp>
        <p:nvSpPr>
          <p:cNvPr id="344067" name="Rectangle 3">
            <a:extLst>
              <a:ext uri="{FF2B5EF4-FFF2-40B4-BE49-F238E27FC236}">
                <a16:creationId xmlns:a16="http://schemas.microsoft.com/office/drawing/2014/main" id="{904D6079-3E3D-496F-8176-8FE5D4D20DA6}"/>
              </a:ext>
            </a:extLst>
          </p:cNvPr>
          <p:cNvSpPr>
            <a:spLocks noGrp="1"/>
          </p:cNvSpPr>
          <p:nvPr>
            <p:ph idx="1"/>
          </p:nvPr>
        </p:nvSpPr>
        <p:spPr/>
        <p:txBody>
          <a:bodyPr/>
          <a:lstStyle/>
          <a:p>
            <a:pPr>
              <a:defRPr/>
            </a:pPr>
            <a:r>
              <a:rPr lang="zh-TW" altLang="en-US" b="1" dirty="0">
                <a:solidFill>
                  <a:srgbClr val="FF0000"/>
                </a:solidFill>
              </a:rPr>
              <a:t>供給曲線顯示，在其他會影響賣者銷售決策的因素不變下，賣者在每一價格下的供給量。</a:t>
            </a:r>
            <a:endParaRPr lang="en-US" altLang="zh-TW" b="1" dirty="0">
              <a:solidFill>
                <a:srgbClr val="FF0000"/>
              </a:solidFill>
            </a:endParaRPr>
          </a:p>
          <a:p>
            <a:pPr marL="355600" indent="0">
              <a:buFont typeface="Arial" panose="020B0604020202020204" pitchFamily="34" charset="0"/>
              <a:buNone/>
              <a:defRPr/>
            </a:pPr>
            <a:r>
              <a:rPr lang="zh-TW" altLang="en-US" dirty="0"/>
              <a:t>此一關係若發生變化，則供給曲線會移動。</a:t>
            </a:r>
            <a:endParaRPr lang="en-US" altLang="zh-TW" dirty="0"/>
          </a:p>
          <a:p>
            <a:pPr indent="12700" eaLnBrk="1" hangingPunct="1">
              <a:lnSpc>
                <a:spcPct val="90000"/>
              </a:lnSpc>
              <a:buFont typeface="Arial" panose="020B0604020202020204" pitchFamily="34" charset="0"/>
              <a:buNone/>
              <a:defRPr/>
            </a:pPr>
            <a:r>
              <a:rPr lang="zh-TW" altLang="en-US" sz="2800" dirty="0">
                <a:solidFill>
                  <a:srgbClr val="000099"/>
                </a:solidFill>
              </a:rPr>
              <a:t>例：假設糖的價格下跌；由於糖是冰淇淋的生產投入之一，所以糖價下跌會使賣冰淇淋的利潤增加。這會使冰淇淋賣者在每一價格下的供給量增加，亦即供給曲線往右移。</a:t>
            </a:r>
            <a:endParaRPr lang="en-US" altLang="zh-TW" sz="2800" dirty="0">
              <a:solidFill>
                <a:srgbClr val="000099"/>
              </a:solidFill>
            </a:endParaRPr>
          </a:p>
          <a:p>
            <a:pPr eaLnBrk="1" hangingPunct="1">
              <a:lnSpc>
                <a:spcPct val="90000"/>
              </a:lnSpc>
              <a:buFont typeface="Arial" charset="0"/>
              <a:buChar char="•"/>
              <a:defRPr/>
            </a:pPr>
            <a:endParaRPr lang="en-US" altLang="zh-TW" b="1" dirty="0">
              <a:solidFill>
                <a:srgbClr val="FF0000"/>
              </a:solidFill>
              <a:effectLst>
                <a:outerShdw blurRad="38100" dist="38100" dir="2700000" algn="tl">
                  <a:srgbClr val="C0C0C0"/>
                </a:outerShdw>
              </a:effectLst>
            </a:endParaRPr>
          </a:p>
        </p:txBody>
      </p:sp>
      <p:sp>
        <p:nvSpPr>
          <p:cNvPr id="152580" name="投影片編號版面配置區 5">
            <a:extLst>
              <a:ext uri="{FF2B5EF4-FFF2-40B4-BE49-F238E27FC236}">
                <a16:creationId xmlns:a16="http://schemas.microsoft.com/office/drawing/2014/main" id="{36B23CAE-5806-4460-8942-DF070EC65B3E}"/>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F3CE41C-A059-4C74-9CF3-FE68076C1ED4}"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979AA992-5FFE-44AC-883F-E5EF6A32379D}"/>
              </a:ext>
            </a:extLst>
          </p:cNvPr>
          <p:cNvSpPr>
            <a:spLocks noGrp="1"/>
          </p:cNvSpPr>
          <p:nvPr>
            <p:ph type="title"/>
          </p:nvPr>
        </p:nvSpPr>
        <p:spPr>
          <a:xfrm>
            <a:off x="2051050" y="44450"/>
            <a:ext cx="6635750" cy="1143000"/>
          </a:xfrm>
        </p:spPr>
        <p:txBody>
          <a:bodyPr/>
          <a:lstStyle/>
          <a:p>
            <a:pPr eaLnBrk="1" hangingPunct="1"/>
            <a:r>
              <a:rPr lang="zh-TW" altLang="en-US"/>
              <a:t>供給曲線的移動</a:t>
            </a:r>
          </a:p>
        </p:txBody>
      </p:sp>
      <p:sp>
        <p:nvSpPr>
          <p:cNvPr id="354307" name="Rectangle 3">
            <a:extLst>
              <a:ext uri="{FF2B5EF4-FFF2-40B4-BE49-F238E27FC236}">
                <a16:creationId xmlns:a16="http://schemas.microsoft.com/office/drawing/2014/main" id="{603C6EC0-2857-43ED-B3F8-D4017945CC7B}"/>
              </a:ext>
            </a:extLst>
          </p:cNvPr>
          <p:cNvSpPr>
            <a:spLocks noGrp="1"/>
          </p:cNvSpPr>
          <p:nvPr>
            <p:ph idx="1"/>
          </p:nvPr>
        </p:nvSpPr>
        <p:spPr/>
        <p:txBody>
          <a:bodyPr/>
          <a:lstStyle/>
          <a:p>
            <a:pPr>
              <a:defRPr/>
            </a:pPr>
            <a:r>
              <a:rPr lang="zh-TW" altLang="en-US" dirty="0"/>
              <a:t>圖</a:t>
            </a:r>
            <a:r>
              <a:rPr lang="en-US" altLang="zh-TW" dirty="0"/>
              <a:t>7 </a:t>
            </a:r>
            <a:r>
              <a:rPr lang="zh-TW" altLang="en-US" dirty="0"/>
              <a:t>描繪供給曲線的移動。</a:t>
            </a:r>
            <a:endParaRPr lang="en-US" altLang="zh-TW" dirty="0"/>
          </a:p>
          <a:p>
            <a:pPr marL="355600" indent="0">
              <a:buFont typeface="Arial" panose="020B0604020202020204" pitchFamily="34" charset="0"/>
              <a:buNone/>
              <a:defRPr/>
            </a:pPr>
            <a:r>
              <a:rPr lang="zh-TW" altLang="en-US" dirty="0"/>
              <a:t>任何使每一價格下供給量增加的變化，例如，糖價下跌，會使供給曲線往右移，此稱為</a:t>
            </a:r>
            <a:r>
              <a:rPr lang="zh-TW" altLang="en-US" b="1" dirty="0">
                <a:solidFill>
                  <a:srgbClr val="FF0000"/>
                </a:solidFill>
                <a:effectLst>
                  <a:outerShdw blurRad="38100" dist="38100" dir="2700000" algn="tl">
                    <a:srgbClr val="C0C0C0"/>
                  </a:outerShdw>
                </a:effectLst>
              </a:rPr>
              <a:t>供給增加</a:t>
            </a:r>
            <a:r>
              <a:rPr lang="zh-TW" altLang="en-US" dirty="0"/>
              <a:t>（</a:t>
            </a:r>
            <a:r>
              <a:rPr lang="en-US" altLang="zh-TW" dirty="0"/>
              <a:t>increase in supply</a:t>
            </a:r>
            <a:r>
              <a:rPr lang="zh-TW" altLang="en-US" dirty="0"/>
              <a:t>）。</a:t>
            </a:r>
            <a:endParaRPr lang="en-US" altLang="zh-TW" dirty="0"/>
          </a:p>
          <a:p>
            <a:pPr marL="355600" indent="0">
              <a:buFont typeface="Arial" panose="020B0604020202020204" pitchFamily="34" charset="0"/>
              <a:buNone/>
              <a:defRPr/>
            </a:pPr>
            <a:r>
              <a:rPr lang="zh-TW" altLang="en-US" dirty="0"/>
              <a:t>相反地，任何使每一價格下供給量減少的變化，會使供給曲線往左移，此稱為</a:t>
            </a:r>
            <a:r>
              <a:rPr lang="zh-TW" altLang="en-US" b="1" dirty="0">
                <a:solidFill>
                  <a:srgbClr val="FF0000"/>
                </a:solidFill>
                <a:effectLst>
                  <a:outerShdw blurRad="38100" dist="38100" dir="2700000" algn="tl">
                    <a:srgbClr val="C0C0C0"/>
                  </a:outerShdw>
                </a:effectLst>
              </a:rPr>
              <a:t>供給減少</a:t>
            </a:r>
            <a:r>
              <a:rPr lang="zh-TW" altLang="en-US" dirty="0"/>
              <a:t>（</a:t>
            </a:r>
            <a:r>
              <a:rPr lang="en-US" altLang="zh-TW" dirty="0"/>
              <a:t>decrease in supply</a:t>
            </a:r>
            <a:r>
              <a:rPr lang="zh-TW" altLang="en-US" dirty="0"/>
              <a:t>）。</a:t>
            </a:r>
            <a:endParaRPr lang="en-US" altLang="zh-TW" dirty="0"/>
          </a:p>
          <a:p>
            <a:pPr eaLnBrk="1" hangingPunct="1">
              <a:buFont typeface="Arial" charset="0"/>
              <a:buChar char="•"/>
              <a:defRPr/>
            </a:pPr>
            <a:endParaRPr lang="en-US" altLang="zh-TW" dirty="0"/>
          </a:p>
        </p:txBody>
      </p:sp>
      <p:sp>
        <p:nvSpPr>
          <p:cNvPr id="153604" name="投影片編號版面配置區 5">
            <a:extLst>
              <a:ext uri="{FF2B5EF4-FFF2-40B4-BE49-F238E27FC236}">
                <a16:creationId xmlns:a16="http://schemas.microsoft.com/office/drawing/2014/main" id="{3885D6BE-0071-4364-9F27-D2DF9FF738F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2C3EB990-83DB-4E8A-ADC4-B7FD3618C3C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CE6841DA-C5B3-45B1-A832-B4D1B806A98F}"/>
              </a:ext>
            </a:extLst>
          </p:cNvPr>
          <p:cNvSpPr>
            <a:spLocks noGrp="1"/>
          </p:cNvSpPr>
          <p:nvPr>
            <p:ph type="title"/>
          </p:nvPr>
        </p:nvSpPr>
        <p:spPr>
          <a:xfrm>
            <a:off x="2051050" y="44450"/>
            <a:ext cx="6635750" cy="1143000"/>
          </a:xfrm>
        </p:spPr>
        <p:txBody>
          <a:bodyPr/>
          <a:lstStyle/>
          <a:p>
            <a:pPr eaLnBrk="1" hangingPunct="1"/>
            <a:r>
              <a:rPr lang="zh-TW" altLang="en-US"/>
              <a:t>圖</a:t>
            </a:r>
            <a:r>
              <a:rPr lang="en-US" altLang="zh-TW"/>
              <a:t>7  </a:t>
            </a:r>
            <a:r>
              <a:rPr lang="zh-TW" altLang="en-US"/>
              <a:t>供給曲線的移動</a:t>
            </a:r>
          </a:p>
        </p:txBody>
      </p:sp>
      <p:sp>
        <p:nvSpPr>
          <p:cNvPr id="154627" name="投影片編號版面配置區 5">
            <a:extLst>
              <a:ext uri="{FF2B5EF4-FFF2-40B4-BE49-F238E27FC236}">
                <a16:creationId xmlns:a16="http://schemas.microsoft.com/office/drawing/2014/main" id="{FB39483D-A614-449F-848E-166493CE9806}"/>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CB11340-E5A1-40B6-B4A6-0B3804E27082}"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4">
            <a:extLst>
              <a:ext uri="{FF2B5EF4-FFF2-40B4-BE49-F238E27FC236}">
                <a16:creationId xmlns:a16="http://schemas.microsoft.com/office/drawing/2014/main" id="{C5E12B22-E51E-4672-A0B6-1FF93F6D024E}"/>
              </a:ext>
            </a:extLst>
          </p:cNvPr>
          <p:cNvSpPr/>
          <p:nvPr/>
        </p:nvSpPr>
        <p:spPr>
          <a:xfrm>
            <a:off x="1981200" y="1990725"/>
            <a:ext cx="6019800" cy="3733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000">
                <a:solidFill>
                  <a:srgbClr val="FFFFFF"/>
                </a:solidFill>
                <a:latin typeface="Constantia" panose="02030602050306030303" pitchFamily="18" charset="0"/>
                <a:ea typeface="標楷體" panose="03000509000000000000" pitchFamily="65" charset="-120"/>
              </a:rPr>
              <a:t>`</a:t>
            </a:r>
          </a:p>
        </p:txBody>
      </p:sp>
      <p:grpSp>
        <p:nvGrpSpPr>
          <p:cNvPr id="6" name="Group 5">
            <a:extLst>
              <a:ext uri="{FF2B5EF4-FFF2-40B4-BE49-F238E27FC236}">
                <a16:creationId xmlns:a16="http://schemas.microsoft.com/office/drawing/2014/main" id="{7957593D-4D41-4D8C-A90E-ABE18B613DEF}"/>
              </a:ext>
            </a:extLst>
          </p:cNvPr>
          <p:cNvGrpSpPr>
            <a:grpSpLocks/>
          </p:cNvGrpSpPr>
          <p:nvPr/>
        </p:nvGrpSpPr>
        <p:grpSpPr bwMode="auto">
          <a:xfrm>
            <a:off x="457200" y="1905000"/>
            <a:ext cx="1554163" cy="3821113"/>
            <a:chOff x="304724" y="1362670"/>
            <a:chExt cx="1554680" cy="3819724"/>
          </a:xfrm>
        </p:grpSpPr>
        <p:cxnSp>
          <p:nvCxnSpPr>
            <p:cNvPr id="7" name="Straight Connector 6">
              <a:extLst>
                <a:ext uri="{FF2B5EF4-FFF2-40B4-BE49-F238E27FC236}">
                  <a16:creationId xmlns:a16="http://schemas.microsoft.com/office/drawing/2014/main" id="{FD069FB6-6170-4C76-82CB-DD357FC21AB1}"/>
                </a:ext>
              </a:extLst>
            </p:cNvPr>
            <p:cNvCxnSpPr/>
            <p:nvPr/>
          </p:nvCxnSpPr>
          <p:spPr>
            <a:xfrm rot="5400000">
              <a:off x="-76664" y="3276499"/>
              <a:ext cx="381020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652" name="TextBox 7">
              <a:extLst>
                <a:ext uri="{FF2B5EF4-FFF2-40B4-BE49-F238E27FC236}">
                  <a16:creationId xmlns:a16="http://schemas.microsoft.com/office/drawing/2014/main" id="{62878703-2685-4EAC-8F50-CD868EBE7558}"/>
                </a:ext>
              </a:extLst>
            </p:cNvPr>
            <p:cNvSpPr txBox="1">
              <a:spLocks noChangeArrowheads="1"/>
            </p:cNvSpPr>
            <p:nvPr/>
          </p:nvSpPr>
          <p:spPr bwMode="auto">
            <a:xfrm>
              <a:off x="304724" y="1362670"/>
              <a:ext cx="1554680" cy="70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冰淇淋每球價格</a:t>
              </a:r>
              <a:endParaRPr lang="en-US" altLang="zh-TW" sz="2000">
                <a:latin typeface="Arial" panose="020B0604020202020204" pitchFamily="34" charset="0"/>
                <a:ea typeface="新細明體" panose="02020500000000000000" pitchFamily="18" charset="-120"/>
              </a:endParaRPr>
            </a:p>
          </p:txBody>
        </p:sp>
      </p:grpSp>
      <p:grpSp>
        <p:nvGrpSpPr>
          <p:cNvPr id="9" name="Group 8">
            <a:extLst>
              <a:ext uri="{FF2B5EF4-FFF2-40B4-BE49-F238E27FC236}">
                <a16:creationId xmlns:a16="http://schemas.microsoft.com/office/drawing/2014/main" id="{E5D893BC-8E80-4322-BA32-3D9528A0DA6E}"/>
              </a:ext>
            </a:extLst>
          </p:cNvPr>
          <p:cNvGrpSpPr>
            <a:grpSpLocks/>
          </p:cNvGrpSpPr>
          <p:nvPr/>
        </p:nvGrpSpPr>
        <p:grpSpPr bwMode="auto">
          <a:xfrm>
            <a:off x="1828800" y="5724525"/>
            <a:ext cx="6721475" cy="466725"/>
            <a:chOff x="1676400" y="5181600"/>
            <a:chExt cx="6721367" cy="466393"/>
          </a:xfrm>
        </p:grpSpPr>
        <p:cxnSp>
          <p:nvCxnSpPr>
            <p:cNvPr id="10" name="Straight Connector 9">
              <a:extLst>
                <a:ext uri="{FF2B5EF4-FFF2-40B4-BE49-F238E27FC236}">
                  <a16:creationId xmlns:a16="http://schemas.microsoft.com/office/drawing/2014/main" id="{A8DD4998-353A-4B6C-AF85-70FAABB2109D}"/>
                </a:ext>
              </a:extLst>
            </p:cNvPr>
            <p:cNvCxnSpPr/>
            <p:nvPr/>
          </p:nvCxnSpPr>
          <p:spPr>
            <a:xfrm>
              <a:off x="1828798" y="5181600"/>
              <a:ext cx="601970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649" name="TextBox 10">
              <a:extLst>
                <a:ext uri="{FF2B5EF4-FFF2-40B4-BE49-F238E27FC236}">
                  <a16:creationId xmlns:a16="http://schemas.microsoft.com/office/drawing/2014/main" id="{297FC0A5-1FF4-42F8-B511-8B04C6C68FC5}"/>
                </a:ext>
              </a:extLst>
            </p:cNvPr>
            <p:cNvSpPr txBox="1">
              <a:spLocks noChangeArrowheads="1"/>
            </p:cNvSpPr>
            <p:nvPr/>
          </p:nvSpPr>
          <p:spPr bwMode="auto">
            <a:xfrm>
              <a:off x="6248088" y="5248233"/>
              <a:ext cx="2149679" cy="399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冰淇淋供給量</a:t>
              </a:r>
              <a:r>
                <a:rPr lang="en-US" altLang="zh-TW" sz="2000">
                  <a:latin typeface="Arial" panose="020B0604020202020204" pitchFamily="34" charset="0"/>
                  <a:ea typeface="新細明體" panose="02020500000000000000" pitchFamily="18" charset="-120"/>
                </a:rPr>
                <a:t>(</a:t>
              </a:r>
              <a:r>
                <a:rPr lang="zh-TW" altLang="en-US" sz="2000">
                  <a:latin typeface="Arial" panose="020B0604020202020204" pitchFamily="34" charset="0"/>
                  <a:ea typeface="新細明體" panose="02020500000000000000" pitchFamily="18" charset="-120"/>
                </a:rPr>
                <a:t>球</a:t>
              </a:r>
              <a:r>
                <a:rPr lang="en-US" altLang="zh-TW" sz="2000">
                  <a:latin typeface="Arial" panose="020B0604020202020204" pitchFamily="34" charset="0"/>
                  <a:ea typeface="新細明體" panose="02020500000000000000" pitchFamily="18" charset="-120"/>
                </a:rPr>
                <a:t>)</a:t>
              </a:r>
            </a:p>
          </p:txBody>
        </p:sp>
        <p:sp>
          <p:nvSpPr>
            <p:cNvPr id="154650" name="TextBox 11">
              <a:extLst>
                <a:ext uri="{FF2B5EF4-FFF2-40B4-BE49-F238E27FC236}">
                  <a16:creationId xmlns:a16="http://schemas.microsoft.com/office/drawing/2014/main" id="{D6C32E8E-69BD-47FF-92A6-5F00B08D0AA3}"/>
                </a:ext>
              </a:extLst>
            </p:cNvPr>
            <p:cNvSpPr txBox="1">
              <a:spLocks noChangeArrowheads="1"/>
            </p:cNvSpPr>
            <p:nvPr/>
          </p:nvSpPr>
          <p:spPr bwMode="auto">
            <a:xfrm>
              <a:off x="1676400" y="5181603"/>
              <a:ext cx="327334" cy="399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0</a:t>
              </a:r>
            </a:p>
          </p:txBody>
        </p:sp>
      </p:grpSp>
      <p:grpSp>
        <p:nvGrpSpPr>
          <p:cNvPr id="13" name="Group 12">
            <a:extLst>
              <a:ext uri="{FF2B5EF4-FFF2-40B4-BE49-F238E27FC236}">
                <a16:creationId xmlns:a16="http://schemas.microsoft.com/office/drawing/2014/main" id="{7C3378C5-B9EA-44DB-80B3-E85DF4253CF3}"/>
              </a:ext>
            </a:extLst>
          </p:cNvPr>
          <p:cNvGrpSpPr>
            <a:grpSpLocks/>
          </p:cNvGrpSpPr>
          <p:nvPr/>
        </p:nvGrpSpPr>
        <p:grpSpPr bwMode="auto">
          <a:xfrm>
            <a:off x="3352800" y="2266950"/>
            <a:ext cx="2989263" cy="3076575"/>
            <a:chOff x="3175069" y="2028765"/>
            <a:chExt cx="2989743" cy="3076637"/>
          </a:xfrm>
        </p:grpSpPr>
        <p:cxnSp>
          <p:nvCxnSpPr>
            <p:cNvPr id="14" name="Straight Connector 13">
              <a:extLst>
                <a:ext uri="{FF2B5EF4-FFF2-40B4-BE49-F238E27FC236}">
                  <a16:creationId xmlns:a16="http://schemas.microsoft.com/office/drawing/2014/main" id="{8493497B-CC3C-4412-B08E-90866C40136F}"/>
                </a:ext>
              </a:extLst>
            </p:cNvPr>
            <p:cNvCxnSpPr/>
            <p:nvPr/>
          </p:nvCxnSpPr>
          <p:spPr>
            <a:xfrm rot="5400000">
              <a:off x="2717977" y="2971641"/>
              <a:ext cx="2590852" cy="1676669"/>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54647" name="TextBox 14">
              <a:extLst>
                <a:ext uri="{FF2B5EF4-FFF2-40B4-BE49-F238E27FC236}">
                  <a16:creationId xmlns:a16="http://schemas.microsoft.com/office/drawing/2014/main" id="{B76FBC5F-E155-4770-AFD5-B2AE943B378E}"/>
                </a:ext>
              </a:extLst>
            </p:cNvPr>
            <p:cNvSpPr txBox="1">
              <a:spLocks noChangeArrowheads="1"/>
            </p:cNvSpPr>
            <p:nvPr/>
          </p:nvSpPr>
          <p:spPr bwMode="auto">
            <a:xfrm>
              <a:off x="4546669" y="2028765"/>
              <a:ext cx="161814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供給曲線</a:t>
              </a:r>
              <a:r>
                <a:rPr lang="en-US" altLang="zh-TW" sz="2000">
                  <a:latin typeface="Arial" panose="020B0604020202020204" pitchFamily="34" charset="0"/>
                  <a:ea typeface="新細明體" panose="02020500000000000000" pitchFamily="18" charset="-120"/>
                </a:rPr>
                <a:t>, S</a:t>
              </a:r>
              <a:r>
                <a:rPr lang="en-US" altLang="zh-TW" sz="2000" baseline="-25000">
                  <a:latin typeface="Arial" panose="020B0604020202020204" pitchFamily="34" charset="0"/>
                  <a:ea typeface="新細明體" panose="02020500000000000000" pitchFamily="18" charset="-120"/>
                </a:rPr>
                <a:t>1</a:t>
              </a:r>
            </a:p>
          </p:txBody>
        </p:sp>
      </p:grpSp>
      <p:grpSp>
        <p:nvGrpSpPr>
          <p:cNvPr id="16" name="Group 15">
            <a:extLst>
              <a:ext uri="{FF2B5EF4-FFF2-40B4-BE49-F238E27FC236}">
                <a16:creationId xmlns:a16="http://schemas.microsoft.com/office/drawing/2014/main" id="{67FC906C-EA1A-4EA2-96C0-5698FCB213A1}"/>
              </a:ext>
            </a:extLst>
          </p:cNvPr>
          <p:cNvGrpSpPr>
            <a:grpSpLocks/>
          </p:cNvGrpSpPr>
          <p:nvPr/>
        </p:nvGrpSpPr>
        <p:grpSpPr bwMode="auto">
          <a:xfrm>
            <a:off x="2286000" y="2114550"/>
            <a:ext cx="2038350" cy="2847975"/>
            <a:chOff x="3161332" y="1419165"/>
            <a:chExt cx="2037819" cy="2848036"/>
          </a:xfrm>
        </p:grpSpPr>
        <p:cxnSp>
          <p:nvCxnSpPr>
            <p:cNvPr id="17" name="Straight Connector 16">
              <a:extLst>
                <a:ext uri="{FF2B5EF4-FFF2-40B4-BE49-F238E27FC236}">
                  <a16:creationId xmlns:a16="http://schemas.microsoft.com/office/drawing/2014/main" id="{27A2E42C-C980-49CD-8C23-A47E1FA3E7E9}"/>
                </a:ext>
              </a:extLst>
            </p:cNvPr>
            <p:cNvCxnSpPr/>
            <p:nvPr/>
          </p:nvCxnSpPr>
          <p:spPr>
            <a:xfrm rot="5400000">
              <a:off x="2761847" y="2304435"/>
              <a:ext cx="2362251" cy="1563281"/>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4645" name="TextBox 17">
              <a:extLst>
                <a:ext uri="{FF2B5EF4-FFF2-40B4-BE49-F238E27FC236}">
                  <a16:creationId xmlns:a16="http://schemas.microsoft.com/office/drawing/2014/main" id="{051A66E7-9AB6-4C72-8A9B-5A5A047388A6}"/>
                </a:ext>
              </a:extLst>
            </p:cNvPr>
            <p:cNvSpPr txBox="1">
              <a:spLocks noChangeArrowheads="1"/>
            </p:cNvSpPr>
            <p:nvPr/>
          </p:nvSpPr>
          <p:spPr bwMode="auto">
            <a:xfrm>
              <a:off x="3581400" y="1419165"/>
              <a:ext cx="16177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供給曲線</a:t>
              </a:r>
              <a:r>
                <a:rPr lang="en-US" altLang="zh-TW" sz="2000">
                  <a:latin typeface="Arial" panose="020B0604020202020204" pitchFamily="34" charset="0"/>
                  <a:ea typeface="新細明體" panose="02020500000000000000" pitchFamily="18" charset="-120"/>
                </a:rPr>
                <a:t>, S</a:t>
              </a:r>
              <a:r>
                <a:rPr lang="en-US" altLang="zh-TW" sz="2000" baseline="-25000">
                  <a:latin typeface="Arial" panose="020B0604020202020204" pitchFamily="34" charset="0"/>
                  <a:ea typeface="新細明體" panose="02020500000000000000" pitchFamily="18" charset="-120"/>
                </a:rPr>
                <a:t>3</a:t>
              </a:r>
            </a:p>
          </p:txBody>
        </p:sp>
      </p:grpSp>
      <p:grpSp>
        <p:nvGrpSpPr>
          <p:cNvPr id="19" name="Group 18">
            <a:extLst>
              <a:ext uri="{FF2B5EF4-FFF2-40B4-BE49-F238E27FC236}">
                <a16:creationId xmlns:a16="http://schemas.microsoft.com/office/drawing/2014/main" id="{4EB28459-11C3-46B0-8B15-CBC7BCAFA426}"/>
              </a:ext>
            </a:extLst>
          </p:cNvPr>
          <p:cNvGrpSpPr>
            <a:grpSpLocks/>
          </p:cNvGrpSpPr>
          <p:nvPr/>
        </p:nvGrpSpPr>
        <p:grpSpPr bwMode="auto">
          <a:xfrm>
            <a:off x="4840288" y="2343150"/>
            <a:ext cx="3217862" cy="3000375"/>
            <a:chOff x="1066800" y="1266765"/>
            <a:chExt cx="3218311" cy="3000435"/>
          </a:xfrm>
        </p:grpSpPr>
        <p:cxnSp>
          <p:nvCxnSpPr>
            <p:cNvPr id="20" name="Straight Connector 19">
              <a:extLst>
                <a:ext uri="{FF2B5EF4-FFF2-40B4-BE49-F238E27FC236}">
                  <a16:creationId xmlns:a16="http://schemas.microsoft.com/office/drawing/2014/main" id="{809B3CDB-0A05-4447-93DF-2FC65FBC0744}"/>
                </a:ext>
              </a:extLst>
            </p:cNvPr>
            <p:cNvCxnSpPr/>
            <p:nvPr/>
          </p:nvCxnSpPr>
          <p:spPr>
            <a:xfrm rot="5400000">
              <a:off x="609691" y="2133457"/>
              <a:ext cx="2590852" cy="167663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54643" name="TextBox 20">
              <a:extLst>
                <a:ext uri="{FF2B5EF4-FFF2-40B4-BE49-F238E27FC236}">
                  <a16:creationId xmlns:a16="http://schemas.microsoft.com/office/drawing/2014/main" id="{425850EB-3508-48E8-8657-87A2F975199F}"/>
                </a:ext>
              </a:extLst>
            </p:cNvPr>
            <p:cNvSpPr txBox="1">
              <a:spLocks noChangeArrowheads="1"/>
            </p:cNvSpPr>
            <p:nvPr/>
          </p:nvSpPr>
          <p:spPr bwMode="auto">
            <a:xfrm>
              <a:off x="2667000" y="1266765"/>
              <a:ext cx="16181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供給曲線</a:t>
              </a:r>
              <a:r>
                <a:rPr lang="en-US" altLang="zh-TW" sz="2000">
                  <a:latin typeface="Arial" panose="020B0604020202020204" pitchFamily="34" charset="0"/>
                  <a:ea typeface="新細明體" panose="02020500000000000000" pitchFamily="18" charset="-120"/>
                </a:rPr>
                <a:t>, S</a:t>
              </a:r>
              <a:r>
                <a:rPr lang="en-US" altLang="zh-TW" sz="2000" baseline="-25000">
                  <a:latin typeface="Arial" panose="020B0604020202020204" pitchFamily="34" charset="0"/>
                  <a:ea typeface="新細明體" panose="02020500000000000000" pitchFamily="18" charset="-120"/>
                </a:rPr>
                <a:t>2</a:t>
              </a:r>
            </a:p>
          </p:txBody>
        </p:sp>
      </p:grpSp>
      <p:cxnSp>
        <p:nvCxnSpPr>
          <p:cNvPr id="22" name="Straight Arrow Connector 21">
            <a:extLst>
              <a:ext uri="{FF2B5EF4-FFF2-40B4-BE49-F238E27FC236}">
                <a16:creationId xmlns:a16="http://schemas.microsoft.com/office/drawing/2014/main" id="{2532EC02-F739-44F1-AD6B-61A4532BFDFF}"/>
              </a:ext>
            </a:extLst>
          </p:cNvPr>
          <p:cNvCxnSpPr/>
          <p:nvPr/>
        </p:nvCxnSpPr>
        <p:spPr>
          <a:xfrm>
            <a:off x="4267200" y="4048125"/>
            <a:ext cx="1295400"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CF10F5EB-9ED2-410D-8FAC-D8AF2B30E0C7}"/>
              </a:ext>
            </a:extLst>
          </p:cNvPr>
          <p:cNvGrpSpPr>
            <a:grpSpLocks/>
          </p:cNvGrpSpPr>
          <p:nvPr/>
        </p:nvGrpSpPr>
        <p:grpSpPr bwMode="auto">
          <a:xfrm>
            <a:off x="5105400" y="3286125"/>
            <a:ext cx="2505075" cy="685800"/>
            <a:chOff x="3962400" y="1676400"/>
            <a:chExt cx="2506329" cy="685800"/>
          </a:xfrm>
        </p:grpSpPr>
        <p:sp>
          <p:nvSpPr>
            <p:cNvPr id="154640" name="TextBox 23">
              <a:extLst>
                <a:ext uri="{FF2B5EF4-FFF2-40B4-BE49-F238E27FC236}">
                  <a16:creationId xmlns:a16="http://schemas.microsoft.com/office/drawing/2014/main" id="{70B35F3F-F2E1-4280-80A8-2586C513099A}"/>
                </a:ext>
              </a:extLst>
            </p:cNvPr>
            <p:cNvSpPr txBox="1">
              <a:spLocks noChangeArrowheads="1"/>
            </p:cNvSpPr>
            <p:nvPr/>
          </p:nvSpPr>
          <p:spPr bwMode="auto">
            <a:xfrm>
              <a:off x="5257801" y="1676400"/>
              <a:ext cx="1210928" cy="400110"/>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供給增加</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25" name="Straight Connector 24">
              <a:extLst>
                <a:ext uri="{FF2B5EF4-FFF2-40B4-BE49-F238E27FC236}">
                  <a16:creationId xmlns:a16="http://schemas.microsoft.com/office/drawing/2014/main" id="{3030C53D-02B3-4A28-BBDA-0D2CC1CE365A}"/>
                </a:ext>
              </a:extLst>
            </p:cNvPr>
            <p:cNvCxnSpPr/>
            <p:nvPr/>
          </p:nvCxnSpPr>
          <p:spPr>
            <a:xfrm flipV="1">
              <a:off x="3962400" y="1905000"/>
              <a:ext cx="1296048" cy="4572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C22ACF8B-1309-4177-8309-BA10FBCF4040}"/>
              </a:ext>
            </a:extLst>
          </p:cNvPr>
          <p:cNvCxnSpPr/>
          <p:nvPr/>
        </p:nvCxnSpPr>
        <p:spPr>
          <a:xfrm>
            <a:off x="3352800" y="3590925"/>
            <a:ext cx="990600" cy="1588"/>
          </a:xfrm>
          <a:prstGeom prst="straightConnector1">
            <a:avLst/>
          </a:prstGeom>
          <a:ln w="1905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8A289387-71E5-45CC-A970-A08EEF52CC7A}"/>
              </a:ext>
            </a:extLst>
          </p:cNvPr>
          <p:cNvGrpSpPr>
            <a:grpSpLocks/>
          </p:cNvGrpSpPr>
          <p:nvPr/>
        </p:nvGrpSpPr>
        <p:grpSpPr bwMode="auto">
          <a:xfrm>
            <a:off x="2057400" y="2895600"/>
            <a:ext cx="1752600" cy="619125"/>
            <a:chOff x="3352800" y="3495675"/>
            <a:chExt cx="1752600" cy="619125"/>
          </a:xfrm>
        </p:grpSpPr>
        <p:sp>
          <p:nvSpPr>
            <p:cNvPr id="154638" name="TextBox 27">
              <a:extLst>
                <a:ext uri="{FF2B5EF4-FFF2-40B4-BE49-F238E27FC236}">
                  <a16:creationId xmlns:a16="http://schemas.microsoft.com/office/drawing/2014/main" id="{4AB4BFDA-47F7-419D-9978-A20BF19EE1E0}"/>
                </a:ext>
              </a:extLst>
            </p:cNvPr>
            <p:cNvSpPr txBox="1">
              <a:spLocks noChangeArrowheads="1"/>
            </p:cNvSpPr>
            <p:nvPr/>
          </p:nvSpPr>
          <p:spPr bwMode="auto">
            <a:xfrm>
              <a:off x="3352800" y="3495675"/>
              <a:ext cx="1210588" cy="400110"/>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供給減少</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29" name="Straight Connector 28">
              <a:extLst>
                <a:ext uri="{FF2B5EF4-FFF2-40B4-BE49-F238E27FC236}">
                  <a16:creationId xmlns:a16="http://schemas.microsoft.com/office/drawing/2014/main" id="{FF5F94DA-5848-4138-9072-2E79F147A635}"/>
                </a:ext>
              </a:extLst>
            </p:cNvPr>
            <p:cNvCxnSpPr/>
            <p:nvPr/>
          </p:nvCxnSpPr>
          <p:spPr>
            <a:xfrm>
              <a:off x="4114800" y="3886200"/>
              <a:ext cx="990600" cy="2286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nodeType="afterGroup">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1000"/>
                                        <p:tgtEl>
                                          <p:spTgt spid="22"/>
                                        </p:tgtEl>
                                      </p:cBhvr>
                                    </p:animEffect>
                                  </p:childTnLst>
                                </p:cTn>
                              </p:par>
                            </p:childTnLst>
                          </p:cTn>
                        </p:par>
                        <p:par>
                          <p:cTn id="22" fill="hold" nodeType="afterGroup">
                            <p:stCondLst>
                              <p:cond delay="2500"/>
                            </p:stCondLst>
                            <p:childTnLst>
                              <p:par>
                                <p:cTn id="23" presetID="22" presetClass="entr" presetSubtype="8"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par>
                          <p:cTn id="26" fill="hold" nodeType="afterGroup">
                            <p:stCondLst>
                              <p:cond delay="3000"/>
                            </p:stCondLst>
                            <p:childTnLst>
                              <p:par>
                                <p:cTn id="27" presetID="22" presetClass="entr" presetSubtype="8"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nodeType="afterGroup">
                            <p:stCondLst>
                              <p:cond delay="3500"/>
                            </p:stCondLst>
                            <p:childTnLst>
                              <p:par>
                                <p:cTn id="31" presetID="22" presetClass="entr" presetSubtype="2" fill="hold" nodeType="afterEffect">
                                  <p:stCondLst>
                                    <p:cond delay="500"/>
                                  </p:stCondLst>
                                  <p:childTnLst>
                                    <p:set>
                                      <p:cBhvr>
                                        <p:cTn id="32" dur="1" fill="hold">
                                          <p:stCondLst>
                                            <p:cond delay="0"/>
                                          </p:stCondLst>
                                        </p:cTn>
                                        <p:tgtEl>
                                          <p:spTgt spid="26"/>
                                        </p:tgtEl>
                                        <p:attrNameLst>
                                          <p:attrName>style.visibility</p:attrName>
                                        </p:attrNameLst>
                                      </p:cBhvr>
                                      <p:to>
                                        <p:strVal val="visible"/>
                                      </p:to>
                                    </p:set>
                                    <p:animEffect transition="in" filter="wipe(right)">
                                      <p:cBhvr>
                                        <p:cTn id="33" dur="1000"/>
                                        <p:tgtEl>
                                          <p:spTgt spid="26"/>
                                        </p:tgtEl>
                                      </p:cBhvr>
                                    </p:animEffect>
                                  </p:childTnLst>
                                </p:cTn>
                              </p:par>
                            </p:childTnLst>
                          </p:cTn>
                        </p:par>
                        <p:par>
                          <p:cTn id="34" fill="hold" nodeType="afterGroup">
                            <p:stCondLst>
                              <p:cond delay="5000"/>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par>
                          <p:cTn id="38" fill="hold" nodeType="afterGroup">
                            <p:stCondLst>
                              <p:cond delay="5500"/>
                            </p:stCondLst>
                            <p:childTnLst>
                              <p:par>
                                <p:cTn id="39" presetID="22" presetClass="entr" presetSubtype="8" fill="hold"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a:extLst>
              <a:ext uri="{FF2B5EF4-FFF2-40B4-BE49-F238E27FC236}">
                <a16:creationId xmlns:a16="http://schemas.microsoft.com/office/drawing/2014/main" id="{7FAF419B-5BCC-4188-BA64-54B051B70173}"/>
              </a:ext>
            </a:extLst>
          </p:cNvPr>
          <p:cNvSpPr>
            <a:spLocks noGrp="1"/>
          </p:cNvSpPr>
          <p:nvPr>
            <p:ph type="title"/>
          </p:nvPr>
        </p:nvSpPr>
        <p:spPr>
          <a:xfrm>
            <a:off x="2051050" y="44450"/>
            <a:ext cx="6635750" cy="1143000"/>
          </a:xfrm>
        </p:spPr>
        <p:txBody>
          <a:bodyPr/>
          <a:lstStyle/>
          <a:p>
            <a:pPr eaLnBrk="1" hangingPunct="1"/>
            <a:r>
              <a:rPr lang="zh-TW" altLang="en-US"/>
              <a:t>供給曲線的移動</a:t>
            </a:r>
          </a:p>
        </p:txBody>
      </p:sp>
      <p:sp>
        <p:nvSpPr>
          <p:cNvPr id="356355" name="Rectangle 3">
            <a:extLst>
              <a:ext uri="{FF2B5EF4-FFF2-40B4-BE49-F238E27FC236}">
                <a16:creationId xmlns:a16="http://schemas.microsoft.com/office/drawing/2014/main" id="{0EDBBFCB-FC1A-4732-9E46-979867474B8A}"/>
              </a:ext>
            </a:extLst>
          </p:cNvPr>
          <p:cNvSpPr>
            <a:spLocks noGrp="1"/>
          </p:cNvSpPr>
          <p:nvPr>
            <p:ph idx="1"/>
          </p:nvPr>
        </p:nvSpPr>
        <p:spPr/>
        <p:txBody>
          <a:bodyPr/>
          <a:lstStyle/>
          <a:p>
            <a:pPr eaLnBrk="1" hangingPunct="1">
              <a:lnSpc>
                <a:spcPct val="90000"/>
              </a:lnSpc>
              <a:buFont typeface="Arial" charset="0"/>
              <a:buChar char="•"/>
              <a:defRPr/>
            </a:pPr>
            <a:r>
              <a:rPr lang="zh-TW" altLang="en-US" dirty="0"/>
              <a:t>有很多變數其變動會造成供給曲線整條線的移動。以下是最重要的幾個：</a:t>
            </a:r>
            <a:endParaRPr lang="zh-TW" altLang="en-US" sz="700" dirty="0"/>
          </a:p>
          <a:p>
            <a:pPr marL="355600" indent="-355600">
              <a:buFont typeface="Arial" panose="020B0604020202020204" pitchFamily="34" charset="0"/>
              <a:buNone/>
              <a:defRPr/>
            </a:pPr>
            <a:r>
              <a:rPr lang="en-US" altLang="zh-TW" dirty="0"/>
              <a:t>	</a:t>
            </a:r>
            <a:r>
              <a:rPr lang="zh-TW" altLang="en-US" sz="3600" b="1" dirty="0">
                <a:solidFill>
                  <a:srgbClr val="FF0000"/>
                </a:solidFill>
                <a:effectLst>
                  <a:outerShdw blurRad="38100" dist="38100" dir="2700000" algn="tl">
                    <a:srgbClr val="C0C0C0"/>
                  </a:outerShdw>
                </a:effectLst>
              </a:rPr>
              <a:t>投入價格</a:t>
            </a:r>
            <a:r>
              <a:rPr lang="zh-TW" altLang="en-US" dirty="0"/>
              <a:t>　為了要生產冰淇淋，賣者會使用不同的投入：奶油、糖、香料、冰淇淋機器、廠房，以及攪拌原料和操作機器的勞工。</a:t>
            </a:r>
          </a:p>
          <a:p>
            <a:pPr marL="355600" indent="-355600">
              <a:buFont typeface="Arial" panose="020B0604020202020204" pitchFamily="34" charset="0"/>
              <a:buNone/>
              <a:defRPr/>
            </a:pPr>
            <a:r>
              <a:rPr lang="zh-TW" altLang="en-US" sz="700" dirty="0"/>
              <a:t> </a:t>
            </a:r>
            <a:r>
              <a:rPr lang="en-US" altLang="zh-TW" dirty="0"/>
              <a:t>	</a:t>
            </a:r>
            <a:r>
              <a:rPr lang="zh-TW" altLang="en-US" dirty="0"/>
              <a:t>當其中一項或多項投入的價格上漲時，冰淇淋的生產利潤會降低，從而廠商會減少冰淇淋的供給量。</a:t>
            </a:r>
          </a:p>
        </p:txBody>
      </p:sp>
      <p:sp>
        <p:nvSpPr>
          <p:cNvPr id="155652" name="投影片編號版面配置區 5">
            <a:extLst>
              <a:ext uri="{FF2B5EF4-FFF2-40B4-BE49-F238E27FC236}">
                <a16:creationId xmlns:a16="http://schemas.microsoft.com/office/drawing/2014/main" id="{34C547CA-0CA0-4B9A-A81C-89AB70565398}"/>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EE5C5D5-F3E1-4BB2-8A9E-FB1D9E40565C}"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a:extLst>
              <a:ext uri="{FF2B5EF4-FFF2-40B4-BE49-F238E27FC236}">
                <a16:creationId xmlns:a16="http://schemas.microsoft.com/office/drawing/2014/main" id="{86018D5F-5B6B-44F9-AA8A-02EB9184060B}"/>
              </a:ext>
            </a:extLst>
          </p:cNvPr>
          <p:cNvSpPr>
            <a:spLocks noGrp="1"/>
          </p:cNvSpPr>
          <p:nvPr>
            <p:ph type="title"/>
          </p:nvPr>
        </p:nvSpPr>
        <p:spPr>
          <a:xfrm>
            <a:off x="2051050" y="44450"/>
            <a:ext cx="6635750" cy="1143000"/>
          </a:xfrm>
        </p:spPr>
        <p:txBody>
          <a:bodyPr/>
          <a:lstStyle/>
          <a:p>
            <a:pPr eaLnBrk="1" hangingPunct="1"/>
            <a:r>
              <a:rPr lang="zh-TW" altLang="en-US"/>
              <a:t>供給曲線的移動</a:t>
            </a:r>
          </a:p>
        </p:txBody>
      </p:sp>
      <p:sp>
        <p:nvSpPr>
          <p:cNvPr id="357379" name="Rectangle 3">
            <a:extLst>
              <a:ext uri="{FF2B5EF4-FFF2-40B4-BE49-F238E27FC236}">
                <a16:creationId xmlns:a16="http://schemas.microsoft.com/office/drawing/2014/main" id="{0261B528-3152-47FB-84C7-612E35C1C0A4}"/>
              </a:ext>
            </a:extLst>
          </p:cNvPr>
          <p:cNvSpPr>
            <a:spLocks noGrp="1"/>
          </p:cNvSpPr>
          <p:nvPr>
            <p:ph idx="1"/>
          </p:nvPr>
        </p:nvSpPr>
        <p:spPr/>
        <p:txBody>
          <a:bodyPr/>
          <a:lstStyle/>
          <a:p>
            <a:pPr marL="355600" indent="0">
              <a:buFont typeface="Arial" panose="020B0604020202020204" pitchFamily="34" charset="0"/>
              <a:buNone/>
              <a:defRPr/>
            </a:pPr>
            <a:r>
              <a:rPr lang="zh-TW" altLang="en-US" dirty="0"/>
              <a:t>若投入價格巨幅上揚，則廠商甚至有可能會選擇關門歇業而不再提供任何的冰淇淋。</a:t>
            </a:r>
            <a:endParaRPr lang="zh-TW" altLang="en-US" sz="700" dirty="0"/>
          </a:p>
          <a:p>
            <a:pPr eaLnBrk="1" hangingPunct="1">
              <a:buFont typeface="Arial" charset="0"/>
              <a:buNone/>
              <a:defRPr/>
            </a:pPr>
            <a:r>
              <a:rPr lang="en-US" altLang="zh-TW" dirty="0"/>
              <a:t>	</a:t>
            </a:r>
            <a:r>
              <a:rPr lang="zh-TW" altLang="en-US" dirty="0"/>
              <a:t>因此，</a:t>
            </a:r>
            <a:r>
              <a:rPr lang="zh-TW" altLang="en-US" b="1" dirty="0">
                <a:solidFill>
                  <a:srgbClr val="FF0000"/>
                </a:solidFill>
                <a:effectLst>
                  <a:outerShdw blurRad="38100" dist="38100" dir="2700000" algn="tl">
                    <a:srgbClr val="C0C0C0"/>
                  </a:outerShdw>
                </a:effectLst>
              </a:rPr>
              <a:t>商品的供給量與用於該產品生產之投入的價格呈負向關聯</a:t>
            </a:r>
            <a:r>
              <a:rPr lang="zh-TW" altLang="en-US" dirty="0"/>
              <a:t>。</a:t>
            </a:r>
          </a:p>
        </p:txBody>
      </p:sp>
      <p:sp>
        <p:nvSpPr>
          <p:cNvPr id="156676" name="投影片編號版面配置區 5">
            <a:extLst>
              <a:ext uri="{FF2B5EF4-FFF2-40B4-BE49-F238E27FC236}">
                <a16:creationId xmlns:a16="http://schemas.microsoft.com/office/drawing/2014/main" id="{2A290A39-1758-46CA-BBD2-ED6A8D991679}"/>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A1798DC-78CE-4602-9160-00A26364123A}"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3C508022-F8F6-455A-80D4-D83CD0B85970}"/>
              </a:ext>
            </a:extLst>
          </p:cNvPr>
          <p:cNvSpPr>
            <a:spLocks noGrp="1"/>
          </p:cNvSpPr>
          <p:nvPr>
            <p:ph type="title"/>
          </p:nvPr>
        </p:nvSpPr>
        <p:spPr>
          <a:xfrm>
            <a:off x="2051050" y="44450"/>
            <a:ext cx="6635750" cy="1143000"/>
          </a:xfrm>
        </p:spPr>
        <p:txBody>
          <a:bodyPr/>
          <a:lstStyle/>
          <a:p>
            <a:pPr eaLnBrk="1" hangingPunct="1"/>
            <a:r>
              <a:rPr lang="zh-TW" altLang="en-US"/>
              <a:t>供給曲線的移動</a:t>
            </a:r>
          </a:p>
        </p:txBody>
      </p:sp>
      <p:sp>
        <p:nvSpPr>
          <p:cNvPr id="358403" name="Rectangle 3">
            <a:extLst>
              <a:ext uri="{FF2B5EF4-FFF2-40B4-BE49-F238E27FC236}">
                <a16:creationId xmlns:a16="http://schemas.microsoft.com/office/drawing/2014/main" id="{0DE554D4-76D1-44AF-BD1F-26FA1FDBD4AA}"/>
              </a:ext>
            </a:extLst>
          </p:cNvPr>
          <p:cNvSpPr>
            <a:spLocks noGrp="1"/>
          </p:cNvSpPr>
          <p:nvPr>
            <p:ph idx="1"/>
          </p:nvPr>
        </p:nvSpPr>
        <p:spPr/>
        <p:txBody>
          <a:bodyPr/>
          <a:lstStyle/>
          <a:p>
            <a:pPr eaLnBrk="1" hangingPunct="1">
              <a:buFont typeface="Arial" charset="0"/>
              <a:buNone/>
              <a:defRPr/>
            </a:pPr>
            <a:r>
              <a:rPr lang="en-US" altLang="zh-TW" dirty="0"/>
              <a:t>	</a:t>
            </a:r>
            <a:r>
              <a:rPr lang="zh-TW" altLang="en-US" sz="3600" b="1" dirty="0">
                <a:solidFill>
                  <a:srgbClr val="FF0000"/>
                </a:solidFill>
                <a:effectLst>
                  <a:outerShdw blurRad="38100" dist="38100" dir="2700000" algn="tl">
                    <a:srgbClr val="C0C0C0"/>
                  </a:outerShdw>
                </a:effectLst>
              </a:rPr>
              <a:t>技術  </a:t>
            </a:r>
            <a:r>
              <a:rPr lang="zh-TW" altLang="en-US" dirty="0"/>
              <a:t>將投入轉換成冰淇淋的生產技術是供給的另一項決定因素。</a:t>
            </a:r>
          </a:p>
          <a:p>
            <a:pPr eaLnBrk="1" hangingPunct="1">
              <a:buFont typeface="Arial" charset="0"/>
              <a:buNone/>
              <a:defRPr/>
            </a:pPr>
            <a:r>
              <a:rPr lang="en-US" altLang="zh-TW" dirty="0"/>
              <a:t>	</a:t>
            </a:r>
            <a:r>
              <a:rPr lang="zh-TW" altLang="en-US" sz="2800" dirty="0">
                <a:solidFill>
                  <a:srgbClr val="000099"/>
                </a:solidFill>
              </a:rPr>
              <a:t>例：冰淇淋生產機器的發明會降低製造</a:t>
            </a:r>
            <a:r>
              <a:rPr lang="en-US" altLang="zh-TW" sz="2800" dirty="0">
                <a:solidFill>
                  <a:srgbClr val="000099"/>
                </a:solidFill>
              </a:rPr>
              <a:t>	</a:t>
            </a:r>
            <a:r>
              <a:rPr lang="zh-TW" altLang="en-US" sz="2800" dirty="0">
                <a:solidFill>
                  <a:srgbClr val="000099"/>
                </a:solidFill>
              </a:rPr>
              <a:t>冰淇淋所    需的勞動數量。</a:t>
            </a:r>
            <a:endParaRPr lang="zh-TW" altLang="en-US" dirty="0">
              <a:solidFill>
                <a:srgbClr val="000099"/>
              </a:solidFill>
            </a:endParaRPr>
          </a:p>
          <a:p>
            <a:pPr eaLnBrk="1" hangingPunct="1">
              <a:buFont typeface="Arial" charset="0"/>
              <a:buNone/>
              <a:defRPr/>
            </a:pPr>
            <a:r>
              <a:rPr lang="zh-TW" altLang="en-US" sz="700" dirty="0"/>
              <a:t> </a:t>
            </a:r>
          </a:p>
          <a:p>
            <a:pPr eaLnBrk="1" hangingPunct="1">
              <a:buFont typeface="Arial" charset="0"/>
              <a:buNone/>
              <a:defRPr/>
            </a:pPr>
            <a:r>
              <a:rPr lang="en-US" altLang="zh-TW" dirty="0"/>
              <a:t>	</a:t>
            </a:r>
            <a:r>
              <a:rPr lang="zh-TW" altLang="en-US" b="1" dirty="0">
                <a:solidFill>
                  <a:srgbClr val="FF0000"/>
                </a:solidFill>
                <a:effectLst>
                  <a:outerShdw blurRad="38100" dist="38100" dir="2700000" algn="tl">
                    <a:srgbClr val="C0C0C0"/>
                  </a:outerShdw>
                </a:effectLst>
              </a:rPr>
              <a:t>透過降低廠商的成本，技術進步會使冰淇淋供給增加。</a:t>
            </a:r>
            <a:endParaRPr lang="zh-TW" altLang="en-US" dirty="0"/>
          </a:p>
        </p:txBody>
      </p:sp>
      <p:sp>
        <p:nvSpPr>
          <p:cNvPr id="157700" name="投影片編號版面配置區 5">
            <a:extLst>
              <a:ext uri="{FF2B5EF4-FFF2-40B4-BE49-F238E27FC236}">
                <a16:creationId xmlns:a16="http://schemas.microsoft.com/office/drawing/2014/main" id="{47DB3B56-D5E4-4FFF-864C-CBA3EF3E1283}"/>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91883FC8-A09F-4AA2-A916-1245ECB1D7A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8140C999-9C38-407E-B894-BE3945B1159D}"/>
              </a:ext>
            </a:extLst>
          </p:cNvPr>
          <p:cNvSpPr>
            <a:spLocks noGrp="1"/>
          </p:cNvSpPr>
          <p:nvPr>
            <p:ph type="title"/>
          </p:nvPr>
        </p:nvSpPr>
        <p:spPr>
          <a:xfrm>
            <a:off x="2051050" y="44450"/>
            <a:ext cx="6635750" cy="1143000"/>
          </a:xfrm>
        </p:spPr>
        <p:txBody>
          <a:bodyPr/>
          <a:lstStyle/>
          <a:p>
            <a:pPr eaLnBrk="1" hangingPunct="1"/>
            <a:r>
              <a:rPr lang="zh-TW" altLang="en-US"/>
              <a:t>供給曲線的移動</a:t>
            </a:r>
          </a:p>
        </p:txBody>
      </p:sp>
      <p:sp>
        <p:nvSpPr>
          <p:cNvPr id="359427" name="Rectangle 3">
            <a:extLst>
              <a:ext uri="{FF2B5EF4-FFF2-40B4-BE49-F238E27FC236}">
                <a16:creationId xmlns:a16="http://schemas.microsoft.com/office/drawing/2014/main" id="{A3A8937A-1F4D-4EE3-ADC7-646365ECA698}"/>
              </a:ext>
            </a:extLst>
          </p:cNvPr>
          <p:cNvSpPr>
            <a:spLocks noGrp="1"/>
          </p:cNvSpPr>
          <p:nvPr>
            <p:ph idx="1"/>
          </p:nvPr>
        </p:nvSpPr>
        <p:spPr/>
        <p:txBody>
          <a:bodyPr/>
          <a:lstStyle/>
          <a:p>
            <a:pPr eaLnBrk="1" hangingPunct="1">
              <a:buFont typeface="Arial" charset="0"/>
              <a:buNone/>
              <a:defRPr/>
            </a:pPr>
            <a:r>
              <a:rPr lang="en-US" altLang="zh-TW" dirty="0"/>
              <a:t>	</a:t>
            </a:r>
            <a:r>
              <a:rPr lang="zh-TW" altLang="en-US" sz="3600" b="1" dirty="0">
                <a:solidFill>
                  <a:srgbClr val="FF0000"/>
                </a:solidFill>
                <a:effectLst>
                  <a:outerShdw blurRad="38100" dist="38100" dir="2700000" algn="tl">
                    <a:srgbClr val="C0C0C0"/>
                  </a:outerShdw>
                </a:effectLst>
              </a:rPr>
              <a:t>預期</a:t>
            </a:r>
            <a:r>
              <a:rPr lang="zh-TW" altLang="en-US" dirty="0"/>
              <a:t>　廠商今天的冰淇淋供給量可能決定於其對未來的預期。</a:t>
            </a:r>
          </a:p>
          <a:p>
            <a:pPr eaLnBrk="1" hangingPunct="1">
              <a:buFont typeface="Arial" charset="0"/>
              <a:buNone/>
              <a:defRPr/>
            </a:pPr>
            <a:r>
              <a:rPr lang="zh-TW" altLang="en-US" sz="700" dirty="0"/>
              <a:t> </a:t>
            </a:r>
          </a:p>
          <a:p>
            <a:pPr eaLnBrk="1" hangingPunct="1">
              <a:buFont typeface="Arial" charset="0"/>
              <a:buNone/>
              <a:defRPr/>
            </a:pPr>
            <a:r>
              <a:rPr lang="en-US" altLang="zh-TW" dirty="0"/>
              <a:t>	</a:t>
            </a:r>
            <a:r>
              <a:rPr lang="zh-TW" altLang="en-US" sz="2800" dirty="0">
                <a:solidFill>
                  <a:srgbClr val="000099"/>
                </a:solidFill>
              </a:rPr>
              <a:t>例：如果廠商預期冰淇淋的價格明天會上漲，它可能會把部分今天生產出來的冰淇淋放進冷凍庫，然後在明天賣到更高的價格。</a:t>
            </a:r>
          </a:p>
          <a:p>
            <a:pPr eaLnBrk="1" hangingPunct="1">
              <a:buFont typeface="Arial" charset="0"/>
              <a:buNone/>
              <a:defRPr/>
            </a:pPr>
            <a:r>
              <a:rPr lang="en-US" altLang="zh-TW" sz="2800" dirty="0">
                <a:solidFill>
                  <a:srgbClr val="000099"/>
                </a:solidFill>
              </a:rPr>
              <a:t>	</a:t>
            </a:r>
            <a:r>
              <a:rPr lang="zh-TW" altLang="en-US" sz="2800" dirty="0">
                <a:solidFill>
                  <a:srgbClr val="000099"/>
                </a:solidFill>
              </a:rPr>
              <a:t>因此，今天的供給會減少。</a:t>
            </a:r>
          </a:p>
        </p:txBody>
      </p:sp>
      <p:sp>
        <p:nvSpPr>
          <p:cNvPr id="158724" name="投影片編號版面配置區 5">
            <a:extLst>
              <a:ext uri="{FF2B5EF4-FFF2-40B4-BE49-F238E27FC236}">
                <a16:creationId xmlns:a16="http://schemas.microsoft.com/office/drawing/2014/main" id="{148CA978-A67C-4AB3-AC78-1A156D139ABD}"/>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CC2C8FFA-D6DE-4810-8E17-0FF4EE30398A}"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79DE86F6-4B09-4C22-B8C5-C7CF62988DE7}"/>
              </a:ext>
            </a:extLst>
          </p:cNvPr>
          <p:cNvSpPr>
            <a:spLocks noGrp="1"/>
          </p:cNvSpPr>
          <p:nvPr>
            <p:ph type="title"/>
          </p:nvPr>
        </p:nvSpPr>
        <p:spPr>
          <a:xfrm>
            <a:off x="2051050" y="44450"/>
            <a:ext cx="6635750" cy="1143000"/>
          </a:xfrm>
        </p:spPr>
        <p:txBody>
          <a:bodyPr/>
          <a:lstStyle/>
          <a:p>
            <a:pPr eaLnBrk="1" hangingPunct="1"/>
            <a:r>
              <a:rPr lang="zh-TW" altLang="en-US"/>
              <a:t>供給曲線的移動</a:t>
            </a:r>
          </a:p>
        </p:txBody>
      </p:sp>
      <p:sp>
        <p:nvSpPr>
          <p:cNvPr id="360451" name="Rectangle 3">
            <a:extLst>
              <a:ext uri="{FF2B5EF4-FFF2-40B4-BE49-F238E27FC236}">
                <a16:creationId xmlns:a16="http://schemas.microsoft.com/office/drawing/2014/main" id="{B5E08D36-877E-4538-A002-C3CF514909FC}"/>
              </a:ext>
            </a:extLst>
          </p:cNvPr>
          <p:cNvSpPr>
            <a:spLocks noGrp="1"/>
          </p:cNvSpPr>
          <p:nvPr>
            <p:ph idx="1"/>
          </p:nvPr>
        </p:nvSpPr>
        <p:spPr/>
        <p:txBody>
          <a:bodyPr/>
          <a:lstStyle/>
          <a:p>
            <a:pPr eaLnBrk="1" hangingPunct="1">
              <a:buFont typeface="Arial" charset="0"/>
              <a:buNone/>
              <a:defRPr/>
            </a:pPr>
            <a:r>
              <a:rPr lang="en-US" altLang="zh-TW" dirty="0"/>
              <a:t>	</a:t>
            </a:r>
            <a:r>
              <a:rPr lang="zh-TW" altLang="en-US" sz="3600" b="1" dirty="0">
                <a:solidFill>
                  <a:srgbClr val="FF0000"/>
                </a:solidFill>
                <a:effectLst>
                  <a:outerShdw blurRad="38100" dist="38100" dir="2700000" algn="tl">
                    <a:srgbClr val="C0C0C0"/>
                  </a:outerShdw>
                </a:effectLst>
              </a:rPr>
              <a:t>賣者人數</a:t>
            </a:r>
            <a:r>
              <a:rPr lang="zh-TW" altLang="en-US" dirty="0"/>
              <a:t>　由於市場供給為個別供給的加總，因此，當賣者人數增加（減少）時，市場供給也會隨著增加（減少）。</a:t>
            </a:r>
          </a:p>
          <a:p>
            <a:pPr eaLnBrk="1" hangingPunct="1">
              <a:buFont typeface="Arial" charset="0"/>
              <a:buChar char="•"/>
              <a:defRPr/>
            </a:pPr>
            <a:endParaRPr lang="zh-TW" altLang="en-US" sz="700" dirty="0"/>
          </a:p>
          <a:p>
            <a:pPr eaLnBrk="1" hangingPunct="1">
              <a:buFont typeface="Arial" charset="0"/>
              <a:buNone/>
              <a:defRPr/>
            </a:pPr>
            <a:r>
              <a:rPr lang="en-US" altLang="zh-TW" dirty="0"/>
              <a:t>	</a:t>
            </a:r>
            <a:r>
              <a:rPr lang="zh-TW" altLang="en-US" sz="3600" b="1" dirty="0">
                <a:solidFill>
                  <a:srgbClr val="FF0000"/>
                </a:solidFill>
                <a:effectLst>
                  <a:outerShdw blurRad="38100" dist="38100" dir="2700000" algn="tl">
                    <a:srgbClr val="C0C0C0"/>
                  </a:outerShdw>
                </a:effectLst>
              </a:rPr>
              <a:t>小結</a:t>
            </a:r>
            <a:r>
              <a:rPr lang="zh-TW" altLang="en-US" b="1" dirty="0">
                <a:solidFill>
                  <a:srgbClr val="FF0000"/>
                </a:solidFill>
                <a:effectLst>
                  <a:outerShdw blurRad="38100" dist="38100" dir="2700000" algn="tl">
                    <a:srgbClr val="C0C0C0"/>
                  </a:outerShdw>
                </a:effectLst>
              </a:rPr>
              <a:t>　</a:t>
            </a:r>
            <a:r>
              <a:rPr lang="zh-TW" altLang="en-US" dirty="0"/>
              <a:t>供給曲線顯示，在其他影響因素不  </a:t>
            </a:r>
            <a:br>
              <a:rPr lang="en-US" altLang="zh-TW" dirty="0"/>
            </a:br>
            <a:r>
              <a:rPr lang="zh-TW" altLang="en-US" dirty="0"/>
              <a:t>變下，當價格變動時，供給量會如何變動。當其他影響因素變動時，供給曲線會移動。</a:t>
            </a:r>
          </a:p>
        </p:txBody>
      </p:sp>
      <p:sp>
        <p:nvSpPr>
          <p:cNvPr id="159748" name="投影片編號版面配置區 5">
            <a:extLst>
              <a:ext uri="{FF2B5EF4-FFF2-40B4-BE49-F238E27FC236}">
                <a16:creationId xmlns:a16="http://schemas.microsoft.com/office/drawing/2014/main" id="{22FBB023-F9D6-4EC5-9966-664856F00D56}"/>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DC91FA7B-C684-4027-9642-5E0EDF5B83B3}"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E31BF44F-931E-4A9D-99DD-027E020FAA42}"/>
              </a:ext>
            </a:extLst>
          </p:cNvPr>
          <p:cNvSpPr>
            <a:spLocks noGrp="1"/>
          </p:cNvSpPr>
          <p:nvPr>
            <p:ph type="title"/>
          </p:nvPr>
        </p:nvSpPr>
        <p:spPr>
          <a:xfrm>
            <a:off x="2051050" y="44450"/>
            <a:ext cx="6635750" cy="1143000"/>
          </a:xfrm>
        </p:spPr>
        <p:txBody>
          <a:bodyPr/>
          <a:lstStyle/>
          <a:p>
            <a:pPr eaLnBrk="1" hangingPunct="1"/>
            <a:r>
              <a:rPr lang="zh-TW" altLang="en-US"/>
              <a:t>表</a:t>
            </a:r>
            <a:r>
              <a:rPr lang="en-US" altLang="zh-TW"/>
              <a:t>2 </a:t>
            </a:r>
            <a:r>
              <a:rPr lang="zh-TW" altLang="en-US"/>
              <a:t>影響賣者的變數</a:t>
            </a:r>
          </a:p>
        </p:txBody>
      </p:sp>
      <p:sp>
        <p:nvSpPr>
          <p:cNvPr id="160771" name="投影片編號版面配置區 5">
            <a:extLst>
              <a:ext uri="{FF2B5EF4-FFF2-40B4-BE49-F238E27FC236}">
                <a16:creationId xmlns:a16="http://schemas.microsoft.com/office/drawing/2014/main" id="{EE0247C1-90AF-4343-86D3-09A5013F6624}"/>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C13F134-9EE1-4562-9F0E-61A175B88981}"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69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graphicFrame>
        <p:nvGraphicFramePr>
          <p:cNvPr id="6" name="內容版面配置區 7">
            <a:extLst>
              <a:ext uri="{FF2B5EF4-FFF2-40B4-BE49-F238E27FC236}">
                <a16:creationId xmlns:a16="http://schemas.microsoft.com/office/drawing/2014/main" id="{D91D748A-B5F2-4AB1-9900-35D62923EFD1}"/>
              </a:ext>
            </a:extLst>
          </p:cNvPr>
          <p:cNvGraphicFramePr>
            <a:graphicFrameLocks noGrp="1"/>
          </p:cNvGraphicFramePr>
          <p:nvPr>
            <p:ph idx="1"/>
          </p:nvPr>
        </p:nvGraphicFramePr>
        <p:xfrm>
          <a:off x="1187624" y="1916832"/>
          <a:ext cx="7010400" cy="3167742"/>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28194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527957">
                <a:tc>
                  <a:txBody>
                    <a:bodyPr/>
                    <a:lstStyle/>
                    <a:p>
                      <a:r>
                        <a:rPr lang="zh-TW" altLang="en-US" sz="2800" kern="1200" dirty="0">
                          <a:solidFill>
                            <a:srgbClr val="C00000"/>
                          </a:solidFill>
                          <a:latin typeface="標楷體" panose="03000509000000000000" pitchFamily="65" charset="-120"/>
                          <a:ea typeface="標楷體" panose="03000509000000000000" pitchFamily="65" charset="-120"/>
                          <a:cs typeface="+mn-cs"/>
                        </a:rPr>
                        <a:t>變數</a:t>
                      </a:r>
                    </a:p>
                  </a:txBody>
                  <a:tcPr>
                    <a:solidFill>
                      <a:srgbClr val="B5CBD9"/>
                    </a:solidFill>
                  </a:tcPr>
                </a:tc>
                <a:tc>
                  <a:txBody>
                    <a:bodyPr/>
                    <a:lstStyle/>
                    <a:p>
                      <a:r>
                        <a:rPr lang="zh-TW" altLang="en-US" sz="2800" kern="1200" dirty="0">
                          <a:solidFill>
                            <a:srgbClr val="C00000"/>
                          </a:solidFill>
                          <a:latin typeface="標楷體" panose="03000509000000000000" pitchFamily="65" charset="-120"/>
                          <a:ea typeface="標楷體" panose="03000509000000000000" pitchFamily="65" charset="-120"/>
                          <a:cs typeface="+mn-cs"/>
                        </a:rPr>
                        <a:t>此變數變動</a:t>
                      </a:r>
                      <a:r>
                        <a:rPr lang="en-US" altLang="zh-TW" sz="2800" kern="1200" dirty="0">
                          <a:solidFill>
                            <a:srgbClr val="C00000"/>
                          </a:solidFill>
                          <a:latin typeface="標楷體" panose="03000509000000000000" pitchFamily="65" charset="-120"/>
                          <a:ea typeface="標楷體" panose="03000509000000000000" pitchFamily="65" charset="-120"/>
                          <a:cs typeface="+mn-cs"/>
                        </a:rPr>
                        <a:t>…</a:t>
                      </a:r>
                      <a:endParaRPr lang="zh-TW" altLang="en-US" sz="2800" kern="1200" dirty="0">
                        <a:solidFill>
                          <a:srgbClr val="C00000"/>
                        </a:solidFill>
                        <a:latin typeface="標楷體" panose="03000509000000000000" pitchFamily="65" charset="-120"/>
                        <a:ea typeface="標楷體" panose="03000509000000000000" pitchFamily="65" charset="-120"/>
                        <a:cs typeface="+mn-cs"/>
                      </a:endParaRPr>
                    </a:p>
                  </a:txBody>
                  <a:tcPr>
                    <a:solidFill>
                      <a:srgbClr val="B5CBD9"/>
                    </a:solidFill>
                  </a:tcPr>
                </a:tc>
                <a:extLst>
                  <a:ext uri="{0D108BD9-81ED-4DB2-BD59-A6C34878D82A}">
                    <a16:rowId xmlns:a16="http://schemas.microsoft.com/office/drawing/2014/main" val="10000"/>
                  </a:ext>
                </a:extLst>
              </a:tr>
              <a:tr h="527957">
                <a:tc>
                  <a:txBody>
                    <a:bodyPr/>
                    <a:lstStyle/>
                    <a:p>
                      <a:r>
                        <a:rPr lang="zh-TW" altLang="en-US" sz="2800" dirty="0">
                          <a:latin typeface="標楷體" panose="03000509000000000000" pitchFamily="65" charset="-120"/>
                          <a:ea typeface="標楷體" panose="03000509000000000000" pitchFamily="65" charset="-120"/>
                        </a:rPr>
                        <a:t>價格</a:t>
                      </a:r>
                      <a:r>
                        <a:rPr lang="en-US" sz="2800" dirty="0">
                          <a:latin typeface="標楷體" panose="03000509000000000000" pitchFamily="65" charset="-120"/>
                          <a:ea typeface="標楷體" panose="03000509000000000000" pitchFamily="65" charset="-120"/>
                        </a:rPr>
                        <a:t> </a:t>
                      </a:r>
                      <a:endParaRPr lang="zh-TW" altLang="en-US" sz="2800" dirty="0">
                        <a:latin typeface="標楷體" panose="03000509000000000000" pitchFamily="65" charset="-120"/>
                        <a:ea typeface="標楷體" panose="03000509000000000000" pitchFamily="65" charset="-120"/>
                      </a:endParaRPr>
                    </a:p>
                  </a:txBody>
                  <a:tcPr>
                    <a:solidFill>
                      <a:schemeClr val="bg1"/>
                    </a:solidFill>
                  </a:tcPr>
                </a:tc>
                <a:tc>
                  <a:txBody>
                    <a:bodyPr/>
                    <a:lstStyle/>
                    <a:p>
                      <a:r>
                        <a:rPr lang="zh-TW" altLang="en-US" sz="2800" dirty="0">
                          <a:latin typeface="標楷體" panose="03000509000000000000" pitchFamily="65" charset="-120"/>
                          <a:ea typeface="標楷體" panose="03000509000000000000" pitchFamily="65" charset="-120"/>
                        </a:rPr>
                        <a:t>代表沿著供給曲線的移動</a:t>
                      </a:r>
                    </a:p>
                  </a:txBody>
                  <a:tcPr>
                    <a:solidFill>
                      <a:schemeClr val="bg1"/>
                    </a:solidFill>
                  </a:tcPr>
                </a:tc>
                <a:extLst>
                  <a:ext uri="{0D108BD9-81ED-4DB2-BD59-A6C34878D82A}">
                    <a16:rowId xmlns:a16="http://schemas.microsoft.com/office/drawing/2014/main" val="10001"/>
                  </a:ext>
                </a:extLst>
              </a:tr>
              <a:tr h="527957">
                <a:tc>
                  <a:txBody>
                    <a:bodyPr/>
                    <a:lstStyle/>
                    <a:p>
                      <a:r>
                        <a:rPr lang="zh-TW" altLang="en-US" sz="2800" dirty="0">
                          <a:latin typeface="標楷體" panose="03000509000000000000" pitchFamily="65" charset="-120"/>
                          <a:ea typeface="標楷體" panose="03000509000000000000" pitchFamily="65" charset="-120"/>
                        </a:rPr>
                        <a:t>投入價格</a:t>
                      </a:r>
                    </a:p>
                  </a:txBody>
                  <a:tcPr>
                    <a:solidFill>
                      <a:srgbClr val="B5CBD9"/>
                    </a:solidFill>
                  </a:tcPr>
                </a:tc>
                <a:tc>
                  <a:txBody>
                    <a:bodyPr/>
                    <a:lstStyle/>
                    <a:p>
                      <a:r>
                        <a:rPr lang="zh-TW" altLang="en-US" sz="2800" dirty="0">
                          <a:latin typeface="標楷體" panose="03000509000000000000" pitchFamily="65" charset="-120"/>
                          <a:ea typeface="標楷體" panose="03000509000000000000" pitchFamily="65" charset="-120"/>
                        </a:rPr>
                        <a:t>造成整條供給曲線移動</a:t>
                      </a:r>
                    </a:p>
                  </a:txBody>
                  <a:tcPr>
                    <a:solidFill>
                      <a:srgbClr val="B5CBD9"/>
                    </a:solidFill>
                  </a:tcPr>
                </a:tc>
                <a:extLst>
                  <a:ext uri="{0D108BD9-81ED-4DB2-BD59-A6C34878D82A}">
                    <a16:rowId xmlns:a16="http://schemas.microsoft.com/office/drawing/2014/main" val="10002"/>
                  </a:ext>
                </a:extLst>
              </a:tr>
              <a:tr h="527957">
                <a:tc>
                  <a:txBody>
                    <a:bodyPr/>
                    <a:lstStyle/>
                    <a:p>
                      <a:r>
                        <a:rPr lang="zh-TW" altLang="en-US" sz="2800" dirty="0">
                          <a:latin typeface="標楷體" panose="03000509000000000000" pitchFamily="65" charset="-120"/>
                          <a:ea typeface="標楷體" panose="03000509000000000000" pitchFamily="65" charset="-120"/>
                        </a:rPr>
                        <a:t>技術 </a:t>
                      </a:r>
                    </a:p>
                  </a:txBody>
                  <a:tcPr>
                    <a:solidFill>
                      <a:schemeClr val="bg1"/>
                    </a:solidFill>
                  </a:tcPr>
                </a:tc>
                <a:tc>
                  <a:txBody>
                    <a:bodyPr/>
                    <a:lstStyle/>
                    <a:p>
                      <a:r>
                        <a:rPr lang="zh-TW" altLang="en-US" sz="2800" dirty="0">
                          <a:latin typeface="標楷體" panose="03000509000000000000" pitchFamily="65" charset="-120"/>
                          <a:ea typeface="標楷體" panose="03000509000000000000" pitchFamily="65" charset="-120"/>
                        </a:rPr>
                        <a:t>造成整條供給曲線移動</a:t>
                      </a:r>
                    </a:p>
                  </a:txBody>
                  <a:tcPr>
                    <a:solidFill>
                      <a:schemeClr val="bg1"/>
                    </a:solidFill>
                  </a:tcPr>
                </a:tc>
                <a:extLst>
                  <a:ext uri="{0D108BD9-81ED-4DB2-BD59-A6C34878D82A}">
                    <a16:rowId xmlns:a16="http://schemas.microsoft.com/office/drawing/2014/main" val="10003"/>
                  </a:ext>
                </a:extLst>
              </a:tr>
              <a:tr h="527957">
                <a:tc>
                  <a:txBody>
                    <a:bodyPr/>
                    <a:lstStyle/>
                    <a:p>
                      <a:r>
                        <a:rPr lang="zh-TW" altLang="en-US" sz="2800" dirty="0">
                          <a:latin typeface="標楷體" panose="03000509000000000000" pitchFamily="65" charset="-120"/>
                          <a:ea typeface="標楷體" panose="03000509000000000000" pitchFamily="65" charset="-120"/>
                        </a:rPr>
                        <a:t>預期 </a:t>
                      </a:r>
                      <a:r>
                        <a:rPr lang="en-US" sz="2800" dirty="0">
                          <a:latin typeface="標楷體" panose="03000509000000000000" pitchFamily="65" charset="-120"/>
                          <a:ea typeface="標楷體" panose="03000509000000000000" pitchFamily="65" charset="-120"/>
                        </a:rPr>
                        <a:t> </a:t>
                      </a:r>
                      <a:endParaRPr lang="zh-TW" altLang="en-US" sz="2800" dirty="0">
                        <a:latin typeface="標楷體" panose="03000509000000000000" pitchFamily="65" charset="-120"/>
                        <a:ea typeface="標楷體" panose="03000509000000000000" pitchFamily="65" charset="-120"/>
                      </a:endParaRPr>
                    </a:p>
                  </a:txBody>
                  <a:tcPr>
                    <a:solidFill>
                      <a:srgbClr val="B5CBD9"/>
                    </a:solidFill>
                  </a:tcPr>
                </a:tc>
                <a:tc>
                  <a:txBody>
                    <a:bodyPr/>
                    <a:lstStyle/>
                    <a:p>
                      <a:r>
                        <a:rPr lang="zh-TW" altLang="en-US" sz="2800" dirty="0">
                          <a:latin typeface="標楷體" panose="03000509000000000000" pitchFamily="65" charset="-120"/>
                          <a:ea typeface="標楷體" panose="03000509000000000000" pitchFamily="65" charset="-120"/>
                        </a:rPr>
                        <a:t>造成整條供給曲線移動</a:t>
                      </a:r>
                    </a:p>
                  </a:txBody>
                  <a:tcPr>
                    <a:solidFill>
                      <a:srgbClr val="B5CBD9"/>
                    </a:solidFill>
                  </a:tcPr>
                </a:tc>
                <a:extLst>
                  <a:ext uri="{0D108BD9-81ED-4DB2-BD59-A6C34878D82A}">
                    <a16:rowId xmlns:a16="http://schemas.microsoft.com/office/drawing/2014/main" val="10004"/>
                  </a:ext>
                </a:extLst>
              </a:tr>
              <a:tr h="527957">
                <a:tc>
                  <a:txBody>
                    <a:bodyPr/>
                    <a:lstStyle/>
                    <a:p>
                      <a:r>
                        <a:rPr lang="zh-TW" altLang="en-US" sz="2800" dirty="0">
                          <a:latin typeface="標楷體" panose="03000509000000000000" pitchFamily="65" charset="-120"/>
                          <a:ea typeface="標楷體" panose="03000509000000000000" pitchFamily="65" charset="-120"/>
                        </a:rPr>
                        <a:t>賣者人數 </a:t>
                      </a:r>
                    </a:p>
                  </a:txBody>
                  <a:tcPr>
                    <a:solidFill>
                      <a:schemeClr val="bg1"/>
                    </a:solidFill>
                  </a:tcPr>
                </a:tc>
                <a:tc>
                  <a:txBody>
                    <a:bodyPr/>
                    <a:lstStyle/>
                    <a:p>
                      <a:r>
                        <a:rPr lang="zh-TW" altLang="en-US" sz="2800" dirty="0">
                          <a:latin typeface="標楷體" panose="03000509000000000000" pitchFamily="65" charset="-120"/>
                          <a:ea typeface="標楷體" panose="03000509000000000000" pitchFamily="65" charset="-120"/>
                        </a:rPr>
                        <a:t>造成整條供給曲線移動</a:t>
                      </a:r>
                    </a:p>
                  </a:txBody>
                  <a:tcP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29B73B9-0BB5-4CC7-9144-12EE1D86282E}"/>
              </a:ext>
            </a:extLst>
          </p:cNvPr>
          <p:cNvSpPr>
            <a:spLocks noGrp="1"/>
          </p:cNvSpPr>
          <p:nvPr>
            <p:ph type="title"/>
          </p:nvPr>
        </p:nvSpPr>
        <p:spPr>
          <a:xfrm>
            <a:off x="2051050" y="44450"/>
            <a:ext cx="6635750" cy="1143000"/>
          </a:xfrm>
        </p:spPr>
        <p:txBody>
          <a:bodyPr/>
          <a:lstStyle/>
          <a:p>
            <a:pPr eaLnBrk="1" hangingPunct="1"/>
            <a:r>
              <a:rPr lang="zh-TW" altLang="en-US"/>
              <a:t>何謂市場？</a:t>
            </a:r>
          </a:p>
        </p:txBody>
      </p:sp>
      <p:sp>
        <p:nvSpPr>
          <p:cNvPr id="91139" name="Rectangle 3">
            <a:extLst>
              <a:ext uri="{FF2B5EF4-FFF2-40B4-BE49-F238E27FC236}">
                <a16:creationId xmlns:a16="http://schemas.microsoft.com/office/drawing/2014/main" id="{7C59E120-9218-4573-B4E9-0E83802FA5A7}"/>
              </a:ext>
            </a:extLst>
          </p:cNvPr>
          <p:cNvSpPr>
            <a:spLocks noGrp="1"/>
          </p:cNvSpPr>
          <p:nvPr>
            <p:ph idx="1"/>
          </p:nvPr>
        </p:nvSpPr>
        <p:spPr/>
        <p:txBody>
          <a:bodyPr/>
          <a:lstStyle/>
          <a:p>
            <a:pPr eaLnBrk="1" hangingPunct="1"/>
            <a:r>
              <a:rPr lang="zh-TW" altLang="en-US" b="1">
                <a:solidFill>
                  <a:srgbClr val="FF0000"/>
                </a:solidFill>
              </a:rPr>
              <a:t>市場</a:t>
            </a:r>
            <a:r>
              <a:rPr lang="zh-TW" altLang="en-US"/>
              <a:t>是某一特定商品或服務其買者與賣者所合起來的群體。</a:t>
            </a:r>
          </a:p>
          <a:p>
            <a:pPr eaLnBrk="1" hangingPunct="1"/>
            <a:endParaRPr lang="zh-TW" altLang="en-US" sz="700"/>
          </a:p>
          <a:p>
            <a:pPr eaLnBrk="1" hangingPunct="1">
              <a:buFont typeface="Arial" panose="020B0604020202020204" pitchFamily="34" charset="0"/>
              <a:buNone/>
            </a:pPr>
            <a:r>
              <a:rPr lang="en-US" altLang="zh-TW"/>
              <a:t>	</a:t>
            </a:r>
            <a:r>
              <a:rPr lang="zh-TW" altLang="en-US"/>
              <a:t>買者合起來的群體決定該產品的需求，</a:t>
            </a:r>
          </a:p>
          <a:p>
            <a:pPr eaLnBrk="1" hangingPunct="1">
              <a:buFont typeface="Arial" panose="020B0604020202020204" pitchFamily="34" charset="0"/>
              <a:buNone/>
            </a:pPr>
            <a:r>
              <a:rPr lang="zh-TW" altLang="en-US" sz="700"/>
              <a:t> </a:t>
            </a:r>
          </a:p>
          <a:p>
            <a:pPr eaLnBrk="1" hangingPunct="1">
              <a:buFont typeface="Arial" panose="020B0604020202020204" pitchFamily="34" charset="0"/>
              <a:buNone/>
            </a:pPr>
            <a:r>
              <a:rPr lang="en-US" altLang="zh-TW"/>
              <a:t>	</a:t>
            </a:r>
            <a:r>
              <a:rPr lang="zh-TW" altLang="en-US"/>
              <a:t>而賣者合起來的群體決定該產品的供給。</a:t>
            </a:r>
          </a:p>
        </p:txBody>
      </p:sp>
      <p:sp>
        <p:nvSpPr>
          <p:cNvPr id="91140" name="投影片編號版面配置區 5">
            <a:extLst>
              <a:ext uri="{FF2B5EF4-FFF2-40B4-BE49-F238E27FC236}">
                <a16:creationId xmlns:a16="http://schemas.microsoft.com/office/drawing/2014/main" id="{A25201FF-A0C7-473B-9299-66362F407687}"/>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590DBF8E-83A7-449B-BE9F-9E5A4E329157}"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E5C13793-22B4-44C3-B01A-1859CF104BBD}"/>
              </a:ext>
            </a:extLst>
          </p:cNvPr>
          <p:cNvSpPr>
            <a:spLocks noGrp="1"/>
          </p:cNvSpPr>
          <p:nvPr>
            <p:ph type="title"/>
          </p:nvPr>
        </p:nvSpPr>
        <p:spPr>
          <a:xfrm>
            <a:off x="2051050" y="44450"/>
            <a:ext cx="6635750" cy="1143000"/>
          </a:xfrm>
        </p:spPr>
        <p:txBody>
          <a:bodyPr/>
          <a:lstStyle/>
          <a:p>
            <a:pPr eaLnBrk="1" hangingPunct="1"/>
            <a:r>
              <a:rPr lang="zh-TW" altLang="en-US"/>
              <a:t>供給曲線的移動</a:t>
            </a:r>
          </a:p>
        </p:txBody>
      </p:sp>
      <p:sp>
        <p:nvSpPr>
          <p:cNvPr id="362499" name="Rectangle 3">
            <a:extLst>
              <a:ext uri="{FF2B5EF4-FFF2-40B4-BE49-F238E27FC236}">
                <a16:creationId xmlns:a16="http://schemas.microsoft.com/office/drawing/2014/main" id="{45A9A49A-E3B2-4C66-9FDE-021AF7E5F12B}"/>
              </a:ext>
            </a:extLst>
          </p:cNvPr>
          <p:cNvSpPr>
            <a:spLocks noGrp="1"/>
          </p:cNvSpPr>
          <p:nvPr>
            <p:ph idx="1"/>
          </p:nvPr>
        </p:nvSpPr>
        <p:spPr/>
        <p:txBody>
          <a:bodyPr/>
          <a:lstStyle/>
          <a:p>
            <a:pPr eaLnBrk="1" hangingPunct="1">
              <a:buFont typeface="Arial" charset="0"/>
              <a:buNone/>
              <a:defRPr/>
            </a:pPr>
            <a:r>
              <a:rPr lang="en-US" altLang="zh-TW" dirty="0"/>
              <a:t>	</a:t>
            </a:r>
            <a:r>
              <a:rPr lang="zh-TW" altLang="en-US" dirty="0"/>
              <a:t>總之，橫軸或縱軸變數的變動造成線上的移動，而其他影響因素的變動則造成整條線的移動。</a:t>
            </a:r>
          </a:p>
          <a:p>
            <a:pPr eaLnBrk="1" hangingPunct="1">
              <a:buFont typeface="Arial" charset="0"/>
              <a:buChar char="•"/>
              <a:defRPr/>
            </a:pPr>
            <a:endParaRPr lang="zh-TW" altLang="en-US" sz="700" dirty="0"/>
          </a:p>
          <a:p>
            <a:pPr eaLnBrk="1" hangingPunct="1">
              <a:buFont typeface="Arial" charset="0"/>
              <a:buNone/>
              <a:defRPr/>
            </a:pPr>
            <a:r>
              <a:rPr lang="en-US" altLang="zh-TW" dirty="0"/>
              <a:t>	</a:t>
            </a:r>
            <a:r>
              <a:rPr lang="zh-TW" altLang="en-US" dirty="0"/>
              <a:t>由於價格位於縱軸，所以</a:t>
            </a:r>
            <a:r>
              <a:rPr lang="zh-TW" altLang="en-US" b="1" dirty="0">
                <a:solidFill>
                  <a:srgbClr val="FF0000"/>
                </a:solidFill>
                <a:effectLst>
                  <a:outerShdw blurRad="38100" dist="38100" dir="2700000" algn="tl">
                    <a:srgbClr val="C0C0C0"/>
                  </a:outerShdw>
                </a:effectLst>
              </a:rPr>
              <a:t>價格變動代表沿著供給曲線的移動</a:t>
            </a:r>
            <a:r>
              <a:rPr lang="zh-TW" altLang="en-US" dirty="0"/>
              <a:t>。</a:t>
            </a:r>
          </a:p>
          <a:p>
            <a:pPr eaLnBrk="1" hangingPunct="1">
              <a:buFont typeface="Arial" charset="0"/>
              <a:buNone/>
              <a:defRPr/>
            </a:pPr>
            <a:r>
              <a:rPr lang="zh-TW" altLang="en-US" sz="700" dirty="0"/>
              <a:t> </a:t>
            </a:r>
          </a:p>
          <a:p>
            <a:pPr eaLnBrk="1" hangingPunct="1">
              <a:buFont typeface="Arial" charset="0"/>
              <a:buNone/>
              <a:defRPr/>
            </a:pPr>
            <a:r>
              <a:rPr lang="en-US" altLang="zh-TW" dirty="0"/>
              <a:t>	</a:t>
            </a:r>
            <a:r>
              <a:rPr lang="zh-TW" altLang="en-US" dirty="0"/>
              <a:t>因為投入價格、技術、預期和賣者人數等變數並未位於橫軸或縱軸，所以</a:t>
            </a:r>
            <a:r>
              <a:rPr lang="zh-TW" altLang="en-US" b="1" dirty="0">
                <a:solidFill>
                  <a:srgbClr val="FF0000"/>
                </a:solidFill>
                <a:effectLst>
                  <a:outerShdw blurRad="38100" dist="38100" dir="2700000" algn="tl">
                    <a:srgbClr val="C0C0C0"/>
                  </a:outerShdw>
                </a:effectLst>
              </a:rPr>
              <a:t>其變動會造成整條供給曲線的移動</a:t>
            </a:r>
            <a:r>
              <a:rPr lang="zh-TW" altLang="en-US" dirty="0"/>
              <a:t>。</a:t>
            </a:r>
          </a:p>
        </p:txBody>
      </p:sp>
      <p:sp>
        <p:nvSpPr>
          <p:cNvPr id="161796" name="投影片編號版面配置區 5">
            <a:extLst>
              <a:ext uri="{FF2B5EF4-FFF2-40B4-BE49-F238E27FC236}">
                <a16:creationId xmlns:a16="http://schemas.microsoft.com/office/drawing/2014/main" id="{C2CDBFDF-46EF-48DB-B0A6-846F3BB152C4}"/>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74B4F262-8687-4365-B4EA-FB785A0DD2C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1F8DCCB3-988B-4993-ACBA-9B179A87E4A7}"/>
              </a:ext>
            </a:extLst>
          </p:cNvPr>
          <p:cNvSpPr>
            <a:spLocks noGrp="1"/>
          </p:cNvSpPr>
          <p:nvPr>
            <p:ph type="title"/>
          </p:nvPr>
        </p:nvSpPr>
        <p:spPr>
          <a:xfrm>
            <a:off x="2051050" y="44450"/>
            <a:ext cx="6635750" cy="1143000"/>
          </a:xfrm>
        </p:spPr>
        <p:txBody>
          <a:bodyPr/>
          <a:lstStyle/>
          <a:p>
            <a:r>
              <a:rPr lang="en-US" altLang="zh-TW"/>
              <a:t>4-4</a:t>
            </a:r>
            <a:r>
              <a:rPr lang="zh-TW" altLang="en-US"/>
              <a:t> </a:t>
            </a:r>
            <a:r>
              <a:rPr lang="zh-TW" altLang="zh-TW"/>
              <a:t>結合供給與需求</a:t>
            </a:r>
          </a:p>
        </p:txBody>
      </p:sp>
      <p:sp>
        <p:nvSpPr>
          <p:cNvPr id="162819" name="Rectangle 3">
            <a:extLst>
              <a:ext uri="{FF2B5EF4-FFF2-40B4-BE49-F238E27FC236}">
                <a16:creationId xmlns:a16="http://schemas.microsoft.com/office/drawing/2014/main" id="{DEFA8C41-EE5D-4EB5-BF77-E7C6AC107DB2}"/>
              </a:ext>
            </a:extLst>
          </p:cNvPr>
          <p:cNvSpPr>
            <a:spLocks noGrp="1"/>
          </p:cNvSpPr>
          <p:nvPr>
            <p:ph idx="1"/>
          </p:nvPr>
        </p:nvSpPr>
        <p:spPr/>
        <p:txBody>
          <a:bodyPr/>
          <a:lstStyle/>
          <a:p>
            <a:pPr eaLnBrk="1" hangingPunct="1"/>
            <a:r>
              <a:rPr lang="zh-TW" altLang="en-US"/>
              <a:t>在分析過需求和供給之後，我們現在將兩者結合來探討它們如何決定一項商品的市場銷售量及價格。</a:t>
            </a:r>
            <a:endParaRPr lang="zh-TW" altLang="en-US" sz="2800"/>
          </a:p>
        </p:txBody>
      </p:sp>
      <p:sp>
        <p:nvSpPr>
          <p:cNvPr id="162820" name="投影片編號版面配置區 5">
            <a:extLst>
              <a:ext uri="{FF2B5EF4-FFF2-40B4-BE49-F238E27FC236}">
                <a16:creationId xmlns:a16="http://schemas.microsoft.com/office/drawing/2014/main" id="{B037ACB5-E1E7-4C2F-8502-A2FEAFED2733}"/>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295411F3-98EE-4444-A491-393FCCBBCA0D}"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a:extLst>
              <a:ext uri="{FF2B5EF4-FFF2-40B4-BE49-F238E27FC236}">
                <a16:creationId xmlns:a16="http://schemas.microsoft.com/office/drawing/2014/main" id="{85102AC2-774D-45FA-9BD0-15B12AAE5B80}"/>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366595" name="Rectangle 3">
            <a:extLst>
              <a:ext uri="{FF2B5EF4-FFF2-40B4-BE49-F238E27FC236}">
                <a16:creationId xmlns:a16="http://schemas.microsoft.com/office/drawing/2014/main" id="{02B2BE0A-8EE4-4DED-BAB2-3980D2D5C59F}"/>
              </a:ext>
            </a:extLst>
          </p:cNvPr>
          <p:cNvSpPr>
            <a:spLocks noGrp="1"/>
          </p:cNvSpPr>
          <p:nvPr>
            <p:ph idx="1"/>
          </p:nvPr>
        </p:nvSpPr>
        <p:spPr/>
        <p:txBody>
          <a:bodyPr/>
          <a:lstStyle/>
          <a:p>
            <a:pPr eaLnBrk="1" hangingPunct="1">
              <a:buFont typeface="Arial" charset="0"/>
              <a:buChar char="•"/>
              <a:defRPr/>
            </a:pPr>
            <a:r>
              <a:rPr lang="zh-TW" altLang="en-US" dirty="0"/>
              <a:t>圖</a:t>
            </a:r>
            <a:r>
              <a:rPr lang="en-US" altLang="zh-TW" dirty="0"/>
              <a:t>8</a:t>
            </a:r>
            <a:r>
              <a:rPr lang="zh-TW" altLang="en-US" dirty="0"/>
              <a:t>同時顯示市場供給曲線與市場需求曲線。</a:t>
            </a:r>
          </a:p>
          <a:p>
            <a:pPr eaLnBrk="1" hangingPunct="1">
              <a:buFont typeface="Arial" charset="0"/>
              <a:buChar char="•"/>
              <a:defRPr/>
            </a:pPr>
            <a:endParaRPr lang="zh-TW" altLang="en-US" sz="600" dirty="0"/>
          </a:p>
          <a:p>
            <a:pPr eaLnBrk="1" hangingPunct="1">
              <a:buFont typeface="Arial" charset="0"/>
              <a:buNone/>
              <a:defRPr/>
            </a:pPr>
            <a:r>
              <a:rPr lang="en-US" altLang="zh-TW" dirty="0"/>
              <a:t>	</a:t>
            </a:r>
            <a:r>
              <a:rPr lang="zh-TW" altLang="en-US" dirty="0"/>
              <a:t>這兩條線交在一點，此點稱為市場的</a:t>
            </a:r>
            <a:r>
              <a:rPr lang="zh-TW" altLang="en-US" b="1" dirty="0">
                <a:solidFill>
                  <a:srgbClr val="FF0000"/>
                </a:solidFill>
                <a:effectLst>
                  <a:outerShdw blurRad="38100" dist="38100" dir="2700000" algn="tl">
                    <a:srgbClr val="C0C0C0"/>
                  </a:outerShdw>
                </a:effectLst>
              </a:rPr>
              <a:t>均衡</a:t>
            </a:r>
            <a:r>
              <a:rPr lang="zh-TW" altLang="en-US" dirty="0"/>
              <a:t>。</a:t>
            </a:r>
          </a:p>
          <a:p>
            <a:pPr eaLnBrk="1" hangingPunct="1">
              <a:buFont typeface="Arial" charset="0"/>
              <a:buNone/>
              <a:defRPr/>
            </a:pPr>
            <a:r>
              <a:rPr lang="zh-TW" altLang="en-US" sz="600" dirty="0"/>
              <a:t> </a:t>
            </a:r>
          </a:p>
          <a:p>
            <a:pPr eaLnBrk="1" hangingPunct="1">
              <a:buFont typeface="Arial" charset="0"/>
              <a:buNone/>
              <a:defRPr/>
            </a:pPr>
            <a:r>
              <a:rPr lang="en-US" altLang="zh-TW" dirty="0"/>
              <a:t>	</a:t>
            </a:r>
            <a:r>
              <a:rPr lang="zh-TW" altLang="en-US" dirty="0"/>
              <a:t>此點所對應的價格稱為</a:t>
            </a:r>
            <a:r>
              <a:rPr lang="zh-TW" altLang="en-US" b="1" dirty="0">
                <a:solidFill>
                  <a:srgbClr val="FF0000"/>
                </a:solidFill>
                <a:effectLst>
                  <a:outerShdw blurRad="38100" dist="38100" dir="2700000" algn="tl">
                    <a:srgbClr val="C0C0C0"/>
                  </a:outerShdw>
                </a:effectLst>
              </a:rPr>
              <a:t>均衡價格</a:t>
            </a:r>
            <a:r>
              <a:rPr lang="zh-TW" altLang="en-US" dirty="0"/>
              <a:t>，</a:t>
            </a:r>
          </a:p>
          <a:p>
            <a:pPr eaLnBrk="1" hangingPunct="1">
              <a:buFont typeface="Arial" charset="0"/>
              <a:buNone/>
              <a:defRPr/>
            </a:pPr>
            <a:r>
              <a:rPr lang="zh-TW" altLang="en-US" sz="600" dirty="0"/>
              <a:t> </a:t>
            </a:r>
          </a:p>
          <a:p>
            <a:pPr eaLnBrk="1" hangingPunct="1">
              <a:buFont typeface="Arial" charset="0"/>
              <a:buNone/>
              <a:defRPr/>
            </a:pPr>
            <a:r>
              <a:rPr lang="en-US" altLang="zh-TW" dirty="0"/>
              <a:t>	</a:t>
            </a:r>
            <a:r>
              <a:rPr lang="zh-TW" altLang="en-US" dirty="0"/>
              <a:t>所對應的數量稱為</a:t>
            </a:r>
            <a:r>
              <a:rPr lang="zh-TW" altLang="en-US" b="1" dirty="0">
                <a:solidFill>
                  <a:srgbClr val="FF0000"/>
                </a:solidFill>
                <a:effectLst>
                  <a:outerShdw blurRad="38100" dist="38100" dir="2700000" algn="tl">
                    <a:srgbClr val="C0C0C0"/>
                  </a:outerShdw>
                </a:effectLst>
              </a:rPr>
              <a:t>均衡數量</a:t>
            </a:r>
            <a:r>
              <a:rPr lang="zh-TW" altLang="en-US" dirty="0"/>
              <a:t>。</a:t>
            </a:r>
          </a:p>
        </p:txBody>
      </p:sp>
      <p:sp>
        <p:nvSpPr>
          <p:cNvPr id="163844" name="投影片編號版面配置區 5">
            <a:extLst>
              <a:ext uri="{FF2B5EF4-FFF2-40B4-BE49-F238E27FC236}">
                <a16:creationId xmlns:a16="http://schemas.microsoft.com/office/drawing/2014/main" id="{650AFF6A-7A5D-4DE1-B9BF-C41B3FEFF320}"/>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8DD11A0-9B7F-4A7B-9DB8-E8B631820FBD}"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B322FAFA-7DA5-4BB1-8AB1-1BC228A5DE6E}"/>
              </a:ext>
            </a:extLst>
          </p:cNvPr>
          <p:cNvSpPr>
            <a:spLocks noGrp="1"/>
          </p:cNvSpPr>
          <p:nvPr>
            <p:ph type="title"/>
          </p:nvPr>
        </p:nvSpPr>
        <p:spPr>
          <a:xfrm>
            <a:off x="2051050" y="44450"/>
            <a:ext cx="6635750" cy="1143000"/>
          </a:xfrm>
        </p:spPr>
        <p:txBody>
          <a:bodyPr/>
          <a:lstStyle/>
          <a:p>
            <a:pPr eaLnBrk="1" hangingPunct="1"/>
            <a:r>
              <a:rPr lang="zh-TW" altLang="en-US"/>
              <a:t>圖</a:t>
            </a:r>
            <a:r>
              <a:rPr lang="en-US" altLang="zh-TW"/>
              <a:t>8  </a:t>
            </a:r>
            <a:r>
              <a:rPr lang="zh-TW" altLang="en-US"/>
              <a:t>供給與需求的均衡</a:t>
            </a:r>
          </a:p>
        </p:txBody>
      </p:sp>
      <p:sp>
        <p:nvSpPr>
          <p:cNvPr id="164867" name="投影片編號版面配置區 5">
            <a:extLst>
              <a:ext uri="{FF2B5EF4-FFF2-40B4-BE49-F238E27FC236}">
                <a16:creationId xmlns:a16="http://schemas.microsoft.com/office/drawing/2014/main" id="{BC3445C4-56FA-49D5-9B5F-32C5445C7DCE}"/>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F77A0CDE-D3AA-41C1-8243-D69D5A2158BA}"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4">
            <a:extLst>
              <a:ext uri="{FF2B5EF4-FFF2-40B4-BE49-F238E27FC236}">
                <a16:creationId xmlns:a16="http://schemas.microsoft.com/office/drawing/2014/main" id="{D9C3D7C5-C7A4-4978-AE8E-1D1FA60D55B2}"/>
              </a:ext>
            </a:extLst>
          </p:cNvPr>
          <p:cNvSpPr/>
          <p:nvPr/>
        </p:nvSpPr>
        <p:spPr>
          <a:xfrm>
            <a:off x="2252663" y="2081213"/>
            <a:ext cx="48768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2000">
              <a:solidFill>
                <a:srgbClr val="FFFFFF"/>
              </a:solidFill>
              <a:cs typeface="Arial" pitchFamily="34" charset="0"/>
            </a:endParaRPr>
          </a:p>
        </p:txBody>
      </p:sp>
      <p:grpSp>
        <p:nvGrpSpPr>
          <p:cNvPr id="6" name="Group 5">
            <a:extLst>
              <a:ext uri="{FF2B5EF4-FFF2-40B4-BE49-F238E27FC236}">
                <a16:creationId xmlns:a16="http://schemas.microsoft.com/office/drawing/2014/main" id="{EBD52E23-2808-423F-BF2E-F2557781B08A}"/>
              </a:ext>
            </a:extLst>
          </p:cNvPr>
          <p:cNvGrpSpPr>
            <a:grpSpLocks/>
          </p:cNvGrpSpPr>
          <p:nvPr/>
        </p:nvGrpSpPr>
        <p:grpSpPr bwMode="auto">
          <a:xfrm>
            <a:off x="2557463" y="2233613"/>
            <a:ext cx="3822700" cy="2787650"/>
            <a:chOff x="4571747" y="1588532"/>
            <a:chExt cx="3821317" cy="2787136"/>
          </a:xfrm>
        </p:grpSpPr>
        <p:cxnSp>
          <p:nvCxnSpPr>
            <p:cNvPr id="7" name="Straight Connector 6">
              <a:extLst>
                <a:ext uri="{FF2B5EF4-FFF2-40B4-BE49-F238E27FC236}">
                  <a16:creationId xmlns:a16="http://schemas.microsoft.com/office/drawing/2014/main" id="{D9EDE8D2-4791-4B61-8439-2876746289FF}"/>
                </a:ext>
              </a:extLst>
            </p:cNvPr>
            <p:cNvCxnSpPr/>
            <p:nvPr/>
          </p:nvCxnSpPr>
          <p:spPr>
            <a:xfrm flipV="1">
              <a:off x="4571747" y="1969462"/>
              <a:ext cx="3351587" cy="2406206"/>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64937" name="TextBox 7">
              <a:extLst>
                <a:ext uri="{FF2B5EF4-FFF2-40B4-BE49-F238E27FC236}">
                  <a16:creationId xmlns:a16="http://schemas.microsoft.com/office/drawing/2014/main" id="{DE8FA63D-AE7B-4562-93A8-DDFB4B7D3126}"/>
                </a:ext>
              </a:extLst>
            </p:cNvPr>
            <p:cNvSpPr txBox="1">
              <a:spLocks noChangeArrowheads="1"/>
            </p:cNvSpPr>
            <p:nvPr/>
          </p:nvSpPr>
          <p:spPr bwMode="auto">
            <a:xfrm>
              <a:off x="7695548" y="1588532"/>
              <a:ext cx="697516" cy="40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供給</a:t>
              </a:r>
              <a:endParaRPr lang="en-US" altLang="zh-TW" sz="2000">
                <a:latin typeface="Arial" panose="020B0604020202020204" pitchFamily="34" charset="0"/>
                <a:ea typeface="新細明體" panose="02020500000000000000" pitchFamily="18" charset="-120"/>
              </a:endParaRPr>
            </a:p>
          </p:txBody>
        </p:sp>
      </p:grpSp>
      <p:grpSp>
        <p:nvGrpSpPr>
          <p:cNvPr id="9" name="Group 8">
            <a:extLst>
              <a:ext uri="{FF2B5EF4-FFF2-40B4-BE49-F238E27FC236}">
                <a16:creationId xmlns:a16="http://schemas.microsoft.com/office/drawing/2014/main" id="{54AA3563-7127-4151-8D9D-54C76F4EC7F1}"/>
              </a:ext>
            </a:extLst>
          </p:cNvPr>
          <p:cNvGrpSpPr>
            <a:grpSpLocks/>
          </p:cNvGrpSpPr>
          <p:nvPr/>
        </p:nvGrpSpPr>
        <p:grpSpPr bwMode="auto">
          <a:xfrm>
            <a:off x="2024063" y="5357813"/>
            <a:ext cx="5716587" cy="909637"/>
            <a:chOff x="4343400" y="4648200"/>
            <a:chExt cx="5715559" cy="909117"/>
          </a:xfrm>
        </p:grpSpPr>
        <p:cxnSp>
          <p:nvCxnSpPr>
            <p:cNvPr id="10" name="Straight Connector 9">
              <a:extLst>
                <a:ext uri="{FF2B5EF4-FFF2-40B4-BE49-F238E27FC236}">
                  <a16:creationId xmlns:a16="http://schemas.microsoft.com/office/drawing/2014/main" id="{8611063B-63D0-4F4D-B51B-C44B5A1253DD}"/>
                </a:ext>
              </a:extLst>
            </p:cNvPr>
            <p:cNvCxnSpPr/>
            <p:nvPr/>
          </p:nvCxnSpPr>
          <p:spPr>
            <a:xfrm>
              <a:off x="4571959" y="4800513"/>
              <a:ext cx="4875923"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4898" name="TextBox 10">
              <a:extLst>
                <a:ext uri="{FF2B5EF4-FFF2-40B4-BE49-F238E27FC236}">
                  <a16:creationId xmlns:a16="http://schemas.microsoft.com/office/drawing/2014/main" id="{7C1881C7-93D1-42D5-B85E-BF6D3F23CE09}"/>
                </a:ext>
              </a:extLst>
            </p:cNvPr>
            <p:cNvSpPr txBox="1">
              <a:spLocks noChangeArrowheads="1"/>
            </p:cNvSpPr>
            <p:nvPr/>
          </p:nvSpPr>
          <p:spPr bwMode="auto">
            <a:xfrm>
              <a:off x="4343400"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0</a:t>
              </a:r>
            </a:p>
          </p:txBody>
        </p:sp>
        <p:grpSp>
          <p:nvGrpSpPr>
            <p:cNvPr id="164899" name="Group 14">
              <a:extLst>
                <a:ext uri="{FF2B5EF4-FFF2-40B4-BE49-F238E27FC236}">
                  <a16:creationId xmlns:a16="http://schemas.microsoft.com/office/drawing/2014/main" id="{FDA3D70D-B376-4F51-BBF3-E8659767D1E2}"/>
                </a:ext>
              </a:extLst>
            </p:cNvPr>
            <p:cNvGrpSpPr>
              <a:grpSpLocks/>
            </p:cNvGrpSpPr>
            <p:nvPr/>
          </p:nvGrpSpPr>
          <p:grpSpPr bwMode="auto">
            <a:xfrm>
              <a:off x="8001000" y="4648200"/>
              <a:ext cx="470000" cy="552242"/>
              <a:chOff x="8001000" y="4648200"/>
              <a:chExt cx="470000" cy="552242"/>
            </a:xfrm>
          </p:grpSpPr>
          <p:cxnSp>
            <p:nvCxnSpPr>
              <p:cNvPr id="47" name="Straight Connector 12">
                <a:extLst>
                  <a:ext uri="{FF2B5EF4-FFF2-40B4-BE49-F238E27FC236}">
                    <a16:creationId xmlns:a16="http://schemas.microsoft.com/office/drawing/2014/main" id="{FBA0608A-8ABC-45C5-A93A-42630638F7D3}"/>
                  </a:ext>
                </a:extLst>
              </p:cNvPr>
              <p:cNvCxnSpPr/>
              <p:nvPr/>
            </p:nvCxnSpPr>
            <p:spPr>
              <a:xfrm rot="5400000">
                <a:off x="8151951"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35" name="TextBox 13">
                <a:extLst>
                  <a:ext uri="{FF2B5EF4-FFF2-40B4-BE49-F238E27FC236}">
                    <a16:creationId xmlns:a16="http://schemas.microsoft.com/office/drawing/2014/main" id="{23887CCC-09CF-4D48-847E-E9F070C3ABAC}"/>
                  </a:ext>
                </a:extLst>
              </p:cNvPr>
              <p:cNvSpPr txBox="1">
                <a:spLocks noChangeArrowheads="1"/>
              </p:cNvSpPr>
              <p:nvPr/>
            </p:nvSpPr>
            <p:spPr bwMode="auto">
              <a:xfrm>
                <a:off x="8001000" y="4800600"/>
                <a:ext cx="470000"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12</a:t>
                </a:r>
              </a:p>
            </p:txBody>
          </p:sp>
        </p:grpSp>
        <p:grpSp>
          <p:nvGrpSpPr>
            <p:cNvPr id="164900" name="Group 15">
              <a:extLst>
                <a:ext uri="{FF2B5EF4-FFF2-40B4-BE49-F238E27FC236}">
                  <a16:creationId xmlns:a16="http://schemas.microsoft.com/office/drawing/2014/main" id="{5CB8DB96-FE41-4DD6-9662-389861FA2ECE}"/>
                </a:ext>
              </a:extLst>
            </p:cNvPr>
            <p:cNvGrpSpPr>
              <a:grpSpLocks/>
            </p:cNvGrpSpPr>
            <p:nvPr/>
          </p:nvGrpSpPr>
          <p:grpSpPr bwMode="auto">
            <a:xfrm>
              <a:off x="7391400" y="4648200"/>
              <a:ext cx="470000" cy="552242"/>
              <a:chOff x="8001000" y="4648200"/>
              <a:chExt cx="470000" cy="552242"/>
            </a:xfrm>
          </p:grpSpPr>
          <p:cxnSp>
            <p:nvCxnSpPr>
              <p:cNvPr id="45" name="Straight Connector 16">
                <a:extLst>
                  <a:ext uri="{FF2B5EF4-FFF2-40B4-BE49-F238E27FC236}">
                    <a16:creationId xmlns:a16="http://schemas.microsoft.com/office/drawing/2014/main" id="{E6E786F2-7CCC-4F91-9453-EB8FD6074B78}"/>
                  </a:ext>
                </a:extLst>
              </p:cNvPr>
              <p:cNvCxnSpPr/>
              <p:nvPr/>
            </p:nvCxnSpPr>
            <p:spPr>
              <a:xfrm rot="5400000">
                <a:off x="8152060"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33" name="TextBox 17">
                <a:extLst>
                  <a:ext uri="{FF2B5EF4-FFF2-40B4-BE49-F238E27FC236}">
                    <a16:creationId xmlns:a16="http://schemas.microsoft.com/office/drawing/2014/main" id="{3563A9AE-A4C2-4316-B5F8-F93F5F413270}"/>
                  </a:ext>
                </a:extLst>
              </p:cNvPr>
              <p:cNvSpPr txBox="1">
                <a:spLocks noChangeArrowheads="1"/>
              </p:cNvSpPr>
              <p:nvPr/>
            </p:nvSpPr>
            <p:spPr bwMode="auto">
              <a:xfrm>
                <a:off x="8001000" y="4800600"/>
                <a:ext cx="470000"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10</a:t>
                </a:r>
              </a:p>
            </p:txBody>
          </p:sp>
        </p:grpSp>
        <p:grpSp>
          <p:nvGrpSpPr>
            <p:cNvPr id="164901" name="Group 18">
              <a:extLst>
                <a:ext uri="{FF2B5EF4-FFF2-40B4-BE49-F238E27FC236}">
                  <a16:creationId xmlns:a16="http://schemas.microsoft.com/office/drawing/2014/main" id="{2F2F2A21-C82F-4892-9C44-46BBD384D708}"/>
                </a:ext>
              </a:extLst>
            </p:cNvPr>
            <p:cNvGrpSpPr>
              <a:grpSpLocks/>
            </p:cNvGrpSpPr>
            <p:nvPr/>
          </p:nvGrpSpPr>
          <p:grpSpPr bwMode="auto">
            <a:xfrm>
              <a:off x="7696200" y="4648200"/>
              <a:ext cx="450957" cy="552242"/>
              <a:chOff x="8001000" y="4648200"/>
              <a:chExt cx="450957" cy="552242"/>
            </a:xfrm>
          </p:grpSpPr>
          <p:cxnSp>
            <p:nvCxnSpPr>
              <p:cNvPr id="43" name="Straight Connector 19">
                <a:extLst>
                  <a:ext uri="{FF2B5EF4-FFF2-40B4-BE49-F238E27FC236}">
                    <a16:creationId xmlns:a16="http://schemas.microsoft.com/office/drawing/2014/main" id="{45A73205-959E-4554-8F4D-53122552C59F}"/>
                  </a:ext>
                </a:extLst>
              </p:cNvPr>
              <p:cNvCxnSpPr/>
              <p:nvPr/>
            </p:nvCxnSpPr>
            <p:spPr>
              <a:xfrm rot="5400000">
                <a:off x="8152006"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31" name="TextBox 20">
                <a:extLst>
                  <a:ext uri="{FF2B5EF4-FFF2-40B4-BE49-F238E27FC236}">
                    <a16:creationId xmlns:a16="http://schemas.microsoft.com/office/drawing/2014/main" id="{6898FF7A-3359-4AB2-8902-FC467E46A325}"/>
                  </a:ext>
                </a:extLst>
              </p:cNvPr>
              <p:cNvSpPr txBox="1">
                <a:spLocks noChangeArrowheads="1"/>
              </p:cNvSpPr>
              <p:nvPr/>
            </p:nvSpPr>
            <p:spPr bwMode="auto">
              <a:xfrm>
                <a:off x="8001000" y="4800600"/>
                <a:ext cx="450957"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11</a:t>
                </a:r>
              </a:p>
            </p:txBody>
          </p:sp>
        </p:grpSp>
        <p:grpSp>
          <p:nvGrpSpPr>
            <p:cNvPr id="164902" name="Group 21">
              <a:extLst>
                <a:ext uri="{FF2B5EF4-FFF2-40B4-BE49-F238E27FC236}">
                  <a16:creationId xmlns:a16="http://schemas.microsoft.com/office/drawing/2014/main" id="{C9EC5A2D-FFD3-43C6-A4B6-964B151FE5D4}"/>
                </a:ext>
              </a:extLst>
            </p:cNvPr>
            <p:cNvGrpSpPr>
              <a:grpSpLocks/>
            </p:cNvGrpSpPr>
            <p:nvPr/>
          </p:nvGrpSpPr>
          <p:grpSpPr bwMode="auto">
            <a:xfrm>
              <a:off x="7154694" y="4648200"/>
              <a:ext cx="327334" cy="552242"/>
              <a:chOff x="8069094" y="4648200"/>
              <a:chExt cx="327334" cy="552242"/>
            </a:xfrm>
          </p:grpSpPr>
          <p:cxnSp>
            <p:nvCxnSpPr>
              <p:cNvPr id="41" name="Straight Connector 22">
                <a:extLst>
                  <a:ext uri="{FF2B5EF4-FFF2-40B4-BE49-F238E27FC236}">
                    <a16:creationId xmlns:a16="http://schemas.microsoft.com/office/drawing/2014/main" id="{341D0441-CC11-4A38-AAD2-0FA3909B10D9}"/>
                  </a:ext>
                </a:extLst>
              </p:cNvPr>
              <p:cNvCxnSpPr/>
              <p:nvPr/>
            </p:nvCxnSpPr>
            <p:spPr>
              <a:xfrm rot="5400000">
                <a:off x="8152115"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29" name="TextBox 41">
                <a:extLst>
                  <a:ext uri="{FF2B5EF4-FFF2-40B4-BE49-F238E27FC236}">
                    <a16:creationId xmlns:a16="http://schemas.microsoft.com/office/drawing/2014/main" id="{1AB9CA57-D4D5-4AB1-B1DA-C6E6C467D7B9}"/>
                  </a:ext>
                </a:extLst>
              </p:cNvPr>
              <p:cNvSpPr txBox="1">
                <a:spLocks noChangeArrowheads="1"/>
              </p:cNvSpPr>
              <p:nvPr/>
            </p:nvSpPr>
            <p:spPr bwMode="auto">
              <a:xfrm>
                <a:off x="8069094"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9</a:t>
                </a:r>
              </a:p>
            </p:txBody>
          </p:sp>
        </p:grpSp>
        <p:grpSp>
          <p:nvGrpSpPr>
            <p:cNvPr id="164903" name="Group 27">
              <a:extLst>
                <a:ext uri="{FF2B5EF4-FFF2-40B4-BE49-F238E27FC236}">
                  <a16:creationId xmlns:a16="http://schemas.microsoft.com/office/drawing/2014/main" id="{2744E269-D6D7-40E4-B50D-82DE1CB31795}"/>
                </a:ext>
              </a:extLst>
            </p:cNvPr>
            <p:cNvGrpSpPr>
              <a:grpSpLocks/>
            </p:cNvGrpSpPr>
            <p:nvPr/>
          </p:nvGrpSpPr>
          <p:grpSpPr bwMode="auto">
            <a:xfrm>
              <a:off x="4716294" y="4648200"/>
              <a:ext cx="327334" cy="552242"/>
              <a:chOff x="8069094" y="4648200"/>
              <a:chExt cx="327334" cy="552242"/>
            </a:xfrm>
          </p:grpSpPr>
          <p:cxnSp>
            <p:nvCxnSpPr>
              <p:cNvPr id="39" name="Straight Connector 38">
                <a:extLst>
                  <a:ext uri="{FF2B5EF4-FFF2-40B4-BE49-F238E27FC236}">
                    <a16:creationId xmlns:a16="http://schemas.microsoft.com/office/drawing/2014/main" id="{80454C35-8E0A-4A5F-8450-0030CCF1E975}"/>
                  </a:ext>
                </a:extLst>
              </p:cNvPr>
              <p:cNvCxnSpPr/>
              <p:nvPr/>
            </p:nvCxnSpPr>
            <p:spPr>
              <a:xfrm rot="5400000">
                <a:off x="8152554"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27" name="TextBox 39">
                <a:extLst>
                  <a:ext uri="{FF2B5EF4-FFF2-40B4-BE49-F238E27FC236}">
                    <a16:creationId xmlns:a16="http://schemas.microsoft.com/office/drawing/2014/main" id="{715CC65D-087E-4E2F-AE3A-8D05A37CE6A2}"/>
                  </a:ext>
                </a:extLst>
              </p:cNvPr>
              <p:cNvSpPr txBox="1">
                <a:spLocks noChangeArrowheads="1"/>
              </p:cNvSpPr>
              <p:nvPr/>
            </p:nvSpPr>
            <p:spPr bwMode="auto">
              <a:xfrm>
                <a:off x="8069094"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1</a:t>
                </a:r>
              </a:p>
            </p:txBody>
          </p:sp>
        </p:grpSp>
        <p:grpSp>
          <p:nvGrpSpPr>
            <p:cNvPr id="164904" name="Group 30">
              <a:extLst>
                <a:ext uri="{FF2B5EF4-FFF2-40B4-BE49-F238E27FC236}">
                  <a16:creationId xmlns:a16="http://schemas.microsoft.com/office/drawing/2014/main" id="{EA93C67C-8154-49A6-B14C-39CD09B324FB}"/>
                </a:ext>
              </a:extLst>
            </p:cNvPr>
            <p:cNvGrpSpPr>
              <a:grpSpLocks/>
            </p:cNvGrpSpPr>
            <p:nvPr/>
          </p:nvGrpSpPr>
          <p:grpSpPr bwMode="auto">
            <a:xfrm>
              <a:off x="5021094" y="4648200"/>
              <a:ext cx="327334" cy="552242"/>
              <a:chOff x="8069094" y="4648200"/>
              <a:chExt cx="327334" cy="552242"/>
            </a:xfrm>
          </p:grpSpPr>
          <p:cxnSp>
            <p:nvCxnSpPr>
              <p:cNvPr id="37" name="Straight Connector 36">
                <a:extLst>
                  <a:ext uri="{FF2B5EF4-FFF2-40B4-BE49-F238E27FC236}">
                    <a16:creationId xmlns:a16="http://schemas.microsoft.com/office/drawing/2014/main" id="{3D7832FD-81A2-43C1-B6B3-441B2FBD4FD3}"/>
                  </a:ext>
                </a:extLst>
              </p:cNvPr>
              <p:cNvCxnSpPr/>
              <p:nvPr/>
            </p:nvCxnSpPr>
            <p:spPr>
              <a:xfrm rot="5400000">
                <a:off x="8152499"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25" name="TextBox 37">
                <a:extLst>
                  <a:ext uri="{FF2B5EF4-FFF2-40B4-BE49-F238E27FC236}">
                    <a16:creationId xmlns:a16="http://schemas.microsoft.com/office/drawing/2014/main" id="{82C8AFA7-E82D-4356-A05A-03A79EDA129F}"/>
                  </a:ext>
                </a:extLst>
              </p:cNvPr>
              <p:cNvSpPr txBox="1">
                <a:spLocks noChangeArrowheads="1"/>
              </p:cNvSpPr>
              <p:nvPr/>
            </p:nvSpPr>
            <p:spPr bwMode="auto">
              <a:xfrm>
                <a:off x="8069094"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2</a:t>
                </a:r>
              </a:p>
            </p:txBody>
          </p:sp>
        </p:grpSp>
        <p:grpSp>
          <p:nvGrpSpPr>
            <p:cNvPr id="164905" name="Group 33">
              <a:extLst>
                <a:ext uri="{FF2B5EF4-FFF2-40B4-BE49-F238E27FC236}">
                  <a16:creationId xmlns:a16="http://schemas.microsoft.com/office/drawing/2014/main" id="{A920EDF6-EF79-404B-9877-24663B12FE28}"/>
                </a:ext>
              </a:extLst>
            </p:cNvPr>
            <p:cNvGrpSpPr>
              <a:grpSpLocks/>
            </p:cNvGrpSpPr>
            <p:nvPr/>
          </p:nvGrpSpPr>
          <p:grpSpPr bwMode="auto">
            <a:xfrm>
              <a:off x="5325894" y="4648200"/>
              <a:ext cx="327334" cy="552242"/>
              <a:chOff x="8069094" y="4648200"/>
              <a:chExt cx="327334" cy="552242"/>
            </a:xfrm>
          </p:grpSpPr>
          <p:cxnSp>
            <p:nvCxnSpPr>
              <p:cNvPr id="35" name="Straight Connector 34">
                <a:extLst>
                  <a:ext uri="{FF2B5EF4-FFF2-40B4-BE49-F238E27FC236}">
                    <a16:creationId xmlns:a16="http://schemas.microsoft.com/office/drawing/2014/main" id="{89E983B3-3851-4101-BD7C-48BF52CC9B1B}"/>
                  </a:ext>
                </a:extLst>
              </p:cNvPr>
              <p:cNvCxnSpPr/>
              <p:nvPr/>
            </p:nvCxnSpPr>
            <p:spPr>
              <a:xfrm rot="5400000">
                <a:off x="8152444"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23" name="TextBox 35">
                <a:extLst>
                  <a:ext uri="{FF2B5EF4-FFF2-40B4-BE49-F238E27FC236}">
                    <a16:creationId xmlns:a16="http://schemas.microsoft.com/office/drawing/2014/main" id="{25888074-6C1C-44E3-8F2D-5EE32A2D2C86}"/>
                  </a:ext>
                </a:extLst>
              </p:cNvPr>
              <p:cNvSpPr txBox="1">
                <a:spLocks noChangeArrowheads="1"/>
              </p:cNvSpPr>
              <p:nvPr/>
            </p:nvSpPr>
            <p:spPr bwMode="auto">
              <a:xfrm>
                <a:off x="8069094"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3</a:t>
                </a:r>
              </a:p>
            </p:txBody>
          </p:sp>
        </p:grpSp>
        <p:grpSp>
          <p:nvGrpSpPr>
            <p:cNvPr id="164906" name="Group 36">
              <a:extLst>
                <a:ext uri="{FF2B5EF4-FFF2-40B4-BE49-F238E27FC236}">
                  <a16:creationId xmlns:a16="http://schemas.microsoft.com/office/drawing/2014/main" id="{368C7AFA-B65A-497C-9D7D-80654BBBB376}"/>
                </a:ext>
              </a:extLst>
            </p:cNvPr>
            <p:cNvGrpSpPr>
              <a:grpSpLocks/>
            </p:cNvGrpSpPr>
            <p:nvPr/>
          </p:nvGrpSpPr>
          <p:grpSpPr bwMode="auto">
            <a:xfrm>
              <a:off x="5630694" y="4648200"/>
              <a:ext cx="327334" cy="552242"/>
              <a:chOff x="8069094" y="4648200"/>
              <a:chExt cx="327334" cy="552242"/>
            </a:xfrm>
          </p:grpSpPr>
          <p:cxnSp>
            <p:nvCxnSpPr>
              <p:cNvPr id="33" name="Straight Connector 32">
                <a:extLst>
                  <a:ext uri="{FF2B5EF4-FFF2-40B4-BE49-F238E27FC236}">
                    <a16:creationId xmlns:a16="http://schemas.microsoft.com/office/drawing/2014/main" id="{38950416-3A2B-4139-8440-7793421378B6}"/>
                  </a:ext>
                </a:extLst>
              </p:cNvPr>
              <p:cNvCxnSpPr/>
              <p:nvPr/>
            </p:nvCxnSpPr>
            <p:spPr>
              <a:xfrm rot="5400000">
                <a:off x="8152389"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21" name="TextBox 33">
                <a:extLst>
                  <a:ext uri="{FF2B5EF4-FFF2-40B4-BE49-F238E27FC236}">
                    <a16:creationId xmlns:a16="http://schemas.microsoft.com/office/drawing/2014/main" id="{8F1EFA25-F374-4D15-BC40-B75729270640}"/>
                  </a:ext>
                </a:extLst>
              </p:cNvPr>
              <p:cNvSpPr txBox="1">
                <a:spLocks noChangeArrowheads="1"/>
              </p:cNvSpPr>
              <p:nvPr/>
            </p:nvSpPr>
            <p:spPr bwMode="auto">
              <a:xfrm>
                <a:off x="8069094"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4</a:t>
                </a:r>
              </a:p>
            </p:txBody>
          </p:sp>
        </p:grpSp>
        <p:grpSp>
          <p:nvGrpSpPr>
            <p:cNvPr id="164907" name="Group 39">
              <a:extLst>
                <a:ext uri="{FF2B5EF4-FFF2-40B4-BE49-F238E27FC236}">
                  <a16:creationId xmlns:a16="http://schemas.microsoft.com/office/drawing/2014/main" id="{33007200-EF45-4FB9-843F-5C15FF7A0ACD}"/>
                </a:ext>
              </a:extLst>
            </p:cNvPr>
            <p:cNvGrpSpPr>
              <a:grpSpLocks/>
            </p:cNvGrpSpPr>
            <p:nvPr/>
          </p:nvGrpSpPr>
          <p:grpSpPr bwMode="auto">
            <a:xfrm>
              <a:off x="5935494" y="4648200"/>
              <a:ext cx="327334" cy="552242"/>
              <a:chOff x="8069094" y="4648200"/>
              <a:chExt cx="327334" cy="552242"/>
            </a:xfrm>
          </p:grpSpPr>
          <p:cxnSp>
            <p:nvCxnSpPr>
              <p:cNvPr id="31" name="Straight Connector 30">
                <a:extLst>
                  <a:ext uri="{FF2B5EF4-FFF2-40B4-BE49-F238E27FC236}">
                    <a16:creationId xmlns:a16="http://schemas.microsoft.com/office/drawing/2014/main" id="{780CBB04-2DBE-41F4-BFC4-ADB3CB5D7544}"/>
                  </a:ext>
                </a:extLst>
              </p:cNvPr>
              <p:cNvCxnSpPr/>
              <p:nvPr/>
            </p:nvCxnSpPr>
            <p:spPr>
              <a:xfrm rot="5400000">
                <a:off x="8152335"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19" name="TextBox 31">
                <a:extLst>
                  <a:ext uri="{FF2B5EF4-FFF2-40B4-BE49-F238E27FC236}">
                    <a16:creationId xmlns:a16="http://schemas.microsoft.com/office/drawing/2014/main" id="{08870988-8102-44FC-A4A4-5D85D347039E}"/>
                  </a:ext>
                </a:extLst>
              </p:cNvPr>
              <p:cNvSpPr txBox="1">
                <a:spLocks noChangeArrowheads="1"/>
              </p:cNvSpPr>
              <p:nvPr/>
            </p:nvSpPr>
            <p:spPr bwMode="auto">
              <a:xfrm>
                <a:off x="8069094"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5</a:t>
                </a:r>
              </a:p>
            </p:txBody>
          </p:sp>
        </p:grpSp>
        <p:grpSp>
          <p:nvGrpSpPr>
            <p:cNvPr id="164908" name="Group 42">
              <a:extLst>
                <a:ext uri="{FF2B5EF4-FFF2-40B4-BE49-F238E27FC236}">
                  <a16:creationId xmlns:a16="http://schemas.microsoft.com/office/drawing/2014/main" id="{3B139FCD-AD20-4425-9D2F-51EA584CD6AE}"/>
                </a:ext>
              </a:extLst>
            </p:cNvPr>
            <p:cNvGrpSpPr>
              <a:grpSpLocks/>
            </p:cNvGrpSpPr>
            <p:nvPr/>
          </p:nvGrpSpPr>
          <p:grpSpPr bwMode="auto">
            <a:xfrm>
              <a:off x="6240294" y="4648200"/>
              <a:ext cx="327334" cy="552242"/>
              <a:chOff x="8069094" y="4648200"/>
              <a:chExt cx="327334" cy="552242"/>
            </a:xfrm>
          </p:grpSpPr>
          <p:cxnSp>
            <p:nvCxnSpPr>
              <p:cNvPr id="29" name="Straight Connector 28">
                <a:extLst>
                  <a:ext uri="{FF2B5EF4-FFF2-40B4-BE49-F238E27FC236}">
                    <a16:creationId xmlns:a16="http://schemas.microsoft.com/office/drawing/2014/main" id="{0E3964FD-CE24-4DC8-AE33-E1B16C243724}"/>
                  </a:ext>
                </a:extLst>
              </p:cNvPr>
              <p:cNvCxnSpPr/>
              <p:nvPr/>
            </p:nvCxnSpPr>
            <p:spPr>
              <a:xfrm rot="5400000">
                <a:off x="8152280"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17" name="TextBox 29">
                <a:extLst>
                  <a:ext uri="{FF2B5EF4-FFF2-40B4-BE49-F238E27FC236}">
                    <a16:creationId xmlns:a16="http://schemas.microsoft.com/office/drawing/2014/main" id="{46162A2E-D30A-47E1-A5C6-F2E5C1EA6AE3}"/>
                  </a:ext>
                </a:extLst>
              </p:cNvPr>
              <p:cNvSpPr txBox="1">
                <a:spLocks noChangeArrowheads="1"/>
              </p:cNvSpPr>
              <p:nvPr/>
            </p:nvSpPr>
            <p:spPr bwMode="auto">
              <a:xfrm>
                <a:off x="8069094"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6</a:t>
                </a:r>
              </a:p>
            </p:txBody>
          </p:sp>
        </p:grpSp>
        <p:grpSp>
          <p:nvGrpSpPr>
            <p:cNvPr id="164909" name="Group 45">
              <a:extLst>
                <a:ext uri="{FF2B5EF4-FFF2-40B4-BE49-F238E27FC236}">
                  <a16:creationId xmlns:a16="http://schemas.microsoft.com/office/drawing/2014/main" id="{AC214DDB-E9C7-4292-AF54-B200E0ED1999}"/>
                </a:ext>
              </a:extLst>
            </p:cNvPr>
            <p:cNvGrpSpPr>
              <a:grpSpLocks/>
            </p:cNvGrpSpPr>
            <p:nvPr/>
          </p:nvGrpSpPr>
          <p:grpSpPr bwMode="auto">
            <a:xfrm>
              <a:off x="6545094" y="4648200"/>
              <a:ext cx="327334" cy="552242"/>
              <a:chOff x="8069094" y="4648200"/>
              <a:chExt cx="327334" cy="552242"/>
            </a:xfrm>
          </p:grpSpPr>
          <p:cxnSp>
            <p:nvCxnSpPr>
              <p:cNvPr id="27" name="Straight Connector 26">
                <a:extLst>
                  <a:ext uri="{FF2B5EF4-FFF2-40B4-BE49-F238E27FC236}">
                    <a16:creationId xmlns:a16="http://schemas.microsoft.com/office/drawing/2014/main" id="{9C2D5F89-7263-46E5-B33A-D66EC1542570}"/>
                  </a:ext>
                </a:extLst>
              </p:cNvPr>
              <p:cNvCxnSpPr/>
              <p:nvPr/>
            </p:nvCxnSpPr>
            <p:spPr>
              <a:xfrm rot="5400000">
                <a:off x="8152225"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15" name="TextBox 27">
                <a:extLst>
                  <a:ext uri="{FF2B5EF4-FFF2-40B4-BE49-F238E27FC236}">
                    <a16:creationId xmlns:a16="http://schemas.microsoft.com/office/drawing/2014/main" id="{DDBA6EBE-BCE9-4E62-A6A7-64F52AA7673A}"/>
                  </a:ext>
                </a:extLst>
              </p:cNvPr>
              <p:cNvSpPr txBox="1">
                <a:spLocks noChangeArrowheads="1"/>
              </p:cNvSpPr>
              <p:nvPr/>
            </p:nvSpPr>
            <p:spPr bwMode="auto">
              <a:xfrm>
                <a:off x="8069094"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7</a:t>
                </a:r>
              </a:p>
            </p:txBody>
          </p:sp>
        </p:grpSp>
        <p:grpSp>
          <p:nvGrpSpPr>
            <p:cNvPr id="164910" name="Group 48">
              <a:extLst>
                <a:ext uri="{FF2B5EF4-FFF2-40B4-BE49-F238E27FC236}">
                  <a16:creationId xmlns:a16="http://schemas.microsoft.com/office/drawing/2014/main" id="{D24DFB44-6313-4F45-A811-09D0A92C7CE5}"/>
                </a:ext>
              </a:extLst>
            </p:cNvPr>
            <p:cNvGrpSpPr>
              <a:grpSpLocks/>
            </p:cNvGrpSpPr>
            <p:nvPr/>
          </p:nvGrpSpPr>
          <p:grpSpPr bwMode="auto">
            <a:xfrm>
              <a:off x="6849894" y="4648200"/>
              <a:ext cx="327334" cy="552242"/>
              <a:chOff x="8069094" y="4648200"/>
              <a:chExt cx="327334" cy="552242"/>
            </a:xfrm>
          </p:grpSpPr>
          <p:cxnSp>
            <p:nvCxnSpPr>
              <p:cNvPr id="25" name="Straight Connector 24">
                <a:extLst>
                  <a:ext uri="{FF2B5EF4-FFF2-40B4-BE49-F238E27FC236}">
                    <a16:creationId xmlns:a16="http://schemas.microsoft.com/office/drawing/2014/main" id="{CBC395B1-9054-4074-B246-4326DC1701CB}"/>
                  </a:ext>
                </a:extLst>
              </p:cNvPr>
              <p:cNvCxnSpPr/>
              <p:nvPr/>
            </p:nvCxnSpPr>
            <p:spPr>
              <a:xfrm rot="5400000">
                <a:off x="8152170" y="4723563"/>
                <a:ext cx="152313"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913" name="TextBox 25">
                <a:extLst>
                  <a:ext uri="{FF2B5EF4-FFF2-40B4-BE49-F238E27FC236}">
                    <a16:creationId xmlns:a16="http://schemas.microsoft.com/office/drawing/2014/main" id="{A980355F-96FB-4405-9F0B-D01DED180EEF}"/>
                  </a:ext>
                </a:extLst>
              </p:cNvPr>
              <p:cNvSpPr txBox="1">
                <a:spLocks noChangeArrowheads="1"/>
              </p:cNvSpPr>
              <p:nvPr/>
            </p:nvSpPr>
            <p:spPr bwMode="auto">
              <a:xfrm>
                <a:off x="8069094" y="4800600"/>
                <a:ext cx="327334" cy="399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8</a:t>
                </a:r>
              </a:p>
            </p:txBody>
          </p:sp>
        </p:grpSp>
        <p:sp>
          <p:nvSpPr>
            <p:cNvPr id="164911" name="TextBox 23">
              <a:extLst>
                <a:ext uri="{FF2B5EF4-FFF2-40B4-BE49-F238E27FC236}">
                  <a16:creationId xmlns:a16="http://schemas.microsoft.com/office/drawing/2014/main" id="{9EB33430-FD1F-4660-99BA-221B84F716CC}"/>
                </a:ext>
              </a:extLst>
            </p:cNvPr>
            <p:cNvSpPr txBox="1">
              <a:spLocks noChangeArrowheads="1"/>
            </p:cNvSpPr>
            <p:nvPr/>
          </p:nvSpPr>
          <p:spPr bwMode="auto">
            <a:xfrm>
              <a:off x="8165595" y="5157448"/>
              <a:ext cx="1893364" cy="39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冰淇淋數量</a:t>
              </a:r>
              <a:r>
                <a:rPr lang="en-US" altLang="zh-TW" sz="2000">
                  <a:latin typeface="Arial" panose="020B0604020202020204" pitchFamily="34" charset="0"/>
                  <a:ea typeface="新細明體" panose="02020500000000000000" pitchFamily="18" charset="-120"/>
                </a:rPr>
                <a:t>(</a:t>
              </a:r>
              <a:r>
                <a:rPr lang="zh-TW" altLang="en-US" sz="2000">
                  <a:latin typeface="Arial" panose="020B0604020202020204" pitchFamily="34" charset="0"/>
                  <a:ea typeface="新細明體" panose="02020500000000000000" pitchFamily="18" charset="-120"/>
                </a:rPr>
                <a:t>球</a:t>
              </a:r>
              <a:r>
                <a:rPr lang="en-US" altLang="zh-TW" sz="2000">
                  <a:latin typeface="Arial" panose="020B0604020202020204" pitchFamily="34" charset="0"/>
                  <a:ea typeface="新細明體" panose="02020500000000000000" pitchFamily="18" charset="-120"/>
                </a:rPr>
                <a:t>)</a:t>
              </a:r>
            </a:p>
          </p:txBody>
        </p:sp>
      </p:grpSp>
      <p:grpSp>
        <p:nvGrpSpPr>
          <p:cNvPr id="49" name="Group 48">
            <a:extLst>
              <a:ext uri="{FF2B5EF4-FFF2-40B4-BE49-F238E27FC236}">
                <a16:creationId xmlns:a16="http://schemas.microsoft.com/office/drawing/2014/main" id="{0B0BDFFC-0D43-4EB1-9F07-F6F5518E6418}"/>
              </a:ext>
            </a:extLst>
          </p:cNvPr>
          <p:cNvGrpSpPr>
            <a:grpSpLocks/>
          </p:cNvGrpSpPr>
          <p:nvPr/>
        </p:nvGrpSpPr>
        <p:grpSpPr bwMode="auto">
          <a:xfrm>
            <a:off x="1046163" y="1524000"/>
            <a:ext cx="1358900" cy="3975100"/>
            <a:chOff x="3364476" y="826542"/>
            <a:chExt cx="1359671" cy="3974851"/>
          </a:xfrm>
        </p:grpSpPr>
        <p:cxnSp>
          <p:nvCxnSpPr>
            <p:cNvPr id="50" name="Straight Connector 7">
              <a:extLst>
                <a:ext uri="{FF2B5EF4-FFF2-40B4-BE49-F238E27FC236}">
                  <a16:creationId xmlns:a16="http://schemas.microsoft.com/office/drawing/2014/main" id="{940F9C4F-8FCC-4E3A-B17C-669AB44F7424}"/>
                </a:ext>
              </a:extLst>
            </p:cNvPr>
            <p:cNvCxnSpPr/>
            <p:nvPr/>
          </p:nvCxnSpPr>
          <p:spPr>
            <a:xfrm rot="5400000">
              <a:off x="2896160" y="3124304"/>
              <a:ext cx="335259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55">
              <a:extLst>
                <a:ext uri="{FF2B5EF4-FFF2-40B4-BE49-F238E27FC236}">
                  <a16:creationId xmlns:a16="http://schemas.microsoft.com/office/drawing/2014/main" id="{C953E168-12A9-4228-AB72-CEB2A2EFCFB4}"/>
                </a:ext>
              </a:extLst>
            </p:cNvPr>
            <p:cNvCxnSpPr/>
            <p:nvPr/>
          </p:nvCxnSpPr>
          <p:spPr bwMode="auto">
            <a:xfrm>
              <a:off x="4571661" y="2056778"/>
              <a:ext cx="15248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0A7BABC-B253-422B-BFC9-F1EE38192458}"/>
                </a:ext>
              </a:extLst>
            </p:cNvPr>
            <p:cNvCxnSpPr/>
            <p:nvPr/>
          </p:nvCxnSpPr>
          <p:spPr bwMode="auto">
            <a:xfrm>
              <a:off x="4571661" y="2526648"/>
              <a:ext cx="15248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4890" name="Group 60">
              <a:extLst>
                <a:ext uri="{FF2B5EF4-FFF2-40B4-BE49-F238E27FC236}">
                  <a16:creationId xmlns:a16="http://schemas.microsoft.com/office/drawing/2014/main" id="{8658CA1A-969D-462A-AD53-50E2EECA29D3}"/>
                </a:ext>
              </a:extLst>
            </p:cNvPr>
            <p:cNvGrpSpPr>
              <a:grpSpLocks/>
            </p:cNvGrpSpPr>
            <p:nvPr/>
          </p:nvGrpSpPr>
          <p:grpSpPr bwMode="auto">
            <a:xfrm>
              <a:off x="3938240" y="2754868"/>
              <a:ext cx="785907" cy="400085"/>
              <a:chOff x="6072093" y="2286000"/>
              <a:chExt cx="785907" cy="400085"/>
            </a:xfrm>
          </p:grpSpPr>
          <p:sp>
            <p:nvSpPr>
              <p:cNvPr id="164895" name="TextBox 63">
                <a:extLst>
                  <a:ext uri="{FF2B5EF4-FFF2-40B4-BE49-F238E27FC236}">
                    <a16:creationId xmlns:a16="http://schemas.microsoft.com/office/drawing/2014/main" id="{12CC04D0-64CB-4424-9290-BED4E50216DB}"/>
                  </a:ext>
                </a:extLst>
              </p:cNvPr>
              <p:cNvSpPr txBox="1">
                <a:spLocks noChangeArrowheads="1"/>
              </p:cNvSpPr>
              <p:nvPr/>
            </p:nvSpPr>
            <p:spPr bwMode="auto">
              <a:xfrm>
                <a:off x="6072093" y="2286000"/>
                <a:ext cx="470267" cy="40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$4</a:t>
                </a:r>
              </a:p>
            </p:txBody>
          </p:sp>
          <p:cxnSp>
            <p:nvCxnSpPr>
              <p:cNvPr id="65" name="Straight Connector 64">
                <a:extLst>
                  <a:ext uri="{FF2B5EF4-FFF2-40B4-BE49-F238E27FC236}">
                    <a16:creationId xmlns:a16="http://schemas.microsoft.com/office/drawing/2014/main" id="{5E8D14C2-B69D-4241-A94E-A1384F9465BD}"/>
                  </a:ext>
                </a:extLst>
              </p:cNvPr>
              <p:cNvCxnSpPr/>
              <p:nvPr/>
            </p:nvCxnSpPr>
            <p:spPr>
              <a:xfrm>
                <a:off x="6705513" y="2514952"/>
                <a:ext cx="152487"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a:extLst>
                <a:ext uri="{FF2B5EF4-FFF2-40B4-BE49-F238E27FC236}">
                  <a16:creationId xmlns:a16="http://schemas.microsoft.com/office/drawing/2014/main" id="{D198F2FC-BF79-43F9-B80B-FD20C847727B}"/>
                </a:ext>
              </a:extLst>
            </p:cNvPr>
            <p:cNvCxnSpPr/>
            <p:nvPr/>
          </p:nvCxnSpPr>
          <p:spPr bwMode="auto">
            <a:xfrm>
              <a:off x="4571661" y="3440991"/>
              <a:ext cx="15248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874EB5F-0DA1-443A-8D32-EAF7E44F1AE2}"/>
                </a:ext>
              </a:extLst>
            </p:cNvPr>
            <p:cNvCxnSpPr/>
            <p:nvPr/>
          </p:nvCxnSpPr>
          <p:spPr bwMode="auto">
            <a:xfrm>
              <a:off x="4571661" y="3898163"/>
              <a:ext cx="15248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E923E3E-AFBA-4BFA-9951-67492E9033F3}"/>
                </a:ext>
              </a:extLst>
            </p:cNvPr>
            <p:cNvCxnSpPr/>
            <p:nvPr/>
          </p:nvCxnSpPr>
          <p:spPr bwMode="auto">
            <a:xfrm>
              <a:off x="4571661" y="4355334"/>
              <a:ext cx="152486" cy="15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4894" name="TextBox 56">
              <a:extLst>
                <a:ext uri="{FF2B5EF4-FFF2-40B4-BE49-F238E27FC236}">
                  <a16:creationId xmlns:a16="http://schemas.microsoft.com/office/drawing/2014/main" id="{94E06328-6ED6-43A7-B14D-08F18A89C946}"/>
                </a:ext>
              </a:extLst>
            </p:cNvPr>
            <p:cNvSpPr txBox="1">
              <a:spLocks noChangeArrowheads="1"/>
            </p:cNvSpPr>
            <p:nvPr/>
          </p:nvSpPr>
          <p:spPr bwMode="auto">
            <a:xfrm>
              <a:off x="3364476" y="826542"/>
              <a:ext cx="1271219" cy="707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冰淇淋每球價格</a:t>
              </a:r>
              <a:endParaRPr lang="en-US" altLang="zh-TW" sz="2000">
                <a:latin typeface="Arial" panose="020B0604020202020204" pitchFamily="34" charset="0"/>
                <a:ea typeface="新細明體" panose="02020500000000000000" pitchFamily="18" charset="-120"/>
              </a:endParaRPr>
            </a:p>
          </p:txBody>
        </p:sp>
      </p:grpSp>
      <p:cxnSp>
        <p:nvCxnSpPr>
          <p:cNvPr id="70" name="Straight Connector 75">
            <a:extLst>
              <a:ext uri="{FF2B5EF4-FFF2-40B4-BE49-F238E27FC236}">
                <a16:creationId xmlns:a16="http://schemas.microsoft.com/office/drawing/2014/main" id="{3454588B-C83B-42FD-98BF-ABB2DBB2979E}"/>
              </a:ext>
            </a:extLst>
          </p:cNvPr>
          <p:cNvCxnSpPr/>
          <p:nvPr/>
        </p:nvCxnSpPr>
        <p:spPr>
          <a:xfrm rot="5400000" flipH="1" flipV="1">
            <a:off x="3472657" y="4583906"/>
            <a:ext cx="18288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71" name="Group 87">
            <a:extLst>
              <a:ext uri="{FF2B5EF4-FFF2-40B4-BE49-F238E27FC236}">
                <a16:creationId xmlns:a16="http://schemas.microsoft.com/office/drawing/2014/main" id="{82BB5044-9772-4064-9D62-5788241D6081}"/>
              </a:ext>
            </a:extLst>
          </p:cNvPr>
          <p:cNvGrpSpPr>
            <a:grpSpLocks/>
          </p:cNvGrpSpPr>
          <p:nvPr/>
        </p:nvGrpSpPr>
        <p:grpSpPr bwMode="auto">
          <a:xfrm>
            <a:off x="4462463" y="3224213"/>
            <a:ext cx="1689100" cy="455612"/>
            <a:chOff x="5562600" y="1535668"/>
            <a:chExt cx="1688080" cy="455711"/>
          </a:xfrm>
        </p:grpSpPr>
        <p:sp>
          <p:nvSpPr>
            <p:cNvPr id="164885" name="TextBox 88">
              <a:extLst>
                <a:ext uri="{FF2B5EF4-FFF2-40B4-BE49-F238E27FC236}">
                  <a16:creationId xmlns:a16="http://schemas.microsoft.com/office/drawing/2014/main" id="{C54803DF-2768-4B42-B5BE-C1AE31ABEA62}"/>
                </a:ext>
              </a:extLst>
            </p:cNvPr>
            <p:cNvSpPr txBox="1">
              <a:spLocks noChangeArrowheads="1"/>
            </p:cNvSpPr>
            <p:nvPr/>
          </p:nvSpPr>
          <p:spPr bwMode="auto">
            <a:xfrm>
              <a:off x="6553200" y="1535668"/>
              <a:ext cx="697480" cy="400197"/>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均衡</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73" name="Straight Connector 89">
              <a:extLst>
                <a:ext uri="{FF2B5EF4-FFF2-40B4-BE49-F238E27FC236}">
                  <a16:creationId xmlns:a16="http://schemas.microsoft.com/office/drawing/2014/main" id="{A265D453-E6A2-4A9F-ACFE-DF77CF1F2BF8}"/>
                </a:ext>
              </a:extLst>
            </p:cNvPr>
            <p:cNvCxnSpPr/>
            <p:nvPr/>
          </p:nvCxnSpPr>
          <p:spPr>
            <a:xfrm flipV="1">
              <a:off x="5562600" y="1688101"/>
              <a:ext cx="990002" cy="303278"/>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74" name="Group 93">
            <a:extLst>
              <a:ext uri="{FF2B5EF4-FFF2-40B4-BE49-F238E27FC236}">
                <a16:creationId xmlns:a16="http://schemas.microsoft.com/office/drawing/2014/main" id="{C97F8F01-566F-418F-A216-B3D4C8E2E6F4}"/>
              </a:ext>
            </a:extLst>
          </p:cNvPr>
          <p:cNvGrpSpPr>
            <a:grpSpLocks/>
          </p:cNvGrpSpPr>
          <p:nvPr/>
        </p:nvGrpSpPr>
        <p:grpSpPr bwMode="auto">
          <a:xfrm>
            <a:off x="2557463" y="2309813"/>
            <a:ext cx="4356100" cy="2871787"/>
            <a:chOff x="4572000" y="2057400"/>
            <a:chExt cx="4354764" cy="2871787"/>
          </a:xfrm>
        </p:grpSpPr>
        <p:cxnSp>
          <p:nvCxnSpPr>
            <p:cNvPr id="75" name="Straight Connector 94">
              <a:extLst>
                <a:ext uri="{FF2B5EF4-FFF2-40B4-BE49-F238E27FC236}">
                  <a16:creationId xmlns:a16="http://schemas.microsoft.com/office/drawing/2014/main" id="{B64E473B-2F4D-479F-88DB-43495F1A97D3}"/>
                </a:ext>
              </a:extLst>
            </p:cNvPr>
            <p:cNvCxnSpPr/>
            <p:nvPr/>
          </p:nvCxnSpPr>
          <p:spPr>
            <a:xfrm>
              <a:off x="4572000" y="2057400"/>
              <a:ext cx="3648543" cy="274320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64884" name="TextBox 95">
              <a:extLst>
                <a:ext uri="{FF2B5EF4-FFF2-40B4-BE49-F238E27FC236}">
                  <a16:creationId xmlns:a16="http://schemas.microsoft.com/office/drawing/2014/main" id="{02E19A0C-1B58-48F1-9D7A-708ECC8D051D}"/>
                </a:ext>
              </a:extLst>
            </p:cNvPr>
            <p:cNvSpPr txBox="1">
              <a:spLocks noChangeArrowheads="1"/>
            </p:cNvSpPr>
            <p:nvPr/>
          </p:nvSpPr>
          <p:spPr bwMode="auto">
            <a:xfrm>
              <a:off x="8229227" y="4529077"/>
              <a:ext cx="697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需求</a:t>
              </a:r>
              <a:endParaRPr lang="en-US" altLang="zh-TW" sz="2000">
                <a:latin typeface="Arial" panose="020B0604020202020204" pitchFamily="34" charset="0"/>
                <a:ea typeface="新細明體" panose="02020500000000000000" pitchFamily="18" charset="-120"/>
              </a:endParaRPr>
            </a:p>
          </p:txBody>
        </p:sp>
      </p:grpSp>
      <p:cxnSp>
        <p:nvCxnSpPr>
          <p:cNvPr id="77" name="Straight Connector 99">
            <a:extLst>
              <a:ext uri="{FF2B5EF4-FFF2-40B4-BE49-F238E27FC236}">
                <a16:creationId xmlns:a16="http://schemas.microsoft.com/office/drawing/2014/main" id="{33B173D7-67F8-4D02-BF5D-24D0DB67C905}"/>
              </a:ext>
            </a:extLst>
          </p:cNvPr>
          <p:cNvCxnSpPr/>
          <p:nvPr/>
        </p:nvCxnSpPr>
        <p:spPr>
          <a:xfrm rot="10800000">
            <a:off x="2252663" y="3681413"/>
            <a:ext cx="2133600" cy="1587"/>
          </a:xfrm>
          <a:prstGeom prst="line">
            <a:avLst/>
          </a:prstGeom>
          <a:ln>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8" name="Freeform 183">
            <a:extLst>
              <a:ext uri="{FF2B5EF4-FFF2-40B4-BE49-F238E27FC236}">
                <a16:creationId xmlns:a16="http://schemas.microsoft.com/office/drawing/2014/main" id="{DCFC19BD-1B87-4F53-8EA1-5D49A34AD367}"/>
              </a:ext>
            </a:extLst>
          </p:cNvPr>
          <p:cNvSpPr>
            <a:spLocks/>
          </p:cNvSpPr>
          <p:nvPr/>
        </p:nvSpPr>
        <p:spPr bwMode="auto">
          <a:xfrm>
            <a:off x="4316413" y="3605213"/>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C00000"/>
          </a:solidFill>
          <a:ln w="9525">
            <a:solidFill>
              <a:srgbClr val="C00000"/>
            </a:solidFill>
            <a:round/>
            <a:headEnd/>
            <a:tailEnd/>
          </a:ln>
        </p:spPr>
        <p:txBody>
          <a:bodyPr/>
          <a:lstStyle/>
          <a:p>
            <a:endParaRPr lang="zh-HK" altLang="en-US"/>
          </a:p>
        </p:txBody>
      </p:sp>
      <p:grpSp>
        <p:nvGrpSpPr>
          <p:cNvPr id="79" name="Group 103">
            <a:extLst>
              <a:ext uri="{FF2B5EF4-FFF2-40B4-BE49-F238E27FC236}">
                <a16:creationId xmlns:a16="http://schemas.microsoft.com/office/drawing/2014/main" id="{0A5AF2B4-761D-419E-AA11-6CB6D6EA8EB6}"/>
              </a:ext>
            </a:extLst>
          </p:cNvPr>
          <p:cNvGrpSpPr>
            <a:grpSpLocks/>
          </p:cNvGrpSpPr>
          <p:nvPr/>
        </p:nvGrpSpPr>
        <p:grpSpPr bwMode="auto">
          <a:xfrm>
            <a:off x="2252663" y="3105150"/>
            <a:ext cx="1363662" cy="576263"/>
            <a:chOff x="6324600" y="1111745"/>
            <a:chExt cx="1362554" cy="576323"/>
          </a:xfrm>
        </p:grpSpPr>
        <p:sp>
          <p:nvSpPr>
            <p:cNvPr id="164881" name="TextBox 104">
              <a:extLst>
                <a:ext uri="{FF2B5EF4-FFF2-40B4-BE49-F238E27FC236}">
                  <a16:creationId xmlns:a16="http://schemas.microsoft.com/office/drawing/2014/main" id="{BD771D95-D289-449B-908E-40F4D33EF690}"/>
                </a:ext>
              </a:extLst>
            </p:cNvPr>
            <p:cNvSpPr txBox="1">
              <a:spLocks noChangeArrowheads="1"/>
            </p:cNvSpPr>
            <p:nvPr/>
          </p:nvSpPr>
          <p:spPr bwMode="auto">
            <a:xfrm>
              <a:off x="6476998" y="1111745"/>
              <a:ext cx="1210156" cy="400110"/>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均衡價格</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81" name="Straight Connector 105">
              <a:extLst>
                <a:ext uri="{FF2B5EF4-FFF2-40B4-BE49-F238E27FC236}">
                  <a16:creationId xmlns:a16="http://schemas.microsoft.com/office/drawing/2014/main" id="{8E006146-B8CE-4149-ADF5-C1AD972BFBF3}"/>
                </a:ext>
              </a:extLst>
            </p:cNvPr>
            <p:cNvCxnSpPr/>
            <p:nvPr/>
          </p:nvCxnSpPr>
          <p:spPr>
            <a:xfrm flipV="1">
              <a:off x="6324600" y="1535652"/>
              <a:ext cx="532967" cy="152416"/>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82" name="Group 106">
            <a:extLst>
              <a:ext uri="{FF2B5EF4-FFF2-40B4-BE49-F238E27FC236}">
                <a16:creationId xmlns:a16="http://schemas.microsoft.com/office/drawing/2014/main" id="{A8CDCCAC-EA58-40C3-B72D-C13EDA96B90F}"/>
              </a:ext>
            </a:extLst>
          </p:cNvPr>
          <p:cNvGrpSpPr>
            <a:grpSpLocks/>
          </p:cNvGrpSpPr>
          <p:nvPr/>
        </p:nvGrpSpPr>
        <p:grpSpPr bwMode="auto">
          <a:xfrm>
            <a:off x="3090863" y="4724400"/>
            <a:ext cx="1295400" cy="785813"/>
            <a:chOff x="5029200" y="1816101"/>
            <a:chExt cx="1295399" cy="786367"/>
          </a:xfrm>
        </p:grpSpPr>
        <p:sp>
          <p:nvSpPr>
            <p:cNvPr id="164879" name="TextBox 107">
              <a:extLst>
                <a:ext uri="{FF2B5EF4-FFF2-40B4-BE49-F238E27FC236}">
                  <a16:creationId xmlns:a16="http://schemas.microsoft.com/office/drawing/2014/main" id="{9E620A80-52E6-43A3-936A-DCD6D9FDBCFD}"/>
                </a:ext>
              </a:extLst>
            </p:cNvPr>
            <p:cNvSpPr txBox="1">
              <a:spLocks noChangeArrowheads="1"/>
            </p:cNvSpPr>
            <p:nvPr/>
          </p:nvSpPr>
          <p:spPr bwMode="auto">
            <a:xfrm>
              <a:off x="5029200" y="1816101"/>
              <a:ext cx="1210587" cy="400393"/>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均衡數量</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84" name="Straight Connector 108">
              <a:extLst>
                <a:ext uri="{FF2B5EF4-FFF2-40B4-BE49-F238E27FC236}">
                  <a16:creationId xmlns:a16="http://schemas.microsoft.com/office/drawing/2014/main" id="{E445C932-BB81-4736-8202-BB0513EA122C}"/>
                </a:ext>
              </a:extLst>
            </p:cNvPr>
            <p:cNvCxnSpPr/>
            <p:nvPr/>
          </p:nvCxnSpPr>
          <p:spPr>
            <a:xfrm rot="16200000" flipH="1">
              <a:off x="5983946" y="2261815"/>
              <a:ext cx="381269" cy="300038"/>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500"/>
                                        <p:tgtEl>
                                          <p:spTgt spid="74"/>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wipe(left)">
                                      <p:cBhvr>
                                        <p:cTn id="25" dur="500"/>
                                        <p:tgtEl>
                                          <p:spTgt spid="78"/>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wipe(left)">
                                      <p:cBhvr>
                                        <p:cTn id="29" dur="500"/>
                                        <p:tgtEl>
                                          <p:spTgt spid="77"/>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up)">
                                      <p:cBhvr>
                                        <p:cTn id="33" dur="500"/>
                                        <p:tgtEl>
                                          <p:spTgt spid="70"/>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wipe(left)">
                                      <p:cBhvr>
                                        <p:cTn id="41" dur="500"/>
                                        <p:tgtEl>
                                          <p:spTgt spid="79"/>
                                        </p:tgtEl>
                                      </p:cBhvr>
                                    </p:animEffect>
                                  </p:childTnLst>
                                </p:cTn>
                              </p:par>
                            </p:childTnLst>
                          </p:cTn>
                        </p:par>
                        <p:par>
                          <p:cTn id="42" fill="hold" nodeType="afterGroup">
                            <p:stCondLst>
                              <p:cond delay="4000"/>
                            </p:stCondLst>
                            <p:childTnLst>
                              <p:par>
                                <p:cTn id="43" presetID="22" presetClass="entr" presetSubtype="8" fill="hold" nodeType="afterEffect">
                                  <p:stCondLst>
                                    <p:cond delay="0"/>
                                  </p:stCondLst>
                                  <p:childTnLst>
                                    <p:set>
                                      <p:cBhvr>
                                        <p:cTn id="44" dur="1" fill="hold">
                                          <p:stCondLst>
                                            <p:cond delay="0"/>
                                          </p:stCondLst>
                                        </p:cTn>
                                        <p:tgtEl>
                                          <p:spTgt spid="82"/>
                                        </p:tgtEl>
                                        <p:attrNameLst>
                                          <p:attrName>style.visibility</p:attrName>
                                        </p:attrNameLst>
                                      </p:cBhvr>
                                      <p:to>
                                        <p:strVal val="visible"/>
                                      </p:to>
                                    </p:set>
                                    <p:animEffect transition="in" filter="wipe(left)">
                                      <p:cBhvr>
                                        <p:cTn id="45"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19795159-32C3-465E-AF73-113C3F50AE5C}"/>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369667" name="Rectangle 3">
            <a:extLst>
              <a:ext uri="{FF2B5EF4-FFF2-40B4-BE49-F238E27FC236}">
                <a16:creationId xmlns:a16="http://schemas.microsoft.com/office/drawing/2014/main" id="{AEC3A86B-7F26-4A24-8E28-73517CB0D702}"/>
              </a:ext>
            </a:extLst>
          </p:cNvPr>
          <p:cNvSpPr>
            <a:spLocks noGrp="1"/>
          </p:cNvSpPr>
          <p:nvPr>
            <p:ph idx="1"/>
          </p:nvPr>
        </p:nvSpPr>
        <p:spPr/>
        <p:txBody>
          <a:bodyPr/>
          <a:lstStyle/>
          <a:p>
            <a:pPr eaLnBrk="1" hangingPunct="1">
              <a:buFont typeface="Arial" charset="0"/>
              <a:buChar char="•"/>
              <a:defRPr/>
            </a:pPr>
            <a:r>
              <a:rPr lang="zh-TW" altLang="en-US" dirty="0"/>
              <a:t>均衡這個名詞的定義為不同力量處在平衡狀態，而這也可以用來描述市場均衡。</a:t>
            </a:r>
          </a:p>
          <a:p>
            <a:pPr eaLnBrk="1" hangingPunct="1">
              <a:buFont typeface="Arial" charset="0"/>
              <a:buChar char="•"/>
              <a:defRPr/>
            </a:pPr>
            <a:endParaRPr lang="zh-TW" altLang="en-US" sz="700" dirty="0"/>
          </a:p>
          <a:p>
            <a:pPr eaLnBrk="1" hangingPunct="1">
              <a:buFont typeface="Arial" charset="0"/>
              <a:buNone/>
              <a:defRPr/>
            </a:pPr>
            <a:r>
              <a:rPr lang="en-US" altLang="zh-TW" dirty="0"/>
              <a:t>	</a:t>
            </a:r>
            <a:r>
              <a:rPr lang="zh-TW" altLang="en-US" b="1" dirty="0">
                <a:solidFill>
                  <a:srgbClr val="FF0000"/>
                </a:solidFill>
                <a:effectLst>
                  <a:outerShdw blurRad="38100" dist="38100" dir="2700000" algn="tl">
                    <a:srgbClr val="C0C0C0"/>
                  </a:outerShdw>
                </a:effectLst>
              </a:rPr>
              <a:t>在均衡價格下，買者願意且有能力購買的數量恰好等於賣者願意且有能力賣出的數量</a:t>
            </a:r>
            <a:r>
              <a:rPr lang="zh-TW" altLang="en-US" dirty="0"/>
              <a:t>。</a:t>
            </a:r>
          </a:p>
        </p:txBody>
      </p:sp>
      <p:sp>
        <p:nvSpPr>
          <p:cNvPr id="165892" name="投影片編號版面配置區 5">
            <a:extLst>
              <a:ext uri="{FF2B5EF4-FFF2-40B4-BE49-F238E27FC236}">
                <a16:creationId xmlns:a16="http://schemas.microsoft.com/office/drawing/2014/main" id="{B382C757-B93F-4D52-A877-BB08989600F2}"/>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83DA0A6-7230-4F39-AEAA-BB2D48219C95}"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a:extLst>
              <a:ext uri="{FF2B5EF4-FFF2-40B4-BE49-F238E27FC236}">
                <a16:creationId xmlns:a16="http://schemas.microsoft.com/office/drawing/2014/main" id="{675FF156-5CCA-4A0D-8627-1884819BD009}"/>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166915" name="Rectangle 3">
            <a:extLst>
              <a:ext uri="{FF2B5EF4-FFF2-40B4-BE49-F238E27FC236}">
                <a16:creationId xmlns:a16="http://schemas.microsoft.com/office/drawing/2014/main" id="{776F8A90-1882-47E2-BA0B-CC49D7BAF3E6}"/>
              </a:ext>
            </a:extLst>
          </p:cNvPr>
          <p:cNvSpPr>
            <a:spLocks noGrp="1"/>
          </p:cNvSpPr>
          <p:nvPr>
            <p:ph idx="1"/>
          </p:nvPr>
        </p:nvSpPr>
        <p:spPr/>
        <p:txBody>
          <a:bodyPr/>
          <a:lstStyle/>
          <a:p>
            <a:pPr eaLnBrk="1" hangingPunct="1"/>
            <a:r>
              <a:rPr lang="zh-TW" altLang="en-US"/>
              <a:t>均衡價格有時候稱為</a:t>
            </a:r>
            <a:r>
              <a:rPr lang="zh-TW" altLang="en-US" b="1">
                <a:solidFill>
                  <a:srgbClr val="FF0000"/>
                </a:solidFill>
              </a:rPr>
              <a:t>市場結清價格 </a:t>
            </a:r>
            <a:r>
              <a:rPr lang="zh-TW" altLang="en-US"/>
              <a:t>（</a:t>
            </a:r>
            <a:r>
              <a:rPr lang="en-US" altLang="zh-TW"/>
              <a:t>market-clearing price</a:t>
            </a:r>
            <a:r>
              <a:rPr lang="zh-TW" altLang="en-US"/>
              <a:t>）。</a:t>
            </a:r>
          </a:p>
          <a:p>
            <a:pPr eaLnBrk="1" hangingPunct="1"/>
            <a:endParaRPr lang="zh-TW" altLang="en-US" sz="700"/>
          </a:p>
          <a:p>
            <a:pPr eaLnBrk="1" hangingPunct="1">
              <a:buFont typeface="Arial" panose="020B0604020202020204" pitchFamily="34" charset="0"/>
              <a:buNone/>
            </a:pPr>
            <a:r>
              <a:rPr lang="en-US" altLang="zh-TW"/>
              <a:t>	</a:t>
            </a:r>
            <a:r>
              <a:rPr lang="zh-TW" altLang="en-US"/>
              <a:t>這是因為在這個價格下，每個市場參與者都獲得滿足：</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a:t>買者買到他們想要購買的數量，而賣者則賣出他們想要賣出的數量。</a:t>
            </a:r>
          </a:p>
        </p:txBody>
      </p:sp>
      <p:sp>
        <p:nvSpPr>
          <p:cNvPr id="166916" name="投影片編號版面配置區 5">
            <a:extLst>
              <a:ext uri="{FF2B5EF4-FFF2-40B4-BE49-F238E27FC236}">
                <a16:creationId xmlns:a16="http://schemas.microsoft.com/office/drawing/2014/main" id="{5D1918CE-E58C-4F03-A6EE-31D076261F53}"/>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5A987F70-6A9F-452A-9650-DE23585305E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a:extLst>
              <a:ext uri="{FF2B5EF4-FFF2-40B4-BE49-F238E27FC236}">
                <a16:creationId xmlns:a16="http://schemas.microsoft.com/office/drawing/2014/main" id="{121882F4-FB88-4267-AE95-05EA6C5EE7FB}"/>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167939" name="Rectangle 3">
            <a:extLst>
              <a:ext uri="{FF2B5EF4-FFF2-40B4-BE49-F238E27FC236}">
                <a16:creationId xmlns:a16="http://schemas.microsoft.com/office/drawing/2014/main" id="{9DB0D9DF-D0C1-4DB4-A0CF-902DD7509B68}"/>
              </a:ext>
            </a:extLst>
          </p:cNvPr>
          <p:cNvSpPr>
            <a:spLocks noGrp="1"/>
          </p:cNvSpPr>
          <p:nvPr>
            <p:ph idx="1"/>
          </p:nvPr>
        </p:nvSpPr>
        <p:spPr/>
        <p:txBody>
          <a:bodyPr/>
          <a:lstStyle/>
          <a:p>
            <a:pPr eaLnBrk="1" hangingPunct="1"/>
            <a:r>
              <a:rPr lang="zh-TW" altLang="en-US"/>
              <a:t>買者與賣者的行動會很自然地使市場趨向均衡。何以如此？</a:t>
            </a:r>
          </a:p>
          <a:p>
            <a:pPr eaLnBrk="1" hangingPunct="1">
              <a:buFont typeface="Arial" panose="020B0604020202020204" pitchFamily="34" charset="0"/>
              <a:buNone/>
            </a:pPr>
            <a:r>
              <a:rPr lang="en-US" altLang="zh-TW"/>
              <a:t>	</a:t>
            </a:r>
            <a:r>
              <a:rPr lang="zh-TW" altLang="en-US"/>
              <a:t>我們可以透過當市場價格不等於均衡價格時會發生什麼變化來理解。</a:t>
            </a:r>
          </a:p>
        </p:txBody>
      </p:sp>
      <p:sp>
        <p:nvSpPr>
          <p:cNvPr id="167940" name="投影片編號版面配置區 5">
            <a:extLst>
              <a:ext uri="{FF2B5EF4-FFF2-40B4-BE49-F238E27FC236}">
                <a16:creationId xmlns:a16="http://schemas.microsoft.com/office/drawing/2014/main" id="{9E828B82-9D47-43FA-BFF9-59B013F4970B}"/>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7224A0F6-44EC-40ED-9CB0-BC8DD646F08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B1716AF2-923F-4B5A-8BB9-E9DC4012D85C}"/>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372739" name="Rectangle 3">
            <a:extLst>
              <a:ext uri="{FF2B5EF4-FFF2-40B4-BE49-F238E27FC236}">
                <a16:creationId xmlns:a16="http://schemas.microsoft.com/office/drawing/2014/main" id="{78F0947B-9DCB-4591-A777-8F63BB56DF16}"/>
              </a:ext>
            </a:extLst>
          </p:cNvPr>
          <p:cNvSpPr>
            <a:spLocks noGrp="1"/>
          </p:cNvSpPr>
          <p:nvPr>
            <p:ph idx="1"/>
          </p:nvPr>
        </p:nvSpPr>
        <p:spPr/>
        <p:txBody>
          <a:bodyPr/>
          <a:lstStyle/>
          <a:p>
            <a:pPr eaLnBrk="1" hangingPunct="1">
              <a:buFont typeface="Arial" charset="0"/>
              <a:buChar char="•"/>
              <a:defRPr/>
            </a:pPr>
            <a:r>
              <a:rPr lang="zh-TW" altLang="en-US" dirty="0"/>
              <a:t>假設如圖</a:t>
            </a:r>
            <a:r>
              <a:rPr lang="en-US" altLang="zh-TW" dirty="0"/>
              <a:t>9</a:t>
            </a:r>
            <a:r>
              <a:rPr lang="zh-TW" altLang="en-US" dirty="0"/>
              <a:t>（</a:t>
            </a:r>
            <a:r>
              <a:rPr lang="en-US" altLang="zh-TW" dirty="0"/>
              <a:t>a</a:t>
            </a:r>
            <a:r>
              <a:rPr lang="zh-TW" altLang="en-US" dirty="0"/>
              <a:t>）所示，市場一開始的價格為每球</a:t>
            </a:r>
            <a:r>
              <a:rPr lang="en-US" altLang="zh-TW" dirty="0"/>
              <a:t>5 </a:t>
            </a:r>
            <a:r>
              <a:rPr lang="zh-TW" altLang="en-US" dirty="0"/>
              <a:t>美元，高於</a:t>
            </a:r>
            <a:r>
              <a:rPr lang="en-US" altLang="zh-TW" dirty="0"/>
              <a:t>4 </a:t>
            </a:r>
            <a:r>
              <a:rPr lang="zh-TW" altLang="en-US" dirty="0"/>
              <a:t>美元的均衡價格。</a:t>
            </a:r>
          </a:p>
          <a:p>
            <a:pPr eaLnBrk="1" hangingPunct="1">
              <a:buFont typeface="Arial" charset="0"/>
              <a:buChar char="•"/>
              <a:defRPr/>
            </a:pPr>
            <a:endParaRPr lang="zh-TW" altLang="en-US" sz="600" dirty="0"/>
          </a:p>
          <a:p>
            <a:pPr marL="355600" indent="0">
              <a:buFont typeface="Arial" panose="020B0604020202020204" pitchFamily="34" charset="0"/>
              <a:buNone/>
              <a:defRPr/>
            </a:pPr>
            <a:r>
              <a:rPr lang="zh-TW" altLang="en-US" dirty="0"/>
              <a:t>在每球</a:t>
            </a:r>
            <a:r>
              <a:rPr lang="en-US" altLang="zh-TW" dirty="0"/>
              <a:t>5 </a:t>
            </a:r>
            <a:r>
              <a:rPr lang="zh-TW" altLang="en-US" dirty="0"/>
              <a:t>美元的價格下，市場供給量（</a:t>
            </a:r>
            <a:r>
              <a:rPr lang="en-US" altLang="zh-TW" dirty="0"/>
              <a:t>10 </a:t>
            </a:r>
            <a:r>
              <a:rPr lang="zh-TW" altLang="en-US" dirty="0"/>
              <a:t>球）超過市場需求量（</a:t>
            </a:r>
            <a:r>
              <a:rPr lang="en-US" altLang="zh-TW" dirty="0"/>
              <a:t>4 </a:t>
            </a:r>
            <a:r>
              <a:rPr lang="zh-TW" altLang="en-US" dirty="0"/>
              <a:t>球）。</a:t>
            </a:r>
            <a:endParaRPr lang="en-US" altLang="zh-TW" dirty="0"/>
          </a:p>
          <a:p>
            <a:pPr marL="355600" indent="0">
              <a:spcBef>
                <a:spcPts val="1200"/>
              </a:spcBef>
              <a:buFont typeface="Arial" panose="020B0604020202020204" pitchFamily="34" charset="0"/>
              <a:buNone/>
              <a:defRPr/>
            </a:pPr>
            <a:r>
              <a:rPr lang="zh-TW" altLang="en-US" dirty="0"/>
              <a:t>我們稱此時有</a:t>
            </a:r>
            <a:r>
              <a:rPr lang="zh-TW" altLang="en-US" b="1" dirty="0">
                <a:solidFill>
                  <a:srgbClr val="FF0000"/>
                </a:solidFill>
              </a:rPr>
              <a:t>剩餘</a:t>
            </a:r>
            <a:r>
              <a:rPr lang="zh-TW" altLang="en-US" dirty="0"/>
              <a:t>現象：賣者無法在現行價格下賣出他們想要賣出的所有數量。</a:t>
            </a:r>
            <a:endParaRPr lang="en-US" altLang="zh-TW" dirty="0"/>
          </a:p>
          <a:p>
            <a:pPr marL="355600" indent="0">
              <a:spcBef>
                <a:spcPts val="1200"/>
              </a:spcBef>
              <a:buFont typeface="Arial" panose="020B0604020202020204" pitchFamily="34" charset="0"/>
              <a:buNone/>
              <a:defRPr/>
            </a:pPr>
            <a:r>
              <a:rPr lang="zh-TW" altLang="en-US" dirty="0"/>
              <a:t>剩餘有時稱為</a:t>
            </a:r>
            <a:r>
              <a:rPr lang="zh-TW" altLang="en-US" b="1" dirty="0">
                <a:solidFill>
                  <a:srgbClr val="FF0000"/>
                </a:solidFill>
              </a:rPr>
              <a:t>超額供給</a:t>
            </a:r>
            <a:r>
              <a:rPr lang="zh-TW" altLang="en-US" dirty="0"/>
              <a:t>（</a:t>
            </a:r>
            <a:r>
              <a:rPr lang="en-US" altLang="zh-TW" dirty="0"/>
              <a:t>excess supply</a:t>
            </a:r>
            <a:r>
              <a:rPr lang="zh-TW" altLang="en-US" dirty="0"/>
              <a:t>）。 </a:t>
            </a:r>
            <a:r>
              <a:rPr lang="en-US" altLang="zh-TW" dirty="0"/>
              <a:t>	</a:t>
            </a:r>
          </a:p>
        </p:txBody>
      </p:sp>
      <p:sp>
        <p:nvSpPr>
          <p:cNvPr id="168964" name="投影片編號版面配置區 5">
            <a:extLst>
              <a:ext uri="{FF2B5EF4-FFF2-40B4-BE49-F238E27FC236}">
                <a16:creationId xmlns:a16="http://schemas.microsoft.com/office/drawing/2014/main" id="{022ED181-5C97-4F01-A983-8CB66ABC7255}"/>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931AC215-C274-4949-8F67-5408A67A86D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2704F632-FA18-41FF-8C2D-799E96A3C60A}"/>
              </a:ext>
            </a:extLst>
          </p:cNvPr>
          <p:cNvSpPr>
            <a:spLocks noGrp="1"/>
          </p:cNvSpPr>
          <p:nvPr>
            <p:ph type="title"/>
          </p:nvPr>
        </p:nvSpPr>
        <p:spPr>
          <a:xfrm>
            <a:off x="2051050" y="44450"/>
            <a:ext cx="6635750" cy="1143000"/>
          </a:xfrm>
        </p:spPr>
        <p:txBody>
          <a:bodyPr/>
          <a:lstStyle/>
          <a:p>
            <a:pPr eaLnBrk="1" hangingPunct="1"/>
            <a:r>
              <a:rPr lang="zh-TW" altLang="en-US"/>
              <a:t>圖</a:t>
            </a:r>
            <a:r>
              <a:rPr lang="en-US" altLang="zh-TW"/>
              <a:t>9  </a:t>
            </a:r>
            <a:r>
              <a:rPr lang="zh-TW" altLang="en-US"/>
              <a:t>未達均衡的市場</a:t>
            </a:r>
          </a:p>
        </p:txBody>
      </p:sp>
      <p:sp>
        <p:nvSpPr>
          <p:cNvPr id="169987" name="投影片編號版面配置區 5">
            <a:extLst>
              <a:ext uri="{FF2B5EF4-FFF2-40B4-BE49-F238E27FC236}">
                <a16:creationId xmlns:a16="http://schemas.microsoft.com/office/drawing/2014/main" id="{3D5E0D73-68DD-465F-89C6-0CE733B10373}"/>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AC21F820-82D2-4F22-8C44-B19833713E49}"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4">
            <a:extLst>
              <a:ext uri="{FF2B5EF4-FFF2-40B4-BE49-F238E27FC236}">
                <a16:creationId xmlns:a16="http://schemas.microsoft.com/office/drawing/2014/main" id="{CC9424EA-95FC-4BDD-9F6B-BF6939130C7C}"/>
              </a:ext>
            </a:extLst>
          </p:cNvPr>
          <p:cNvSpPr/>
          <p:nvPr/>
        </p:nvSpPr>
        <p:spPr>
          <a:xfrm>
            <a:off x="1093788" y="2197100"/>
            <a:ext cx="3581400" cy="312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2000">
              <a:solidFill>
                <a:srgbClr val="FFFFFF"/>
              </a:solidFill>
              <a:cs typeface="Arial" pitchFamily="34" charset="0"/>
            </a:endParaRPr>
          </a:p>
        </p:txBody>
      </p:sp>
      <p:grpSp>
        <p:nvGrpSpPr>
          <p:cNvPr id="6" name="Group 5">
            <a:extLst>
              <a:ext uri="{FF2B5EF4-FFF2-40B4-BE49-F238E27FC236}">
                <a16:creationId xmlns:a16="http://schemas.microsoft.com/office/drawing/2014/main" id="{AAD898D1-BE0C-4220-984B-A730FCC3BFA2}"/>
              </a:ext>
            </a:extLst>
          </p:cNvPr>
          <p:cNvGrpSpPr>
            <a:grpSpLocks/>
          </p:cNvGrpSpPr>
          <p:nvPr/>
        </p:nvGrpSpPr>
        <p:grpSpPr bwMode="auto">
          <a:xfrm>
            <a:off x="-41275" y="1749425"/>
            <a:ext cx="1211263" cy="3571875"/>
            <a:chOff x="695374" y="1000786"/>
            <a:chExt cx="1209634" cy="3571214"/>
          </a:xfrm>
        </p:grpSpPr>
        <p:cxnSp>
          <p:nvCxnSpPr>
            <p:cNvPr id="7" name="Straight Connector 6">
              <a:extLst>
                <a:ext uri="{FF2B5EF4-FFF2-40B4-BE49-F238E27FC236}">
                  <a16:creationId xmlns:a16="http://schemas.microsoft.com/office/drawing/2014/main" id="{8FB178C3-8B96-480B-91D4-84AB5225CD77}"/>
                </a:ext>
              </a:extLst>
            </p:cNvPr>
            <p:cNvCxnSpPr/>
            <p:nvPr/>
          </p:nvCxnSpPr>
          <p:spPr>
            <a:xfrm rot="5400000">
              <a:off x="229007" y="2972096"/>
              <a:ext cx="31998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0067" name="TextBox 7">
              <a:extLst>
                <a:ext uri="{FF2B5EF4-FFF2-40B4-BE49-F238E27FC236}">
                  <a16:creationId xmlns:a16="http://schemas.microsoft.com/office/drawing/2014/main" id="{766AD113-E7D9-4461-95FA-9AE33AF9E459}"/>
                </a:ext>
              </a:extLst>
            </p:cNvPr>
            <p:cNvSpPr txBox="1">
              <a:spLocks noChangeArrowheads="1"/>
            </p:cNvSpPr>
            <p:nvPr/>
          </p:nvSpPr>
          <p:spPr bwMode="auto">
            <a:xfrm>
              <a:off x="695374" y="1000786"/>
              <a:ext cx="1209634" cy="7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冰淇淋每</a:t>
              </a:r>
            </a:p>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球價格</a:t>
              </a:r>
              <a:endParaRPr lang="en-US" altLang="zh-TW" sz="2000">
                <a:latin typeface="Arial" panose="020B0604020202020204" pitchFamily="34" charset="0"/>
                <a:ea typeface="新細明體" panose="02020500000000000000" pitchFamily="18" charset="-120"/>
              </a:endParaRPr>
            </a:p>
          </p:txBody>
        </p:sp>
      </p:grpSp>
      <p:grpSp>
        <p:nvGrpSpPr>
          <p:cNvPr id="9" name="Group 8">
            <a:extLst>
              <a:ext uri="{FF2B5EF4-FFF2-40B4-BE49-F238E27FC236}">
                <a16:creationId xmlns:a16="http://schemas.microsoft.com/office/drawing/2014/main" id="{A9997041-F387-4C07-8746-01D120122068}"/>
              </a:ext>
            </a:extLst>
          </p:cNvPr>
          <p:cNvGrpSpPr>
            <a:grpSpLocks/>
          </p:cNvGrpSpPr>
          <p:nvPr/>
        </p:nvGrpSpPr>
        <p:grpSpPr bwMode="auto">
          <a:xfrm>
            <a:off x="941388" y="5321300"/>
            <a:ext cx="3733800" cy="771525"/>
            <a:chOff x="1676400" y="5181600"/>
            <a:chExt cx="3733916" cy="771525"/>
          </a:xfrm>
        </p:grpSpPr>
        <p:cxnSp>
          <p:nvCxnSpPr>
            <p:cNvPr id="10" name="Straight Connector 9">
              <a:extLst>
                <a:ext uri="{FF2B5EF4-FFF2-40B4-BE49-F238E27FC236}">
                  <a16:creationId xmlns:a16="http://schemas.microsoft.com/office/drawing/2014/main" id="{308FCDA5-48D8-454E-BE8E-BE21AEC6028D}"/>
                </a:ext>
              </a:extLst>
            </p:cNvPr>
            <p:cNvCxnSpPr/>
            <p:nvPr/>
          </p:nvCxnSpPr>
          <p:spPr>
            <a:xfrm>
              <a:off x="1828805" y="5181600"/>
              <a:ext cx="3581511"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0064" name="TextBox 10">
              <a:extLst>
                <a:ext uri="{FF2B5EF4-FFF2-40B4-BE49-F238E27FC236}">
                  <a16:creationId xmlns:a16="http://schemas.microsoft.com/office/drawing/2014/main" id="{808B7FAA-D3FF-4491-B700-722392E95C49}"/>
                </a:ext>
              </a:extLst>
            </p:cNvPr>
            <p:cNvSpPr txBox="1">
              <a:spLocks noChangeArrowheads="1"/>
            </p:cNvSpPr>
            <p:nvPr/>
          </p:nvSpPr>
          <p:spPr bwMode="auto">
            <a:xfrm>
              <a:off x="3506871" y="5553015"/>
              <a:ext cx="18935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冰淇淋數量</a:t>
              </a:r>
              <a:r>
                <a:rPr lang="en-US" altLang="zh-TW" sz="2000">
                  <a:latin typeface="Arial" panose="020B0604020202020204" pitchFamily="34" charset="0"/>
                  <a:ea typeface="新細明體" panose="02020500000000000000" pitchFamily="18" charset="-120"/>
                </a:rPr>
                <a:t>(</a:t>
              </a:r>
              <a:r>
                <a:rPr lang="zh-TW" altLang="en-US" sz="2000">
                  <a:latin typeface="Arial" panose="020B0604020202020204" pitchFamily="34" charset="0"/>
                  <a:ea typeface="新細明體" panose="02020500000000000000" pitchFamily="18" charset="-120"/>
                </a:rPr>
                <a:t>球</a:t>
              </a:r>
              <a:r>
                <a:rPr lang="en-US" altLang="zh-TW" sz="2000">
                  <a:latin typeface="Arial" panose="020B0604020202020204" pitchFamily="34" charset="0"/>
                  <a:ea typeface="新細明體" panose="02020500000000000000" pitchFamily="18" charset="-120"/>
                </a:rPr>
                <a:t>)</a:t>
              </a:r>
            </a:p>
          </p:txBody>
        </p:sp>
        <p:sp>
          <p:nvSpPr>
            <p:cNvPr id="170065" name="TextBox 11">
              <a:extLst>
                <a:ext uri="{FF2B5EF4-FFF2-40B4-BE49-F238E27FC236}">
                  <a16:creationId xmlns:a16="http://schemas.microsoft.com/office/drawing/2014/main" id="{3536EE7C-0450-4B0B-81FC-59A217BA3B15}"/>
                </a:ext>
              </a:extLst>
            </p:cNvPr>
            <p:cNvSpPr txBox="1">
              <a:spLocks noChangeArrowheads="1"/>
            </p:cNvSpPr>
            <p:nvPr/>
          </p:nvSpPr>
          <p:spPr bwMode="auto">
            <a:xfrm>
              <a:off x="1676400" y="518160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0</a:t>
              </a:r>
            </a:p>
          </p:txBody>
        </p:sp>
      </p:grpSp>
      <p:grpSp>
        <p:nvGrpSpPr>
          <p:cNvPr id="13" name="Group 12">
            <a:extLst>
              <a:ext uri="{FF2B5EF4-FFF2-40B4-BE49-F238E27FC236}">
                <a16:creationId xmlns:a16="http://schemas.microsoft.com/office/drawing/2014/main" id="{ACC33305-1D64-49B3-A934-BB1206D2061C}"/>
              </a:ext>
            </a:extLst>
          </p:cNvPr>
          <p:cNvGrpSpPr>
            <a:grpSpLocks/>
          </p:cNvGrpSpPr>
          <p:nvPr/>
        </p:nvGrpSpPr>
        <p:grpSpPr bwMode="auto">
          <a:xfrm>
            <a:off x="1355725" y="3111500"/>
            <a:ext cx="3032125" cy="1704975"/>
            <a:chOff x="2301312" y="2307877"/>
            <a:chExt cx="3386084" cy="2312810"/>
          </a:xfrm>
        </p:grpSpPr>
        <p:cxnSp>
          <p:nvCxnSpPr>
            <p:cNvPr id="14" name="Straight Connector 13">
              <a:extLst>
                <a:ext uri="{FF2B5EF4-FFF2-40B4-BE49-F238E27FC236}">
                  <a16:creationId xmlns:a16="http://schemas.microsoft.com/office/drawing/2014/main" id="{DC412DF6-75B8-4062-97BA-6663EE1BA1D7}"/>
                </a:ext>
              </a:extLst>
            </p:cNvPr>
            <p:cNvCxnSpPr/>
            <p:nvPr/>
          </p:nvCxnSpPr>
          <p:spPr>
            <a:xfrm>
              <a:off x="2301312" y="2307877"/>
              <a:ext cx="2637954" cy="2170682"/>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70062" name="TextBox 14">
              <a:extLst>
                <a:ext uri="{FF2B5EF4-FFF2-40B4-BE49-F238E27FC236}">
                  <a16:creationId xmlns:a16="http://schemas.microsoft.com/office/drawing/2014/main" id="{39F61AAC-1CB3-4B41-8BBD-2E5311756B57}"/>
                </a:ext>
              </a:extLst>
            </p:cNvPr>
            <p:cNvSpPr txBox="1">
              <a:spLocks noChangeArrowheads="1"/>
            </p:cNvSpPr>
            <p:nvPr/>
          </p:nvSpPr>
          <p:spPr bwMode="auto">
            <a:xfrm>
              <a:off x="4908364" y="4077954"/>
              <a:ext cx="779032"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需求</a:t>
              </a:r>
              <a:endParaRPr lang="en-US" altLang="zh-TW" sz="2000" baseline="-25000">
                <a:latin typeface="Arial" panose="020B0604020202020204" pitchFamily="34" charset="0"/>
                <a:ea typeface="新細明體" panose="02020500000000000000" pitchFamily="18" charset="-120"/>
              </a:endParaRPr>
            </a:p>
          </p:txBody>
        </p:sp>
      </p:grpSp>
      <p:grpSp>
        <p:nvGrpSpPr>
          <p:cNvPr id="16" name="Group 22">
            <a:extLst>
              <a:ext uri="{FF2B5EF4-FFF2-40B4-BE49-F238E27FC236}">
                <a16:creationId xmlns:a16="http://schemas.microsoft.com/office/drawing/2014/main" id="{7E8799DB-7D76-4731-9574-2A5944FA4663}"/>
              </a:ext>
            </a:extLst>
          </p:cNvPr>
          <p:cNvGrpSpPr>
            <a:grpSpLocks/>
          </p:cNvGrpSpPr>
          <p:nvPr/>
        </p:nvGrpSpPr>
        <p:grpSpPr bwMode="auto">
          <a:xfrm>
            <a:off x="2465388" y="3951288"/>
            <a:ext cx="327025" cy="1770062"/>
            <a:chOff x="2901920" y="3201194"/>
            <a:chExt cx="327367" cy="1771199"/>
          </a:xfrm>
        </p:grpSpPr>
        <p:cxnSp>
          <p:nvCxnSpPr>
            <p:cNvPr id="17" name="Straight Connector 23">
              <a:extLst>
                <a:ext uri="{FF2B5EF4-FFF2-40B4-BE49-F238E27FC236}">
                  <a16:creationId xmlns:a16="http://schemas.microsoft.com/office/drawing/2014/main" id="{FDD8700D-AE1C-4578-9052-DE11A8DCE73B}"/>
                </a:ext>
              </a:extLst>
            </p:cNvPr>
            <p:cNvCxnSpPr/>
            <p:nvPr/>
          </p:nvCxnSpPr>
          <p:spPr>
            <a:xfrm rot="5400000">
              <a:off x="2361882" y="3885845"/>
              <a:ext cx="1370892" cy="159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60" name="TextBox 24">
              <a:extLst>
                <a:ext uri="{FF2B5EF4-FFF2-40B4-BE49-F238E27FC236}">
                  <a16:creationId xmlns:a16="http://schemas.microsoft.com/office/drawing/2014/main" id="{65AE85B5-0605-4B4F-907C-F239D325CA52}"/>
                </a:ext>
              </a:extLst>
            </p:cNvPr>
            <p:cNvSpPr txBox="1">
              <a:spLocks noChangeArrowheads="1"/>
            </p:cNvSpPr>
            <p:nvPr/>
          </p:nvSpPr>
          <p:spPr bwMode="auto">
            <a:xfrm>
              <a:off x="2901920" y="4572000"/>
              <a:ext cx="327367" cy="400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7</a:t>
              </a:r>
            </a:p>
          </p:txBody>
        </p:sp>
      </p:grpSp>
      <p:grpSp>
        <p:nvGrpSpPr>
          <p:cNvPr id="19" name="Group 28">
            <a:extLst>
              <a:ext uri="{FF2B5EF4-FFF2-40B4-BE49-F238E27FC236}">
                <a16:creationId xmlns:a16="http://schemas.microsoft.com/office/drawing/2014/main" id="{6A17DB69-44F2-4AFB-92B6-A3D290617247}"/>
              </a:ext>
            </a:extLst>
          </p:cNvPr>
          <p:cNvGrpSpPr>
            <a:grpSpLocks/>
          </p:cNvGrpSpPr>
          <p:nvPr/>
        </p:nvGrpSpPr>
        <p:grpSpPr bwMode="auto">
          <a:xfrm>
            <a:off x="501650" y="3306763"/>
            <a:ext cx="2801938" cy="400050"/>
            <a:chOff x="1236622" y="3014246"/>
            <a:chExt cx="2801978" cy="400663"/>
          </a:xfrm>
        </p:grpSpPr>
        <p:cxnSp>
          <p:nvCxnSpPr>
            <p:cNvPr id="20" name="Straight Connector 29">
              <a:extLst>
                <a:ext uri="{FF2B5EF4-FFF2-40B4-BE49-F238E27FC236}">
                  <a16:creationId xmlns:a16="http://schemas.microsoft.com/office/drawing/2014/main" id="{7B3EB78E-4540-4A27-910C-046945242B44}"/>
                </a:ext>
              </a:extLst>
            </p:cNvPr>
            <p:cNvCxnSpPr/>
            <p:nvPr/>
          </p:nvCxnSpPr>
          <p:spPr>
            <a:xfrm>
              <a:off x="1828768" y="3200268"/>
              <a:ext cx="2209832" cy="159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58" name="TextBox 30">
              <a:extLst>
                <a:ext uri="{FF2B5EF4-FFF2-40B4-BE49-F238E27FC236}">
                  <a16:creationId xmlns:a16="http://schemas.microsoft.com/office/drawing/2014/main" id="{88F3D64E-EFC6-4ED2-889F-66C323C6C6BF}"/>
                </a:ext>
              </a:extLst>
            </p:cNvPr>
            <p:cNvSpPr txBox="1">
              <a:spLocks noChangeArrowheads="1"/>
            </p:cNvSpPr>
            <p:nvPr/>
          </p:nvSpPr>
          <p:spPr bwMode="auto">
            <a:xfrm>
              <a:off x="1236622" y="3014246"/>
              <a:ext cx="469998" cy="4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$5</a:t>
              </a:r>
            </a:p>
          </p:txBody>
        </p:sp>
      </p:grpSp>
      <p:sp>
        <p:nvSpPr>
          <p:cNvPr id="22" name="Freeform 183">
            <a:extLst>
              <a:ext uri="{FF2B5EF4-FFF2-40B4-BE49-F238E27FC236}">
                <a16:creationId xmlns:a16="http://schemas.microsoft.com/office/drawing/2014/main" id="{C39B98DF-B437-47A4-9BCB-2F52600CE820}"/>
              </a:ext>
            </a:extLst>
          </p:cNvPr>
          <p:cNvSpPr>
            <a:spLocks/>
          </p:cNvSpPr>
          <p:nvPr/>
        </p:nvSpPr>
        <p:spPr bwMode="auto">
          <a:xfrm>
            <a:off x="1889125" y="34321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23" name="TextBox 37">
            <a:extLst>
              <a:ext uri="{FF2B5EF4-FFF2-40B4-BE49-F238E27FC236}">
                <a16:creationId xmlns:a16="http://schemas.microsoft.com/office/drawing/2014/main" id="{30F46BF4-C3F1-49D2-AE82-1E0553F5083A}"/>
              </a:ext>
            </a:extLst>
          </p:cNvPr>
          <p:cNvSpPr txBox="1">
            <a:spLocks noChangeArrowheads="1"/>
          </p:cNvSpPr>
          <p:nvPr/>
        </p:nvSpPr>
        <p:spPr bwMode="auto">
          <a:xfrm>
            <a:off x="1539875" y="1520825"/>
            <a:ext cx="216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spcBef>
                <a:spcPct val="0"/>
              </a:spcBef>
              <a:buFontTx/>
              <a:buNone/>
            </a:pPr>
            <a:r>
              <a:rPr lang="en-US" altLang="zh-TW" sz="2800" b="1">
                <a:solidFill>
                  <a:srgbClr val="800080"/>
                </a:solidFill>
                <a:latin typeface="Arial" panose="020B0604020202020204" pitchFamily="34" charset="0"/>
                <a:ea typeface="新細明體" panose="02020500000000000000" pitchFamily="18" charset="-120"/>
                <a:cs typeface="Arial" panose="020B0604020202020204" pitchFamily="34" charset="0"/>
              </a:rPr>
              <a:t>(a)</a:t>
            </a:r>
            <a:r>
              <a:rPr lang="zh-TW" altLang="en-US" sz="2800" b="1">
                <a:solidFill>
                  <a:srgbClr val="800080"/>
                </a:solidFill>
                <a:latin typeface="Arial" panose="020B0604020202020204" pitchFamily="34" charset="0"/>
                <a:ea typeface="新細明體" panose="02020500000000000000" pitchFamily="18" charset="-120"/>
                <a:cs typeface="Arial" panose="020B0604020202020204" pitchFamily="34" charset="0"/>
              </a:rPr>
              <a:t> 超額供給</a:t>
            </a:r>
            <a:endParaRPr lang="en-US" altLang="zh-TW" sz="2800" b="1">
              <a:solidFill>
                <a:srgbClr val="800080"/>
              </a:solidFill>
              <a:latin typeface="Arial" panose="020B0604020202020204" pitchFamily="34" charset="0"/>
              <a:ea typeface="新細明體" panose="02020500000000000000" pitchFamily="18" charset="-120"/>
              <a:cs typeface="Arial" panose="020B0604020202020204" pitchFamily="34" charset="0"/>
            </a:endParaRPr>
          </a:p>
        </p:txBody>
      </p:sp>
      <p:sp>
        <p:nvSpPr>
          <p:cNvPr id="24" name="TextBox 69">
            <a:extLst>
              <a:ext uri="{FF2B5EF4-FFF2-40B4-BE49-F238E27FC236}">
                <a16:creationId xmlns:a16="http://schemas.microsoft.com/office/drawing/2014/main" id="{12739AD1-24BA-436B-88B0-B3D8DC39C2B1}"/>
              </a:ext>
            </a:extLst>
          </p:cNvPr>
          <p:cNvSpPr txBox="1">
            <a:spLocks noChangeArrowheads="1"/>
          </p:cNvSpPr>
          <p:nvPr/>
        </p:nvSpPr>
        <p:spPr bwMode="auto">
          <a:xfrm>
            <a:off x="5732463" y="1520825"/>
            <a:ext cx="2160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spcBef>
                <a:spcPct val="0"/>
              </a:spcBef>
              <a:buFontTx/>
              <a:buNone/>
            </a:pPr>
            <a:r>
              <a:rPr lang="en-US" altLang="zh-TW" sz="2800" b="1">
                <a:solidFill>
                  <a:srgbClr val="800080"/>
                </a:solidFill>
                <a:latin typeface="Arial" panose="020B0604020202020204" pitchFamily="34" charset="0"/>
                <a:ea typeface="新細明體" panose="02020500000000000000" pitchFamily="18" charset="-120"/>
                <a:cs typeface="Arial" panose="020B0604020202020204" pitchFamily="34" charset="0"/>
              </a:rPr>
              <a:t>(b)</a:t>
            </a:r>
            <a:r>
              <a:rPr lang="zh-TW" altLang="en-US" sz="2800" b="1">
                <a:solidFill>
                  <a:srgbClr val="800080"/>
                </a:solidFill>
                <a:latin typeface="Arial" panose="020B0604020202020204" pitchFamily="34" charset="0"/>
                <a:ea typeface="新細明體" panose="02020500000000000000" pitchFamily="18" charset="-120"/>
                <a:cs typeface="Arial" panose="020B0604020202020204" pitchFamily="34" charset="0"/>
              </a:rPr>
              <a:t> 超額需求</a:t>
            </a:r>
            <a:endParaRPr lang="en-US" altLang="zh-TW" sz="2800" b="1">
              <a:solidFill>
                <a:srgbClr val="800080"/>
              </a:solidFill>
              <a:latin typeface="Arial" panose="020B0604020202020204" pitchFamily="34" charset="0"/>
              <a:ea typeface="新細明體" panose="02020500000000000000" pitchFamily="18" charset="-120"/>
              <a:cs typeface="Arial" panose="020B0604020202020204" pitchFamily="34" charset="0"/>
            </a:endParaRPr>
          </a:p>
        </p:txBody>
      </p:sp>
      <p:grpSp>
        <p:nvGrpSpPr>
          <p:cNvPr id="25" name="Group 76">
            <a:extLst>
              <a:ext uri="{FF2B5EF4-FFF2-40B4-BE49-F238E27FC236}">
                <a16:creationId xmlns:a16="http://schemas.microsoft.com/office/drawing/2014/main" id="{956A79A6-DAA5-41F8-BF2A-E226DA339303}"/>
              </a:ext>
            </a:extLst>
          </p:cNvPr>
          <p:cNvGrpSpPr>
            <a:grpSpLocks/>
          </p:cNvGrpSpPr>
          <p:nvPr/>
        </p:nvGrpSpPr>
        <p:grpSpPr bwMode="auto">
          <a:xfrm>
            <a:off x="644525" y="3763963"/>
            <a:ext cx="1973263" cy="400050"/>
            <a:chOff x="1367529" y="3014246"/>
            <a:chExt cx="1973444" cy="400663"/>
          </a:xfrm>
        </p:grpSpPr>
        <p:cxnSp>
          <p:nvCxnSpPr>
            <p:cNvPr id="26" name="Straight Connector 77">
              <a:extLst>
                <a:ext uri="{FF2B5EF4-FFF2-40B4-BE49-F238E27FC236}">
                  <a16:creationId xmlns:a16="http://schemas.microsoft.com/office/drawing/2014/main" id="{4DFBA410-7467-4C33-843C-5FDB329F08D3}"/>
                </a:ext>
              </a:extLst>
            </p:cNvPr>
            <p:cNvCxnSpPr/>
            <p:nvPr/>
          </p:nvCxnSpPr>
          <p:spPr>
            <a:xfrm>
              <a:off x="1827946" y="3200268"/>
              <a:ext cx="1513027" cy="159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56" name="TextBox 78">
              <a:extLst>
                <a:ext uri="{FF2B5EF4-FFF2-40B4-BE49-F238E27FC236}">
                  <a16:creationId xmlns:a16="http://schemas.microsoft.com/office/drawing/2014/main" id="{CBCC1D98-FCA9-44FB-AEC6-9C1425ADB939}"/>
                </a:ext>
              </a:extLst>
            </p:cNvPr>
            <p:cNvSpPr txBox="1">
              <a:spLocks noChangeArrowheads="1"/>
            </p:cNvSpPr>
            <p:nvPr/>
          </p:nvSpPr>
          <p:spPr bwMode="auto">
            <a:xfrm>
              <a:off x="1367529" y="3014246"/>
              <a:ext cx="327321" cy="4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4</a:t>
              </a:r>
            </a:p>
          </p:txBody>
        </p:sp>
      </p:grpSp>
      <p:grpSp>
        <p:nvGrpSpPr>
          <p:cNvPr id="28" name="Group 90">
            <a:extLst>
              <a:ext uri="{FF2B5EF4-FFF2-40B4-BE49-F238E27FC236}">
                <a16:creationId xmlns:a16="http://schemas.microsoft.com/office/drawing/2014/main" id="{BA661FC6-BC40-4251-A895-435078849F2D}"/>
              </a:ext>
            </a:extLst>
          </p:cNvPr>
          <p:cNvGrpSpPr>
            <a:grpSpLocks/>
          </p:cNvGrpSpPr>
          <p:nvPr/>
        </p:nvGrpSpPr>
        <p:grpSpPr bwMode="auto">
          <a:xfrm>
            <a:off x="1550988" y="2568575"/>
            <a:ext cx="2989262" cy="2066925"/>
            <a:chOff x="2471491" y="3948669"/>
            <a:chExt cx="3339027" cy="2803780"/>
          </a:xfrm>
        </p:grpSpPr>
        <p:cxnSp>
          <p:nvCxnSpPr>
            <p:cNvPr id="29" name="Straight Connector 91">
              <a:extLst>
                <a:ext uri="{FF2B5EF4-FFF2-40B4-BE49-F238E27FC236}">
                  <a16:creationId xmlns:a16="http://schemas.microsoft.com/office/drawing/2014/main" id="{4407468D-C14C-4A6D-B3EA-F7BC7CFA060A}"/>
                </a:ext>
              </a:extLst>
            </p:cNvPr>
            <p:cNvCxnSpPr/>
            <p:nvPr/>
          </p:nvCxnSpPr>
          <p:spPr>
            <a:xfrm flipV="1">
              <a:off x="2471491" y="4478415"/>
              <a:ext cx="2893942" cy="2274034"/>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70054" name="TextBox 92">
              <a:extLst>
                <a:ext uri="{FF2B5EF4-FFF2-40B4-BE49-F238E27FC236}">
                  <a16:creationId xmlns:a16="http://schemas.microsoft.com/office/drawing/2014/main" id="{1AFF6476-B167-4E20-9D3D-6968859EB7CD}"/>
                </a:ext>
              </a:extLst>
            </p:cNvPr>
            <p:cNvSpPr txBox="1">
              <a:spLocks noChangeArrowheads="1"/>
            </p:cNvSpPr>
            <p:nvPr/>
          </p:nvSpPr>
          <p:spPr bwMode="auto">
            <a:xfrm>
              <a:off x="5031298" y="3948669"/>
              <a:ext cx="779220"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供給</a:t>
              </a:r>
              <a:endParaRPr lang="en-US" altLang="zh-TW" sz="2000" baseline="-25000">
                <a:latin typeface="Arial" panose="020B0604020202020204" pitchFamily="34" charset="0"/>
                <a:ea typeface="新細明體" panose="02020500000000000000" pitchFamily="18" charset="-120"/>
              </a:endParaRPr>
            </a:p>
          </p:txBody>
        </p:sp>
      </p:grpSp>
      <p:sp>
        <p:nvSpPr>
          <p:cNvPr id="31" name="Freeform 183">
            <a:extLst>
              <a:ext uri="{FF2B5EF4-FFF2-40B4-BE49-F238E27FC236}">
                <a16:creationId xmlns:a16="http://schemas.microsoft.com/office/drawing/2014/main" id="{4E4A6246-46E7-46C6-A76D-BE0CD427A681}"/>
              </a:ext>
            </a:extLst>
          </p:cNvPr>
          <p:cNvSpPr>
            <a:spLocks/>
          </p:cNvSpPr>
          <p:nvPr/>
        </p:nvSpPr>
        <p:spPr bwMode="auto">
          <a:xfrm>
            <a:off x="3260725" y="341630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32" name="Freeform 183">
            <a:extLst>
              <a:ext uri="{FF2B5EF4-FFF2-40B4-BE49-F238E27FC236}">
                <a16:creationId xmlns:a16="http://schemas.microsoft.com/office/drawing/2014/main" id="{94304925-4166-49C1-AD34-E2DA42704B8B}"/>
              </a:ext>
            </a:extLst>
          </p:cNvPr>
          <p:cNvSpPr>
            <a:spLocks/>
          </p:cNvSpPr>
          <p:nvPr/>
        </p:nvSpPr>
        <p:spPr bwMode="auto">
          <a:xfrm>
            <a:off x="2505075" y="387350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C00000"/>
          </a:solidFill>
          <a:ln w="9525">
            <a:solidFill>
              <a:srgbClr val="C00000"/>
            </a:solidFill>
            <a:round/>
            <a:headEnd/>
            <a:tailEnd/>
          </a:ln>
        </p:spPr>
        <p:txBody>
          <a:bodyPr/>
          <a:lstStyle/>
          <a:p>
            <a:endParaRPr lang="zh-HK" altLang="en-US"/>
          </a:p>
        </p:txBody>
      </p:sp>
      <p:grpSp>
        <p:nvGrpSpPr>
          <p:cNvPr id="33" name="Group 100">
            <a:extLst>
              <a:ext uri="{FF2B5EF4-FFF2-40B4-BE49-F238E27FC236}">
                <a16:creationId xmlns:a16="http://schemas.microsoft.com/office/drawing/2014/main" id="{345C9422-DDF5-4B3B-BF98-60791D3FD8E4}"/>
              </a:ext>
            </a:extLst>
          </p:cNvPr>
          <p:cNvGrpSpPr>
            <a:grpSpLocks/>
          </p:cNvGrpSpPr>
          <p:nvPr/>
        </p:nvGrpSpPr>
        <p:grpSpPr bwMode="auto">
          <a:xfrm>
            <a:off x="1965325" y="2654300"/>
            <a:ext cx="1295400" cy="762000"/>
            <a:chOff x="1600200" y="1905000"/>
            <a:chExt cx="1295400" cy="762000"/>
          </a:xfrm>
        </p:grpSpPr>
        <p:sp>
          <p:nvSpPr>
            <p:cNvPr id="170051" name="TextBox 20">
              <a:extLst>
                <a:ext uri="{FF2B5EF4-FFF2-40B4-BE49-F238E27FC236}">
                  <a16:creationId xmlns:a16="http://schemas.microsoft.com/office/drawing/2014/main" id="{9456C531-A55F-4AB3-9C9A-D6451F4578E4}"/>
                </a:ext>
              </a:extLst>
            </p:cNvPr>
            <p:cNvSpPr txBox="1">
              <a:spLocks noChangeArrowheads="1"/>
            </p:cNvSpPr>
            <p:nvPr/>
          </p:nvSpPr>
          <p:spPr bwMode="auto">
            <a:xfrm>
              <a:off x="1828800" y="1905000"/>
              <a:ext cx="990600" cy="400110"/>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剩餘</a:t>
              </a:r>
              <a:endParaRPr lang="en-US" altLang="zh-TW" sz="2000">
                <a:solidFill>
                  <a:srgbClr val="800080"/>
                </a:solidFill>
                <a:latin typeface="Arial" panose="020B0604020202020204" pitchFamily="34" charset="0"/>
                <a:ea typeface="新細明體" panose="02020500000000000000" pitchFamily="18" charset="-120"/>
              </a:endParaRPr>
            </a:p>
          </p:txBody>
        </p:sp>
        <p:sp>
          <p:nvSpPr>
            <p:cNvPr id="35" name="Left Brace 99">
              <a:extLst>
                <a:ext uri="{FF2B5EF4-FFF2-40B4-BE49-F238E27FC236}">
                  <a16:creationId xmlns:a16="http://schemas.microsoft.com/office/drawing/2014/main" id="{ED1E622B-9B61-4A23-8C00-719985834A20}"/>
                </a:ext>
              </a:extLst>
            </p:cNvPr>
            <p:cNvSpPr/>
            <p:nvPr/>
          </p:nvSpPr>
          <p:spPr>
            <a:xfrm rot="5400000">
              <a:off x="2095500" y="1866900"/>
              <a:ext cx="304800" cy="1295400"/>
            </a:xfrm>
            <a:prstGeom prst="leftBrace">
              <a:avLst>
                <a:gd name="adj1" fmla="val 36904"/>
                <a:gd name="adj2" fmla="val 49026"/>
              </a:avLst>
            </a:prstGeom>
            <a:ln w="19050">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zh-TW" sz="2000">
                <a:cs typeface="Arial" pitchFamily="34" charset="0"/>
              </a:endParaRPr>
            </a:p>
          </p:txBody>
        </p:sp>
      </p:grpSp>
      <p:grpSp>
        <p:nvGrpSpPr>
          <p:cNvPr id="36" name="Group 104">
            <a:extLst>
              <a:ext uri="{FF2B5EF4-FFF2-40B4-BE49-F238E27FC236}">
                <a16:creationId xmlns:a16="http://schemas.microsoft.com/office/drawing/2014/main" id="{29B21926-72E9-4410-8BB2-C91939AF2851}"/>
              </a:ext>
            </a:extLst>
          </p:cNvPr>
          <p:cNvGrpSpPr>
            <a:grpSpLocks/>
          </p:cNvGrpSpPr>
          <p:nvPr/>
        </p:nvGrpSpPr>
        <p:grpSpPr bwMode="auto">
          <a:xfrm>
            <a:off x="1203325" y="3492500"/>
            <a:ext cx="1066800" cy="2228850"/>
            <a:chOff x="838200" y="2743199"/>
            <a:chExt cx="1066800" cy="2228047"/>
          </a:xfrm>
        </p:grpSpPr>
        <p:grpSp>
          <p:nvGrpSpPr>
            <p:cNvPr id="170047" name="Group 79">
              <a:extLst>
                <a:ext uri="{FF2B5EF4-FFF2-40B4-BE49-F238E27FC236}">
                  <a16:creationId xmlns:a16="http://schemas.microsoft.com/office/drawing/2014/main" id="{8631332A-1FE7-42E4-A259-4241C5354651}"/>
                </a:ext>
              </a:extLst>
            </p:cNvPr>
            <p:cNvGrpSpPr>
              <a:grpSpLocks/>
            </p:cNvGrpSpPr>
            <p:nvPr/>
          </p:nvGrpSpPr>
          <p:grpSpPr bwMode="auto">
            <a:xfrm>
              <a:off x="1420083" y="2743199"/>
              <a:ext cx="327334" cy="2228047"/>
              <a:chOff x="2901920" y="2743993"/>
              <a:chExt cx="327334" cy="2228047"/>
            </a:xfrm>
          </p:grpSpPr>
          <p:cxnSp>
            <p:nvCxnSpPr>
              <p:cNvPr id="39" name="Straight Connector 80">
                <a:extLst>
                  <a:ext uri="{FF2B5EF4-FFF2-40B4-BE49-F238E27FC236}">
                    <a16:creationId xmlns:a16="http://schemas.microsoft.com/office/drawing/2014/main" id="{32099195-E20F-4E16-B2B0-2FB6869A0870}"/>
                  </a:ext>
                </a:extLst>
              </p:cNvPr>
              <p:cNvCxnSpPr/>
              <p:nvPr/>
            </p:nvCxnSpPr>
            <p:spPr>
              <a:xfrm rot="5400000">
                <a:off x="2133835" y="3657270"/>
                <a:ext cx="1828141" cy="1588"/>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50" name="TextBox 81">
                <a:extLst>
                  <a:ext uri="{FF2B5EF4-FFF2-40B4-BE49-F238E27FC236}">
                    <a16:creationId xmlns:a16="http://schemas.microsoft.com/office/drawing/2014/main" id="{EFABE7A8-FEC8-4DA8-93A2-59C6704A9378}"/>
                  </a:ext>
                </a:extLst>
              </p:cNvPr>
              <p:cNvSpPr txBox="1">
                <a:spLocks noChangeArrowheads="1"/>
              </p:cNvSpPr>
              <p:nvPr/>
            </p:nvSpPr>
            <p:spPr bwMode="auto">
              <a:xfrm>
                <a:off x="2901920" y="4572000"/>
                <a:ext cx="327334" cy="40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4</a:t>
                </a:r>
              </a:p>
            </p:txBody>
          </p:sp>
        </p:grpSp>
        <p:sp>
          <p:nvSpPr>
            <p:cNvPr id="170048" name="TextBox 101">
              <a:extLst>
                <a:ext uri="{FF2B5EF4-FFF2-40B4-BE49-F238E27FC236}">
                  <a16:creationId xmlns:a16="http://schemas.microsoft.com/office/drawing/2014/main" id="{CEE14FBC-C4AC-49FA-86FD-18CB496DF590}"/>
                </a:ext>
              </a:extLst>
            </p:cNvPr>
            <p:cNvSpPr txBox="1">
              <a:spLocks noChangeArrowheads="1"/>
            </p:cNvSpPr>
            <p:nvPr/>
          </p:nvSpPr>
          <p:spPr bwMode="auto">
            <a:xfrm>
              <a:off x="838200" y="3972579"/>
              <a:ext cx="1066800" cy="400040"/>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需求量</a:t>
              </a:r>
              <a:endParaRPr lang="en-US" altLang="zh-TW" sz="2000">
                <a:solidFill>
                  <a:srgbClr val="800080"/>
                </a:solidFill>
                <a:latin typeface="Arial" panose="020B0604020202020204" pitchFamily="34" charset="0"/>
                <a:ea typeface="新細明體" panose="02020500000000000000" pitchFamily="18" charset="-120"/>
              </a:endParaRPr>
            </a:p>
          </p:txBody>
        </p:sp>
      </p:grpSp>
      <p:grpSp>
        <p:nvGrpSpPr>
          <p:cNvPr id="41" name="Group 105">
            <a:extLst>
              <a:ext uri="{FF2B5EF4-FFF2-40B4-BE49-F238E27FC236}">
                <a16:creationId xmlns:a16="http://schemas.microsoft.com/office/drawing/2014/main" id="{4AD6A009-75A3-48DF-88FD-FB219719097C}"/>
              </a:ext>
            </a:extLst>
          </p:cNvPr>
          <p:cNvGrpSpPr>
            <a:grpSpLocks/>
          </p:cNvGrpSpPr>
          <p:nvPr/>
        </p:nvGrpSpPr>
        <p:grpSpPr bwMode="auto">
          <a:xfrm>
            <a:off x="3074988" y="3494088"/>
            <a:ext cx="1176337" cy="2227262"/>
            <a:chOff x="2709163" y="2743993"/>
            <a:chExt cx="1177037" cy="2228341"/>
          </a:xfrm>
        </p:grpSpPr>
        <p:grpSp>
          <p:nvGrpSpPr>
            <p:cNvPr id="170043" name="Group 25">
              <a:extLst>
                <a:ext uri="{FF2B5EF4-FFF2-40B4-BE49-F238E27FC236}">
                  <a16:creationId xmlns:a16="http://schemas.microsoft.com/office/drawing/2014/main" id="{782DA735-FC4D-4EB1-AA15-45F42FE4345A}"/>
                </a:ext>
              </a:extLst>
            </p:cNvPr>
            <p:cNvGrpSpPr>
              <a:grpSpLocks/>
            </p:cNvGrpSpPr>
            <p:nvPr/>
          </p:nvGrpSpPr>
          <p:grpSpPr bwMode="auto">
            <a:xfrm>
              <a:off x="2709163" y="2743993"/>
              <a:ext cx="470279" cy="2228341"/>
              <a:chOff x="3962400" y="2743993"/>
              <a:chExt cx="470279" cy="2228341"/>
            </a:xfrm>
          </p:grpSpPr>
          <p:cxnSp>
            <p:nvCxnSpPr>
              <p:cNvPr id="44" name="Straight Connector 26">
                <a:extLst>
                  <a:ext uri="{FF2B5EF4-FFF2-40B4-BE49-F238E27FC236}">
                    <a16:creationId xmlns:a16="http://schemas.microsoft.com/office/drawing/2014/main" id="{E9D21796-A932-4285-8BBC-E0E90C4D5F17}"/>
                  </a:ext>
                </a:extLst>
              </p:cNvPr>
              <p:cNvCxnSpPr/>
              <p:nvPr/>
            </p:nvCxnSpPr>
            <p:spPr>
              <a:xfrm rot="5400000">
                <a:off x="3277882" y="3657247"/>
                <a:ext cx="1828097" cy="1588"/>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46" name="TextBox 27">
                <a:extLst>
                  <a:ext uri="{FF2B5EF4-FFF2-40B4-BE49-F238E27FC236}">
                    <a16:creationId xmlns:a16="http://schemas.microsoft.com/office/drawing/2014/main" id="{03952D18-2642-472C-B7A9-7AE50FDBCBC9}"/>
                  </a:ext>
                </a:extLst>
              </p:cNvPr>
              <p:cNvSpPr txBox="1">
                <a:spLocks noChangeArrowheads="1"/>
              </p:cNvSpPr>
              <p:nvPr/>
            </p:nvSpPr>
            <p:spPr bwMode="auto">
              <a:xfrm>
                <a:off x="3962400" y="4572000"/>
                <a:ext cx="470279" cy="400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10</a:t>
                </a:r>
              </a:p>
            </p:txBody>
          </p:sp>
        </p:grpSp>
        <p:sp>
          <p:nvSpPr>
            <p:cNvPr id="170044" name="TextBox 103">
              <a:extLst>
                <a:ext uri="{FF2B5EF4-FFF2-40B4-BE49-F238E27FC236}">
                  <a16:creationId xmlns:a16="http://schemas.microsoft.com/office/drawing/2014/main" id="{C52D7F4E-E6A0-42F9-BC6B-02F0F6B3DDBA}"/>
                </a:ext>
              </a:extLst>
            </p:cNvPr>
            <p:cNvSpPr txBox="1">
              <a:spLocks noChangeArrowheads="1"/>
            </p:cNvSpPr>
            <p:nvPr/>
          </p:nvSpPr>
          <p:spPr bwMode="auto">
            <a:xfrm>
              <a:off x="2879257" y="4028940"/>
              <a:ext cx="1006943" cy="400334"/>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供給量</a:t>
              </a:r>
              <a:endParaRPr lang="en-US" altLang="zh-TW" sz="2000">
                <a:solidFill>
                  <a:srgbClr val="800080"/>
                </a:solidFill>
                <a:latin typeface="Arial" panose="020B0604020202020204" pitchFamily="34" charset="0"/>
                <a:ea typeface="新細明體" panose="02020500000000000000" pitchFamily="18" charset="-120"/>
              </a:endParaRPr>
            </a:p>
          </p:txBody>
        </p:sp>
      </p:grpSp>
      <p:sp>
        <p:nvSpPr>
          <p:cNvPr id="46" name="Rectangle 106">
            <a:extLst>
              <a:ext uri="{FF2B5EF4-FFF2-40B4-BE49-F238E27FC236}">
                <a16:creationId xmlns:a16="http://schemas.microsoft.com/office/drawing/2014/main" id="{72B0DE6E-5285-4534-B0E4-AEA2BB74CE2A}"/>
              </a:ext>
            </a:extLst>
          </p:cNvPr>
          <p:cNvSpPr/>
          <p:nvPr/>
        </p:nvSpPr>
        <p:spPr>
          <a:xfrm>
            <a:off x="5318125" y="2206625"/>
            <a:ext cx="3581400" cy="3124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2000">
              <a:solidFill>
                <a:srgbClr val="FFFFFF"/>
              </a:solidFill>
              <a:cs typeface="Arial" pitchFamily="34" charset="0"/>
            </a:endParaRPr>
          </a:p>
        </p:txBody>
      </p:sp>
      <p:grpSp>
        <p:nvGrpSpPr>
          <p:cNvPr id="47" name="Group 107">
            <a:extLst>
              <a:ext uri="{FF2B5EF4-FFF2-40B4-BE49-F238E27FC236}">
                <a16:creationId xmlns:a16="http://schemas.microsoft.com/office/drawing/2014/main" id="{79C63719-CAE3-4174-B2F7-7B1CDC5D0F16}"/>
              </a:ext>
            </a:extLst>
          </p:cNvPr>
          <p:cNvGrpSpPr>
            <a:grpSpLocks/>
          </p:cNvGrpSpPr>
          <p:nvPr/>
        </p:nvGrpSpPr>
        <p:grpSpPr bwMode="auto">
          <a:xfrm>
            <a:off x="4159250" y="1749425"/>
            <a:ext cx="1235075" cy="3581400"/>
            <a:chOff x="671032" y="991264"/>
            <a:chExt cx="1233975" cy="3580736"/>
          </a:xfrm>
        </p:grpSpPr>
        <p:cxnSp>
          <p:nvCxnSpPr>
            <p:cNvPr id="48" name="Straight Connector 108">
              <a:extLst>
                <a:ext uri="{FF2B5EF4-FFF2-40B4-BE49-F238E27FC236}">
                  <a16:creationId xmlns:a16="http://schemas.microsoft.com/office/drawing/2014/main" id="{F8E57A73-AAC0-403A-9EA4-1C5A94AFFCE0}"/>
                </a:ext>
              </a:extLst>
            </p:cNvPr>
            <p:cNvCxnSpPr/>
            <p:nvPr/>
          </p:nvCxnSpPr>
          <p:spPr>
            <a:xfrm rot="5400000">
              <a:off x="228972" y="2972097"/>
              <a:ext cx="31998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0042" name="TextBox 109">
              <a:extLst>
                <a:ext uri="{FF2B5EF4-FFF2-40B4-BE49-F238E27FC236}">
                  <a16:creationId xmlns:a16="http://schemas.microsoft.com/office/drawing/2014/main" id="{34B3C00F-47BC-4197-ADEC-905F88AD9530}"/>
                </a:ext>
              </a:extLst>
            </p:cNvPr>
            <p:cNvSpPr txBox="1">
              <a:spLocks noChangeArrowheads="1"/>
            </p:cNvSpPr>
            <p:nvPr/>
          </p:nvSpPr>
          <p:spPr bwMode="auto">
            <a:xfrm>
              <a:off x="671032" y="991264"/>
              <a:ext cx="1233975" cy="70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冰淇淋每</a:t>
              </a:r>
            </a:p>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球價格</a:t>
              </a:r>
              <a:endParaRPr lang="en-US" altLang="zh-TW" sz="2000">
                <a:latin typeface="Arial" panose="020B0604020202020204" pitchFamily="34" charset="0"/>
                <a:ea typeface="新細明體" panose="02020500000000000000" pitchFamily="18" charset="-120"/>
              </a:endParaRPr>
            </a:p>
          </p:txBody>
        </p:sp>
      </p:grpSp>
      <p:grpSp>
        <p:nvGrpSpPr>
          <p:cNvPr id="50" name="Group 110">
            <a:extLst>
              <a:ext uri="{FF2B5EF4-FFF2-40B4-BE49-F238E27FC236}">
                <a16:creationId xmlns:a16="http://schemas.microsoft.com/office/drawing/2014/main" id="{CD49DA29-F067-4644-BD8A-70C2049BB321}"/>
              </a:ext>
            </a:extLst>
          </p:cNvPr>
          <p:cNvGrpSpPr>
            <a:grpSpLocks/>
          </p:cNvGrpSpPr>
          <p:nvPr/>
        </p:nvGrpSpPr>
        <p:grpSpPr bwMode="auto">
          <a:xfrm>
            <a:off x="5165725" y="5330825"/>
            <a:ext cx="3892550" cy="762000"/>
            <a:chOff x="1676400" y="5181600"/>
            <a:chExt cx="3892162" cy="762000"/>
          </a:xfrm>
        </p:grpSpPr>
        <p:cxnSp>
          <p:nvCxnSpPr>
            <p:cNvPr id="51" name="Straight Connector 111">
              <a:extLst>
                <a:ext uri="{FF2B5EF4-FFF2-40B4-BE49-F238E27FC236}">
                  <a16:creationId xmlns:a16="http://schemas.microsoft.com/office/drawing/2014/main" id="{8139A12A-639C-4F53-A070-EAF64D9AA77B}"/>
                </a:ext>
              </a:extLst>
            </p:cNvPr>
            <p:cNvCxnSpPr/>
            <p:nvPr/>
          </p:nvCxnSpPr>
          <p:spPr>
            <a:xfrm>
              <a:off x="1828785" y="5181600"/>
              <a:ext cx="3581043"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0039" name="TextBox 112">
              <a:extLst>
                <a:ext uri="{FF2B5EF4-FFF2-40B4-BE49-F238E27FC236}">
                  <a16:creationId xmlns:a16="http://schemas.microsoft.com/office/drawing/2014/main" id="{199ED53A-A051-4305-B869-40E01A08E8CD}"/>
                </a:ext>
              </a:extLst>
            </p:cNvPr>
            <p:cNvSpPr txBox="1">
              <a:spLocks noChangeArrowheads="1"/>
            </p:cNvSpPr>
            <p:nvPr/>
          </p:nvSpPr>
          <p:spPr bwMode="auto">
            <a:xfrm>
              <a:off x="3675031" y="5543490"/>
              <a:ext cx="1893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冰淇淋數量</a:t>
              </a:r>
              <a:r>
                <a:rPr lang="en-US" altLang="zh-TW" sz="2000">
                  <a:latin typeface="Arial" panose="020B0604020202020204" pitchFamily="34" charset="0"/>
                  <a:ea typeface="新細明體" panose="02020500000000000000" pitchFamily="18" charset="-120"/>
                </a:rPr>
                <a:t>(</a:t>
              </a:r>
              <a:r>
                <a:rPr lang="zh-TW" altLang="en-US" sz="2000">
                  <a:latin typeface="Arial" panose="020B0604020202020204" pitchFamily="34" charset="0"/>
                  <a:ea typeface="新細明體" panose="02020500000000000000" pitchFamily="18" charset="-120"/>
                </a:rPr>
                <a:t>球</a:t>
              </a:r>
              <a:r>
                <a:rPr lang="en-US" altLang="zh-TW" sz="2000">
                  <a:latin typeface="Arial" panose="020B0604020202020204" pitchFamily="34" charset="0"/>
                  <a:ea typeface="新細明體" panose="02020500000000000000" pitchFamily="18" charset="-120"/>
                </a:rPr>
                <a:t>)</a:t>
              </a:r>
            </a:p>
          </p:txBody>
        </p:sp>
        <p:sp>
          <p:nvSpPr>
            <p:cNvPr id="170040" name="TextBox 113">
              <a:extLst>
                <a:ext uri="{FF2B5EF4-FFF2-40B4-BE49-F238E27FC236}">
                  <a16:creationId xmlns:a16="http://schemas.microsoft.com/office/drawing/2014/main" id="{C1580FEB-B613-410F-AB9D-078D8E6BC0A8}"/>
                </a:ext>
              </a:extLst>
            </p:cNvPr>
            <p:cNvSpPr txBox="1">
              <a:spLocks noChangeArrowheads="1"/>
            </p:cNvSpPr>
            <p:nvPr/>
          </p:nvSpPr>
          <p:spPr bwMode="auto">
            <a:xfrm>
              <a:off x="1676400" y="5181600"/>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0</a:t>
              </a:r>
            </a:p>
          </p:txBody>
        </p:sp>
      </p:grpSp>
      <p:grpSp>
        <p:nvGrpSpPr>
          <p:cNvPr id="54" name="Group 114">
            <a:extLst>
              <a:ext uri="{FF2B5EF4-FFF2-40B4-BE49-F238E27FC236}">
                <a16:creationId xmlns:a16="http://schemas.microsoft.com/office/drawing/2014/main" id="{6AE2C025-73BF-48CF-AFC0-EF7B6D648A47}"/>
              </a:ext>
            </a:extLst>
          </p:cNvPr>
          <p:cNvGrpSpPr>
            <a:grpSpLocks/>
          </p:cNvGrpSpPr>
          <p:nvPr/>
        </p:nvGrpSpPr>
        <p:grpSpPr bwMode="auto">
          <a:xfrm>
            <a:off x="5580063" y="3121025"/>
            <a:ext cx="3074987" cy="1752600"/>
            <a:chOff x="2301312" y="2307877"/>
            <a:chExt cx="3433946" cy="2377330"/>
          </a:xfrm>
        </p:grpSpPr>
        <p:cxnSp>
          <p:nvCxnSpPr>
            <p:cNvPr id="55" name="Straight Connector 115">
              <a:extLst>
                <a:ext uri="{FF2B5EF4-FFF2-40B4-BE49-F238E27FC236}">
                  <a16:creationId xmlns:a16="http://schemas.microsoft.com/office/drawing/2014/main" id="{4CA607A9-DE34-4DFC-A1AF-A2EA438BE6A9}"/>
                </a:ext>
              </a:extLst>
            </p:cNvPr>
            <p:cNvCxnSpPr/>
            <p:nvPr/>
          </p:nvCxnSpPr>
          <p:spPr>
            <a:xfrm>
              <a:off x="2301312" y="2307877"/>
              <a:ext cx="2637952" cy="2170606"/>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70037" name="TextBox 116">
              <a:extLst>
                <a:ext uri="{FF2B5EF4-FFF2-40B4-BE49-F238E27FC236}">
                  <a16:creationId xmlns:a16="http://schemas.microsoft.com/office/drawing/2014/main" id="{FF3C17D2-4943-429A-93BF-6FA504808C9E}"/>
                </a:ext>
              </a:extLst>
            </p:cNvPr>
            <p:cNvSpPr txBox="1">
              <a:spLocks noChangeArrowheads="1"/>
            </p:cNvSpPr>
            <p:nvPr/>
          </p:nvSpPr>
          <p:spPr bwMode="auto">
            <a:xfrm>
              <a:off x="4956227" y="4142474"/>
              <a:ext cx="779031"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需求</a:t>
              </a:r>
              <a:endParaRPr lang="en-US" altLang="zh-TW" sz="2000" baseline="-25000">
                <a:latin typeface="Arial" panose="020B0604020202020204" pitchFamily="34" charset="0"/>
                <a:ea typeface="新細明體" panose="02020500000000000000" pitchFamily="18" charset="-120"/>
              </a:endParaRPr>
            </a:p>
          </p:txBody>
        </p:sp>
      </p:grpSp>
      <p:grpSp>
        <p:nvGrpSpPr>
          <p:cNvPr id="57" name="Group 117">
            <a:extLst>
              <a:ext uri="{FF2B5EF4-FFF2-40B4-BE49-F238E27FC236}">
                <a16:creationId xmlns:a16="http://schemas.microsoft.com/office/drawing/2014/main" id="{18408455-1466-4680-B346-2CC2D6FB6DB1}"/>
              </a:ext>
            </a:extLst>
          </p:cNvPr>
          <p:cNvGrpSpPr>
            <a:grpSpLocks/>
          </p:cNvGrpSpPr>
          <p:nvPr/>
        </p:nvGrpSpPr>
        <p:grpSpPr bwMode="auto">
          <a:xfrm>
            <a:off x="6689725" y="3959225"/>
            <a:ext cx="327025" cy="1771650"/>
            <a:chOff x="2901920" y="3201193"/>
            <a:chExt cx="327367" cy="1770829"/>
          </a:xfrm>
        </p:grpSpPr>
        <p:cxnSp>
          <p:nvCxnSpPr>
            <p:cNvPr id="58" name="Straight Connector 118">
              <a:extLst>
                <a:ext uri="{FF2B5EF4-FFF2-40B4-BE49-F238E27FC236}">
                  <a16:creationId xmlns:a16="http://schemas.microsoft.com/office/drawing/2014/main" id="{3627250A-CA45-49F8-845B-A6F1B8029FC5}"/>
                </a:ext>
              </a:extLst>
            </p:cNvPr>
            <p:cNvCxnSpPr/>
            <p:nvPr/>
          </p:nvCxnSpPr>
          <p:spPr>
            <a:xfrm rot="5400000">
              <a:off x="2361847" y="3885880"/>
              <a:ext cx="1370964" cy="1589"/>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35" name="TextBox 119">
              <a:extLst>
                <a:ext uri="{FF2B5EF4-FFF2-40B4-BE49-F238E27FC236}">
                  <a16:creationId xmlns:a16="http://schemas.microsoft.com/office/drawing/2014/main" id="{68A8C6DF-A4E3-428E-AF3A-B64D6C6F0640}"/>
                </a:ext>
              </a:extLst>
            </p:cNvPr>
            <p:cNvSpPr txBox="1">
              <a:spLocks noChangeArrowheads="1"/>
            </p:cNvSpPr>
            <p:nvPr/>
          </p:nvSpPr>
          <p:spPr bwMode="auto">
            <a:xfrm>
              <a:off x="2901920" y="4572000"/>
              <a:ext cx="327367" cy="400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7</a:t>
              </a:r>
            </a:p>
          </p:txBody>
        </p:sp>
      </p:grpSp>
      <p:grpSp>
        <p:nvGrpSpPr>
          <p:cNvPr id="60" name="Group 120">
            <a:extLst>
              <a:ext uri="{FF2B5EF4-FFF2-40B4-BE49-F238E27FC236}">
                <a16:creationId xmlns:a16="http://schemas.microsoft.com/office/drawing/2014/main" id="{C93B8C9D-11F0-4A3A-B772-C2C23D4BEE6A}"/>
              </a:ext>
            </a:extLst>
          </p:cNvPr>
          <p:cNvGrpSpPr>
            <a:grpSpLocks/>
          </p:cNvGrpSpPr>
          <p:nvPr/>
        </p:nvGrpSpPr>
        <p:grpSpPr bwMode="auto">
          <a:xfrm>
            <a:off x="4892675" y="4222750"/>
            <a:ext cx="2635250" cy="400050"/>
            <a:chOff x="1402657" y="3015190"/>
            <a:chExt cx="2635943" cy="400663"/>
          </a:xfrm>
        </p:grpSpPr>
        <p:cxnSp>
          <p:nvCxnSpPr>
            <p:cNvPr id="61" name="Straight Connector 121">
              <a:extLst>
                <a:ext uri="{FF2B5EF4-FFF2-40B4-BE49-F238E27FC236}">
                  <a16:creationId xmlns:a16="http://schemas.microsoft.com/office/drawing/2014/main" id="{B1EF1772-D9F4-4DF0-8F6B-785DA369D700}"/>
                </a:ext>
              </a:extLst>
            </p:cNvPr>
            <p:cNvCxnSpPr/>
            <p:nvPr/>
          </p:nvCxnSpPr>
          <p:spPr>
            <a:xfrm>
              <a:off x="1829807" y="3199622"/>
              <a:ext cx="2208793" cy="159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33" name="TextBox 122">
              <a:extLst>
                <a:ext uri="{FF2B5EF4-FFF2-40B4-BE49-F238E27FC236}">
                  <a16:creationId xmlns:a16="http://schemas.microsoft.com/office/drawing/2014/main" id="{5FB429DD-FCCB-4ADE-ADB0-44A6BB7630AE}"/>
                </a:ext>
              </a:extLst>
            </p:cNvPr>
            <p:cNvSpPr txBox="1">
              <a:spLocks noChangeArrowheads="1"/>
            </p:cNvSpPr>
            <p:nvPr/>
          </p:nvSpPr>
          <p:spPr bwMode="auto">
            <a:xfrm>
              <a:off x="1402657" y="3015190"/>
              <a:ext cx="327428" cy="4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3</a:t>
              </a:r>
            </a:p>
          </p:txBody>
        </p:sp>
      </p:grpSp>
      <p:grpSp>
        <p:nvGrpSpPr>
          <p:cNvPr id="63" name="Group 124">
            <a:extLst>
              <a:ext uri="{FF2B5EF4-FFF2-40B4-BE49-F238E27FC236}">
                <a16:creationId xmlns:a16="http://schemas.microsoft.com/office/drawing/2014/main" id="{95557FB9-D7B0-4849-82E0-441F3E5559B8}"/>
              </a:ext>
            </a:extLst>
          </p:cNvPr>
          <p:cNvGrpSpPr>
            <a:grpSpLocks/>
          </p:cNvGrpSpPr>
          <p:nvPr/>
        </p:nvGrpSpPr>
        <p:grpSpPr bwMode="auto">
          <a:xfrm>
            <a:off x="4749800" y="3771900"/>
            <a:ext cx="2092325" cy="400050"/>
            <a:chOff x="1248400" y="3014246"/>
            <a:chExt cx="2092573" cy="398791"/>
          </a:xfrm>
        </p:grpSpPr>
        <p:cxnSp>
          <p:nvCxnSpPr>
            <p:cNvPr id="64" name="Straight Connector 125">
              <a:extLst>
                <a:ext uri="{FF2B5EF4-FFF2-40B4-BE49-F238E27FC236}">
                  <a16:creationId xmlns:a16="http://schemas.microsoft.com/office/drawing/2014/main" id="{935F6916-4A9D-46FF-8093-361C4F13B8C8}"/>
                </a:ext>
              </a:extLst>
            </p:cNvPr>
            <p:cNvCxnSpPr/>
            <p:nvPr/>
          </p:nvCxnSpPr>
          <p:spPr>
            <a:xfrm>
              <a:off x="1827907" y="3200981"/>
              <a:ext cx="1513066" cy="1583"/>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31" name="TextBox 126">
              <a:extLst>
                <a:ext uri="{FF2B5EF4-FFF2-40B4-BE49-F238E27FC236}">
                  <a16:creationId xmlns:a16="http://schemas.microsoft.com/office/drawing/2014/main" id="{70F54A2A-F52B-4DE0-BB93-518666F087E4}"/>
                </a:ext>
              </a:extLst>
            </p:cNvPr>
            <p:cNvSpPr txBox="1">
              <a:spLocks noChangeArrowheads="1"/>
            </p:cNvSpPr>
            <p:nvPr/>
          </p:nvSpPr>
          <p:spPr bwMode="auto">
            <a:xfrm>
              <a:off x="1248400" y="3014246"/>
              <a:ext cx="470117" cy="398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$4</a:t>
              </a:r>
            </a:p>
          </p:txBody>
        </p:sp>
      </p:grpSp>
      <p:grpSp>
        <p:nvGrpSpPr>
          <p:cNvPr id="66" name="Group 127">
            <a:extLst>
              <a:ext uri="{FF2B5EF4-FFF2-40B4-BE49-F238E27FC236}">
                <a16:creationId xmlns:a16="http://schemas.microsoft.com/office/drawing/2014/main" id="{53837391-462F-491F-991E-CB29DC2E08DF}"/>
              </a:ext>
            </a:extLst>
          </p:cNvPr>
          <p:cNvGrpSpPr>
            <a:grpSpLocks/>
          </p:cNvGrpSpPr>
          <p:nvPr/>
        </p:nvGrpSpPr>
        <p:grpSpPr bwMode="auto">
          <a:xfrm>
            <a:off x="5775325" y="2568575"/>
            <a:ext cx="3032125" cy="2076450"/>
            <a:chOff x="2471491" y="3935749"/>
            <a:chExt cx="3386903" cy="2816700"/>
          </a:xfrm>
        </p:grpSpPr>
        <p:cxnSp>
          <p:nvCxnSpPr>
            <p:cNvPr id="67" name="Straight Connector 128">
              <a:extLst>
                <a:ext uri="{FF2B5EF4-FFF2-40B4-BE49-F238E27FC236}">
                  <a16:creationId xmlns:a16="http://schemas.microsoft.com/office/drawing/2014/main" id="{27504B47-A42B-4EC5-ADA5-5E66EB5B9117}"/>
                </a:ext>
              </a:extLst>
            </p:cNvPr>
            <p:cNvCxnSpPr/>
            <p:nvPr/>
          </p:nvCxnSpPr>
          <p:spPr>
            <a:xfrm flipV="1">
              <a:off x="2471491" y="4478416"/>
              <a:ext cx="2893940" cy="2274033"/>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70029" name="TextBox 129">
              <a:extLst>
                <a:ext uri="{FF2B5EF4-FFF2-40B4-BE49-F238E27FC236}">
                  <a16:creationId xmlns:a16="http://schemas.microsoft.com/office/drawing/2014/main" id="{9EED170E-261C-4384-8E90-7A0BA1BA5615}"/>
                </a:ext>
              </a:extLst>
            </p:cNvPr>
            <p:cNvSpPr txBox="1">
              <a:spLocks noChangeArrowheads="1"/>
            </p:cNvSpPr>
            <p:nvPr/>
          </p:nvSpPr>
          <p:spPr bwMode="auto">
            <a:xfrm>
              <a:off x="5079174" y="3935749"/>
              <a:ext cx="779220" cy="542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供給</a:t>
              </a:r>
              <a:endParaRPr lang="en-US" altLang="zh-TW" sz="2000" baseline="-25000">
                <a:latin typeface="Arial" panose="020B0604020202020204" pitchFamily="34" charset="0"/>
                <a:ea typeface="新細明體" panose="02020500000000000000" pitchFamily="18" charset="-120"/>
              </a:endParaRPr>
            </a:p>
          </p:txBody>
        </p:sp>
      </p:grpSp>
      <p:sp>
        <p:nvSpPr>
          <p:cNvPr id="69" name="Freeform 183">
            <a:extLst>
              <a:ext uri="{FF2B5EF4-FFF2-40B4-BE49-F238E27FC236}">
                <a16:creationId xmlns:a16="http://schemas.microsoft.com/office/drawing/2014/main" id="{000411CF-8B76-4969-A43E-FE47A7316A95}"/>
              </a:ext>
            </a:extLst>
          </p:cNvPr>
          <p:cNvSpPr>
            <a:spLocks/>
          </p:cNvSpPr>
          <p:nvPr/>
        </p:nvSpPr>
        <p:spPr bwMode="auto">
          <a:xfrm>
            <a:off x="7451725" y="43465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
        <p:nvSpPr>
          <p:cNvPr id="70" name="Freeform 183">
            <a:extLst>
              <a:ext uri="{FF2B5EF4-FFF2-40B4-BE49-F238E27FC236}">
                <a16:creationId xmlns:a16="http://schemas.microsoft.com/office/drawing/2014/main" id="{78ED1FD8-2F81-4058-BD59-79304029BB19}"/>
              </a:ext>
            </a:extLst>
          </p:cNvPr>
          <p:cNvSpPr>
            <a:spLocks/>
          </p:cNvSpPr>
          <p:nvPr/>
        </p:nvSpPr>
        <p:spPr bwMode="auto">
          <a:xfrm>
            <a:off x="6731000" y="3883025"/>
            <a:ext cx="144463"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C00000"/>
          </a:solidFill>
          <a:ln w="9525">
            <a:solidFill>
              <a:srgbClr val="C00000"/>
            </a:solidFill>
            <a:round/>
            <a:headEnd/>
            <a:tailEnd/>
          </a:ln>
        </p:spPr>
        <p:txBody>
          <a:bodyPr/>
          <a:lstStyle/>
          <a:p>
            <a:endParaRPr lang="zh-HK" altLang="en-US"/>
          </a:p>
        </p:txBody>
      </p:sp>
      <p:grpSp>
        <p:nvGrpSpPr>
          <p:cNvPr id="71" name="Group 132">
            <a:extLst>
              <a:ext uri="{FF2B5EF4-FFF2-40B4-BE49-F238E27FC236}">
                <a16:creationId xmlns:a16="http://schemas.microsoft.com/office/drawing/2014/main" id="{5B586109-932C-4AE8-B7CD-DDAB3ABDEDBE}"/>
              </a:ext>
            </a:extLst>
          </p:cNvPr>
          <p:cNvGrpSpPr>
            <a:grpSpLocks/>
          </p:cNvGrpSpPr>
          <p:nvPr/>
        </p:nvGrpSpPr>
        <p:grpSpPr bwMode="auto">
          <a:xfrm>
            <a:off x="6189663" y="4556125"/>
            <a:ext cx="1338262" cy="771525"/>
            <a:chOff x="1600200" y="2362200"/>
            <a:chExt cx="1337563" cy="771856"/>
          </a:xfrm>
        </p:grpSpPr>
        <p:sp>
          <p:nvSpPr>
            <p:cNvPr id="170026" name="TextBox 133">
              <a:extLst>
                <a:ext uri="{FF2B5EF4-FFF2-40B4-BE49-F238E27FC236}">
                  <a16:creationId xmlns:a16="http://schemas.microsoft.com/office/drawing/2014/main" id="{A7B8762B-1F9E-4DCC-A361-0CF639513EDA}"/>
                </a:ext>
              </a:extLst>
            </p:cNvPr>
            <p:cNvSpPr txBox="1">
              <a:spLocks noChangeArrowheads="1"/>
            </p:cNvSpPr>
            <p:nvPr/>
          </p:nvSpPr>
          <p:spPr bwMode="auto">
            <a:xfrm>
              <a:off x="1905000" y="2734270"/>
              <a:ext cx="1032763" cy="399786"/>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短缺</a:t>
              </a:r>
              <a:endParaRPr lang="en-US" altLang="zh-TW" sz="2000">
                <a:solidFill>
                  <a:srgbClr val="800080"/>
                </a:solidFill>
                <a:latin typeface="Arial" panose="020B0604020202020204" pitchFamily="34" charset="0"/>
                <a:ea typeface="新細明體" panose="02020500000000000000" pitchFamily="18" charset="-120"/>
              </a:endParaRPr>
            </a:p>
          </p:txBody>
        </p:sp>
        <p:sp>
          <p:nvSpPr>
            <p:cNvPr id="73" name="Left Brace 134">
              <a:extLst>
                <a:ext uri="{FF2B5EF4-FFF2-40B4-BE49-F238E27FC236}">
                  <a16:creationId xmlns:a16="http://schemas.microsoft.com/office/drawing/2014/main" id="{F6005CBC-0DFA-46D1-9AEF-85B6FAE32A9C}"/>
                </a:ext>
              </a:extLst>
            </p:cNvPr>
            <p:cNvSpPr/>
            <p:nvPr/>
          </p:nvSpPr>
          <p:spPr>
            <a:xfrm rot="16200000">
              <a:off x="2095096" y="1867304"/>
              <a:ext cx="304931" cy="1294723"/>
            </a:xfrm>
            <a:prstGeom prst="leftBrace">
              <a:avLst>
                <a:gd name="adj1" fmla="val 36904"/>
                <a:gd name="adj2" fmla="val 49026"/>
              </a:avLst>
            </a:prstGeom>
            <a:ln w="19050">
              <a:solidFill>
                <a:srgbClr val="80008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TW" altLang="zh-TW" sz="2000">
                <a:cs typeface="Arial" pitchFamily="34" charset="0"/>
              </a:endParaRPr>
            </a:p>
          </p:txBody>
        </p:sp>
      </p:grpSp>
      <p:grpSp>
        <p:nvGrpSpPr>
          <p:cNvPr id="74" name="Group 135">
            <a:extLst>
              <a:ext uri="{FF2B5EF4-FFF2-40B4-BE49-F238E27FC236}">
                <a16:creationId xmlns:a16="http://schemas.microsoft.com/office/drawing/2014/main" id="{1C60E0B7-9908-4610-82C6-7F1549F1AA6A}"/>
              </a:ext>
            </a:extLst>
          </p:cNvPr>
          <p:cNvGrpSpPr>
            <a:grpSpLocks/>
          </p:cNvGrpSpPr>
          <p:nvPr/>
        </p:nvGrpSpPr>
        <p:grpSpPr bwMode="auto">
          <a:xfrm>
            <a:off x="5394325" y="4406900"/>
            <a:ext cx="1066800" cy="1322388"/>
            <a:chOff x="804163" y="3648670"/>
            <a:chExt cx="1066800" cy="1322841"/>
          </a:xfrm>
        </p:grpSpPr>
        <p:grpSp>
          <p:nvGrpSpPr>
            <p:cNvPr id="170022" name="Group 79">
              <a:extLst>
                <a:ext uri="{FF2B5EF4-FFF2-40B4-BE49-F238E27FC236}">
                  <a16:creationId xmlns:a16="http://schemas.microsoft.com/office/drawing/2014/main" id="{29CCC3FA-CBA3-41A0-B6B2-7674AC6D6121}"/>
                </a:ext>
              </a:extLst>
            </p:cNvPr>
            <p:cNvGrpSpPr>
              <a:grpSpLocks/>
            </p:cNvGrpSpPr>
            <p:nvPr/>
          </p:nvGrpSpPr>
          <p:grpSpPr bwMode="auto">
            <a:xfrm>
              <a:off x="1420083" y="3648670"/>
              <a:ext cx="327334" cy="1322841"/>
              <a:chOff x="2901920" y="3649464"/>
              <a:chExt cx="327334" cy="1322841"/>
            </a:xfrm>
          </p:grpSpPr>
          <p:cxnSp>
            <p:nvCxnSpPr>
              <p:cNvPr id="77" name="Straight Connector 138">
                <a:extLst>
                  <a:ext uri="{FF2B5EF4-FFF2-40B4-BE49-F238E27FC236}">
                    <a16:creationId xmlns:a16="http://schemas.microsoft.com/office/drawing/2014/main" id="{B463B534-BC35-4C58-945D-8EAE5481ACA3}"/>
                  </a:ext>
                </a:extLst>
              </p:cNvPr>
              <p:cNvCxnSpPr/>
              <p:nvPr/>
            </p:nvCxnSpPr>
            <p:spPr>
              <a:xfrm rot="5400000">
                <a:off x="2585880" y="4109997"/>
                <a:ext cx="922654" cy="1587"/>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25" name="TextBox 139">
                <a:extLst>
                  <a:ext uri="{FF2B5EF4-FFF2-40B4-BE49-F238E27FC236}">
                    <a16:creationId xmlns:a16="http://schemas.microsoft.com/office/drawing/2014/main" id="{E80BB417-A959-44B6-B20C-3B8BE0A41770}"/>
                  </a:ext>
                </a:extLst>
              </p:cNvPr>
              <p:cNvSpPr txBox="1">
                <a:spLocks noChangeArrowheads="1"/>
              </p:cNvSpPr>
              <p:nvPr/>
            </p:nvSpPr>
            <p:spPr bwMode="auto">
              <a:xfrm>
                <a:off x="2901920" y="4572000"/>
                <a:ext cx="327334" cy="40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4</a:t>
                </a:r>
              </a:p>
            </p:txBody>
          </p:sp>
        </p:grpSp>
        <p:sp>
          <p:nvSpPr>
            <p:cNvPr id="170023" name="TextBox 137">
              <a:extLst>
                <a:ext uri="{FF2B5EF4-FFF2-40B4-BE49-F238E27FC236}">
                  <a16:creationId xmlns:a16="http://schemas.microsoft.com/office/drawing/2014/main" id="{B1B9DF1F-938E-4AA5-BE20-7A4ABCA24658}"/>
                </a:ext>
              </a:extLst>
            </p:cNvPr>
            <p:cNvSpPr txBox="1">
              <a:spLocks noChangeArrowheads="1"/>
            </p:cNvSpPr>
            <p:nvPr/>
          </p:nvSpPr>
          <p:spPr bwMode="auto">
            <a:xfrm>
              <a:off x="804163" y="4020266"/>
              <a:ext cx="1066800" cy="400305"/>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供給量</a:t>
              </a:r>
              <a:endParaRPr lang="en-US" altLang="zh-TW" sz="2000">
                <a:solidFill>
                  <a:srgbClr val="800080"/>
                </a:solidFill>
                <a:latin typeface="Arial" panose="020B0604020202020204" pitchFamily="34" charset="0"/>
                <a:ea typeface="新細明體" panose="02020500000000000000" pitchFamily="18" charset="-120"/>
              </a:endParaRPr>
            </a:p>
          </p:txBody>
        </p:sp>
      </p:grpSp>
      <p:grpSp>
        <p:nvGrpSpPr>
          <p:cNvPr id="79" name="Group 140">
            <a:extLst>
              <a:ext uri="{FF2B5EF4-FFF2-40B4-BE49-F238E27FC236}">
                <a16:creationId xmlns:a16="http://schemas.microsoft.com/office/drawing/2014/main" id="{93F19370-3199-4783-9D24-56C83CA50B49}"/>
              </a:ext>
            </a:extLst>
          </p:cNvPr>
          <p:cNvGrpSpPr>
            <a:grpSpLocks/>
          </p:cNvGrpSpPr>
          <p:nvPr/>
        </p:nvGrpSpPr>
        <p:grpSpPr bwMode="auto">
          <a:xfrm>
            <a:off x="7299325" y="4406900"/>
            <a:ext cx="1338263" cy="1323975"/>
            <a:chOff x="2709163" y="3648670"/>
            <a:chExt cx="1337563" cy="1323383"/>
          </a:xfrm>
        </p:grpSpPr>
        <p:grpSp>
          <p:nvGrpSpPr>
            <p:cNvPr id="170018" name="Group 25">
              <a:extLst>
                <a:ext uri="{FF2B5EF4-FFF2-40B4-BE49-F238E27FC236}">
                  <a16:creationId xmlns:a16="http://schemas.microsoft.com/office/drawing/2014/main" id="{1A11ED2C-11AF-4060-8AA1-A4EDF2BF7FDE}"/>
                </a:ext>
              </a:extLst>
            </p:cNvPr>
            <p:cNvGrpSpPr>
              <a:grpSpLocks/>
            </p:cNvGrpSpPr>
            <p:nvPr/>
          </p:nvGrpSpPr>
          <p:grpSpPr bwMode="auto">
            <a:xfrm>
              <a:off x="2709163" y="3648670"/>
              <a:ext cx="469754" cy="1323383"/>
              <a:chOff x="3962400" y="3648670"/>
              <a:chExt cx="469754" cy="1323383"/>
            </a:xfrm>
          </p:grpSpPr>
          <p:cxnSp>
            <p:nvCxnSpPr>
              <p:cNvPr id="82" name="Straight Connector 143">
                <a:extLst>
                  <a:ext uri="{FF2B5EF4-FFF2-40B4-BE49-F238E27FC236}">
                    <a16:creationId xmlns:a16="http://schemas.microsoft.com/office/drawing/2014/main" id="{431DCD9C-B300-499C-B0BE-6891E9437FC7}"/>
                  </a:ext>
                </a:extLst>
              </p:cNvPr>
              <p:cNvCxnSpPr/>
              <p:nvPr/>
            </p:nvCxnSpPr>
            <p:spPr>
              <a:xfrm rot="5400000">
                <a:off x="3729124" y="4110426"/>
                <a:ext cx="923512" cy="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0021" name="TextBox 144">
                <a:extLst>
                  <a:ext uri="{FF2B5EF4-FFF2-40B4-BE49-F238E27FC236}">
                    <a16:creationId xmlns:a16="http://schemas.microsoft.com/office/drawing/2014/main" id="{D85B2DAD-30E0-4379-9FA5-D41BE6941BF7}"/>
                  </a:ext>
                </a:extLst>
              </p:cNvPr>
              <p:cNvSpPr txBox="1">
                <a:spLocks noChangeArrowheads="1"/>
              </p:cNvSpPr>
              <p:nvPr/>
            </p:nvSpPr>
            <p:spPr bwMode="auto">
              <a:xfrm>
                <a:off x="3962400" y="4572000"/>
                <a:ext cx="469754"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10</a:t>
                </a:r>
              </a:p>
            </p:txBody>
          </p:sp>
        </p:grpSp>
        <p:sp>
          <p:nvSpPr>
            <p:cNvPr id="170019" name="TextBox 142">
              <a:extLst>
                <a:ext uri="{FF2B5EF4-FFF2-40B4-BE49-F238E27FC236}">
                  <a16:creationId xmlns:a16="http://schemas.microsoft.com/office/drawing/2014/main" id="{8AA3DC16-EE22-4C7F-8A42-355D6A779C21}"/>
                </a:ext>
              </a:extLst>
            </p:cNvPr>
            <p:cNvSpPr txBox="1">
              <a:spLocks noChangeArrowheads="1"/>
            </p:cNvSpPr>
            <p:nvPr/>
          </p:nvSpPr>
          <p:spPr bwMode="auto">
            <a:xfrm>
              <a:off x="3013963" y="4039848"/>
              <a:ext cx="1032763" cy="400053"/>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ct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需求量</a:t>
              </a:r>
              <a:endParaRPr lang="en-US" altLang="zh-TW" sz="2000">
                <a:solidFill>
                  <a:srgbClr val="800080"/>
                </a:solidFill>
                <a:latin typeface="Arial" panose="020B0604020202020204" pitchFamily="34" charset="0"/>
                <a:ea typeface="新細明體" panose="02020500000000000000" pitchFamily="18" charset="-120"/>
              </a:endParaRPr>
            </a:p>
          </p:txBody>
        </p:sp>
      </p:grpSp>
      <p:sp>
        <p:nvSpPr>
          <p:cNvPr id="84" name="Freeform 183">
            <a:extLst>
              <a:ext uri="{FF2B5EF4-FFF2-40B4-BE49-F238E27FC236}">
                <a16:creationId xmlns:a16="http://schemas.microsoft.com/office/drawing/2014/main" id="{458FCF31-01EC-4E6D-8A00-24793E6528D1}"/>
              </a:ext>
            </a:extLst>
          </p:cNvPr>
          <p:cNvSpPr>
            <a:spLocks/>
          </p:cNvSpPr>
          <p:nvPr/>
        </p:nvSpPr>
        <p:spPr bwMode="auto">
          <a:xfrm>
            <a:off x="6080125" y="434657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HK"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4"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nodeType="afterGroup">
                            <p:stCondLst>
                              <p:cond delay="2500"/>
                            </p:stCondLst>
                            <p:childTnLst>
                              <p:par>
                                <p:cTn id="31" presetID="22" presetClass="entr" presetSubtype="8"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par>
                          <p:cTn id="34" fill="hold" nodeType="afterGroup">
                            <p:stCondLst>
                              <p:cond delay="30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childTnLst>
                          </p:cTn>
                        </p:par>
                        <p:par>
                          <p:cTn id="42" fill="hold" nodeType="afterGroup">
                            <p:stCondLst>
                              <p:cond delay="40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nodeType="afterGroup">
                            <p:stCondLst>
                              <p:cond delay="4500"/>
                            </p:stCondLst>
                            <p:childTnLst>
                              <p:par>
                                <p:cTn id="47" presetID="22" presetClass="entr" presetSubtype="1" fill="hold" nodeType="after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up)">
                                      <p:cBhvr>
                                        <p:cTn id="49" dur="500"/>
                                        <p:tgtEl>
                                          <p:spTgt spid="36"/>
                                        </p:tgtEl>
                                      </p:cBhvr>
                                    </p:animEffect>
                                  </p:childTnLst>
                                </p:cTn>
                              </p:par>
                            </p:childTnLst>
                          </p:cTn>
                        </p:par>
                        <p:par>
                          <p:cTn id="50" fill="hold" nodeType="afterGroup">
                            <p:stCondLst>
                              <p:cond delay="5000"/>
                            </p:stCondLst>
                            <p:childTnLst>
                              <p:par>
                                <p:cTn id="51" presetID="22" presetClass="entr" presetSubtype="8" fill="hold"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left)">
                                      <p:cBhvr>
                                        <p:cTn id="53" dur="500"/>
                                        <p:tgtEl>
                                          <p:spTgt spid="31"/>
                                        </p:tgtEl>
                                      </p:cBhvr>
                                    </p:animEffect>
                                  </p:childTnLst>
                                </p:cTn>
                              </p:par>
                            </p:childTnLst>
                          </p:cTn>
                        </p:par>
                        <p:par>
                          <p:cTn id="54" fill="hold" nodeType="afterGroup">
                            <p:stCondLst>
                              <p:cond delay="5500"/>
                            </p:stCondLst>
                            <p:childTnLst>
                              <p:par>
                                <p:cTn id="55" presetID="22" presetClass="entr" presetSubtype="1" fill="hold" nodeType="after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wipe(up)">
                                      <p:cBhvr>
                                        <p:cTn id="57" dur="500"/>
                                        <p:tgtEl>
                                          <p:spTgt spid="41"/>
                                        </p:tgtEl>
                                      </p:cBhvr>
                                    </p:animEffect>
                                  </p:childTnLst>
                                </p:cTn>
                              </p:par>
                            </p:childTnLst>
                          </p:cTn>
                        </p:par>
                        <p:par>
                          <p:cTn id="58" fill="hold" nodeType="afterGroup">
                            <p:stCondLst>
                              <p:cond delay="6000"/>
                            </p:stCondLst>
                            <p:childTnLst>
                              <p:par>
                                <p:cTn id="59" presetID="22" presetClass="entr" presetSubtype="8" fill="hold" nodeType="after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left)">
                                      <p:cBhvr>
                                        <p:cTn id="61" dur="500"/>
                                        <p:tgtEl>
                                          <p:spTgt spid="33"/>
                                        </p:tgtEl>
                                      </p:cBhvr>
                                    </p:animEffect>
                                  </p:childTnLst>
                                </p:cTn>
                              </p:par>
                            </p:childTnLst>
                          </p:cTn>
                        </p:par>
                        <p:par>
                          <p:cTn id="62" fill="hold" nodeType="afterGroup">
                            <p:stCondLst>
                              <p:cond delay="6500"/>
                            </p:stCondLst>
                            <p:childTnLst>
                              <p:par>
                                <p:cTn id="63" presetID="22" presetClass="entr" presetSubtype="8" fill="hold" grpId="0" nodeType="afterEffect">
                                  <p:stCondLst>
                                    <p:cond delay="50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childTnLst>
                          </p:cTn>
                        </p:par>
                        <p:par>
                          <p:cTn id="66" fill="hold" nodeType="afterGroup">
                            <p:stCondLst>
                              <p:cond delay="7500"/>
                            </p:stCondLst>
                            <p:childTnLst>
                              <p:par>
                                <p:cTn id="67" presetID="22" presetClass="entr" presetSubtype="8" fill="hold" nodeType="after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wipe(left)">
                                      <p:cBhvr>
                                        <p:cTn id="69" dur="500"/>
                                        <p:tgtEl>
                                          <p:spTgt spid="50"/>
                                        </p:tgtEl>
                                      </p:cBhvr>
                                    </p:animEffect>
                                  </p:childTnLst>
                                </p:cTn>
                              </p:par>
                              <p:par>
                                <p:cTn id="70" presetID="22" presetClass="entr" presetSubtype="4" fill="hold"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500"/>
                                        <p:tgtEl>
                                          <p:spTgt spid="4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6"/>
                                        </p:tgtEl>
                                        <p:attrNameLst>
                                          <p:attrName>style.visibility</p:attrName>
                                        </p:attrNameLst>
                                      </p:cBhvr>
                                      <p:to>
                                        <p:strVal val="visible"/>
                                      </p:to>
                                    </p:set>
                                    <p:animEffect transition="in" filter="wipe(down)">
                                      <p:cBhvr>
                                        <p:cTn id="75" dur="500"/>
                                        <p:tgtEl>
                                          <p:spTgt spid="46"/>
                                        </p:tgtEl>
                                      </p:cBhvr>
                                    </p:animEffect>
                                  </p:childTnLst>
                                </p:cTn>
                              </p:par>
                            </p:childTnLst>
                          </p:cTn>
                        </p:par>
                        <p:par>
                          <p:cTn id="76" fill="hold" nodeType="afterGroup">
                            <p:stCondLst>
                              <p:cond delay="8000"/>
                            </p:stCondLst>
                            <p:childTnLst>
                              <p:par>
                                <p:cTn id="77" presetID="22" presetClass="entr" presetSubtype="8" fill="hold" nodeType="afterEffect">
                                  <p:stCondLst>
                                    <p:cond delay="0"/>
                                  </p:stCondLst>
                                  <p:childTnLst>
                                    <p:set>
                                      <p:cBhvr>
                                        <p:cTn id="78" dur="1" fill="hold">
                                          <p:stCondLst>
                                            <p:cond delay="0"/>
                                          </p:stCondLst>
                                        </p:cTn>
                                        <p:tgtEl>
                                          <p:spTgt spid="54"/>
                                        </p:tgtEl>
                                        <p:attrNameLst>
                                          <p:attrName>style.visibility</p:attrName>
                                        </p:attrNameLst>
                                      </p:cBhvr>
                                      <p:to>
                                        <p:strVal val="visible"/>
                                      </p:to>
                                    </p:set>
                                    <p:animEffect transition="in" filter="wipe(left)">
                                      <p:cBhvr>
                                        <p:cTn id="79" dur="500"/>
                                        <p:tgtEl>
                                          <p:spTgt spid="54"/>
                                        </p:tgtEl>
                                      </p:cBhvr>
                                    </p:animEffect>
                                  </p:childTnLst>
                                </p:cTn>
                              </p:par>
                            </p:childTnLst>
                          </p:cTn>
                        </p:par>
                        <p:par>
                          <p:cTn id="80" fill="hold" nodeType="afterGroup">
                            <p:stCondLst>
                              <p:cond delay="8500"/>
                            </p:stCondLst>
                            <p:childTnLst>
                              <p:par>
                                <p:cTn id="81" presetID="22" presetClass="entr" presetSubtype="8" fill="hold"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left)">
                                      <p:cBhvr>
                                        <p:cTn id="83" dur="500"/>
                                        <p:tgtEl>
                                          <p:spTgt spid="66"/>
                                        </p:tgtEl>
                                      </p:cBhvr>
                                    </p:animEffect>
                                  </p:childTnLst>
                                </p:cTn>
                              </p:par>
                            </p:childTnLst>
                          </p:cTn>
                        </p:par>
                        <p:par>
                          <p:cTn id="84" fill="hold" nodeType="afterGroup">
                            <p:stCondLst>
                              <p:cond delay="9000"/>
                            </p:stCondLst>
                            <p:childTnLst>
                              <p:par>
                                <p:cTn id="85" presetID="22" presetClass="entr" presetSubtype="8" fill="hold" nodeType="after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wipe(left)">
                                      <p:cBhvr>
                                        <p:cTn id="87" dur="500"/>
                                        <p:tgtEl>
                                          <p:spTgt spid="70"/>
                                        </p:tgtEl>
                                      </p:cBhvr>
                                    </p:animEffect>
                                  </p:childTnLst>
                                </p:cTn>
                              </p:par>
                            </p:childTnLst>
                          </p:cTn>
                        </p:par>
                        <p:par>
                          <p:cTn id="88" fill="hold" nodeType="afterGroup">
                            <p:stCondLst>
                              <p:cond delay="9500"/>
                            </p:stCondLst>
                            <p:childTnLst>
                              <p:par>
                                <p:cTn id="89" presetID="22" presetClass="entr" presetSubtype="8" fill="hold" nodeType="after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wipe(left)">
                                      <p:cBhvr>
                                        <p:cTn id="91" dur="500"/>
                                        <p:tgtEl>
                                          <p:spTgt spid="63"/>
                                        </p:tgtEl>
                                      </p:cBhvr>
                                    </p:animEffect>
                                  </p:childTnLst>
                                </p:cTn>
                              </p:par>
                            </p:childTnLst>
                          </p:cTn>
                        </p:par>
                        <p:par>
                          <p:cTn id="92" fill="hold" nodeType="afterGroup">
                            <p:stCondLst>
                              <p:cond delay="10000"/>
                            </p:stCondLst>
                            <p:childTnLst>
                              <p:par>
                                <p:cTn id="93" presetID="22" presetClass="entr" presetSubtype="1" fill="hold" nodeType="after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wipe(up)">
                                      <p:cBhvr>
                                        <p:cTn id="95" dur="500"/>
                                        <p:tgtEl>
                                          <p:spTgt spid="57"/>
                                        </p:tgtEl>
                                      </p:cBhvr>
                                    </p:animEffect>
                                  </p:childTnLst>
                                </p:cTn>
                              </p:par>
                            </p:childTnLst>
                          </p:cTn>
                        </p:par>
                        <p:par>
                          <p:cTn id="96" fill="hold" nodeType="afterGroup">
                            <p:stCondLst>
                              <p:cond delay="10500"/>
                            </p:stCondLst>
                            <p:childTnLst>
                              <p:par>
                                <p:cTn id="97" presetID="22" presetClass="entr" presetSubtype="8" fill="hold" nodeType="afterEffect">
                                  <p:stCondLst>
                                    <p:cond delay="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par>
                          <p:cTn id="100" fill="hold" nodeType="afterGroup">
                            <p:stCondLst>
                              <p:cond delay="11000"/>
                            </p:stCondLst>
                            <p:childTnLst>
                              <p:par>
                                <p:cTn id="101" presetID="22" presetClass="entr" presetSubtype="8" fill="hold" nodeType="afterEffect">
                                  <p:stCondLst>
                                    <p:cond delay="0"/>
                                  </p:stCondLst>
                                  <p:childTnLst>
                                    <p:set>
                                      <p:cBhvr>
                                        <p:cTn id="102" dur="1" fill="hold">
                                          <p:stCondLst>
                                            <p:cond delay="0"/>
                                          </p:stCondLst>
                                        </p:cTn>
                                        <p:tgtEl>
                                          <p:spTgt spid="84"/>
                                        </p:tgtEl>
                                        <p:attrNameLst>
                                          <p:attrName>style.visibility</p:attrName>
                                        </p:attrNameLst>
                                      </p:cBhvr>
                                      <p:to>
                                        <p:strVal val="visible"/>
                                      </p:to>
                                    </p:set>
                                    <p:animEffect transition="in" filter="wipe(left)">
                                      <p:cBhvr>
                                        <p:cTn id="103" dur="500"/>
                                        <p:tgtEl>
                                          <p:spTgt spid="84"/>
                                        </p:tgtEl>
                                      </p:cBhvr>
                                    </p:animEffect>
                                  </p:childTnLst>
                                </p:cTn>
                              </p:par>
                            </p:childTnLst>
                          </p:cTn>
                        </p:par>
                        <p:par>
                          <p:cTn id="104" fill="hold" nodeType="afterGroup">
                            <p:stCondLst>
                              <p:cond delay="11500"/>
                            </p:stCondLst>
                            <p:childTnLst>
                              <p:par>
                                <p:cTn id="105" presetID="22" presetClass="entr" presetSubtype="1" fill="hold" nodeType="afterEffect">
                                  <p:stCondLst>
                                    <p:cond delay="0"/>
                                  </p:stCondLst>
                                  <p:childTnLst>
                                    <p:set>
                                      <p:cBhvr>
                                        <p:cTn id="106" dur="1" fill="hold">
                                          <p:stCondLst>
                                            <p:cond delay="0"/>
                                          </p:stCondLst>
                                        </p:cTn>
                                        <p:tgtEl>
                                          <p:spTgt spid="74"/>
                                        </p:tgtEl>
                                        <p:attrNameLst>
                                          <p:attrName>style.visibility</p:attrName>
                                        </p:attrNameLst>
                                      </p:cBhvr>
                                      <p:to>
                                        <p:strVal val="visible"/>
                                      </p:to>
                                    </p:set>
                                    <p:animEffect transition="in" filter="wipe(up)">
                                      <p:cBhvr>
                                        <p:cTn id="107" dur="500"/>
                                        <p:tgtEl>
                                          <p:spTgt spid="74"/>
                                        </p:tgtEl>
                                      </p:cBhvr>
                                    </p:animEffect>
                                  </p:childTnLst>
                                </p:cTn>
                              </p:par>
                            </p:childTnLst>
                          </p:cTn>
                        </p:par>
                        <p:par>
                          <p:cTn id="108" fill="hold" nodeType="afterGroup">
                            <p:stCondLst>
                              <p:cond delay="12000"/>
                            </p:stCondLst>
                            <p:childTnLst>
                              <p:par>
                                <p:cTn id="109" presetID="22" presetClass="entr" presetSubtype="8" fill="hold" nodeType="after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wipe(left)">
                                      <p:cBhvr>
                                        <p:cTn id="111" dur="500"/>
                                        <p:tgtEl>
                                          <p:spTgt spid="69"/>
                                        </p:tgtEl>
                                      </p:cBhvr>
                                    </p:animEffect>
                                  </p:childTnLst>
                                </p:cTn>
                              </p:par>
                            </p:childTnLst>
                          </p:cTn>
                        </p:par>
                        <p:par>
                          <p:cTn id="112" fill="hold" nodeType="afterGroup">
                            <p:stCondLst>
                              <p:cond delay="12500"/>
                            </p:stCondLst>
                            <p:childTnLst>
                              <p:par>
                                <p:cTn id="113" presetID="22" presetClass="entr" presetSubtype="1" fill="hold" nodeType="after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wipe(up)">
                                      <p:cBhvr>
                                        <p:cTn id="115" dur="500"/>
                                        <p:tgtEl>
                                          <p:spTgt spid="79"/>
                                        </p:tgtEl>
                                      </p:cBhvr>
                                    </p:animEffect>
                                  </p:childTnLst>
                                </p:cTn>
                              </p:par>
                            </p:childTnLst>
                          </p:cTn>
                        </p:par>
                        <p:par>
                          <p:cTn id="116" fill="hold" nodeType="afterGroup">
                            <p:stCondLst>
                              <p:cond delay="13000"/>
                            </p:stCondLst>
                            <p:childTnLst>
                              <p:par>
                                <p:cTn id="117" presetID="22" presetClass="entr" presetSubtype="8" fill="hold" nodeType="afterEffect">
                                  <p:stCondLst>
                                    <p:cond delay="0"/>
                                  </p:stCondLst>
                                  <p:childTnLst>
                                    <p:set>
                                      <p:cBhvr>
                                        <p:cTn id="118" dur="1" fill="hold">
                                          <p:stCondLst>
                                            <p:cond delay="0"/>
                                          </p:stCondLst>
                                        </p:cTn>
                                        <p:tgtEl>
                                          <p:spTgt spid="71"/>
                                        </p:tgtEl>
                                        <p:attrNameLst>
                                          <p:attrName>style.visibility</p:attrName>
                                        </p:attrNameLst>
                                      </p:cBhvr>
                                      <p:to>
                                        <p:strVal val="visible"/>
                                      </p:to>
                                    </p:set>
                                    <p:animEffect transition="in" filter="wipe(left)">
                                      <p:cBhvr>
                                        <p:cTn id="11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p:bldP spid="24" grpId="0"/>
      <p:bldP spid="4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DF770D5A-3DEC-4F4C-A27B-6F03980C1D7E}"/>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171011" name="Rectangle 3">
            <a:extLst>
              <a:ext uri="{FF2B5EF4-FFF2-40B4-BE49-F238E27FC236}">
                <a16:creationId xmlns:a16="http://schemas.microsoft.com/office/drawing/2014/main" id="{5DB3644D-5AB3-47CA-9D81-BEA7BAE5E774}"/>
              </a:ext>
            </a:extLst>
          </p:cNvPr>
          <p:cNvSpPr>
            <a:spLocks noGrp="1"/>
          </p:cNvSpPr>
          <p:nvPr>
            <p:ph idx="1"/>
          </p:nvPr>
        </p:nvSpPr>
        <p:spPr>
          <a:xfrm>
            <a:off x="179388" y="1600200"/>
            <a:ext cx="8507412" cy="4525963"/>
          </a:xfrm>
        </p:spPr>
        <p:txBody>
          <a:bodyPr/>
          <a:lstStyle/>
          <a:p>
            <a:pPr marL="812800" indent="-457200"/>
            <a:r>
              <a:rPr lang="zh-TW" altLang="en-US"/>
              <a:t>當冰淇淋市場有剩餘現象時，賣者會發現他們的冷凍櫃中塞滿了他們想要賣卻無法賣出的冰淇淋。</a:t>
            </a:r>
            <a:endParaRPr lang="en-US" altLang="zh-TW"/>
          </a:p>
          <a:p>
            <a:pPr marL="812800" indent="-457200">
              <a:spcBef>
                <a:spcPts val="1200"/>
              </a:spcBef>
            </a:pPr>
            <a:r>
              <a:rPr lang="zh-TW" altLang="en-US"/>
              <a:t>面對此一情況，賣者會降價求售。當價格下降時，從圖</a:t>
            </a:r>
            <a:r>
              <a:rPr lang="en-US" altLang="zh-TW"/>
              <a:t>9</a:t>
            </a:r>
            <a:r>
              <a:rPr lang="zh-TW" altLang="en-US"/>
              <a:t>（</a:t>
            </a:r>
            <a:r>
              <a:rPr lang="en-US" altLang="zh-TW"/>
              <a:t>a</a:t>
            </a:r>
            <a:r>
              <a:rPr lang="zh-TW" altLang="en-US"/>
              <a:t>）可以看出，需求量會增加且供給量會減少，從而剩餘情況獲得改善。賣者會持續降價，直到市場達成均衡為止。 </a:t>
            </a:r>
            <a:r>
              <a:rPr lang="en-US" altLang="zh-TW"/>
              <a:t>	</a:t>
            </a:r>
          </a:p>
        </p:txBody>
      </p:sp>
      <p:sp>
        <p:nvSpPr>
          <p:cNvPr id="171012" name="投影片編號版面配置區 5">
            <a:extLst>
              <a:ext uri="{FF2B5EF4-FFF2-40B4-BE49-F238E27FC236}">
                <a16:creationId xmlns:a16="http://schemas.microsoft.com/office/drawing/2014/main" id="{1979B4A2-1027-4659-94B6-7A03FBEFA054}"/>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22C981D-F01C-4BF4-B67C-022FF3DBC499}"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79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88B30B8-3585-4617-B2E0-784F6BE93F30}"/>
              </a:ext>
            </a:extLst>
          </p:cNvPr>
          <p:cNvSpPr>
            <a:spLocks noGrp="1"/>
          </p:cNvSpPr>
          <p:nvPr>
            <p:ph type="title"/>
          </p:nvPr>
        </p:nvSpPr>
        <p:spPr>
          <a:xfrm>
            <a:off x="2051050" y="44450"/>
            <a:ext cx="6635750" cy="1143000"/>
          </a:xfrm>
        </p:spPr>
        <p:txBody>
          <a:bodyPr/>
          <a:lstStyle/>
          <a:p>
            <a:pPr eaLnBrk="1" hangingPunct="1"/>
            <a:r>
              <a:rPr lang="zh-TW" altLang="en-US"/>
              <a:t>何謂市場？</a:t>
            </a:r>
          </a:p>
        </p:txBody>
      </p:sp>
      <p:sp>
        <p:nvSpPr>
          <p:cNvPr id="90115" name="Rectangle 3">
            <a:extLst>
              <a:ext uri="{FF2B5EF4-FFF2-40B4-BE49-F238E27FC236}">
                <a16:creationId xmlns:a16="http://schemas.microsoft.com/office/drawing/2014/main" id="{2A6F974F-E6E8-4205-9D12-31F8819E795B}"/>
              </a:ext>
            </a:extLst>
          </p:cNvPr>
          <p:cNvSpPr>
            <a:spLocks noGrp="1"/>
          </p:cNvSpPr>
          <p:nvPr>
            <p:ph idx="1"/>
          </p:nvPr>
        </p:nvSpPr>
        <p:spPr/>
        <p:txBody>
          <a:bodyPr/>
          <a:lstStyle/>
          <a:p>
            <a:pPr eaLnBrk="1" hangingPunct="1">
              <a:defRPr/>
            </a:pPr>
            <a:r>
              <a:rPr lang="zh-TW" altLang="en-US" dirty="0"/>
              <a:t>市場有很多種形式。</a:t>
            </a:r>
          </a:p>
          <a:p>
            <a:pPr eaLnBrk="1" hangingPunct="1">
              <a:defRPr/>
            </a:pPr>
            <a:endParaRPr lang="zh-TW" altLang="en-US" sz="700" dirty="0"/>
          </a:p>
          <a:p>
            <a:pPr eaLnBrk="1" hangingPunct="1">
              <a:buFont typeface="Arial" panose="020B0604020202020204" pitchFamily="34" charset="0"/>
              <a:buNone/>
              <a:defRPr/>
            </a:pPr>
            <a:r>
              <a:rPr lang="en-US" altLang="zh-TW" dirty="0"/>
              <a:t>	</a:t>
            </a:r>
            <a:r>
              <a:rPr lang="zh-TW" altLang="en-US" dirty="0"/>
              <a:t>有時市場是很有組織的，如小麥與玉米等農產品市場。</a:t>
            </a:r>
          </a:p>
          <a:p>
            <a:pPr eaLnBrk="1" hangingPunct="1">
              <a:buFont typeface="Arial" panose="020B0604020202020204" pitchFamily="34" charset="0"/>
              <a:buNone/>
              <a:defRPr/>
            </a:pPr>
            <a:r>
              <a:rPr lang="en-US" altLang="zh-TW" sz="700" dirty="0"/>
              <a:t> </a:t>
            </a:r>
            <a:endParaRPr lang="zh-TW" altLang="en-US" sz="700" dirty="0"/>
          </a:p>
          <a:p>
            <a:pPr marL="355600" indent="0">
              <a:buFont typeface="Arial" panose="020B0604020202020204" pitchFamily="34" charset="0"/>
              <a:buNone/>
              <a:defRPr/>
            </a:pPr>
            <a:r>
              <a:rPr lang="zh-TW" altLang="en-US" dirty="0"/>
              <a:t>在這些市場，買者與賣者在特定的時間與地點會面。買者與賣者都知道他們在不同價格下，想要購買與銷售的數量；然後拍賣人（</a:t>
            </a:r>
            <a:r>
              <a:rPr lang="en-US" altLang="zh-TW" dirty="0"/>
              <a:t>auctioneer</a:t>
            </a:r>
            <a:r>
              <a:rPr lang="zh-TW" altLang="en-US" dirty="0"/>
              <a:t>）會維持秩序、安排銷售，並敲定使買者與賣者的力量達成平衡的價格，而讓整個交易過程得以順暢。</a:t>
            </a:r>
          </a:p>
        </p:txBody>
      </p:sp>
      <p:sp>
        <p:nvSpPr>
          <p:cNvPr id="92164" name="投影片編號版面配置區 5">
            <a:extLst>
              <a:ext uri="{FF2B5EF4-FFF2-40B4-BE49-F238E27FC236}">
                <a16:creationId xmlns:a16="http://schemas.microsoft.com/office/drawing/2014/main" id="{F1242839-9999-44E6-8164-F4810D6A688A}"/>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93E8AC9-58CD-4BC4-9DF7-78F51533D794}"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AA6F1A4C-1135-45D0-B83B-2DCF244C198E}"/>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375811" name="Rectangle 3">
            <a:extLst>
              <a:ext uri="{FF2B5EF4-FFF2-40B4-BE49-F238E27FC236}">
                <a16:creationId xmlns:a16="http://schemas.microsoft.com/office/drawing/2014/main" id="{E4112635-142A-4FDD-874E-9EB0EA9ED2FB}"/>
              </a:ext>
            </a:extLst>
          </p:cNvPr>
          <p:cNvSpPr>
            <a:spLocks noGrp="1"/>
          </p:cNvSpPr>
          <p:nvPr>
            <p:ph idx="1"/>
          </p:nvPr>
        </p:nvSpPr>
        <p:spPr/>
        <p:txBody>
          <a:bodyPr/>
          <a:lstStyle/>
          <a:p>
            <a:pPr eaLnBrk="1" hangingPunct="1">
              <a:buFont typeface="Arial" charset="0"/>
              <a:buChar char="•"/>
              <a:defRPr/>
            </a:pPr>
            <a:r>
              <a:rPr lang="zh-TW" altLang="en-US" dirty="0"/>
              <a:t>圖</a:t>
            </a:r>
            <a:r>
              <a:rPr lang="en-US" altLang="zh-TW" dirty="0"/>
              <a:t>9</a:t>
            </a:r>
            <a:r>
              <a:rPr lang="zh-TW" altLang="en-US" dirty="0"/>
              <a:t>（</a:t>
            </a:r>
            <a:r>
              <a:rPr lang="en-US" altLang="zh-TW" dirty="0"/>
              <a:t>b</a:t>
            </a:r>
            <a:r>
              <a:rPr lang="zh-TW" altLang="en-US" dirty="0"/>
              <a:t>）顯示另一種情況。</a:t>
            </a:r>
          </a:p>
          <a:p>
            <a:pPr marL="355600" indent="0">
              <a:spcBef>
                <a:spcPts val="1200"/>
              </a:spcBef>
              <a:buFont typeface="Arial" panose="020B0604020202020204" pitchFamily="34" charset="0"/>
              <a:buNone/>
              <a:defRPr/>
            </a:pPr>
            <a:r>
              <a:rPr lang="zh-TW" altLang="en-US" dirty="0"/>
              <a:t>市場一開始的價格為每球</a:t>
            </a:r>
            <a:r>
              <a:rPr lang="en-US" altLang="zh-TW" dirty="0"/>
              <a:t>3 </a:t>
            </a:r>
            <a:r>
              <a:rPr lang="zh-TW" altLang="en-US" dirty="0"/>
              <a:t>美元，低於均衡價格。</a:t>
            </a:r>
            <a:endParaRPr lang="en-US" altLang="zh-TW" dirty="0"/>
          </a:p>
          <a:p>
            <a:pPr marL="355600" indent="0">
              <a:spcBef>
                <a:spcPts val="1200"/>
              </a:spcBef>
              <a:buFont typeface="Arial" panose="020B0604020202020204" pitchFamily="34" charset="0"/>
              <a:buNone/>
              <a:defRPr/>
            </a:pPr>
            <a:r>
              <a:rPr lang="zh-TW" altLang="en-US" dirty="0"/>
              <a:t>在每球</a:t>
            </a:r>
            <a:r>
              <a:rPr lang="en-US" altLang="zh-TW" dirty="0"/>
              <a:t>3 </a:t>
            </a:r>
            <a:r>
              <a:rPr lang="zh-TW" altLang="en-US" dirty="0"/>
              <a:t>美元的價格下，市場需求量（</a:t>
            </a:r>
            <a:r>
              <a:rPr lang="en-US" altLang="zh-TW" dirty="0"/>
              <a:t>10 </a:t>
            </a:r>
            <a:r>
              <a:rPr lang="zh-TW" altLang="en-US" dirty="0"/>
              <a:t>球）超過市場供給量（</a:t>
            </a:r>
            <a:r>
              <a:rPr lang="en-US" altLang="zh-TW" dirty="0"/>
              <a:t>4 </a:t>
            </a:r>
            <a:r>
              <a:rPr lang="zh-TW" altLang="en-US" dirty="0"/>
              <a:t>球）。我們稱此時有</a:t>
            </a:r>
            <a:r>
              <a:rPr lang="zh-TW" altLang="en-US" b="1" dirty="0">
                <a:solidFill>
                  <a:srgbClr val="FF0000"/>
                </a:solidFill>
              </a:rPr>
              <a:t>短缺</a:t>
            </a:r>
            <a:r>
              <a:rPr lang="zh-TW" altLang="en-US" dirty="0"/>
              <a:t>現象：買者無法在現行價格下買到他們想要購買的所有數量。</a:t>
            </a:r>
            <a:endParaRPr lang="en-US" altLang="zh-TW" dirty="0"/>
          </a:p>
          <a:p>
            <a:pPr marL="355600" indent="0">
              <a:spcBef>
                <a:spcPts val="1200"/>
              </a:spcBef>
              <a:buFont typeface="Arial" panose="020B0604020202020204" pitchFamily="34" charset="0"/>
              <a:buNone/>
              <a:defRPr/>
            </a:pPr>
            <a:r>
              <a:rPr lang="zh-TW" altLang="en-US" dirty="0"/>
              <a:t>短缺有時稱為</a:t>
            </a:r>
            <a:r>
              <a:rPr lang="zh-TW" altLang="en-US" b="1" dirty="0">
                <a:solidFill>
                  <a:srgbClr val="FF0000"/>
                </a:solidFill>
              </a:rPr>
              <a:t>超額需求</a:t>
            </a:r>
            <a:r>
              <a:rPr lang="zh-TW" altLang="en-US" dirty="0"/>
              <a:t>（</a:t>
            </a:r>
            <a:r>
              <a:rPr lang="en-US" altLang="zh-TW" dirty="0"/>
              <a:t>excess demand</a:t>
            </a:r>
            <a:r>
              <a:rPr lang="zh-TW" altLang="en-US" dirty="0"/>
              <a:t>）。 </a:t>
            </a:r>
            <a:r>
              <a:rPr lang="en-US" altLang="zh-TW" dirty="0"/>
              <a:t>	</a:t>
            </a:r>
          </a:p>
        </p:txBody>
      </p:sp>
      <p:sp>
        <p:nvSpPr>
          <p:cNvPr id="172036" name="投影片編號版面配置區 5">
            <a:extLst>
              <a:ext uri="{FF2B5EF4-FFF2-40B4-BE49-F238E27FC236}">
                <a16:creationId xmlns:a16="http://schemas.microsoft.com/office/drawing/2014/main" id="{E99D3E8E-4068-4420-8CDB-EFA4BD3AAD7F}"/>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6E726F16-A041-4354-9B2A-B79790FD5DAA}"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EE4ADEED-E48A-41A7-BCE0-B1D54479648E}"/>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173059" name="Rectangle 3">
            <a:extLst>
              <a:ext uri="{FF2B5EF4-FFF2-40B4-BE49-F238E27FC236}">
                <a16:creationId xmlns:a16="http://schemas.microsoft.com/office/drawing/2014/main" id="{16573D66-2AAB-4B9D-A5CE-C68BA8E4DC72}"/>
              </a:ext>
            </a:extLst>
          </p:cNvPr>
          <p:cNvSpPr>
            <a:spLocks noGrp="1"/>
          </p:cNvSpPr>
          <p:nvPr>
            <p:ph idx="1"/>
          </p:nvPr>
        </p:nvSpPr>
        <p:spPr>
          <a:xfrm>
            <a:off x="179388" y="1600200"/>
            <a:ext cx="8507412" cy="4525963"/>
          </a:xfrm>
        </p:spPr>
        <p:txBody>
          <a:bodyPr/>
          <a:lstStyle/>
          <a:p>
            <a:pPr marL="812800" indent="-457200"/>
            <a:r>
              <a:rPr lang="zh-TW" altLang="en-US"/>
              <a:t>當冰淇淋市場有短缺現象時，買者排很長的隊伍，還不一定買得到。</a:t>
            </a:r>
            <a:endParaRPr lang="en-US" altLang="zh-TW"/>
          </a:p>
          <a:p>
            <a:pPr marL="812800" indent="-457200"/>
            <a:r>
              <a:rPr lang="zh-TW" altLang="en-US"/>
              <a:t>賣者看到這樣的現象，會調高售價來增加獲利。</a:t>
            </a:r>
            <a:endParaRPr lang="en-US" altLang="zh-TW"/>
          </a:p>
          <a:p>
            <a:pPr marL="812800" indent="-457200"/>
            <a:r>
              <a:rPr lang="zh-TW" altLang="en-US"/>
              <a:t>當價格調高時，從圖</a:t>
            </a:r>
            <a:r>
              <a:rPr lang="en-US" altLang="zh-TW"/>
              <a:t>9</a:t>
            </a:r>
            <a:r>
              <a:rPr lang="zh-TW" altLang="en-US"/>
              <a:t>（</a:t>
            </a:r>
            <a:r>
              <a:rPr lang="en-US" altLang="zh-TW"/>
              <a:t>b</a:t>
            </a:r>
            <a:r>
              <a:rPr lang="zh-TW" altLang="en-US"/>
              <a:t>）可以看出，供給量會增加，且需求量會減少，從而短缺情況獲得改善。賣者會持續調高價格，直到市場達成均衡為止。</a:t>
            </a:r>
            <a:endParaRPr lang="en-US" altLang="zh-TW"/>
          </a:p>
        </p:txBody>
      </p:sp>
      <p:sp>
        <p:nvSpPr>
          <p:cNvPr id="173060" name="投影片編號版面配置區 5">
            <a:extLst>
              <a:ext uri="{FF2B5EF4-FFF2-40B4-BE49-F238E27FC236}">
                <a16:creationId xmlns:a16="http://schemas.microsoft.com/office/drawing/2014/main" id="{2AC01F7B-EBBB-431D-9A83-0746D2765FB3}"/>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13BCABAE-C2FC-4CFE-9C3E-EA2E927CE865}"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259F673C-65FD-4EC1-AD69-C8F52C8C5851}"/>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377859" name="Rectangle 3">
            <a:extLst>
              <a:ext uri="{FF2B5EF4-FFF2-40B4-BE49-F238E27FC236}">
                <a16:creationId xmlns:a16="http://schemas.microsoft.com/office/drawing/2014/main" id="{350E3B7E-6642-47EF-A356-D2989FBF6623}"/>
              </a:ext>
            </a:extLst>
          </p:cNvPr>
          <p:cNvSpPr>
            <a:spLocks noGrp="1"/>
          </p:cNvSpPr>
          <p:nvPr>
            <p:ph idx="1"/>
          </p:nvPr>
        </p:nvSpPr>
        <p:spPr/>
        <p:txBody>
          <a:bodyPr/>
          <a:lstStyle/>
          <a:p>
            <a:pPr>
              <a:defRPr/>
            </a:pPr>
            <a:r>
              <a:rPr lang="zh-TW" altLang="en-US" dirty="0"/>
              <a:t>當市場價格偏離均衡價格時，賣者與買者的行為會</a:t>
            </a:r>
            <a:r>
              <a:rPr lang="zh-TW" altLang="en-US" b="1" dirty="0">
                <a:solidFill>
                  <a:srgbClr val="FF0000"/>
                </a:solidFill>
                <a:effectLst>
                  <a:outerShdw blurRad="38100" dist="38100" dir="2700000" algn="tl">
                    <a:srgbClr val="C0C0C0"/>
                  </a:outerShdw>
                </a:effectLst>
              </a:rPr>
              <a:t>自動地</a:t>
            </a:r>
            <a:r>
              <a:rPr lang="zh-TW" altLang="en-US" dirty="0"/>
              <a:t>促使市場價格重新回到均衡價格，而使市場重新達成均衡。</a:t>
            </a:r>
            <a:endParaRPr lang="en-US" altLang="zh-TW" dirty="0"/>
          </a:p>
          <a:p>
            <a:pPr marL="355600" indent="0">
              <a:spcBef>
                <a:spcPts val="1200"/>
              </a:spcBef>
              <a:buFont typeface="Arial" panose="020B0604020202020204" pitchFamily="34" charset="0"/>
              <a:buNone/>
              <a:defRPr/>
            </a:pPr>
            <a:r>
              <a:rPr lang="zh-TW" altLang="en-US" dirty="0"/>
              <a:t>此時，市場價格不會有向上或向下調整的壓力。市場重新回到均衡的速度會有多快，決定於價格調整的速度有多快，而每個市場的價格調整速度並不相同。</a:t>
            </a:r>
            <a:endParaRPr lang="en-US" altLang="zh-TW" dirty="0"/>
          </a:p>
          <a:p>
            <a:pPr marL="0" indent="0" eaLnBrk="1" hangingPunct="1">
              <a:buFont typeface="Arial" panose="020B0604020202020204" pitchFamily="34" charset="0"/>
              <a:buNone/>
              <a:defRPr/>
            </a:pPr>
            <a:endParaRPr lang="en-US" altLang="zh-TW" dirty="0"/>
          </a:p>
        </p:txBody>
      </p:sp>
      <p:sp>
        <p:nvSpPr>
          <p:cNvPr id="174084" name="投影片編號版面配置區 5">
            <a:extLst>
              <a:ext uri="{FF2B5EF4-FFF2-40B4-BE49-F238E27FC236}">
                <a16:creationId xmlns:a16="http://schemas.microsoft.com/office/drawing/2014/main" id="{EF97DF31-A9CB-41AE-A381-49CDC6D076C2}"/>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5885079-F1AB-4591-B39E-57F6A0F78A00}"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E1B2B7DA-B671-4C17-B826-6FCBABB113EA}"/>
              </a:ext>
            </a:extLst>
          </p:cNvPr>
          <p:cNvSpPr>
            <a:spLocks noGrp="1"/>
          </p:cNvSpPr>
          <p:nvPr>
            <p:ph type="title"/>
          </p:nvPr>
        </p:nvSpPr>
        <p:spPr>
          <a:xfrm>
            <a:off x="2051050" y="44450"/>
            <a:ext cx="6635750" cy="1143000"/>
          </a:xfrm>
        </p:spPr>
        <p:txBody>
          <a:bodyPr/>
          <a:lstStyle/>
          <a:p>
            <a:pPr eaLnBrk="1" hangingPunct="1"/>
            <a:r>
              <a:rPr lang="zh-TW" altLang="en-US"/>
              <a:t>均衡</a:t>
            </a:r>
          </a:p>
        </p:txBody>
      </p:sp>
      <p:sp>
        <p:nvSpPr>
          <p:cNvPr id="378883" name="Rectangle 3">
            <a:extLst>
              <a:ext uri="{FF2B5EF4-FFF2-40B4-BE49-F238E27FC236}">
                <a16:creationId xmlns:a16="http://schemas.microsoft.com/office/drawing/2014/main" id="{B0FF55BB-29C4-4F42-9A0C-7A8D84019282}"/>
              </a:ext>
            </a:extLst>
          </p:cNvPr>
          <p:cNvSpPr>
            <a:spLocks noGrp="1"/>
          </p:cNvSpPr>
          <p:nvPr>
            <p:ph idx="1"/>
          </p:nvPr>
        </p:nvSpPr>
        <p:spPr>
          <a:xfrm>
            <a:off x="107950" y="1600200"/>
            <a:ext cx="8578850" cy="4525963"/>
          </a:xfrm>
        </p:spPr>
        <p:txBody>
          <a:bodyPr/>
          <a:lstStyle/>
          <a:p>
            <a:pPr marL="812800" indent="-457200">
              <a:spcBef>
                <a:spcPts val="1200"/>
              </a:spcBef>
              <a:defRPr/>
            </a:pPr>
            <a:r>
              <a:rPr lang="zh-TW" altLang="en-US" dirty="0"/>
              <a:t>在大部分的自由市場裡，因為價格最終會回到均衡水準，所以剩餘或短缺現象只是暫時的。</a:t>
            </a:r>
            <a:endParaRPr lang="en-US" altLang="zh-TW" dirty="0"/>
          </a:p>
          <a:p>
            <a:pPr marL="812800" indent="-457200">
              <a:spcBef>
                <a:spcPts val="1200"/>
              </a:spcBef>
              <a:defRPr/>
            </a:pPr>
            <a:r>
              <a:rPr lang="zh-TW" altLang="en-US" dirty="0"/>
              <a:t>這種情況相當普遍，所以我們稱它為</a:t>
            </a:r>
            <a:endParaRPr lang="en-US" altLang="zh-TW" dirty="0"/>
          </a:p>
          <a:p>
            <a:pPr marL="812800" indent="-457200">
              <a:spcBef>
                <a:spcPts val="1200"/>
              </a:spcBef>
              <a:defRPr/>
            </a:pPr>
            <a:r>
              <a:rPr lang="zh-TW" altLang="en-US" b="1" dirty="0">
                <a:solidFill>
                  <a:srgbClr val="FF0000"/>
                </a:solidFill>
                <a:effectLst>
                  <a:outerShdw blurRad="38100" dist="38100" dir="2700000" algn="tl">
                    <a:srgbClr val="C0C0C0"/>
                  </a:outerShdw>
                </a:effectLst>
              </a:rPr>
              <a:t>供需法則：任一商品的價格會調整，而使該商品的供給量與需求量達成平衡。</a:t>
            </a:r>
            <a:endParaRPr lang="en-US" altLang="zh-TW" b="1" dirty="0">
              <a:solidFill>
                <a:srgbClr val="FF0000"/>
              </a:solidFill>
              <a:effectLst>
                <a:outerShdw blurRad="38100" dist="38100" dir="2700000" algn="tl">
                  <a:srgbClr val="C0C0C0"/>
                </a:outerShdw>
              </a:effectLst>
            </a:endParaRPr>
          </a:p>
        </p:txBody>
      </p:sp>
      <p:sp>
        <p:nvSpPr>
          <p:cNvPr id="175108" name="投影片編號版面配置區 5">
            <a:extLst>
              <a:ext uri="{FF2B5EF4-FFF2-40B4-BE49-F238E27FC236}">
                <a16:creationId xmlns:a16="http://schemas.microsoft.com/office/drawing/2014/main" id="{5CE2630C-37D8-4BFE-B05A-C246883B2E21}"/>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E8C32124-571F-45AE-8D2B-B34BCB18E994}"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A821DB4D-348D-4C1F-A59B-FAEEAE3F208C}"/>
              </a:ext>
            </a:extLst>
          </p:cNvPr>
          <p:cNvSpPr>
            <a:spLocks noGrp="1"/>
          </p:cNvSpPr>
          <p:nvPr>
            <p:ph type="title"/>
          </p:nvPr>
        </p:nvSpPr>
        <p:spPr>
          <a:xfrm>
            <a:off x="2051050" y="44450"/>
            <a:ext cx="6635750" cy="1143000"/>
          </a:xfrm>
        </p:spPr>
        <p:txBody>
          <a:bodyPr/>
          <a:lstStyle/>
          <a:p>
            <a:pPr eaLnBrk="1" hangingPunct="1"/>
            <a:r>
              <a:rPr lang="zh-TW" altLang="en-US"/>
              <a:t>分析均衡變動的三個步驟</a:t>
            </a:r>
          </a:p>
        </p:txBody>
      </p:sp>
      <p:sp>
        <p:nvSpPr>
          <p:cNvPr id="174083" name="Rectangle 3">
            <a:extLst>
              <a:ext uri="{FF2B5EF4-FFF2-40B4-BE49-F238E27FC236}">
                <a16:creationId xmlns:a16="http://schemas.microsoft.com/office/drawing/2014/main" id="{11860329-222A-4CCF-8CC6-BAD15E921795}"/>
              </a:ext>
            </a:extLst>
          </p:cNvPr>
          <p:cNvSpPr>
            <a:spLocks noGrp="1"/>
          </p:cNvSpPr>
          <p:nvPr>
            <p:ph idx="1"/>
          </p:nvPr>
        </p:nvSpPr>
        <p:spPr/>
        <p:txBody>
          <a:bodyPr/>
          <a:lstStyle/>
          <a:p>
            <a:pPr>
              <a:spcBef>
                <a:spcPts val="1200"/>
              </a:spcBef>
              <a:defRPr/>
            </a:pPr>
            <a:r>
              <a:rPr lang="zh-TW" altLang="en-US" dirty="0"/>
              <a:t>到目前為止，我們分析了供給與需求如何共同決定市場均衡，進而決定買者購買和賣者生產的商品其價格與數量。</a:t>
            </a:r>
            <a:endParaRPr lang="en-US" altLang="zh-TW" dirty="0"/>
          </a:p>
          <a:p>
            <a:pPr marL="355600" indent="0">
              <a:spcBef>
                <a:spcPts val="1200"/>
              </a:spcBef>
              <a:buFont typeface="Arial" panose="020B0604020202020204" pitchFamily="34" charset="0"/>
              <a:buNone/>
              <a:defRPr/>
            </a:pPr>
            <a:r>
              <a:rPr lang="zh-TW" altLang="en-US" dirty="0"/>
              <a:t>均衡價格與數量決定於供給曲線與需求曲線的位置。</a:t>
            </a:r>
            <a:endParaRPr lang="en-US" altLang="zh-TW" dirty="0"/>
          </a:p>
          <a:p>
            <a:pPr marL="355600" indent="0">
              <a:spcBef>
                <a:spcPts val="1200"/>
              </a:spcBef>
              <a:buFont typeface="Arial" panose="020B0604020202020204" pitchFamily="34" charset="0"/>
              <a:buNone/>
              <a:defRPr/>
            </a:pPr>
            <a:r>
              <a:rPr lang="zh-TW" altLang="en-US" dirty="0"/>
              <a:t>當某個事件使其中一條曲線移動時，市場均衡隨之變動，從而產生新的均衡價格與數量。</a:t>
            </a:r>
            <a:endParaRPr lang="en-US" altLang="zh-TW" dirty="0"/>
          </a:p>
          <a:p>
            <a:pPr>
              <a:spcBef>
                <a:spcPts val="1200"/>
              </a:spcBef>
              <a:defRPr/>
            </a:pPr>
            <a:endParaRPr lang="en-US" altLang="zh-TW" dirty="0"/>
          </a:p>
        </p:txBody>
      </p:sp>
      <p:sp>
        <p:nvSpPr>
          <p:cNvPr id="176132" name="投影片編號版面配置區 5">
            <a:extLst>
              <a:ext uri="{FF2B5EF4-FFF2-40B4-BE49-F238E27FC236}">
                <a16:creationId xmlns:a16="http://schemas.microsoft.com/office/drawing/2014/main" id="{581C40CE-7160-495B-9DF4-96A06A4AB00A}"/>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181CB96E-1632-4EC3-A18A-6E40FD2DBCD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DB500E0E-BD2A-49CF-8035-5C646BD30DED}"/>
              </a:ext>
            </a:extLst>
          </p:cNvPr>
          <p:cNvSpPr>
            <a:spLocks noGrp="1"/>
          </p:cNvSpPr>
          <p:nvPr>
            <p:ph type="title"/>
          </p:nvPr>
        </p:nvSpPr>
        <p:spPr>
          <a:xfrm>
            <a:off x="2051050" y="44450"/>
            <a:ext cx="6635750" cy="1143000"/>
          </a:xfrm>
        </p:spPr>
        <p:txBody>
          <a:bodyPr/>
          <a:lstStyle/>
          <a:p>
            <a:pPr eaLnBrk="1" hangingPunct="1"/>
            <a:r>
              <a:rPr lang="zh-TW" altLang="en-US"/>
              <a:t>分析均衡變動的三個步驟</a:t>
            </a:r>
          </a:p>
        </p:txBody>
      </p:sp>
      <p:sp>
        <p:nvSpPr>
          <p:cNvPr id="160772" name="Rectangle 3">
            <a:extLst>
              <a:ext uri="{FF2B5EF4-FFF2-40B4-BE49-F238E27FC236}">
                <a16:creationId xmlns:a16="http://schemas.microsoft.com/office/drawing/2014/main" id="{AFD3C062-437B-48C6-B080-98502BE998AF}"/>
              </a:ext>
            </a:extLst>
          </p:cNvPr>
          <p:cNvSpPr>
            <a:spLocks noGrp="1"/>
          </p:cNvSpPr>
          <p:nvPr>
            <p:ph idx="1"/>
          </p:nvPr>
        </p:nvSpPr>
        <p:spPr/>
        <p:txBody>
          <a:bodyPr/>
          <a:lstStyle/>
          <a:p>
            <a:pPr eaLnBrk="1" hangingPunct="1">
              <a:buFont typeface="Arial" charset="0"/>
              <a:buChar char="•"/>
              <a:defRPr/>
            </a:pPr>
            <a:r>
              <a:rPr lang="zh-TW" altLang="en-US" dirty="0"/>
              <a:t>在分析某個事件如何影響市場均衡時，我們分三個步驟進行。</a:t>
            </a:r>
          </a:p>
          <a:p>
            <a:pPr eaLnBrk="1" hangingPunct="1">
              <a:buFont typeface="Arial" charset="0"/>
              <a:buNone/>
              <a:defRPr/>
            </a:pPr>
            <a:r>
              <a:rPr lang="en-US" altLang="zh-TW" sz="700" dirty="0"/>
              <a:t> </a:t>
            </a:r>
            <a:endParaRPr lang="zh-TW" altLang="en-US" sz="700" dirty="0"/>
          </a:p>
          <a:p>
            <a:pPr marL="990600" indent="-625475" eaLnBrk="1" hangingPunct="1">
              <a:buFont typeface="+mj-lt"/>
              <a:buAutoNum type="arabicPeriod"/>
              <a:defRPr/>
            </a:pPr>
            <a:r>
              <a:rPr lang="zh-TW" altLang="en-US" dirty="0"/>
              <a:t>決定該事件會使供給曲線、需求曲線或兩條曲線同時移動。</a:t>
            </a:r>
            <a:endParaRPr lang="en-US" altLang="zh-TW" dirty="0"/>
          </a:p>
          <a:p>
            <a:pPr marL="990600" indent="-625475" eaLnBrk="1" hangingPunct="1">
              <a:buFont typeface="+mj-lt"/>
              <a:buAutoNum type="arabicPeriod"/>
              <a:defRPr/>
            </a:pPr>
            <a:r>
              <a:rPr lang="zh-TW" altLang="en-US" dirty="0"/>
              <a:t>決定曲線是往右移動還是往左移動。</a:t>
            </a:r>
            <a:endParaRPr lang="en-US" altLang="zh-TW" dirty="0"/>
          </a:p>
          <a:p>
            <a:pPr marL="990600" indent="-625475" eaLnBrk="1" hangingPunct="1">
              <a:buFont typeface="+mj-lt"/>
              <a:buAutoNum type="arabicPeriod"/>
              <a:defRPr/>
            </a:pPr>
            <a:r>
              <a:rPr lang="zh-TW" altLang="en-US" dirty="0"/>
              <a:t>利用供需圖形來比較新舊均衡，進而看均衡價格與數量如何變動。</a:t>
            </a:r>
          </a:p>
        </p:txBody>
      </p:sp>
      <p:sp>
        <p:nvSpPr>
          <p:cNvPr id="177156" name="投影片編號版面配置區 5">
            <a:extLst>
              <a:ext uri="{FF2B5EF4-FFF2-40B4-BE49-F238E27FC236}">
                <a16:creationId xmlns:a16="http://schemas.microsoft.com/office/drawing/2014/main" id="{38A6B4DF-150E-4D3C-989F-28331E2F7771}"/>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23E7C313-BDE4-4B78-9CD2-68667722FDF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651D5EB8-E259-49F7-BF88-668D99074F39}"/>
              </a:ext>
            </a:extLst>
          </p:cNvPr>
          <p:cNvSpPr>
            <a:spLocks noGrp="1"/>
          </p:cNvSpPr>
          <p:nvPr>
            <p:ph type="title"/>
          </p:nvPr>
        </p:nvSpPr>
        <p:spPr>
          <a:xfrm>
            <a:off x="2051050" y="44450"/>
            <a:ext cx="6978650" cy="1143000"/>
          </a:xfrm>
        </p:spPr>
        <p:txBody>
          <a:bodyPr/>
          <a:lstStyle/>
          <a:p>
            <a:pPr eaLnBrk="1" hangingPunct="1"/>
            <a:r>
              <a:rPr lang="zh-TW" altLang="en-US"/>
              <a:t>表</a:t>
            </a:r>
            <a:r>
              <a:rPr lang="en-US" altLang="zh-TW"/>
              <a:t>3 </a:t>
            </a:r>
            <a:r>
              <a:rPr lang="zh-TW" altLang="en-US"/>
              <a:t>分析均衡變動的三個步驟</a:t>
            </a:r>
          </a:p>
        </p:txBody>
      </p:sp>
      <p:sp>
        <p:nvSpPr>
          <p:cNvPr id="178179" name="投影片編號版面配置區 5">
            <a:extLst>
              <a:ext uri="{FF2B5EF4-FFF2-40B4-BE49-F238E27FC236}">
                <a16:creationId xmlns:a16="http://schemas.microsoft.com/office/drawing/2014/main" id="{6CC50A84-36E8-498A-ADDD-8E4F43900EDB}"/>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AF502D6-436C-451F-993B-B8B48C3E4776}"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6" name="內容版面配置區 1">
            <a:extLst>
              <a:ext uri="{FF2B5EF4-FFF2-40B4-BE49-F238E27FC236}">
                <a16:creationId xmlns:a16="http://schemas.microsoft.com/office/drawing/2014/main" id="{DA823931-676B-4ABD-A66D-4A038EC10B90}"/>
              </a:ext>
            </a:extLst>
          </p:cNvPr>
          <p:cNvSpPr>
            <a:spLocks noGrp="1"/>
          </p:cNvSpPr>
          <p:nvPr>
            <p:ph idx="1"/>
          </p:nvPr>
        </p:nvSpPr>
        <p:spPr>
          <a:xfrm>
            <a:off x="604838" y="1989138"/>
            <a:ext cx="7859712" cy="3052762"/>
          </a:xfrm>
          <a:solidFill>
            <a:srgbClr val="B5CBD9"/>
          </a:solidFill>
          <a:effectLst>
            <a:outerShdw blurRad="63500" sx="102000" sy="102000" algn="ctr" rotWithShape="0">
              <a:prstClr val="black">
                <a:alpha val="40000"/>
              </a:prstClr>
            </a:outerShdw>
          </a:effectLst>
        </p:spPr>
        <p:txBody>
          <a:bodyPr/>
          <a:lstStyle>
            <a:lvl1pPr marL="342900" indent="-342900">
              <a:spcBef>
                <a:spcPct val="20000"/>
              </a:spcBef>
              <a:buFont typeface="Arial" charset="0"/>
              <a:buChar char="•"/>
              <a:defRPr kumimoji="1" sz="3200">
                <a:solidFill>
                  <a:schemeClr val="tx1"/>
                </a:solidFill>
                <a:latin typeface="標楷體" pitchFamily="65" charset="-120"/>
                <a:ea typeface="標楷體" pitchFamily="65" charset="-120"/>
              </a:defRPr>
            </a:lvl1pPr>
            <a:lvl2pPr marL="742950" indent="-285750">
              <a:spcBef>
                <a:spcPct val="20000"/>
              </a:spcBef>
              <a:buFont typeface="Arial" charset="0"/>
              <a:buChar char="–"/>
              <a:defRPr kumimoji="1" sz="2800">
                <a:solidFill>
                  <a:schemeClr val="tx1"/>
                </a:solidFill>
                <a:latin typeface="標楷體" pitchFamily="65" charset="-120"/>
                <a:ea typeface="標楷體" pitchFamily="65" charset="-120"/>
              </a:defRPr>
            </a:lvl2pPr>
            <a:lvl3pPr marL="1143000" indent="-228600">
              <a:spcBef>
                <a:spcPct val="20000"/>
              </a:spcBef>
              <a:buFont typeface="Arial" charset="0"/>
              <a:buChar char="•"/>
              <a:defRPr kumimoji="1" sz="2400">
                <a:solidFill>
                  <a:schemeClr val="tx1"/>
                </a:solidFill>
                <a:latin typeface="標楷體" pitchFamily="65" charset="-120"/>
                <a:ea typeface="標楷體" pitchFamily="65" charset="-120"/>
              </a:defRPr>
            </a:lvl3pPr>
            <a:lvl4pPr marL="1600200" indent="-228600">
              <a:spcBef>
                <a:spcPct val="20000"/>
              </a:spcBef>
              <a:buFont typeface="Arial" charset="0"/>
              <a:buChar char="–"/>
              <a:defRPr kumimoji="1" sz="2000">
                <a:solidFill>
                  <a:schemeClr val="tx1"/>
                </a:solidFill>
                <a:latin typeface="標楷體" pitchFamily="65" charset="-120"/>
                <a:ea typeface="標楷體" pitchFamily="65" charset="-120"/>
              </a:defRPr>
            </a:lvl4pPr>
            <a:lvl5pPr marL="2057400" indent="-228600">
              <a:spcBef>
                <a:spcPct val="20000"/>
              </a:spcBef>
              <a:buFont typeface="Arial" charset="0"/>
              <a:buChar char="»"/>
              <a:defRPr kumimoji="1" sz="2000">
                <a:solidFill>
                  <a:schemeClr val="tx1"/>
                </a:solidFill>
                <a:latin typeface="標楷體" pitchFamily="65" charset="-120"/>
                <a:ea typeface="標楷體" pitchFamily="65" charset="-120"/>
              </a:defRPr>
            </a:lvl5pPr>
            <a:lvl6pPr marL="2514600" indent="-228600" fontAlgn="base">
              <a:spcBef>
                <a:spcPct val="20000"/>
              </a:spcBef>
              <a:spcAft>
                <a:spcPct val="0"/>
              </a:spcAft>
              <a:buFont typeface="Arial" charset="0"/>
              <a:buChar char="»"/>
              <a:defRPr kumimoji="1" sz="2000">
                <a:solidFill>
                  <a:schemeClr val="tx1"/>
                </a:solidFill>
                <a:latin typeface="標楷體" pitchFamily="65" charset="-120"/>
                <a:ea typeface="標楷體" pitchFamily="65" charset="-120"/>
              </a:defRPr>
            </a:lvl6pPr>
            <a:lvl7pPr marL="2971800" indent="-228600" fontAlgn="base">
              <a:spcBef>
                <a:spcPct val="20000"/>
              </a:spcBef>
              <a:spcAft>
                <a:spcPct val="0"/>
              </a:spcAft>
              <a:buFont typeface="Arial" charset="0"/>
              <a:buChar char="»"/>
              <a:defRPr kumimoji="1" sz="2000">
                <a:solidFill>
                  <a:schemeClr val="tx1"/>
                </a:solidFill>
                <a:latin typeface="標楷體" pitchFamily="65" charset="-120"/>
                <a:ea typeface="標楷體" pitchFamily="65" charset="-120"/>
              </a:defRPr>
            </a:lvl7pPr>
            <a:lvl8pPr marL="3429000" indent="-228600" fontAlgn="base">
              <a:spcBef>
                <a:spcPct val="20000"/>
              </a:spcBef>
              <a:spcAft>
                <a:spcPct val="0"/>
              </a:spcAft>
              <a:buFont typeface="Arial" charset="0"/>
              <a:buChar char="»"/>
              <a:defRPr kumimoji="1" sz="2000">
                <a:solidFill>
                  <a:schemeClr val="tx1"/>
                </a:solidFill>
                <a:latin typeface="標楷體" pitchFamily="65" charset="-120"/>
                <a:ea typeface="標楷體" pitchFamily="65" charset="-120"/>
              </a:defRPr>
            </a:lvl8pPr>
            <a:lvl9pPr marL="3886200" indent="-228600" fontAlgn="base">
              <a:spcBef>
                <a:spcPct val="20000"/>
              </a:spcBef>
              <a:spcAft>
                <a:spcPct val="0"/>
              </a:spcAft>
              <a:buFont typeface="Arial" charset="0"/>
              <a:buChar char="»"/>
              <a:defRPr kumimoji="1" sz="2000">
                <a:solidFill>
                  <a:schemeClr val="tx1"/>
                </a:solidFill>
                <a:latin typeface="標楷體" pitchFamily="65" charset="-120"/>
                <a:ea typeface="標楷體" pitchFamily="65" charset="-120"/>
              </a:defRPr>
            </a:lvl9pPr>
          </a:lstStyle>
          <a:p>
            <a:pPr marL="514350" indent="-514350" eaLnBrk="1" hangingPunct="1">
              <a:buFont typeface="+mj-lt"/>
              <a:buAutoNum type="arabicPeriod"/>
              <a:defRPr/>
            </a:pPr>
            <a:r>
              <a:rPr lang="zh-TW" altLang="en-US" dirty="0"/>
              <a:t>決定事件會如何影響供給或需求曲線（兩線可能同受影響）。</a:t>
            </a:r>
          </a:p>
          <a:p>
            <a:pPr marL="514350" indent="-514350" eaLnBrk="1" hangingPunct="1">
              <a:buFont typeface="+mj-lt"/>
              <a:buAutoNum type="arabicPeriod"/>
              <a:defRPr/>
            </a:pPr>
            <a:r>
              <a:rPr lang="zh-TW" altLang="en-US" dirty="0"/>
              <a:t>決定曲線的移動方向。</a:t>
            </a:r>
          </a:p>
          <a:p>
            <a:pPr marL="514350" indent="-514350" eaLnBrk="1" hangingPunct="1">
              <a:buFont typeface="+mj-lt"/>
              <a:buAutoNum type="arabicPeriod"/>
              <a:defRPr/>
            </a:pPr>
            <a:r>
              <a:rPr lang="zh-TW" altLang="en-US" dirty="0"/>
              <a:t>利用供需圖形看曲線的移動如何影響均衡價格與數量。</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26AB0BC6-8489-46FB-87DE-47A73605043F}"/>
              </a:ext>
            </a:extLst>
          </p:cNvPr>
          <p:cNvSpPr>
            <a:spLocks noGrp="1"/>
          </p:cNvSpPr>
          <p:nvPr>
            <p:ph type="title"/>
          </p:nvPr>
        </p:nvSpPr>
        <p:spPr>
          <a:xfrm>
            <a:off x="2051050" y="44450"/>
            <a:ext cx="6635750" cy="1143000"/>
          </a:xfrm>
        </p:spPr>
        <p:txBody>
          <a:bodyPr/>
          <a:lstStyle/>
          <a:p>
            <a:pPr eaLnBrk="1" hangingPunct="1"/>
            <a:r>
              <a:rPr lang="zh-TW" altLang="en-US"/>
              <a:t>分析均衡變動的三個步驟</a:t>
            </a:r>
          </a:p>
        </p:txBody>
      </p:sp>
      <p:sp>
        <p:nvSpPr>
          <p:cNvPr id="384003" name="Rectangle 3">
            <a:extLst>
              <a:ext uri="{FF2B5EF4-FFF2-40B4-BE49-F238E27FC236}">
                <a16:creationId xmlns:a16="http://schemas.microsoft.com/office/drawing/2014/main" id="{C81CEA59-F986-4F69-897C-9ABA0CB7ED88}"/>
              </a:ext>
            </a:extLst>
          </p:cNvPr>
          <p:cNvSpPr>
            <a:spLocks noGrp="1"/>
          </p:cNvSpPr>
          <p:nvPr>
            <p:ph idx="1"/>
          </p:nvPr>
        </p:nvSpPr>
        <p:spPr/>
        <p:txBody>
          <a:bodyPr/>
          <a:lstStyle/>
          <a:p>
            <a:pPr eaLnBrk="1" hangingPunct="1">
              <a:buFont typeface="Arial" charset="0"/>
              <a:buNone/>
              <a:defRPr/>
            </a:pPr>
            <a:r>
              <a:rPr lang="en-US" altLang="zh-TW" dirty="0"/>
              <a:t>	</a:t>
            </a:r>
            <a:r>
              <a:rPr lang="zh-TW" altLang="en-US" b="1" dirty="0">
                <a:solidFill>
                  <a:srgbClr val="FF0000"/>
                </a:solidFill>
                <a:effectLst>
                  <a:outerShdw blurRad="38100" dist="38100" dir="2700000" algn="tl">
                    <a:srgbClr val="C0C0C0"/>
                  </a:outerShdw>
                </a:effectLst>
              </a:rPr>
              <a:t>範例：需求的改變造成市場均衡的變動</a:t>
            </a:r>
            <a:r>
              <a:rPr lang="zh-TW" altLang="en-US" dirty="0"/>
              <a:t>　</a:t>
            </a:r>
          </a:p>
          <a:p>
            <a:pPr eaLnBrk="1" hangingPunct="1">
              <a:buFont typeface="Arial" charset="0"/>
              <a:buNone/>
              <a:defRPr/>
            </a:pPr>
            <a:r>
              <a:rPr lang="zh-TW" altLang="en-US" sz="700" dirty="0"/>
              <a:t> </a:t>
            </a:r>
          </a:p>
          <a:p>
            <a:pPr eaLnBrk="1" hangingPunct="1">
              <a:buFont typeface="Arial" charset="0"/>
              <a:buNone/>
              <a:defRPr/>
            </a:pPr>
            <a:r>
              <a:rPr lang="en-US" altLang="zh-TW" dirty="0"/>
              <a:t>	</a:t>
            </a:r>
            <a:r>
              <a:rPr lang="zh-TW" altLang="en-US" dirty="0"/>
              <a:t>假設某個夏天天氣異常炎熱。這個事件如何影響冰淇淋市場？我們根據上述三步驟來回答這個問題。</a:t>
            </a:r>
          </a:p>
        </p:txBody>
      </p:sp>
      <p:sp>
        <p:nvSpPr>
          <p:cNvPr id="179204" name="投影片編號版面配置區 5">
            <a:extLst>
              <a:ext uri="{FF2B5EF4-FFF2-40B4-BE49-F238E27FC236}">
                <a16:creationId xmlns:a16="http://schemas.microsoft.com/office/drawing/2014/main" id="{1DD14D4B-6266-4EA7-A81F-26A7FA639A09}"/>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821D0F17-5B80-4F37-961E-09C9D6B36086}"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35098BBB-D2E5-4668-99D2-DA7A4E5C713D}"/>
              </a:ext>
            </a:extLst>
          </p:cNvPr>
          <p:cNvSpPr>
            <a:spLocks noGrp="1"/>
          </p:cNvSpPr>
          <p:nvPr>
            <p:ph type="title"/>
          </p:nvPr>
        </p:nvSpPr>
        <p:spPr>
          <a:xfrm>
            <a:off x="2051050" y="44450"/>
            <a:ext cx="6635750" cy="1143000"/>
          </a:xfrm>
        </p:spPr>
        <p:txBody>
          <a:bodyPr/>
          <a:lstStyle/>
          <a:p>
            <a:pPr eaLnBrk="1" hangingPunct="1"/>
            <a:r>
              <a:rPr lang="zh-TW" altLang="en-US"/>
              <a:t>需求的改變造成市場均衡的變動</a:t>
            </a:r>
          </a:p>
        </p:txBody>
      </p:sp>
      <p:sp>
        <p:nvSpPr>
          <p:cNvPr id="163844" name="Rectangle 3">
            <a:extLst>
              <a:ext uri="{FF2B5EF4-FFF2-40B4-BE49-F238E27FC236}">
                <a16:creationId xmlns:a16="http://schemas.microsoft.com/office/drawing/2014/main" id="{ABDCEED7-FF49-4431-8971-6AF278FC46E7}"/>
              </a:ext>
            </a:extLst>
          </p:cNvPr>
          <p:cNvSpPr>
            <a:spLocks noGrp="1"/>
          </p:cNvSpPr>
          <p:nvPr>
            <p:ph idx="1"/>
          </p:nvPr>
        </p:nvSpPr>
        <p:spPr/>
        <p:txBody>
          <a:bodyPr/>
          <a:lstStyle/>
          <a:p>
            <a:pPr marL="514350" indent="-514350">
              <a:buFont typeface="+mj-lt"/>
              <a:buAutoNum type="arabicPeriod"/>
              <a:defRPr/>
            </a:pPr>
            <a:r>
              <a:rPr lang="zh-TW" altLang="en-US" dirty="0"/>
              <a:t>炎熱的天氣會改變人們對冰淇淋的嗜好而影響需求曲線，亦即，天氣會改變人們在每一價格下想要購買的冰淇淋數量。</a:t>
            </a:r>
            <a:endParaRPr lang="en-US" altLang="zh-TW" dirty="0"/>
          </a:p>
          <a:p>
            <a:pPr marL="534988" indent="0">
              <a:buFont typeface="Arial" panose="020B0604020202020204" pitchFamily="34" charset="0"/>
              <a:buNone/>
              <a:defRPr/>
            </a:pPr>
            <a:r>
              <a:rPr lang="zh-TW" altLang="en-US" dirty="0"/>
              <a:t>因為天氣不會影響冰淇淋賣者的數量決策，所以供給曲線的位置不變。</a:t>
            </a:r>
          </a:p>
        </p:txBody>
      </p:sp>
      <p:sp>
        <p:nvSpPr>
          <p:cNvPr id="180228" name="投影片編號版面配置區 5">
            <a:extLst>
              <a:ext uri="{FF2B5EF4-FFF2-40B4-BE49-F238E27FC236}">
                <a16:creationId xmlns:a16="http://schemas.microsoft.com/office/drawing/2014/main" id="{6AC3C262-6FF0-4794-A655-DC266E43BDFD}"/>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55244CCB-9545-4271-9F09-EDA6EA78DDDC}"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F331A4FD-82CD-4A00-B180-B0B6B0B480D0}"/>
              </a:ext>
            </a:extLst>
          </p:cNvPr>
          <p:cNvSpPr>
            <a:spLocks noGrp="1"/>
          </p:cNvSpPr>
          <p:nvPr>
            <p:ph type="title"/>
          </p:nvPr>
        </p:nvSpPr>
        <p:spPr>
          <a:xfrm>
            <a:off x="2051050" y="44450"/>
            <a:ext cx="6635750" cy="1143000"/>
          </a:xfrm>
        </p:spPr>
        <p:txBody>
          <a:bodyPr/>
          <a:lstStyle/>
          <a:p>
            <a:pPr eaLnBrk="1" hangingPunct="1"/>
            <a:r>
              <a:rPr lang="zh-TW" altLang="en-US"/>
              <a:t>需求的改變造成市場均衡的變動</a:t>
            </a:r>
          </a:p>
        </p:txBody>
      </p:sp>
      <p:sp>
        <p:nvSpPr>
          <p:cNvPr id="164868" name="Rectangle 3">
            <a:extLst>
              <a:ext uri="{FF2B5EF4-FFF2-40B4-BE49-F238E27FC236}">
                <a16:creationId xmlns:a16="http://schemas.microsoft.com/office/drawing/2014/main" id="{75C73E50-435E-48F6-B6B6-05124CD8C7BF}"/>
              </a:ext>
            </a:extLst>
          </p:cNvPr>
          <p:cNvSpPr>
            <a:spLocks noGrp="1"/>
          </p:cNvSpPr>
          <p:nvPr>
            <p:ph idx="1"/>
          </p:nvPr>
        </p:nvSpPr>
        <p:spPr/>
        <p:txBody>
          <a:bodyPr/>
          <a:lstStyle/>
          <a:p>
            <a:pPr marL="514350" indent="-514350" eaLnBrk="1" hangingPunct="1">
              <a:buFont typeface="+mj-lt"/>
              <a:buAutoNum type="arabicPeriod" startAt="2"/>
              <a:defRPr/>
            </a:pPr>
            <a:r>
              <a:rPr lang="zh-TW" altLang="en-US" dirty="0"/>
              <a:t>因為天氣炎熱使人們想要吃更多的冰淇淋，所以需求曲線往右移。</a:t>
            </a:r>
          </a:p>
          <a:p>
            <a:pPr eaLnBrk="1" hangingPunct="1">
              <a:buFont typeface="Arial" charset="0"/>
              <a:buNone/>
              <a:defRPr/>
            </a:pPr>
            <a:r>
              <a:rPr lang="zh-TW" altLang="en-US" sz="600" dirty="0"/>
              <a:t> </a:t>
            </a:r>
          </a:p>
          <a:p>
            <a:pPr marL="533400" indent="0" eaLnBrk="1" hangingPunct="1">
              <a:buFont typeface="Arial" charset="0"/>
              <a:buNone/>
              <a:defRPr/>
            </a:pPr>
            <a:r>
              <a:rPr lang="zh-TW" altLang="en-US" dirty="0"/>
              <a:t>在圖</a:t>
            </a:r>
            <a:r>
              <a:rPr lang="en-US" altLang="zh-TW" dirty="0"/>
              <a:t>10</a:t>
            </a:r>
            <a:r>
              <a:rPr lang="zh-TW" altLang="en-US" dirty="0"/>
              <a:t>，需求曲線由</a:t>
            </a:r>
            <a:r>
              <a:rPr lang="en-US" altLang="zh-TW" i="1" dirty="0"/>
              <a:t>D</a:t>
            </a:r>
            <a:r>
              <a:rPr lang="en-US" altLang="zh-TW" baseline="-25000" dirty="0"/>
              <a:t>1</a:t>
            </a:r>
            <a:r>
              <a:rPr lang="zh-TW" altLang="en-US" dirty="0"/>
              <a:t>右移至</a:t>
            </a:r>
            <a:r>
              <a:rPr lang="en-US" altLang="zh-TW" i="1" dirty="0"/>
              <a:t>D</a:t>
            </a:r>
            <a:r>
              <a:rPr lang="en-US" altLang="zh-TW" baseline="-25000" dirty="0"/>
              <a:t>2 </a:t>
            </a:r>
            <a:r>
              <a:rPr lang="zh-TW" altLang="en-US" dirty="0"/>
              <a:t>，反映此一需求的增加。</a:t>
            </a:r>
            <a:endParaRPr lang="en-US" altLang="zh-TW" dirty="0"/>
          </a:p>
          <a:p>
            <a:pPr marL="533400" indent="0" eaLnBrk="1" hangingPunct="1">
              <a:buFont typeface="Arial" charset="0"/>
              <a:buNone/>
              <a:defRPr/>
            </a:pPr>
            <a:r>
              <a:rPr lang="zh-TW" altLang="en-US" dirty="0"/>
              <a:t>與原先的需求相較，現在每一價格下的需求量都比原先的來得大。</a:t>
            </a:r>
          </a:p>
        </p:txBody>
      </p:sp>
      <p:sp>
        <p:nvSpPr>
          <p:cNvPr id="181252" name="投影片編號版面配置區 5">
            <a:extLst>
              <a:ext uri="{FF2B5EF4-FFF2-40B4-BE49-F238E27FC236}">
                <a16:creationId xmlns:a16="http://schemas.microsoft.com/office/drawing/2014/main" id="{964D1729-CA2B-442B-8A31-438091B001D1}"/>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0990485B-BC3D-4A7F-A206-23153E120B13}"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89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DAD8500-332C-4E16-9395-0141E839D046}"/>
              </a:ext>
            </a:extLst>
          </p:cNvPr>
          <p:cNvSpPr>
            <a:spLocks noGrp="1"/>
          </p:cNvSpPr>
          <p:nvPr>
            <p:ph type="title"/>
          </p:nvPr>
        </p:nvSpPr>
        <p:spPr>
          <a:xfrm>
            <a:off x="2051050" y="44450"/>
            <a:ext cx="6635750" cy="1143000"/>
          </a:xfrm>
        </p:spPr>
        <p:txBody>
          <a:bodyPr/>
          <a:lstStyle/>
          <a:p>
            <a:pPr eaLnBrk="1" hangingPunct="1"/>
            <a:r>
              <a:rPr lang="zh-TW" altLang="en-US"/>
              <a:t>何謂市場？</a:t>
            </a:r>
          </a:p>
        </p:txBody>
      </p:sp>
      <p:sp>
        <p:nvSpPr>
          <p:cNvPr id="91139" name="Rectangle 3">
            <a:extLst>
              <a:ext uri="{FF2B5EF4-FFF2-40B4-BE49-F238E27FC236}">
                <a16:creationId xmlns:a16="http://schemas.microsoft.com/office/drawing/2014/main" id="{7DD50ADB-F929-4F64-BE26-1F53A433E3AE}"/>
              </a:ext>
            </a:extLst>
          </p:cNvPr>
          <p:cNvSpPr>
            <a:spLocks noGrp="1"/>
          </p:cNvSpPr>
          <p:nvPr>
            <p:ph idx="1"/>
          </p:nvPr>
        </p:nvSpPr>
        <p:spPr/>
        <p:txBody>
          <a:bodyPr/>
          <a:lstStyle/>
          <a:p>
            <a:pPr eaLnBrk="1" hangingPunct="1">
              <a:defRPr/>
            </a:pPr>
            <a:r>
              <a:rPr lang="zh-TW" altLang="en-US" dirty="0"/>
              <a:t>大部分的市場通常不是那麼有組織。</a:t>
            </a:r>
          </a:p>
          <a:p>
            <a:pPr eaLnBrk="1" hangingPunct="1">
              <a:defRPr/>
            </a:pPr>
            <a:endParaRPr lang="zh-TW" altLang="en-US" sz="700" dirty="0"/>
          </a:p>
          <a:p>
            <a:pPr marL="355600" indent="0">
              <a:buFont typeface="Arial" panose="020B0604020202020204" pitchFamily="34" charset="0"/>
              <a:buNone/>
              <a:defRPr/>
            </a:pPr>
            <a:r>
              <a:rPr lang="zh-TW" altLang="en-US" sz="2800" dirty="0">
                <a:solidFill>
                  <a:srgbClr val="000099"/>
                </a:solidFill>
              </a:rPr>
              <a:t>例：小鎮的冰淇淋市場為例，買的人不會在某一特定時點集會，而賣的人則在不同的地點設店，且口味與品質不一。在這個市場，並沒有拍賣人喊出冰淇淋價格，而是由每個賣者在冰淇淋筒上貼上價格標籤，買者再決定要購買多少數量。</a:t>
            </a:r>
          </a:p>
        </p:txBody>
      </p:sp>
      <p:sp>
        <p:nvSpPr>
          <p:cNvPr id="93188" name="投影片編號版面配置區 5">
            <a:extLst>
              <a:ext uri="{FF2B5EF4-FFF2-40B4-BE49-F238E27FC236}">
                <a16:creationId xmlns:a16="http://schemas.microsoft.com/office/drawing/2014/main" id="{E68418A9-8C83-45DB-9F66-866CA9F9ADDF}"/>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32C8BF7C-7DB9-45D1-ADA3-4031F26BA990}"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24D5470D-56F2-46D5-A913-D647A8B3D8A3}"/>
              </a:ext>
            </a:extLst>
          </p:cNvPr>
          <p:cNvSpPr>
            <a:spLocks noGrp="1"/>
          </p:cNvSpPr>
          <p:nvPr>
            <p:ph type="title"/>
          </p:nvPr>
        </p:nvSpPr>
        <p:spPr>
          <a:xfrm>
            <a:off x="2051050" y="44450"/>
            <a:ext cx="6978650" cy="1143000"/>
          </a:xfrm>
        </p:spPr>
        <p:txBody>
          <a:bodyPr/>
          <a:lstStyle/>
          <a:p>
            <a:pPr eaLnBrk="1" hangingPunct="1"/>
            <a:r>
              <a:rPr lang="zh-TW" altLang="en-US"/>
              <a:t>圖</a:t>
            </a:r>
            <a:r>
              <a:rPr lang="en-US" altLang="zh-TW"/>
              <a:t>10  </a:t>
            </a:r>
            <a:r>
              <a:rPr lang="zh-TW" altLang="en-US"/>
              <a:t>需求增加如何影響均衡</a:t>
            </a:r>
          </a:p>
        </p:txBody>
      </p:sp>
      <p:sp>
        <p:nvSpPr>
          <p:cNvPr id="182275" name="投影片編號版面配置區 5">
            <a:extLst>
              <a:ext uri="{FF2B5EF4-FFF2-40B4-BE49-F238E27FC236}">
                <a16:creationId xmlns:a16="http://schemas.microsoft.com/office/drawing/2014/main" id="{A3BF708C-B45E-40AE-AF36-798DEDFE4182}"/>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8119B4D3-66F6-4BD8-AC82-997E4CC962C6}"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90</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4">
            <a:extLst>
              <a:ext uri="{FF2B5EF4-FFF2-40B4-BE49-F238E27FC236}">
                <a16:creationId xmlns:a16="http://schemas.microsoft.com/office/drawing/2014/main" id="{4B492593-5906-4961-B9FB-30CD04C1BC7C}"/>
              </a:ext>
            </a:extLst>
          </p:cNvPr>
          <p:cNvSpPr/>
          <p:nvPr/>
        </p:nvSpPr>
        <p:spPr>
          <a:xfrm>
            <a:off x="2436813" y="2130425"/>
            <a:ext cx="51054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2000">
              <a:solidFill>
                <a:srgbClr val="FFFFFF"/>
              </a:solidFill>
              <a:cs typeface="Arial" pitchFamily="34" charset="0"/>
            </a:endParaRPr>
          </a:p>
        </p:txBody>
      </p:sp>
      <p:grpSp>
        <p:nvGrpSpPr>
          <p:cNvPr id="6" name="Group 5">
            <a:extLst>
              <a:ext uri="{FF2B5EF4-FFF2-40B4-BE49-F238E27FC236}">
                <a16:creationId xmlns:a16="http://schemas.microsoft.com/office/drawing/2014/main" id="{E7FF33EA-AE72-4A09-A01E-225EE13AB642}"/>
              </a:ext>
            </a:extLst>
          </p:cNvPr>
          <p:cNvGrpSpPr>
            <a:grpSpLocks/>
          </p:cNvGrpSpPr>
          <p:nvPr/>
        </p:nvGrpSpPr>
        <p:grpSpPr bwMode="auto">
          <a:xfrm>
            <a:off x="2741613" y="2282825"/>
            <a:ext cx="3581400" cy="2811463"/>
            <a:chOff x="4571747" y="1564723"/>
            <a:chExt cx="3580772" cy="2810945"/>
          </a:xfrm>
        </p:grpSpPr>
        <p:cxnSp>
          <p:nvCxnSpPr>
            <p:cNvPr id="7" name="Straight Connector 6">
              <a:extLst>
                <a:ext uri="{FF2B5EF4-FFF2-40B4-BE49-F238E27FC236}">
                  <a16:creationId xmlns:a16="http://schemas.microsoft.com/office/drawing/2014/main" id="{6AC95437-2313-4B47-8A4C-C955232B7886}"/>
                </a:ext>
              </a:extLst>
            </p:cNvPr>
            <p:cNvCxnSpPr/>
            <p:nvPr/>
          </p:nvCxnSpPr>
          <p:spPr>
            <a:xfrm flipV="1">
              <a:off x="4571747" y="1969461"/>
              <a:ext cx="3352212" cy="2406207"/>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82324" name="TextBox 7">
              <a:extLst>
                <a:ext uri="{FF2B5EF4-FFF2-40B4-BE49-F238E27FC236}">
                  <a16:creationId xmlns:a16="http://schemas.microsoft.com/office/drawing/2014/main" id="{874F838A-6C20-4FF8-A64D-CA528F752795}"/>
                </a:ext>
              </a:extLst>
            </p:cNvPr>
            <p:cNvSpPr txBox="1">
              <a:spLocks noChangeArrowheads="1"/>
            </p:cNvSpPr>
            <p:nvPr/>
          </p:nvSpPr>
          <p:spPr bwMode="auto">
            <a:xfrm>
              <a:off x="7455015" y="1564723"/>
              <a:ext cx="697504" cy="400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供給</a:t>
              </a:r>
              <a:endParaRPr lang="en-US" altLang="zh-TW" sz="2000">
                <a:latin typeface="Arial" panose="020B0604020202020204" pitchFamily="34" charset="0"/>
                <a:ea typeface="新細明體" panose="02020500000000000000" pitchFamily="18" charset="-120"/>
              </a:endParaRPr>
            </a:p>
          </p:txBody>
        </p:sp>
      </p:grpSp>
      <p:grpSp>
        <p:nvGrpSpPr>
          <p:cNvPr id="9" name="Group 70">
            <a:extLst>
              <a:ext uri="{FF2B5EF4-FFF2-40B4-BE49-F238E27FC236}">
                <a16:creationId xmlns:a16="http://schemas.microsoft.com/office/drawing/2014/main" id="{D134741A-D8A8-419A-9ABE-51A278070CD6}"/>
              </a:ext>
            </a:extLst>
          </p:cNvPr>
          <p:cNvGrpSpPr>
            <a:grpSpLocks/>
          </p:cNvGrpSpPr>
          <p:nvPr/>
        </p:nvGrpSpPr>
        <p:grpSpPr bwMode="auto">
          <a:xfrm>
            <a:off x="4722813" y="3502025"/>
            <a:ext cx="2935287" cy="400050"/>
            <a:chOff x="4571899" y="1535668"/>
            <a:chExt cx="2935537" cy="399509"/>
          </a:xfrm>
        </p:grpSpPr>
        <p:sp>
          <p:nvSpPr>
            <p:cNvPr id="182321" name="TextBox 71">
              <a:extLst>
                <a:ext uri="{FF2B5EF4-FFF2-40B4-BE49-F238E27FC236}">
                  <a16:creationId xmlns:a16="http://schemas.microsoft.com/office/drawing/2014/main" id="{0EE526B1-8E34-46A6-8353-F971DFD6DD0A}"/>
                </a:ext>
              </a:extLst>
            </p:cNvPr>
            <p:cNvSpPr txBox="1">
              <a:spLocks noChangeArrowheads="1"/>
            </p:cNvSpPr>
            <p:nvPr/>
          </p:nvSpPr>
          <p:spPr bwMode="auto">
            <a:xfrm>
              <a:off x="6553200" y="1535668"/>
              <a:ext cx="954236" cy="399509"/>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新均衡</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11" name="Straight Connector 72">
              <a:extLst>
                <a:ext uri="{FF2B5EF4-FFF2-40B4-BE49-F238E27FC236}">
                  <a16:creationId xmlns:a16="http://schemas.microsoft.com/office/drawing/2014/main" id="{74D234DD-62DD-4B17-846D-0F1D14BA72CB}"/>
                </a:ext>
              </a:extLst>
            </p:cNvPr>
            <p:cNvCxnSpPr/>
            <p:nvPr/>
          </p:nvCxnSpPr>
          <p:spPr>
            <a:xfrm>
              <a:off x="4571899" y="1730667"/>
              <a:ext cx="1981369" cy="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12" name="Group 73">
            <a:extLst>
              <a:ext uri="{FF2B5EF4-FFF2-40B4-BE49-F238E27FC236}">
                <a16:creationId xmlns:a16="http://schemas.microsoft.com/office/drawing/2014/main" id="{1882E9CA-23D6-4248-80B7-EB2E77FA525E}"/>
              </a:ext>
            </a:extLst>
          </p:cNvPr>
          <p:cNvGrpSpPr>
            <a:grpSpLocks/>
          </p:cNvGrpSpPr>
          <p:nvPr/>
        </p:nvGrpSpPr>
        <p:grpSpPr bwMode="auto">
          <a:xfrm>
            <a:off x="2914650" y="2382838"/>
            <a:ext cx="3894138" cy="2743200"/>
            <a:chOff x="4572000" y="2057400"/>
            <a:chExt cx="3894165" cy="2743200"/>
          </a:xfrm>
        </p:grpSpPr>
        <p:cxnSp>
          <p:nvCxnSpPr>
            <p:cNvPr id="13" name="Straight Connector 74">
              <a:extLst>
                <a:ext uri="{FF2B5EF4-FFF2-40B4-BE49-F238E27FC236}">
                  <a16:creationId xmlns:a16="http://schemas.microsoft.com/office/drawing/2014/main" id="{0AEBC33E-A476-4A54-AB21-B3113EAD6E60}"/>
                </a:ext>
              </a:extLst>
            </p:cNvPr>
            <p:cNvCxnSpPr/>
            <p:nvPr/>
          </p:nvCxnSpPr>
          <p:spPr>
            <a:xfrm>
              <a:off x="4572000" y="2057400"/>
              <a:ext cx="3649688" cy="27432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82320" name="TextBox 75">
              <a:extLst>
                <a:ext uri="{FF2B5EF4-FFF2-40B4-BE49-F238E27FC236}">
                  <a16:creationId xmlns:a16="http://schemas.microsoft.com/office/drawing/2014/main" id="{F7D6DBCA-C2A0-4670-9CD9-7E5F378D25B7}"/>
                </a:ext>
              </a:extLst>
            </p:cNvPr>
            <p:cNvSpPr txBox="1">
              <a:spLocks noChangeArrowheads="1"/>
            </p:cNvSpPr>
            <p:nvPr/>
          </p:nvSpPr>
          <p:spPr bwMode="auto">
            <a:xfrm>
              <a:off x="8001000" y="4343400"/>
              <a:ext cx="4651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D</a:t>
              </a:r>
              <a:r>
                <a:rPr lang="en-US" altLang="zh-TW" sz="2000" baseline="-25000">
                  <a:latin typeface="Arial" panose="020B0604020202020204" pitchFamily="34" charset="0"/>
                  <a:ea typeface="新細明體" panose="02020500000000000000" pitchFamily="18" charset="-120"/>
                </a:rPr>
                <a:t>2</a:t>
              </a:r>
            </a:p>
          </p:txBody>
        </p:sp>
      </p:grpSp>
      <p:sp>
        <p:nvSpPr>
          <p:cNvPr id="15" name="Freeform 183">
            <a:extLst>
              <a:ext uri="{FF2B5EF4-FFF2-40B4-BE49-F238E27FC236}">
                <a16:creationId xmlns:a16="http://schemas.microsoft.com/office/drawing/2014/main" id="{0D84B8B1-6A4B-4FD3-85F0-1AB93FD3591E}"/>
              </a:ext>
            </a:extLst>
          </p:cNvPr>
          <p:cNvSpPr>
            <a:spLocks/>
          </p:cNvSpPr>
          <p:nvPr/>
        </p:nvSpPr>
        <p:spPr bwMode="auto">
          <a:xfrm>
            <a:off x="4614863" y="3629025"/>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HK" altLang="en-US"/>
          </a:p>
        </p:txBody>
      </p:sp>
      <p:grpSp>
        <p:nvGrpSpPr>
          <p:cNvPr id="16" name="Group 99">
            <a:extLst>
              <a:ext uri="{FF2B5EF4-FFF2-40B4-BE49-F238E27FC236}">
                <a16:creationId xmlns:a16="http://schemas.microsoft.com/office/drawing/2014/main" id="{994955AD-4F35-4C0E-8313-51A5924AAE5B}"/>
              </a:ext>
            </a:extLst>
          </p:cNvPr>
          <p:cNvGrpSpPr>
            <a:grpSpLocks/>
          </p:cNvGrpSpPr>
          <p:nvPr/>
        </p:nvGrpSpPr>
        <p:grpSpPr bwMode="auto">
          <a:xfrm>
            <a:off x="1065213" y="1978025"/>
            <a:ext cx="1373187" cy="3590925"/>
            <a:chOff x="457531" y="981671"/>
            <a:chExt cx="1372062" cy="3591124"/>
          </a:xfrm>
        </p:grpSpPr>
        <p:cxnSp>
          <p:nvCxnSpPr>
            <p:cNvPr id="17" name="Straight Connector 100">
              <a:extLst>
                <a:ext uri="{FF2B5EF4-FFF2-40B4-BE49-F238E27FC236}">
                  <a16:creationId xmlns:a16="http://schemas.microsoft.com/office/drawing/2014/main" id="{79E8AB7B-29F2-45D2-B932-ED47CD2AECE2}"/>
                </a:ext>
              </a:extLst>
            </p:cNvPr>
            <p:cNvCxnSpPr/>
            <p:nvPr/>
          </p:nvCxnSpPr>
          <p:spPr>
            <a:xfrm rot="5400000">
              <a:off x="109442" y="2852644"/>
              <a:ext cx="3438716"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2318" name="TextBox 101">
              <a:extLst>
                <a:ext uri="{FF2B5EF4-FFF2-40B4-BE49-F238E27FC236}">
                  <a16:creationId xmlns:a16="http://schemas.microsoft.com/office/drawing/2014/main" id="{B2FC5CF6-F429-496C-A004-CBB5919929F4}"/>
                </a:ext>
              </a:extLst>
            </p:cNvPr>
            <p:cNvSpPr txBox="1">
              <a:spLocks noChangeArrowheads="1"/>
            </p:cNvSpPr>
            <p:nvPr/>
          </p:nvSpPr>
          <p:spPr bwMode="auto">
            <a:xfrm>
              <a:off x="457531" y="981671"/>
              <a:ext cx="1271401" cy="7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冰淇淋每球價格</a:t>
              </a:r>
              <a:endParaRPr lang="en-US" altLang="zh-TW" sz="2000">
                <a:latin typeface="Arial" panose="020B0604020202020204" pitchFamily="34" charset="0"/>
                <a:ea typeface="新細明體" panose="02020500000000000000" pitchFamily="18" charset="-120"/>
              </a:endParaRPr>
            </a:p>
          </p:txBody>
        </p:sp>
      </p:grpSp>
      <p:grpSp>
        <p:nvGrpSpPr>
          <p:cNvPr id="19" name="Group 102">
            <a:extLst>
              <a:ext uri="{FF2B5EF4-FFF2-40B4-BE49-F238E27FC236}">
                <a16:creationId xmlns:a16="http://schemas.microsoft.com/office/drawing/2014/main" id="{F1EC4EC3-CBC5-4774-B37E-2215124F98D5}"/>
              </a:ext>
            </a:extLst>
          </p:cNvPr>
          <p:cNvGrpSpPr>
            <a:grpSpLocks/>
          </p:cNvGrpSpPr>
          <p:nvPr/>
        </p:nvGrpSpPr>
        <p:grpSpPr bwMode="auto">
          <a:xfrm>
            <a:off x="2284413" y="5559425"/>
            <a:ext cx="5257800" cy="533400"/>
            <a:chOff x="1676400" y="5172670"/>
            <a:chExt cx="5257800" cy="533416"/>
          </a:xfrm>
        </p:grpSpPr>
        <p:cxnSp>
          <p:nvCxnSpPr>
            <p:cNvPr id="20" name="Straight Connector 103">
              <a:extLst>
                <a:ext uri="{FF2B5EF4-FFF2-40B4-BE49-F238E27FC236}">
                  <a16:creationId xmlns:a16="http://schemas.microsoft.com/office/drawing/2014/main" id="{C7240F4D-2908-4F2F-9B9F-B0003E707009}"/>
                </a:ext>
              </a:extLst>
            </p:cNvPr>
            <p:cNvCxnSpPr/>
            <p:nvPr/>
          </p:nvCxnSpPr>
          <p:spPr>
            <a:xfrm flipV="1">
              <a:off x="1828800" y="5172670"/>
              <a:ext cx="5105400" cy="95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2315" name="TextBox 104">
              <a:extLst>
                <a:ext uri="{FF2B5EF4-FFF2-40B4-BE49-F238E27FC236}">
                  <a16:creationId xmlns:a16="http://schemas.microsoft.com/office/drawing/2014/main" id="{D7BE43A7-C2DC-4CE9-9AB7-033F2BAE9080}"/>
                </a:ext>
              </a:extLst>
            </p:cNvPr>
            <p:cNvSpPr txBox="1">
              <a:spLocks noChangeArrowheads="1"/>
            </p:cNvSpPr>
            <p:nvPr/>
          </p:nvSpPr>
          <p:spPr bwMode="auto">
            <a:xfrm>
              <a:off x="4628932" y="5305958"/>
              <a:ext cx="1893467" cy="400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冰淇淋數量</a:t>
              </a:r>
              <a:r>
                <a:rPr lang="en-US" altLang="zh-TW" sz="2000">
                  <a:latin typeface="Arial" panose="020B0604020202020204" pitchFamily="34" charset="0"/>
                  <a:ea typeface="新細明體" panose="02020500000000000000" pitchFamily="18" charset="-120"/>
                </a:rPr>
                <a:t>(</a:t>
              </a:r>
              <a:r>
                <a:rPr lang="zh-TW" altLang="en-US" sz="2000">
                  <a:latin typeface="Arial" panose="020B0604020202020204" pitchFamily="34" charset="0"/>
                  <a:ea typeface="新細明體" panose="02020500000000000000" pitchFamily="18" charset="-120"/>
                </a:rPr>
                <a:t>球</a:t>
              </a:r>
              <a:r>
                <a:rPr lang="en-US" altLang="zh-TW" sz="2000">
                  <a:latin typeface="Arial" panose="020B0604020202020204" pitchFamily="34" charset="0"/>
                  <a:ea typeface="新細明體" panose="02020500000000000000" pitchFamily="18" charset="-120"/>
                </a:rPr>
                <a:t>)</a:t>
              </a:r>
            </a:p>
          </p:txBody>
        </p:sp>
        <p:sp>
          <p:nvSpPr>
            <p:cNvPr id="182316" name="TextBox 105">
              <a:extLst>
                <a:ext uri="{FF2B5EF4-FFF2-40B4-BE49-F238E27FC236}">
                  <a16:creationId xmlns:a16="http://schemas.microsoft.com/office/drawing/2014/main" id="{2DA79D5E-1A97-4135-81CC-DA9E55139FE3}"/>
                </a:ext>
              </a:extLst>
            </p:cNvPr>
            <p:cNvSpPr txBox="1">
              <a:spLocks noChangeArrowheads="1"/>
            </p:cNvSpPr>
            <p:nvPr/>
          </p:nvSpPr>
          <p:spPr bwMode="auto">
            <a:xfrm>
              <a:off x="1676400" y="5305962"/>
              <a:ext cx="327334" cy="40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0</a:t>
              </a:r>
            </a:p>
          </p:txBody>
        </p:sp>
      </p:grpSp>
      <p:grpSp>
        <p:nvGrpSpPr>
          <p:cNvPr id="23" name="Group 106">
            <a:extLst>
              <a:ext uri="{FF2B5EF4-FFF2-40B4-BE49-F238E27FC236}">
                <a16:creationId xmlns:a16="http://schemas.microsoft.com/office/drawing/2014/main" id="{4025B2B2-DA46-4269-8E2C-9AE59E151F4F}"/>
              </a:ext>
            </a:extLst>
          </p:cNvPr>
          <p:cNvGrpSpPr>
            <a:grpSpLocks/>
          </p:cNvGrpSpPr>
          <p:nvPr/>
        </p:nvGrpSpPr>
        <p:grpSpPr bwMode="auto">
          <a:xfrm>
            <a:off x="3808413" y="4197350"/>
            <a:ext cx="327025" cy="1895475"/>
            <a:chOff x="2901920" y="3201193"/>
            <a:chExt cx="327510" cy="1895737"/>
          </a:xfrm>
        </p:grpSpPr>
        <p:cxnSp>
          <p:nvCxnSpPr>
            <p:cNvPr id="24" name="Straight Connector 107">
              <a:extLst>
                <a:ext uri="{FF2B5EF4-FFF2-40B4-BE49-F238E27FC236}">
                  <a16:creationId xmlns:a16="http://schemas.microsoft.com/office/drawing/2014/main" id="{53F06351-1F04-4228-9D27-EA0C122B4BFB}"/>
                </a:ext>
              </a:extLst>
            </p:cNvPr>
            <p:cNvCxnSpPr/>
            <p:nvPr/>
          </p:nvCxnSpPr>
          <p:spPr>
            <a:xfrm rot="5400000">
              <a:off x="2361497" y="3886293"/>
              <a:ext cx="1371790" cy="1590"/>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2313" name="TextBox 108">
              <a:extLst>
                <a:ext uri="{FF2B5EF4-FFF2-40B4-BE49-F238E27FC236}">
                  <a16:creationId xmlns:a16="http://schemas.microsoft.com/office/drawing/2014/main" id="{E37ED6C0-940A-43D9-9067-E453ECAFD03A}"/>
                </a:ext>
              </a:extLst>
            </p:cNvPr>
            <p:cNvSpPr txBox="1">
              <a:spLocks noChangeArrowheads="1"/>
            </p:cNvSpPr>
            <p:nvPr/>
          </p:nvSpPr>
          <p:spPr bwMode="auto">
            <a:xfrm>
              <a:off x="2901920" y="4696765"/>
              <a:ext cx="327510" cy="4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7</a:t>
              </a:r>
            </a:p>
          </p:txBody>
        </p:sp>
      </p:grpSp>
      <p:grpSp>
        <p:nvGrpSpPr>
          <p:cNvPr id="26" name="Group 109">
            <a:extLst>
              <a:ext uri="{FF2B5EF4-FFF2-40B4-BE49-F238E27FC236}">
                <a16:creationId xmlns:a16="http://schemas.microsoft.com/office/drawing/2014/main" id="{51DFDCDC-660B-40EA-A96A-61A2B15ADA32}"/>
              </a:ext>
            </a:extLst>
          </p:cNvPr>
          <p:cNvGrpSpPr>
            <a:grpSpLocks/>
          </p:cNvGrpSpPr>
          <p:nvPr/>
        </p:nvGrpSpPr>
        <p:grpSpPr bwMode="auto">
          <a:xfrm>
            <a:off x="1952625" y="3502025"/>
            <a:ext cx="2906713" cy="400050"/>
            <a:chOff x="1131173" y="3014246"/>
            <a:chExt cx="2907427" cy="399569"/>
          </a:xfrm>
        </p:grpSpPr>
        <p:cxnSp>
          <p:nvCxnSpPr>
            <p:cNvPr id="27" name="Straight Connector 110">
              <a:extLst>
                <a:ext uri="{FF2B5EF4-FFF2-40B4-BE49-F238E27FC236}">
                  <a16:creationId xmlns:a16="http://schemas.microsoft.com/office/drawing/2014/main" id="{51A527A5-A456-474A-BA0C-241901D94F02}"/>
                </a:ext>
              </a:extLst>
            </p:cNvPr>
            <p:cNvCxnSpPr/>
            <p:nvPr/>
          </p:nvCxnSpPr>
          <p:spPr>
            <a:xfrm>
              <a:off x="1828257" y="3199761"/>
              <a:ext cx="2210343" cy="1585"/>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2311" name="TextBox 111">
              <a:extLst>
                <a:ext uri="{FF2B5EF4-FFF2-40B4-BE49-F238E27FC236}">
                  <a16:creationId xmlns:a16="http://schemas.microsoft.com/office/drawing/2014/main" id="{9A319ABC-8C19-44D4-A13C-8D05842B684E}"/>
                </a:ext>
              </a:extLst>
            </p:cNvPr>
            <p:cNvSpPr txBox="1">
              <a:spLocks noChangeArrowheads="1"/>
            </p:cNvSpPr>
            <p:nvPr/>
          </p:nvSpPr>
          <p:spPr bwMode="auto">
            <a:xfrm>
              <a:off x="1131173" y="3014246"/>
              <a:ext cx="470115" cy="39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$5</a:t>
              </a:r>
            </a:p>
          </p:txBody>
        </p:sp>
      </p:grpSp>
      <p:grpSp>
        <p:nvGrpSpPr>
          <p:cNvPr id="29" name="Group 112">
            <a:extLst>
              <a:ext uri="{FF2B5EF4-FFF2-40B4-BE49-F238E27FC236}">
                <a16:creationId xmlns:a16="http://schemas.microsoft.com/office/drawing/2014/main" id="{EBE6C2AF-B050-43BC-85CA-6FB30460FE0B}"/>
              </a:ext>
            </a:extLst>
          </p:cNvPr>
          <p:cNvGrpSpPr>
            <a:grpSpLocks/>
          </p:cNvGrpSpPr>
          <p:nvPr/>
        </p:nvGrpSpPr>
        <p:grpSpPr bwMode="auto">
          <a:xfrm>
            <a:off x="2065338" y="4010025"/>
            <a:ext cx="2108200" cy="400050"/>
            <a:chOff x="1233159" y="3014246"/>
            <a:chExt cx="2107814" cy="399569"/>
          </a:xfrm>
        </p:grpSpPr>
        <p:cxnSp>
          <p:nvCxnSpPr>
            <p:cNvPr id="30" name="Straight Connector 113">
              <a:extLst>
                <a:ext uri="{FF2B5EF4-FFF2-40B4-BE49-F238E27FC236}">
                  <a16:creationId xmlns:a16="http://schemas.microsoft.com/office/drawing/2014/main" id="{75E0B39A-D82A-4C67-B620-F91D033D5E9E}"/>
                </a:ext>
              </a:extLst>
            </p:cNvPr>
            <p:cNvCxnSpPr/>
            <p:nvPr/>
          </p:nvCxnSpPr>
          <p:spPr>
            <a:xfrm>
              <a:off x="1828362" y="3199761"/>
              <a:ext cx="1512611" cy="1585"/>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2309" name="TextBox 114">
              <a:extLst>
                <a:ext uri="{FF2B5EF4-FFF2-40B4-BE49-F238E27FC236}">
                  <a16:creationId xmlns:a16="http://schemas.microsoft.com/office/drawing/2014/main" id="{634ED77B-AF90-4B84-860F-C62812215A2C}"/>
                </a:ext>
              </a:extLst>
            </p:cNvPr>
            <p:cNvSpPr txBox="1">
              <a:spLocks noChangeArrowheads="1"/>
            </p:cNvSpPr>
            <p:nvPr/>
          </p:nvSpPr>
          <p:spPr bwMode="auto">
            <a:xfrm>
              <a:off x="1233159" y="3014246"/>
              <a:ext cx="327274" cy="39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4</a:t>
              </a:r>
            </a:p>
          </p:txBody>
        </p:sp>
      </p:grpSp>
      <p:grpSp>
        <p:nvGrpSpPr>
          <p:cNvPr id="32" name="Group 25">
            <a:extLst>
              <a:ext uri="{FF2B5EF4-FFF2-40B4-BE49-F238E27FC236}">
                <a16:creationId xmlns:a16="http://schemas.microsoft.com/office/drawing/2014/main" id="{04F6026F-5628-448C-8D0D-5E8C6A684FD7}"/>
              </a:ext>
            </a:extLst>
          </p:cNvPr>
          <p:cNvGrpSpPr>
            <a:grpSpLocks/>
          </p:cNvGrpSpPr>
          <p:nvPr/>
        </p:nvGrpSpPr>
        <p:grpSpPr bwMode="auto">
          <a:xfrm>
            <a:off x="4433888" y="3740150"/>
            <a:ext cx="469900" cy="2352675"/>
            <a:chOff x="3962400" y="2743994"/>
            <a:chExt cx="469809" cy="2352929"/>
          </a:xfrm>
        </p:grpSpPr>
        <p:cxnSp>
          <p:nvCxnSpPr>
            <p:cNvPr id="33" name="Straight Connector 118">
              <a:extLst>
                <a:ext uri="{FF2B5EF4-FFF2-40B4-BE49-F238E27FC236}">
                  <a16:creationId xmlns:a16="http://schemas.microsoft.com/office/drawing/2014/main" id="{2EC0B7CD-724C-47EE-9BBB-5CF4C9DA01B1}"/>
                </a:ext>
              </a:extLst>
            </p:cNvPr>
            <p:cNvCxnSpPr/>
            <p:nvPr/>
          </p:nvCxnSpPr>
          <p:spPr>
            <a:xfrm rot="5400000">
              <a:off x="3277251" y="3657699"/>
              <a:ext cx="1828997" cy="1587"/>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82307" name="TextBox 119">
              <a:extLst>
                <a:ext uri="{FF2B5EF4-FFF2-40B4-BE49-F238E27FC236}">
                  <a16:creationId xmlns:a16="http://schemas.microsoft.com/office/drawing/2014/main" id="{96ADA264-50C7-4348-AE98-19C8B5E19834}"/>
                </a:ext>
              </a:extLst>
            </p:cNvPr>
            <p:cNvSpPr txBox="1">
              <a:spLocks noChangeArrowheads="1"/>
            </p:cNvSpPr>
            <p:nvPr/>
          </p:nvSpPr>
          <p:spPr bwMode="auto">
            <a:xfrm>
              <a:off x="3962400" y="4696770"/>
              <a:ext cx="469809" cy="40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10</a:t>
              </a:r>
            </a:p>
          </p:txBody>
        </p:sp>
      </p:grpSp>
      <p:grpSp>
        <p:nvGrpSpPr>
          <p:cNvPr id="35" name="Group 120">
            <a:extLst>
              <a:ext uri="{FF2B5EF4-FFF2-40B4-BE49-F238E27FC236}">
                <a16:creationId xmlns:a16="http://schemas.microsoft.com/office/drawing/2014/main" id="{ACB46667-B7D4-4CEB-8744-B8A17A3FF9CF}"/>
              </a:ext>
            </a:extLst>
          </p:cNvPr>
          <p:cNvGrpSpPr>
            <a:grpSpLocks/>
          </p:cNvGrpSpPr>
          <p:nvPr/>
        </p:nvGrpSpPr>
        <p:grpSpPr bwMode="auto">
          <a:xfrm>
            <a:off x="2817813" y="3349625"/>
            <a:ext cx="2751137" cy="1905000"/>
            <a:chOff x="5715000" y="2895600"/>
            <a:chExt cx="2751154" cy="1905000"/>
          </a:xfrm>
        </p:grpSpPr>
        <p:cxnSp>
          <p:nvCxnSpPr>
            <p:cNvPr id="36" name="Straight Connector 121">
              <a:extLst>
                <a:ext uri="{FF2B5EF4-FFF2-40B4-BE49-F238E27FC236}">
                  <a16:creationId xmlns:a16="http://schemas.microsoft.com/office/drawing/2014/main" id="{3D90C7B8-B5E4-4929-9231-0DBE9A655D99}"/>
                </a:ext>
              </a:extLst>
            </p:cNvPr>
            <p:cNvCxnSpPr/>
            <p:nvPr/>
          </p:nvCxnSpPr>
          <p:spPr>
            <a:xfrm>
              <a:off x="5715000" y="2895600"/>
              <a:ext cx="2506677" cy="190500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82305" name="TextBox 122">
              <a:extLst>
                <a:ext uri="{FF2B5EF4-FFF2-40B4-BE49-F238E27FC236}">
                  <a16:creationId xmlns:a16="http://schemas.microsoft.com/office/drawing/2014/main" id="{B0F7A9A1-A75C-4577-9B78-AC3D49776C0E}"/>
                </a:ext>
              </a:extLst>
            </p:cNvPr>
            <p:cNvSpPr txBox="1">
              <a:spLocks noChangeArrowheads="1"/>
            </p:cNvSpPr>
            <p:nvPr/>
          </p:nvSpPr>
          <p:spPr bwMode="auto">
            <a:xfrm>
              <a:off x="8001000" y="4343400"/>
              <a:ext cx="4651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D</a:t>
              </a:r>
              <a:r>
                <a:rPr lang="en-US" altLang="zh-TW" sz="2000" baseline="-25000">
                  <a:latin typeface="Arial" panose="020B0604020202020204" pitchFamily="34" charset="0"/>
                  <a:ea typeface="新細明體" panose="02020500000000000000" pitchFamily="18" charset="-120"/>
                </a:rPr>
                <a:t>1</a:t>
              </a:r>
            </a:p>
          </p:txBody>
        </p:sp>
      </p:grpSp>
      <p:sp>
        <p:nvSpPr>
          <p:cNvPr id="38" name="Freeform 183">
            <a:extLst>
              <a:ext uri="{FF2B5EF4-FFF2-40B4-BE49-F238E27FC236}">
                <a16:creationId xmlns:a16="http://schemas.microsoft.com/office/drawing/2014/main" id="{7B45B774-092A-41E5-92C4-31D2830F2650}"/>
              </a:ext>
            </a:extLst>
          </p:cNvPr>
          <p:cNvSpPr>
            <a:spLocks/>
          </p:cNvSpPr>
          <p:nvPr/>
        </p:nvSpPr>
        <p:spPr bwMode="auto">
          <a:xfrm>
            <a:off x="3884613" y="412750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HK" altLang="en-US"/>
          </a:p>
        </p:txBody>
      </p:sp>
      <p:grpSp>
        <p:nvGrpSpPr>
          <p:cNvPr id="39" name="Group 127">
            <a:extLst>
              <a:ext uri="{FF2B5EF4-FFF2-40B4-BE49-F238E27FC236}">
                <a16:creationId xmlns:a16="http://schemas.microsoft.com/office/drawing/2014/main" id="{1F9F4247-F21F-4D1C-8C90-0F7D863B68E9}"/>
              </a:ext>
            </a:extLst>
          </p:cNvPr>
          <p:cNvGrpSpPr>
            <a:grpSpLocks/>
          </p:cNvGrpSpPr>
          <p:nvPr/>
        </p:nvGrpSpPr>
        <p:grpSpPr bwMode="auto">
          <a:xfrm>
            <a:off x="4113213" y="4187825"/>
            <a:ext cx="3163887" cy="400050"/>
            <a:chOff x="4343400" y="1535668"/>
            <a:chExt cx="3163831" cy="399509"/>
          </a:xfrm>
        </p:grpSpPr>
        <p:sp>
          <p:nvSpPr>
            <p:cNvPr id="182302" name="TextBox 128">
              <a:extLst>
                <a:ext uri="{FF2B5EF4-FFF2-40B4-BE49-F238E27FC236}">
                  <a16:creationId xmlns:a16="http://schemas.microsoft.com/office/drawing/2014/main" id="{9C2F0A5A-8029-405E-82A3-2557490C1247}"/>
                </a:ext>
              </a:extLst>
            </p:cNvPr>
            <p:cNvSpPr txBox="1">
              <a:spLocks noChangeArrowheads="1"/>
            </p:cNvSpPr>
            <p:nvPr/>
          </p:nvSpPr>
          <p:spPr bwMode="auto">
            <a:xfrm>
              <a:off x="6553200" y="1535668"/>
              <a:ext cx="954031" cy="399509"/>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原均衡</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41" name="Straight Connector 129">
              <a:extLst>
                <a:ext uri="{FF2B5EF4-FFF2-40B4-BE49-F238E27FC236}">
                  <a16:creationId xmlns:a16="http://schemas.microsoft.com/office/drawing/2014/main" id="{9C16AA05-3C1D-4516-9AA5-508B39CA9312}"/>
                </a:ext>
              </a:extLst>
            </p:cNvPr>
            <p:cNvCxnSpPr/>
            <p:nvPr/>
          </p:nvCxnSpPr>
          <p:spPr>
            <a:xfrm>
              <a:off x="4343400" y="1535668"/>
              <a:ext cx="2209761" cy="152194"/>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42" name="Group 132">
            <a:extLst>
              <a:ext uri="{FF2B5EF4-FFF2-40B4-BE49-F238E27FC236}">
                <a16:creationId xmlns:a16="http://schemas.microsoft.com/office/drawing/2014/main" id="{303CB40D-57A7-4797-B50D-765D944B7721}"/>
              </a:ext>
            </a:extLst>
          </p:cNvPr>
          <p:cNvGrpSpPr>
            <a:grpSpLocks/>
          </p:cNvGrpSpPr>
          <p:nvPr/>
        </p:nvGrpSpPr>
        <p:grpSpPr bwMode="auto">
          <a:xfrm>
            <a:off x="3732213" y="2282825"/>
            <a:ext cx="4800600" cy="1141413"/>
            <a:chOff x="6400800" y="1383268"/>
            <a:chExt cx="4800136" cy="1141512"/>
          </a:xfrm>
        </p:grpSpPr>
        <p:sp>
          <p:nvSpPr>
            <p:cNvPr id="182300" name="TextBox 133">
              <a:extLst>
                <a:ext uri="{FF2B5EF4-FFF2-40B4-BE49-F238E27FC236}">
                  <a16:creationId xmlns:a16="http://schemas.microsoft.com/office/drawing/2014/main" id="{9799AD2E-BF05-4A35-9281-A913E7E6454D}"/>
                </a:ext>
              </a:extLst>
            </p:cNvPr>
            <p:cNvSpPr txBox="1">
              <a:spLocks noChangeArrowheads="1"/>
            </p:cNvSpPr>
            <p:nvPr/>
          </p:nvSpPr>
          <p:spPr bwMode="auto">
            <a:xfrm>
              <a:off x="9144000" y="1383268"/>
              <a:ext cx="2056936" cy="1015751"/>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1. </a:t>
              </a:r>
              <a:r>
                <a:rPr lang="zh-TW" altLang="en-US" sz="2000">
                  <a:solidFill>
                    <a:srgbClr val="800080"/>
                  </a:solidFill>
                  <a:latin typeface="Arial" panose="020B0604020202020204" pitchFamily="34" charset="0"/>
                  <a:ea typeface="新細明體" panose="02020500000000000000" pitchFamily="18" charset="-120"/>
                </a:rPr>
                <a:t>天氣變熱使冰淇淋的需求增加</a:t>
              </a:r>
              <a:r>
                <a:rPr lang="en-US" altLang="zh-TW" sz="2000">
                  <a:solidFill>
                    <a:srgbClr val="800080"/>
                  </a:solidFill>
                  <a:latin typeface="Arial" panose="020B0604020202020204" pitchFamily="34" charset="0"/>
                  <a:ea typeface="新細明體" panose="02020500000000000000" pitchFamily="18" charset="-120"/>
                </a:rPr>
                <a:t>…</a:t>
              </a:r>
            </a:p>
          </p:txBody>
        </p:sp>
        <p:cxnSp>
          <p:nvCxnSpPr>
            <p:cNvPr id="44" name="Straight Connector 134">
              <a:extLst>
                <a:ext uri="{FF2B5EF4-FFF2-40B4-BE49-F238E27FC236}">
                  <a16:creationId xmlns:a16="http://schemas.microsoft.com/office/drawing/2014/main" id="{0D5B07F4-988B-4F1F-AFC5-5575757811C2}"/>
                </a:ext>
              </a:extLst>
            </p:cNvPr>
            <p:cNvCxnSpPr/>
            <p:nvPr/>
          </p:nvCxnSpPr>
          <p:spPr>
            <a:xfrm flipV="1">
              <a:off x="6400800" y="2069127"/>
              <a:ext cx="2742935" cy="455653"/>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139">
            <a:extLst>
              <a:ext uri="{FF2B5EF4-FFF2-40B4-BE49-F238E27FC236}">
                <a16:creationId xmlns:a16="http://schemas.microsoft.com/office/drawing/2014/main" id="{F095E5F1-F148-4CF4-A8FB-170E48F0235D}"/>
              </a:ext>
            </a:extLst>
          </p:cNvPr>
          <p:cNvCxnSpPr/>
          <p:nvPr/>
        </p:nvCxnSpPr>
        <p:spPr>
          <a:xfrm>
            <a:off x="3046413" y="3502025"/>
            <a:ext cx="1295400"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6" name="Group 140">
            <a:extLst>
              <a:ext uri="{FF2B5EF4-FFF2-40B4-BE49-F238E27FC236}">
                <a16:creationId xmlns:a16="http://schemas.microsoft.com/office/drawing/2014/main" id="{A8F13C63-BC91-4237-9CC0-AF8180C65EFC}"/>
              </a:ext>
            </a:extLst>
          </p:cNvPr>
          <p:cNvGrpSpPr>
            <a:grpSpLocks/>
          </p:cNvGrpSpPr>
          <p:nvPr/>
        </p:nvGrpSpPr>
        <p:grpSpPr bwMode="auto">
          <a:xfrm>
            <a:off x="379413" y="2816225"/>
            <a:ext cx="1981200" cy="1141413"/>
            <a:chOff x="2895599" y="-1055147"/>
            <a:chExt cx="1981205" cy="1141527"/>
          </a:xfrm>
        </p:grpSpPr>
        <p:sp>
          <p:nvSpPr>
            <p:cNvPr id="182298" name="TextBox 141">
              <a:extLst>
                <a:ext uri="{FF2B5EF4-FFF2-40B4-BE49-F238E27FC236}">
                  <a16:creationId xmlns:a16="http://schemas.microsoft.com/office/drawing/2014/main" id="{41B8236F-4A85-44E2-B64C-E01B4BCC6278}"/>
                </a:ext>
              </a:extLst>
            </p:cNvPr>
            <p:cNvSpPr txBox="1">
              <a:spLocks noChangeArrowheads="1"/>
            </p:cNvSpPr>
            <p:nvPr/>
          </p:nvSpPr>
          <p:spPr bwMode="auto">
            <a:xfrm>
              <a:off x="2895599" y="-1055147"/>
              <a:ext cx="1494323" cy="707957"/>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2. …</a:t>
              </a:r>
              <a:r>
                <a:rPr lang="zh-TW" altLang="en-US" sz="2000">
                  <a:solidFill>
                    <a:srgbClr val="800080"/>
                  </a:solidFill>
                  <a:latin typeface="Arial" panose="020B0604020202020204" pitchFamily="34" charset="0"/>
                  <a:ea typeface="新細明體" panose="02020500000000000000" pitchFamily="18" charset="-120"/>
                </a:rPr>
                <a:t>造成價</a:t>
              </a:r>
            </a:p>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格上漲</a:t>
              </a:r>
              <a:r>
                <a:rPr lang="en-US" altLang="zh-TW" sz="2000">
                  <a:solidFill>
                    <a:srgbClr val="800080"/>
                  </a:solidFill>
                  <a:latin typeface="Arial" panose="020B0604020202020204" pitchFamily="34" charset="0"/>
                  <a:ea typeface="新細明體" panose="02020500000000000000" pitchFamily="18" charset="-120"/>
                </a:rPr>
                <a:t>…</a:t>
              </a:r>
            </a:p>
          </p:txBody>
        </p:sp>
        <p:cxnSp>
          <p:nvCxnSpPr>
            <p:cNvPr id="48" name="Straight Connector 142">
              <a:extLst>
                <a:ext uri="{FF2B5EF4-FFF2-40B4-BE49-F238E27FC236}">
                  <a16:creationId xmlns:a16="http://schemas.microsoft.com/office/drawing/2014/main" id="{6D19DB24-6F64-4F81-AEB0-8440D868ABD1}"/>
                </a:ext>
              </a:extLst>
            </p:cNvPr>
            <p:cNvCxnSpPr/>
            <p:nvPr/>
          </p:nvCxnSpPr>
          <p:spPr>
            <a:xfrm rot="10800000">
              <a:off x="3581401" y="-293071"/>
              <a:ext cx="1295403" cy="379451"/>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cxnSp>
        <p:nvCxnSpPr>
          <p:cNvPr id="49" name="Straight Arrow Connector 144">
            <a:extLst>
              <a:ext uri="{FF2B5EF4-FFF2-40B4-BE49-F238E27FC236}">
                <a16:creationId xmlns:a16="http://schemas.microsoft.com/office/drawing/2014/main" id="{11437432-E3C5-4B0B-B25A-BEC54DA258D1}"/>
              </a:ext>
            </a:extLst>
          </p:cNvPr>
          <p:cNvCxnSpPr/>
          <p:nvPr/>
        </p:nvCxnSpPr>
        <p:spPr>
          <a:xfrm rot="5400000" flipH="1" flipV="1">
            <a:off x="2284413" y="3957637"/>
            <a:ext cx="457200" cy="3175"/>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46">
            <a:extLst>
              <a:ext uri="{FF2B5EF4-FFF2-40B4-BE49-F238E27FC236}">
                <a16:creationId xmlns:a16="http://schemas.microsoft.com/office/drawing/2014/main" id="{4355FE8D-6DBB-465A-BC7A-220B8109BBEA}"/>
              </a:ext>
            </a:extLst>
          </p:cNvPr>
          <p:cNvCxnSpPr/>
          <p:nvPr/>
        </p:nvCxnSpPr>
        <p:spPr>
          <a:xfrm>
            <a:off x="3960813" y="5483225"/>
            <a:ext cx="685800" cy="1588"/>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1" name="Group 148">
            <a:extLst>
              <a:ext uri="{FF2B5EF4-FFF2-40B4-BE49-F238E27FC236}">
                <a16:creationId xmlns:a16="http://schemas.microsoft.com/office/drawing/2014/main" id="{7797D755-F111-406B-B680-98418776A31E}"/>
              </a:ext>
            </a:extLst>
          </p:cNvPr>
          <p:cNvGrpSpPr>
            <a:grpSpLocks/>
          </p:cNvGrpSpPr>
          <p:nvPr/>
        </p:nvGrpSpPr>
        <p:grpSpPr bwMode="auto">
          <a:xfrm>
            <a:off x="4341813" y="5178425"/>
            <a:ext cx="4065587" cy="400050"/>
            <a:chOff x="1066800" y="-674132"/>
            <a:chExt cx="4066799" cy="400602"/>
          </a:xfrm>
        </p:grpSpPr>
        <p:sp>
          <p:nvSpPr>
            <p:cNvPr id="182296" name="TextBox 149">
              <a:extLst>
                <a:ext uri="{FF2B5EF4-FFF2-40B4-BE49-F238E27FC236}">
                  <a16:creationId xmlns:a16="http://schemas.microsoft.com/office/drawing/2014/main" id="{4A0645BE-9AFB-4328-B8C8-05EA3950C50B}"/>
                </a:ext>
              </a:extLst>
            </p:cNvPr>
            <p:cNvSpPr txBox="1">
              <a:spLocks noChangeArrowheads="1"/>
            </p:cNvSpPr>
            <p:nvPr/>
          </p:nvSpPr>
          <p:spPr bwMode="auto">
            <a:xfrm>
              <a:off x="2286000" y="-674132"/>
              <a:ext cx="2847599" cy="400602"/>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3. …</a:t>
              </a:r>
              <a:r>
                <a:rPr lang="zh-TW" altLang="en-US" sz="2000">
                  <a:solidFill>
                    <a:srgbClr val="800080"/>
                  </a:solidFill>
                  <a:latin typeface="Arial" panose="020B0604020202020204" pitchFamily="34" charset="0"/>
                  <a:ea typeface="新細明體" panose="02020500000000000000" pitchFamily="18" charset="-120"/>
                </a:rPr>
                <a:t>以及銷售量增加。</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53" name="Straight Connector 150">
              <a:extLst>
                <a:ext uri="{FF2B5EF4-FFF2-40B4-BE49-F238E27FC236}">
                  <a16:creationId xmlns:a16="http://schemas.microsoft.com/office/drawing/2014/main" id="{7B0F58AA-77ED-473D-87E2-911D8BD28199}"/>
                </a:ext>
              </a:extLst>
            </p:cNvPr>
            <p:cNvCxnSpPr/>
            <p:nvPr/>
          </p:nvCxnSpPr>
          <p:spPr>
            <a:xfrm flipV="1">
              <a:off x="1066800" y="-521522"/>
              <a:ext cx="1219563" cy="76305"/>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wipe(left)">
                                      <p:cBhvr>
                                        <p:cTn id="25" dur="500"/>
                                        <p:tgtEl>
                                          <p:spTgt spid="38"/>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up)">
                                      <p:cBhvr>
                                        <p:cTn id="33" dur="500"/>
                                        <p:tgtEl>
                                          <p:spTgt spid="23"/>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left)">
                                      <p:cBhvr>
                                        <p:cTn id="37" dur="500"/>
                                        <p:tgtEl>
                                          <p:spTgt spid="39"/>
                                        </p:tgtEl>
                                      </p:cBhvr>
                                    </p:animEffect>
                                  </p:childTnLst>
                                </p:cTn>
                              </p:par>
                            </p:childTnLst>
                          </p:cTn>
                        </p:par>
                        <p:par>
                          <p:cTn id="38" fill="hold" nodeType="afterGroup">
                            <p:stCondLst>
                              <p:cond delay="3500"/>
                            </p:stCondLst>
                            <p:childTnLst>
                              <p:par>
                                <p:cTn id="39" presetID="2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left)">
                                      <p:cBhvr>
                                        <p:cTn id="41" dur="500"/>
                                        <p:tgtEl>
                                          <p:spTgt spid="45"/>
                                        </p:tgtEl>
                                      </p:cBhvr>
                                    </p:animEffect>
                                  </p:childTnLst>
                                </p:cTn>
                              </p:par>
                            </p:childTnLst>
                          </p:cTn>
                        </p:par>
                        <p:par>
                          <p:cTn id="42" fill="hold" nodeType="afterGroup">
                            <p:stCondLst>
                              <p:cond delay="4000"/>
                            </p:stCondLst>
                            <p:childTnLst>
                              <p:par>
                                <p:cTn id="43" presetID="22" presetClass="entr" presetSubtype="8" fill="hold" nodeType="after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wipe(left)">
                                      <p:cBhvr>
                                        <p:cTn id="45" dur="500"/>
                                        <p:tgtEl>
                                          <p:spTgt spid="42"/>
                                        </p:tgtEl>
                                      </p:cBhvr>
                                    </p:animEffect>
                                  </p:childTnLst>
                                </p:cTn>
                              </p:par>
                            </p:childTnLst>
                          </p:cTn>
                        </p:par>
                        <p:par>
                          <p:cTn id="46" fill="hold" nodeType="afterGroup">
                            <p:stCondLst>
                              <p:cond delay="4500"/>
                            </p:stCondLst>
                            <p:childTnLst>
                              <p:par>
                                <p:cTn id="47" presetID="22" presetClass="entr" presetSubtype="8"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par>
                          <p:cTn id="50" fill="hold" nodeType="afterGroup">
                            <p:stCondLst>
                              <p:cond delay="5000"/>
                            </p:stCondLst>
                            <p:childTnLst>
                              <p:par>
                                <p:cTn id="51" presetID="22" presetClass="entr" presetSubtype="8" fill="hold" nodeType="after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childTnLst>
                          </p:cTn>
                        </p:par>
                        <p:par>
                          <p:cTn id="54" fill="hold" nodeType="afterGroup">
                            <p:stCondLst>
                              <p:cond delay="5500"/>
                            </p:stCondLst>
                            <p:childTnLst>
                              <p:par>
                                <p:cTn id="55" presetID="22" presetClass="entr" presetSubtype="8"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par>
                          <p:cTn id="58" fill="hold" nodeType="afterGroup">
                            <p:stCondLst>
                              <p:cond delay="6000"/>
                            </p:stCondLst>
                            <p:childTnLst>
                              <p:par>
                                <p:cTn id="59" presetID="22" presetClass="entr" presetSubtype="8" fill="hold" nodeType="after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ipe(left)">
                                      <p:cBhvr>
                                        <p:cTn id="61" dur="500"/>
                                        <p:tgtEl>
                                          <p:spTgt spid="26"/>
                                        </p:tgtEl>
                                      </p:cBhvr>
                                    </p:animEffect>
                                  </p:childTnLst>
                                </p:cTn>
                              </p:par>
                            </p:childTnLst>
                          </p:cTn>
                        </p:par>
                        <p:par>
                          <p:cTn id="62" fill="hold" nodeType="afterGroup">
                            <p:stCondLst>
                              <p:cond delay="6500"/>
                            </p:stCondLst>
                            <p:childTnLst>
                              <p:par>
                                <p:cTn id="63" presetID="22" presetClass="entr" presetSubtype="1" fill="hold" nodeType="after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up)">
                                      <p:cBhvr>
                                        <p:cTn id="65" dur="500"/>
                                        <p:tgtEl>
                                          <p:spTgt spid="32"/>
                                        </p:tgtEl>
                                      </p:cBhvr>
                                    </p:animEffect>
                                  </p:childTnLst>
                                </p:cTn>
                              </p:par>
                            </p:childTnLst>
                          </p:cTn>
                        </p:par>
                        <p:par>
                          <p:cTn id="66" fill="hold" nodeType="afterGroup">
                            <p:stCondLst>
                              <p:cond delay="7000"/>
                            </p:stCondLst>
                            <p:childTnLst>
                              <p:par>
                                <p:cTn id="67" presetID="22" presetClass="entr" presetSubtype="4" fill="hold" nodeType="after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wipe(down)">
                                      <p:cBhvr>
                                        <p:cTn id="69" dur="500"/>
                                        <p:tgtEl>
                                          <p:spTgt spid="49"/>
                                        </p:tgtEl>
                                      </p:cBhvr>
                                    </p:animEffect>
                                  </p:childTnLst>
                                </p:cTn>
                              </p:par>
                            </p:childTnLst>
                          </p:cTn>
                        </p:par>
                        <p:par>
                          <p:cTn id="70" fill="hold" nodeType="afterGroup">
                            <p:stCondLst>
                              <p:cond delay="7500"/>
                            </p:stCondLst>
                            <p:childTnLst>
                              <p:par>
                                <p:cTn id="71" presetID="22" presetClass="entr" presetSubtype="8" fill="hold" nodeType="after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left)">
                                      <p:cBhvr>
                                        <p:cTn id="73" dur="500"/>
                                        <p:tgtEl>
                                          <p:spTgt spid="46"/>
                                        </p:tgtEl>
                                      </p:cBhvr>
                                    </p:animEffect>
                                  </p:childTnLst>
                                </p:cTn>
                              </p:par>
                            </p:childTnLst>
                          </p:cTn>
                        </p:par>
                        <p:par>
                          <p:cTn id="74" fill="hold" nodeType="afterGroup">
                            <p:stCondLst>
                              <p:cond delay="8000"/>
                            </p:stCondLst>
                            <p:childTnLst>
                              <p:par>
                                <p:cTn id="75" presetID="22" presetClass="entr" presetSubtype="8" fill="hold" nodeType="afterEffect">
                                  <p:stCondLst>
                                    <p:cond delay="0"/>
                                  </p:stCondLst>
                                  <p:childTnLst>
                                    <p:set>
                                      <p:cBhvr>
                                        <p:cTn id="76" dur="1" fill="hold">
                                          <p:stCondLst>
                                            <p:cond delay="0"/>
                                          </p:stCondLst>
                                        </p:cTn>
                                        <p:tgtEl>
                                          <p:spTgt spid="50"/>
                                        </p:tgtEl>
                                        <p:attrNameLst>
                                          <p:attrName>style.visibility</p:attrName>
                                        </p:attrNameLst>
                                      </p:cBhvr>
                                      <p:to>
                                        <p:strVal val="visible"/>
                                      </p:to>
                                    </p:set>
                                    <p:animEffect transition="in" filter="wipe(left)">
                                      <p:cBhvr>
                                        <p:cTn id="77" dur="500"/>
                                        <p:tgtEl>
                                          <p:spTgt spid="50"/>
                                        </p:tgtEl>
                                      </p:cBhvr>
                                    </p:animEffect>
                                  </p:childTnLst>
                                </p:cTn>
                              </p:par>
                            </p:childTnLst>
                          </p:cTn>
                        </p:par>
                        <p:par>
                          <p:cTn id="78" fill="hold" nodeType="afterGroup">
                            <p:stCondLst>
                              <p:cond delay="8500"/>
                            </p:stCondLst>
                            <p:childTnLst>
                              <p:par>
                                <p:cTn id="79" presetID="22" presetClass="entr" presetSubtype="8" fill="hold"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left)">
                                      <p:cBhvr>
                                        <p:cTn id="8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8E943FF7-D684-46A0-BB29-AB13496643EB}"/>
              </a:ext>
            </a:extLst>
          </p:cNvPr>
          <p:cNvSpPr>
            <a:spLocks noGrp="1"/>
          </p:cNvSpPr>
          <p:nvPr>
            <p:ph type="title"/>
          </p:nvPr>
        </p:nvSpPr>
        <p:spPr>
          <a:xfrm>
            <a:off x="2051050" y="44450"/>
            <a:ext cx="6635750" cy="1143000"/>
          </a:xfrm>
        </p:spPr>
        <p:txBody>
          <a:bodyPr/>
          <a:lstStyle/>
          <a:p>
            <a:pPr eaLnBrk="1" hangingPunct="1"/>
            <a:r>
              <a:rPr lang="zh-TW" altLang="en-US"/>
              <a:t>需求的改變造成市場均衡的變動</a:t>
            </a:r>
          </a:p>
        </p:txBody>
      </p:sp>
      <p:sp>
        <p:nvSpPr>
          <p:cNvPr id="166916" name="Rectangle 3">
            <a:extLst>
              <a:ext uri="{FF2B5EF4-FFF2-40B4-BE49-F238E27FC236}">
                <a16:creationId xmlns:a16="http://schemas.microsoft.com/office/drawing/2014/main" id="{78583C1B-9553-4D88-81A5-7C7E5641B5A9}"/>
              </a:ext>
            </a:extLst>
          </p:cNvPr>
          <p:cNvSpPr>
            <a:spLocks noGrp="1"/>
          </p:cNvSpPr>
          <p:nvPr>
            <p:ph idx="1"/>
          </p:nvPr>
        </p:nvSpPr>
        <p:spPr/>
        <p:txBody>
          <a:bodyPr/>
          <a:lstStyle/>
          <a:p>
            <a:pPr marL="514350" indent="-514350">
              <a:buFont typeface="+mj-lt"/>
              <a:buAutoNum type="arabicPeriod" startAt="3"/>
              <a:defRPr/>
            </a:pPr>
            <a:r>
              <a:rPr lang="zh-TW" altLang="en-US" dirty="0"/>
              <a:t>如圖</a:t>
            </a:r>
            <a:r>
              <a:rPr lang="en-US" altLang="zh-TW" dirty="0"/>
              <a:t>10</a:t>
            </a:r>
            <a:r>
              <a:rPr lang="zh-TW" altLang="en-US" dirty="0"/>
              <a:t>所示，需求增加使均衡價格由原先的</a:t>
            </a:r>
            <a:r>
              <a:rPr lang="en-US" altLang="zh-TW" dirty="0"/>
              <a:t>4 </a:t>
            </a:r>
            <a:r>
              <a:rPr lang="zh-TW" altLang="en-US" dirty="0"/>
              <a:t>美元上漲為</a:t>
            </a:r>
            <a:r>
              <a:rPr lang="en-US" altLang="zh-TW" dirty="0"/>
              <a:t>5 </a:t>
            </a:r>
            <a:r>
              <a:rPr lang="zh-TW" altLang="en-US" dirty="0"/>
              <a:t>美元，且均衡數量由原先的</a:t>
            </a:r>
            <a:r>
              <a:rPr lang="en-US" altLang="zh-TW" dirty="0"/>
              <a:t>7 </a:t>
            </a:r>
            <a:r>
              <a:rPr lang="zh-TW" altLang="en-US" dirty="0"/>
              <a:t>球增加為</a:t>
            </a:r>
            <a:r>
              <a:rPr lang="en-US" altLang="zh-TW" dirty="0"/>
              <a:t>10 </a:t>
            </a:r>
            <a:r>
              <a:rPr lang="zh-TW" altLang="en-US" dirty="0"/>
              <a:t>球。</a:t>
            </a:r>
          </a:p>
          <a:p>
            <a:pPr eaLnBrk="1" hangingPunct="1">
              <a:buFont typeface="Arial" charset="0"/>
              <a:buChar char="•"/>
              <a:defRPr/>
            </a:pPr>
            <a:endParaRPr lang="zh-TW" altLang="en-US" sz="700" dirty="0"/>
          </a:p>
          <a:p>
            <a:pPr marL="539750" indent="-6350" eaLnBrk="1" hangingPunct="1">
              <a:buFont typeface="Arial" charset="0"/>
              <a:buNone/>
              <a:defRPr/>
            </a:pPr>
            <a:r>
              <a:rPr lang="zh-TW" altLang="en-US" dirty="0"/>
              <a:t>換言之，天氣變熱使冰淇淋價格上漲且銷售量增加。</a:t>
            </a:r>
          </a:p>
        </p:txBody>
      </p:sp>
      <p:sp>
        <p:nvSpPr>
          <p:cNvPr id="183300" name="投影片編號版面配置區 5">
            <a:extLst>
              <a:ext uri="{FF2B5EF4-FFF2-40B4-BE49-F238E27FC236}">
                <a16:creationId xmlns:a16="http://schemas.microsoft.com/office/drawing/2014/main" id="{8C2DFD3D-1CF8-4310-9952-FABB6EFCD16F}"/>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02EFA1E7-D2B3-47B3-9FF3-974F1272BCC4}"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91</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2E880232-A20F-49F4-BD65-C06692606912}"/>
              </a:ext>
            </a:extLst>
          </p:cNvPr>
          <p:cNvSpPr>
            <a:spLocks noGrp="1"/>
          </p:cNvSpPr>
          <p:nvPr>
            <p:ph type="title"/>
          </p:nvPr>
        </p:nvSpPr>
        <p:spPr>
          <a:xfrm>
            <a:off x="2051050" y="44450"/>
            <a:ext cx="6635750" cy="1143000"/>
          </a:xfrm>
        </p:spPr>
        <p:txBody>
          <a:bodyPr/>
          <a:lstStyle/>
          <a:p>
            <a:pPr eaLnBrk="1" hangingPunct="1"/>
            <a:r>
              <a:rPr lang="zh-TW" altLang="en-US"/>
              <a:t>整條線的移動與線上的移動</a:t>
            </a:r>
          </a:p>
        </p:txBody>
      </p:sp>
      <p:sp>
        <p:nvSpPr>
          <p:cNvPr id="391171" name="Rectangle 3">
            <a:extLst>
              <a:ext uri="{FF2B5EF4-FFF2-40B4-BE49-F238E27FC236}">
                <a16:creationId xmlns:a16="http://schemas.microsoft.com/office/drawing/2014/main" id="{E54CF4DD-9C8F-4D35-AD44-1AFE2FCB4640}"/>
              </a:ext>
            </a:extLst>
          </p:cNvPr>
          <p:cNvSpPr>
            <a:spLocks noGrp="1"/>
          </p:cNvSpPr>
          <p:nvPr>
            <p:ph idx="1"/>
          </p:nvPr>
        </p:nvSpPr>
        <p:spPr/>
        <p:txBody>
          <a:bodyPr/>
          <a:lstStyle/>
          <a:p>
            <a:pPr>
              <a:defRPr/>
            </a:pPr>
            <a:r>
              <a:rPr lang="zh-TW" altLang="en-US" dirty="0"/>
              <a:t>當天氣炎熱造成冰淇淋價格上漲時，即使供給曲線並沒有移動，但冰淇淋的供給量依然增加。在此情況下，「供給量」增加，但「供給」並沒有改變。</a:t>
            </a:r>
          </a:p>
          <a:p>
            <a:pPr marL="355600" indent="0">
              <a:spcBef>
                <a:spcPts val="1200"/>
              </a:spcBef>
              <a:buFont typeface="Arial" panose="020B0604020202020204" pitchFamily="34" charset="0"/>
              <a:buNone/>
              <a:defRPr/>
            </a:pPr>
            <a:r>
              <a:rPr lang="zh-TW" altLang="en-US" b="1" dirty="0">
                <a:solidFill>
                  <a:srgbClr val="FF0000"/>
                </a:solidFill>
                <a:effectLst>
                  <a:outerShdw blurRad="38100" dist="38100" dir="2700000" algn="tl">
                    <a:srgbClr val="C0C0C0"/>
                  </a:outerShdw>
                </a:effectLst>
              </a:rPr>
              <a:t>供給</a:t>
            </a:r>
            <a:r>
              <a:rPr lang="zh-TW" altLang="en-US" dirty="0"/>
              <a:t>指的是供給曲線的位置，而</a:t>
            </a:r>
            <a:r>
              <a:rPr lang="zh-TW" altLang="en-US" b="1" dirty="0">
                <a:solidFill>
                  <a:srgbClr val="FF0000"/>
                </a:solidFill>
                <a:effectLst>
                  <a:outerShdw blurRad="38100" dist="38100" dir="2700000" algn="tl">
                    <a:srgbClr val="C0C0C0"/>
                  </a:outerShdw>
                </a:effectLst>
              </a:rPr>
              <a:t>供給量</a:t>
            </a:r>
            <a:r>
              <a:rPr lang="zh-TW" altLang="en-US" dirty="0"/>
              <a:t>指的是供給者想要賣的數量。</a:t>
            </a:r>
            <a:endParaRPr lang="en-US" altLang="zh-TW" dirty="0"/>
          </a:p>
        </p:txBody>
      </p:sp>
      <p:sp>
        <p:nvSpPr>
          <p:cNvPr id="184324" name="投影片編號版面配置區 5">
            <a:extLst>
              <a:ext uri="{FF2B5EF4-FFF2-40B4-BE49-F238E27FC236}">
                <a16:creationId xmlns:a16="http://schemas.microsoft.com/office/drawing/2014/main" id="{611863C3-5F31-4C2E-99A8-F37895D066D9}"/>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0FD1918-D7FD-429D-A862-F414DDB7D73D}"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92</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05FA691F-053D-48B6-930A-C6C2FF967742}"/>
              </a:ext>
            </a:extLst>
          </p:cNvPr>
          <p:cNvSpPr>
            <a:spLocks noGrp="1"/>
          </p:cNvSpPr>
          <p:nvPr>
            <p:ph type="title"/>
          </p:nvPr>
        </p:nvSpPr>
        <p:spPr>
          <a:xfrm>
            <a:off x="2051050" y="44450"/>
            <a:ext cx="6635750" cy="1143000"/>
          </a:xfrm>
        </p:spPr>
        <p:txBody>
          <a:bodyPr/>
          <a:lstStyle/>
          <a:p>
            <a:pPr eaLnBrk="1" hangingPunct="1"/>
            <a:r>
              <a:rPr lang="zh-TW" altLang="en-US"/>
              <a:t>整條線的移動與線上的移動</a:t>
            </a:r>
          </a:p>
        </p:txBody>
      </p:sp>
      <p:sp>
        <p:nvSpPr>
          <p:cNvPr id="185347" name="Rectangle 3">
            <a:extLst>
              <a:ext uri="{FF2B5EF4-FFF2-40B4-BE49-F238E27FC236}">
                <a16:creationId xmlns:a16="http://schemas.microsoft.com/office/drawing/2014/main" id="{8E06BC3C-8807-4738-814F-EBAFF77CC528}"/>
              </a:ext>
            </a:extLst>
          </p:cNvPr>
          <p:cNvSpPr>
            <a:spLocks noGrp="1"/>
          </p:cNvSpPr>
          <p:nvPr>
            <p:ph idx="1"/>
          </p:nvPr>
        </p:nvSpPr>
        <p:spPr/>
        <p:txBody>
          <a:bodyPr/>
          <a:lstStyle/>
          <a:p>
            <a:pPr eaLnBrk="1" hangingPunct="1">
              <a:buFont typeface="Arial" panose="020B0604020202020204" pitchFamily="34" charset="0"/>
              <a:buNone/>
            </a:pPr>
            <a:r>
              <a:rPr lang="en-US" altLang="zh-TW"/>
              <a:t>	</a:t>
            </a:r>
            <a:r>
              <a:rPr lang="zh-TW" altLang="en-US"/>
              <a:t>在此例中，天氣炎熱並沒有改變廠商在任一價格下其所願意銷售的數量；</a:t>
            </a:r>
          </a:p>
          <a:p>
            <a:pPr eaLnBrk="1" hangingPunct="1">
              <a:buFont typeface="Arial" panose="020B0604020202020204" pitchFamily="34" charset="0"/>
              <a:buNone/>
            </a:pPr>
            <a:r>
              <a:rPr lang="en-US" altLang="zh-TW"/>
              <a:t>	</a:t>
            </a:r>
            <a:r>
              <a:rPr lang="zh-TW" altLang="en-US"/>
              <a:t>但消費者因天氣炎熱而改變了他們在任一價格下想要購買的數量，</a:t>
            </a:r>
          </a:p>
          <a:p>
            <a:pPr eaLnBrk="1" hangingPunct="1">
              <a:buFont typeface="Arial" panose="020B0604020202020204" pitchFamily="34" charset="0"/>
              <a:buNone/>
            </a:pPr>
            <a:r>
              <a:rPr lang="en-US" altLang="zh-TW"/>
              <a:t>	</a:t>
            </a:r>
            <a:r>
              <a:rPr lang="zh-TW" altLang="en-US"/>
              <a:t>從而造成需求曲線往右移，進而造成均衡價格上漲。</a:t>
            </a:r>
          </a:p>
          <a:p>
            <a:pPr eaLnBrk="1" hangingPunct="1">
              <a:buFont typeface="Arial" panose="020B0604020202020204" pitchFamily="34" charset="0"/>
              <a:buNone/>
            </a:pPr>
            <a:r>
              <a:rPr lang="en-US" altLang="zh-TW" sz="700"/>
              <a:t> </a:t>
            </a:r>
            <a:endParaRPr lang="zh-TW" altLang="en-US" sz="700"/>
          </a:p>
          <a:p>
            <a:pPr eaLnBrk="1" hangingPunct="1">
              <a:buFont typeface="Arial" panose="020B0604020202020204" pitchFamily="34" charset="0"/>
              <a:buNone/>
            </a:pPr>
            <a:r>
              <a:rPr lang="en-US" altLang="zh-TW"/>
              <a:t>	</a:t>
            </a:r>
            <a:r>
              <a:rPr lang="zh-TW" altLang="en-US"/>
              <a:t>當價格上漲時，供給量增加；此一供給量的增加反映在供給曲線線上的移動。</a:t>
            </a:r>
          </a:p>
        </p:txBody>
      </p:sp>
      <p:sp>
        <p:nvSpPr>
          <p:cNvPr id="185348" name="投影片編號版面配置區 5">
            <a:extLst>
              <a:ext uri="{FF2B5EF4-FFF2-40B4-BE49-F238E27FC236}">
                <a16:creationId xmlns:a16="http://schemas.microsoft.com/office/drawing/2014/main" id="{9BC782F3-B235-4952-B974-A4EA02D15EE0}"/>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5B0B12D4-E6A6-49A7-B390-5FEFDD24FDD5}"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93</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E208F6B5-0D9C-47FB-AA99-37830F18B37F}"/>
              </a:ext>
            </a:extLst>
          </p:cNvPr>
          <p:cNvSpPr>
            <a:spLocks noGrp="1"/>
          </p:cNvSpPr>
          <p:nvPr>
            <p:ph type="title"/>
          </p:nvPr>
        </p:nvSpPr>
        <p:spPr>
          <a:xfrm>
            <a:off x="2051050" y="44450"/>
            <a:ext cx="6635750" cy="1143000"/>
          </a:xfrm>
        </p:spPr>
        <p:txBody>
          <a:bodyPr/>
          <a:lstStyle/>
          <a:p>
            <a:pPr eaLnBrk="1" hangingPunct="1"/>
            <a:r>
              <a:rPr lang="zh-TW" altLang="en-US"/>
              <a:t>整條線的移動與線上的移動</a:t>
            </a:r>
          </a:p>
        </p:txBody>
      </p:sp>
      <p:sp>
        <p:nvSpPr>
          <p:cNvPr id="393219" name="Rectangle 3">
            <a:extLst>
              <a:ext uri="{FF2B5EF4-FFF2-40B4-BE49-F238E27FC236}">
                <a16:creationId xmlns:a16="http://schemas.microsoft.com/office/drawing/2014/main" id="{79A0A8C9-9D71-4171-8A2D-1572FFD87C28}"/>
              </a:ext>
            </a:extLst>
          </p:cNvPr>
          <p:cNvSpPr>
            <a:spLocks noGrp="1"/>
          </p:cNvSpPr>
          <p:nvPr>
            <p:ph idx="1"/>
          </p:nvPr>
        </p:nvSpPr>
        <p:spPr/>
        <p:txBody>
          <a:bodyPr/>
          <a:lstStyle/>
          <a:p>
            <a:pPr>
              <a:defRPr/>
            </a:pPr>
            <a:r>
              <a:rPr lang="zh-TW" altLang="en-US" dirty="0"/>
              <a:t>整條供給曲線的移動稱為「</a:t>
            </a:r>
            <a:r>
              <a:rPr lang="zh-TW" altLang="en-US" b="1" dirty="0">
                <a:solidFill>
                  <a:srgbClr val="FF0000"/>
                </a:solidFill>
              </a:rPr>
              <a:t>供給的變動</a:t>
            </a:r>
            <a:r>
              <a:rPr lang="zh-TW" altLang="en-US" dirty="0"/>
              <a:t>」（</a:t>
            </a:r>
            <a:r>
              <a:rPr lang="en-US" altLang="zh-TW" dirty="0"/>
              <a:t>change in supply</a:t>
            </a:r>
            <a:r>
              <a:rPr lang="zh-TW" altLang="en-US" dirty="0"/>
              <a:t>），而整條需求曲線的變動稱為「</a:t>
            </a:r>
            <a:r>
              <a:rPr lang="zh-TW" altLang="en-US" b="1" dirty="0">
                <a:solidFill>
                  <a:srgbClr val="FF0000"/>
                </a:solidFill>
              </a:rPr>
              <a:t>需求的變動</a:t>
            </a:r>
            <a:r>
              <a:rPr lang="zh-TW" altLang="en-US" dirty="0"/>
              <a:t>」（</a:t>
            </a:r>
            <a:r>
              <a:rPr lang="en-US" altLang="zh-TW" dirty="0"/>
              <a:t>change in demand</a:t>
            </a:r>
            <a:r>
              <a:rPr lang="zh-TW" altLang="en-US" dirty="0"/>
              <a:t>）。</a:t>
            </a:r>
            <a:endParaRPr lang="en-US" altLang="zh-TW" dirty="0"/>
          </a:p>
          <a:p>
            <a:pPr marL="355600" indent="0">
              <a:buFont typeface="Arial" panose="020B0604020202020204" pitchFamily="34" charset="0"/>
              <a:buNone/>
              <a:defRPr/>
            </a:pPr>
            <a:r>
              <a:rPr lang="zh-TW" altLang="en-US" dirty="0"/>
              <a:t>沿著固定的供給曲線的移動稱為「</a:t>
            </a:r>
            <a:r>
              <a:rPr lang="zh-TW" altLang="en-US" b="1" dirty="0">
                <a:solidFill>
                  <a:srgbClr val="FF0000"/>
                </a:solidFill>
              </a:rPr>
              <a:t>供給量的變動</a:t>
            </a:r>
            <a:r>
              <a:rPr lang="zh-TW" altLang="en-US" dirty="0"/>
              <a:t>」（</a:t>
            </a:r>
            <a:r>
              <a:rPr lang="en-US" altLang="zh-TW" dirty="0"/>
              <a:t>change in the quantity supplied</a:t>
            </a:r>
            <a:r>
              <a:rPr lang="zh-TW" altLang="en-US" dirty="0"/>
              <a:t>），而沿著固定的需求曲線的移動稱為「</a:t>
            </a:r>
            <a:r>
              <a:rPr lang="zh-TW" altLang="en-US" b="1" dirty="0">
                <a:solidFill>
                  <a:srgbClr val="FF0000"/>
                </a:solidFill>
              </a:rPr>
              <a:t>需求量的變動</a:t>
            </a:r>
            <a:r>
              <a:rPr lang="zh-TW" altLang="en-US" dirty="0"/>
              <a:t>」（</a:t>
            </a:r>
            <a:r>
              <a:rPr lang="en-US" altLang="zh-TW" dirty="0"/>
              <a:t>change in the quantity demanded</a:t>
            </a:r>
            <a:r>
              <a:rPr lang="zh-TW" altLang="en-US" dirty="0"/>
              <a:t>）。</a:t>
            </a:r>
            <a:endParaRPr lang="en-US" altLang="zh-TW" dirty="0"/>
          </a:p>
          <a:p>
            <a:pPr marL="0" indent="0" eaLnBrk="1" hangingPunct="1">
              <a:buFont typeface="Arial" panose="020B0604020202020204" pitchFamily="34" charset="0"/>
              <a:buNone/>
              <a:defRPr/>
            </a:pPr>
            <a:endParaRPr lang="en-US" altLang="zh-TW" dirty="0"/>
          </a:p>
        </p:txBody>
      </p:sp>
      <p:sp>
        <p:nvSpPr>
          <p:cNvPr id="186372" name="投影片編號版面配置區 5">
            <a:extLst>
              <a:ext uri="{FF2B5EF4-FFF2-40B4-BE49-F238E27FC236}">
                <a16:creationId xmlns:a16="http://schemas.microsoft.com/office/drawing/2014/main" id="{3EF81B84-814D-47B4-87ED-1456ED26BFA6}"/>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BD80E0A0-FF7A-4AE8-8E33-26F8EB9136B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94</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455EF92A-D644-4ECF-8CDF-86C4AA8811BC}"/>
              </a:ext>
            </a:extLst>
          </p:cNvPr>
          <p:cNvSpPr>
            <a:spLocks noGrp="1"/>
          </p:cNvSpPr>
          <p:nvPr>
            <p:ph type="title"/>
          </p:nvPr>
        </p:nvSpPr>
        <p:spPr>
          <a:xfrm>
            <a:off x="2051050" y="44450"/>
            <a:ext cx="6635750" cy="1143000"/>
          </a:xfrm>
        </p:spPr>
        <p:txBody>
          <a:bodyPr/>
          <a:lstStyle/>
          <a:p>
            <a:pPr eaLnBrk="1" hangingPunct="1"/>
            <a:r>
              <a:rPr lang="zh-TW" altLang="en-US"/>
              <a:t>分析均衡變動的三個步驟</a:t>
            </a:r>
          </a:p>
        </p:txBody>
      </p:sp>
      <p:sp>
        <p:nvSpPr>
          <p:cNvPr id="394243" name="Rectangle 3">
            <a:extLst>
              <a:ext uri="{FF2B5EF4-FFF2-40B4-BE49-F238E27FC236}">
                <a16:creationId xmlns:a16="http://schemas.microsoft.com/office/drawing/2014/main" id="{DB656DAC-BF70-456F-B407-0C858BA65A11}"/>
              </a:ext>
            </a:extLst>
          </p:cNvPr>
          <p:cNvSpPr>
            <a:spLocks noGrp="1"/>
          </p:cNvSpPr>
          <p:nvPr>
            <p:ph idx="1"/>
          </p:nvPr>
        </p:nvSpPr>
        <p:spPr/>
        <p:txBody>
          <a:bodyPr/>
          <a:lstStyle/>
          <a:p>
            <a:pPr eaLnBrk="1" hangingPunct="1">
              <a:buFont typeface="Arial" charset="0"/>
              <a:buNone/>
              <a:defRPr/>
            </a:pPr>
            <a:r>
              <a:rPr lang="en-US" altLang="zh-TW" dirty="0"/>
              <a:t>	</a:t>
            </a:r>
            <a:r>
              <a:rPr lang="zh-TW" altLang="en-US" b="1" dirty="0">
                <a:solidFill>
                  <a:srgbClr val="FF0000"/>
                </a:solidFill>
                <a:effectLst>
                  <a:outerShdw blurRad="38100" dist="38100" dir="2700000" algn="tl">
                    <a:srgbClr val="C0C0C0"/>
                  </a:outerShdw>
                </a:effectLst>
              </a:rPr>
              <a:t>範例：供給的改變造成市場均衡的變動</a:t>
            </a:r>
            <a:r>
              <a:rPr lang="zh-TW" altLang="en-US" dirty="0"/>
              <a:t>　</a:t>
            </a:r>
          </a:p>
          <a:p>
            <a:pPr eaLnBrk="1" hangingPunct="1">
              <a:buFont typeface="Arial" charset="0"/>
              <a:buChar char="•"/>
              <a:defRPr/>
            </a:pPr>
            <a:endParaRPr lang="zh-TW" altLang="en-US" sz="700" dirty="0"/>
          </a:p>
          <a:p>
            <a:pPr eaLnBrk="1" hangingPunct="1">
              <a:buFont typeface="Arial" charset="0"/>
              <a:buNone/>
              <a:defRPr/>
            </a:pPr>
            <a:r>
              <a:rPr lang="en-US" altLang="zh-TW" dirty="0"/>
              <a:t>	</a:t>
            </a:r>
            <a:r>
              <a:rPr lang="zh-TW" altLang="en-US" dirty="0"/>
              <a:t>假設在另一個夏天，颱風摧毀部分甘蔗田，而造成糖價上漲。</a:t>
            </a:r>
          </a:p>
          <a:p>
            <a:pPr eaLnBrk="1" hangingPunct="1">
              <a:buFont typeface="Arial" charset="0"/>
              <a:buNone/>
              <a:defRPr/>
            </a:pPr>
            <a:r>
              <a:rPr lang="zh-TW" altLang="en-US" sz="700" dirty="0"/>
              <a:t> </a:t>
            </a:r>
          </a:p>
          <a:p>
            <a:pPr eaLnBrk="1" hangingPunct="1">
              <a:buFont typeface="Arial" charset="0"/>
              <a:buNone/>
              <a:defRPr/>
            </a:pPr>
            <a:r>
              <a:rPr lang="en-US" altLang="zh-TW" dirty="0"/>
              <a:t>	</a:t>
            </a:r>
            <a:r>
              <a:rPr lang="zh-TW" altLang="en-US" dirty="0"/>
              <a:t>此一事件如何影響冰淇淋市場？我們還是依循那三個步驟進行分析。</a:t>
            </a:r>
          </a:p>
        </p:txBody>
      </p:sp>
      <p:sp>
        <p:nvSpPr>
          <p:cNvPr id="187396" name="投影片編號版面配置區 5">
            <a:extLst>
              <a:ext uri="{FF2B5EF4-FFF2-40B4-BE49-F238E27FC236}">
                <a16:creationId xmlns:a16="http://schemas.microsoft.com/office/drawing/2014/main" id="{3E221D16-DB9A-49A5-A48A-829F3D92E38B}"/>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6452AEFD-4EE6-4FF2-8974-5C645C59047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95</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324775EF-D271-4022-9686-415A15696FF3}"/>
              </a:ext>
            </a:extLst>
          </p:cNvPr>
          <p:cNvSpPr>
            <a:spLocks noGrp="1"/>
          </p:cNvSpPr>
          <p:nvPr>
            <p:ph type="title"/>
          </p:nvPr>
        </p:nvSpPr>
        <p:spPr>
          <a:xfrm>
            <a:off x="2051050" y="44450"/>
            <a:ext cx="6635750" cy="1143000"/>
          </a:xfrm>
        </p:spPr>
        <p:txBody>
          <a:bodyPr/>
          <a:lstStyle/>
          <a:p>
            <a:pPr eaLnBrk="1" hangingPunct="1"/>
            <a:r>
              <a:rPr lang="zh-TW" altLang="en-US" sz="3600"/>
              <a:t>供給的改變造成市場均衡的變動</a:t>
            </a:r>
          </a:p>
        </p:txBody>
      </p:sp>
      <p:sp>
        <p:nvSpPr>
          <p:cNvPr id="172036" name="Rectangle 3">
            <a:extLst>
              <a:ext uri="{FF2B5EF4-FFF2-40B4-BE49-F238E27FC236}">
                <a16:creationId xmlns:a16="http://schemas.microsoft.com/office/drawing/2014/main" id="{9FCE10B1-0620-47DB-80AA-4BD808A10BA6}"/>
              </a:ext>
            </a:extLst>
          </p:cNvPr>
          <p:cNvSpPr>
            <a:spLocks noGrp="1"/>
          </p:cNvSpPr>
          <p:nvPr>
            <p:ph idx="1"/>
          </p:nvPr>
        </p:nvSpPr>
        <p:spPr/>
        <p:txBody>
          <a:bodyPr/>
          <a:lstStyle/>
          <a:p>
            <a:pPr marL="514350" indent="-514350" eaLnBrk="1" hangingPunct="1">
              <a:buFont typeface="+mj-lt"/>
              <a:buAutoNum type="arabicPeriod"/>
              <a:defRPr/>
            </a:pPr>
            <a:r>
              <a:rPr lang="zh-TW" altLang="en-US" dirty="0"/>
              <a:t>由於糖是冰淇淋的原料，所以糖價的變動會影響供給曲線。</a:t>
            </a:r>
          </a:p>
          <a:p>
            <a:pPr eaLnBrk="1" hangingPunct="1">
              <a:buFont typeface="Arial" charset="0"/>
              <a:buNone/>
              <a:defRPr/>
            </a:pPr>
            <a:r>
              <a:rPr lang="en-US" altLang="zh-TW" sz="700" dirty="0"/>
              <a:t> </a:t>
            </a:r>
            <a:endParaRPr lang="zh-TW" altLang="en-US" sz="700" dirty="0"/>
          </a:p>
          <a:p>
            <a:pPr marL="539750" indent="-6350" eaLnBrk="1" hangingPunct="1">
              <a:buFont typeface="Arial" charset="0"/>
              <a:buNone/>
              <a:defRPr/>
            </a:pPr>
            <a:r>
              <a:rPr lang="en-US" altLang="zh-TW" dirty="0"/>
              <a:t>	</a:t>
            </a:r>
            <a:r>
              <a:rPr lang="zh-TW" altLang="en-US" dirty="0"/>
              <a:t>由於生產成本上升，所以冰淇淋賣者在任一冰淇淋價格下的產量與銷售量會減少。</a:t>
            </a:r>
          </a:p>
          <a:p>
            <a:pPr marL="539750" indent="-6350" eaLnBrk="1" hangingPunct="1">
              <a:buFont typeface="Arial" charset="0"/>
              <a:buNone/>
              <a:defRPr/>
            </a:pPr>
            <a:r>
              <a:rPr lang="en-US" altLang="zh-TW" sz="700" dirty="0"/>
              <a:t> </a:t>
            </a:r>
            <a:endParaRPr lang="zh-TW" altLang="en-US" sz="700" dirty="0"/>
          </a:p>
          <a:p>
            <a:pPr marL="539750" indent="-6350" eaLnBrk="1" hangingPunct="1">
              <a:buFont typeface="Arial" charset="0"/>
              <a:buNone/>
              <a:defRPr/>
            </a:pPr>
            <a:r>
              <a:rPr lang="en-US" altLang="zh-TW" dirty="0"/>
              <a:t>	</a:t>
            </a:r>
            <a:r>
              <a:rPr lang="zh-TW" altLang="en-US" dirty="0"/>
              <a:t>因為投入價格的變動並不會直接影響消費者在任一價格下的冰淇淋購買數量，所以需求曲線並沒有移動。</a:t>
            </a:r>
          </a:p>
        </p:txBody>
      </p:sp>
      <p:sp>
        <p:nvSpPr>
          <p:cNvPr id="188420" name="投影片編號版面配置區 5">
            <a:extLst>
              <a:ext uri="{FF2B5EF4-FFF2-40B4-BE49-F238E27FC236}">
                <a16:creationId xmlns:a16="http://schemas.microsoft.com/office/drawing/2014/main" id="{C510AE31-B187-499A-8C4A-CB96A36594EB}"/>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454D853E-3258-4779-B44F-51C87F2F09A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96</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7A55F338-AEB2-4CA7-B9A4-8CAAFE4AA7DA}"/>
              </a:ext>
            </a:extLst>
          </p:cNvPr>
          <p:cNvSpPr>
            <a:spLocks noGrp="1"/>
          </p:cNvSpPr>
          <p:nvPr>
            <p:ph type="title"/>
          </p:nvPr>
        </p:nvSpPr>
        <p:spPr>
          <a:xfrm>
            <a:off x="2051050" y="44450"/>
            <a:ext cx="6635750" cy="1143000"/>
          </a:xfrm>
        </p:spPr>
        <p:txBody>
          <a:bodyPr/>
          <a:lstStyle/>
          <a:p>
            <a:pPr eaLnBrk="1" hangingPunct="1"/>
            <a:r>
              <a:rPr lang="zh-TW" altLang="en-US" sz="3600"/>
              <a:t>供給的改變造成市場均衡的變動</a:t>
            </a:r>
          </a:p>
        </p:txBody>
      </p:sp>
      <p:sp>
        <p:nvSpPr>
          <p:cNvPr id="173060" name="Rectangle 3">
            <a:extLst>
              <a:ext uri="{FF2B5EF4-FFF2-40B4-BE49-F238E27FC236}">
                <a16:creationId xmlns:a16="http://schemas.microsoft.com/office/drawing/2014/main" id="{B72C3369-1D71-4012-ABBE-F7953106BDE6}"/>
              </a:ext>
            </a:extLst>
          </p:cNvPr>
          <p:cNvSpPr>
            <a:spLocks noGrp="1"/>
          </p:cNvSpPr>
          <p:nvPr>
            <p:ph idx="1"/>
          </p:nvPr>
        </p:nvSpPr>
        <p:spPr/>
        <p:txBody>
          <a:bodyPr/>
          <a:lstStyle/>
          <a:p>
            <a:pPr marL="514350" indent="-514350" eaLnBrk="1" hangingPunct="1">
              <a:buFont typeface="+mj-lt"/>
              <a:buAutoNum type="arabicPeriod" startAt="2"/>
              <a:defRPr/>
            </a:pPr>
            <a:r>
              <a:rPr lang="zh-TW" altLang="en-US" dirty="0"/>
              <a:t>因為廠商在每一價格下願意且有能力賣的數量減少了，所以供給曲線會往左移。</a:t>
            </a:r>
          </a:p>
          <a:p>
            <a:pPr eaLnBrk="1" hangingPunct="1">
              <a:buFont typeface="Arial" charset="0"/>
              <a:buNone/>
              <a:defRPr/>
            </a:pPr>
            <a:r>
              <a:rPr lang="en-US" altLang="zh-TW" sz="700" dirty="0"/>
              <a:t> </a:t>
            </a:r>
            <a:endParaRPr lang="zh-TW" altLang="en-US" sz="700" dirty="0"/>
          </a:p>
          <a:p>
            <a:pPr marL="533400" indent="0" eaLnBrk="1" hangingPunct="1">
              <a:buFont typeface="Arial" charset="0"/>
              <a:buNone/>
              <a:defRPr/>
            </a:pPr>
            <a:r>
              <a:rPr lang="zh-TW" altLang="en-US" dirty="0"/>
              <a:t>如圖</a:t>
            </a:r>
            <a:r>
              <a:rPr lang="en-US" altLang="zh-TW" dirty="0"/>
              <a:t>11</a:t>
            </a:r>
            <a:r>
              <a:rPr lang="zh-TW" altLang="en-US" dirty="0"/>
              <a:t>所示，供給曲線由原先的</a:t>
            </a:r>
            <a:r>
              <a:rPr lang="en-US" altLang="zh-TW" i="1" dirty="0"/>
              <a:t>S</a:t>
            </a:r>
            <a:r>
              <a:rPr lang="en-US" altLang="zh-TW" baseline="-25000" dirty="0"/>
              <a:t>1</a:t>
            </a:r>
            <a:r>
              <a:rPr lang="zh-TW" altLang="en-US" dirty="0"/>
              <a:t>左移至</a:t>
            </a:r>
            <a:r>
              <a:rPr lang="en-US" altLang="zh-TW" i="1" dirty="0"/>
              <a:t>S</a:t>
            </a:r>
            <a:r>
              <a:rPr lang="en-US" altLang="zh-TW" baseline="-25000" dirty="0"/>
              <a:t>2 </a:t>
            </a:r>
            <a:r>
              <a:rPr lang="zh-TW" altLang="en-US" dirty="0"/>
              <a:t>。</a:t>
            </a:r>
          </a:p>
        </p:txBody>
      </p:sp>
      <p:sp>
        <p:nvSpPr>
          <p:cNvPr id="189444" name="投影片編號版面配置區 5">
            <a:extLst>
              <a:ext uri="{FF2B5EF4-FFF2-40B4-BE49-F238E27FC236}">
                <a16:creationId xmlns:a16="http://schemas.microsoft.com/office/drawing/2014/main" id="{A1EDC6A6-C467-4BEE-A93D-2732647EE99F}"/>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DA7B8E67-5B0C-4DBE-AB11-C226F26CE26F}"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97</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583070A7-04EE-41CB-BA6E-066715C13A7C}"/>
              </a:ext>
            </a:extLst>
          </p:cNvPr>
          <p:cNvSpPr>
            <a:spLocks noGrp="1"/>
          </p:cNvSpPr>
          <p:nvPr>
            <p:ph type="title"/>
          </p:nvPr>
        </p:nvSpPr>
        <p:spPr>
          <a:xfrm>
            <a:off x="2051050" y="44450"/>
            <a:ext cx="6635750" cy="1143000"/>
          </a:xfrm>
        </p:spPr>
        <p:txBody>
          <a:bodyPr/>
          <a:lstStyle/>
          <a:p>
            <a:pPr eaLnBrk="1" hangingPunct="1"/>
            <a:r>
              <a:rPr lang="zh-TW" altLang="en-US"/>
              <a:t>圖</a:t>
            </a:r>
            <a:r>
              <a:rPr lang="en-US" altLang="zh-TW"/>
              <a:t>11 </a:t>
            </a:r>
            <a:r>
              <a:rPr lang="zh-TW" altLang="en-US"/>
              <a:t>供給減少如何影響均衡</a:t>
            </a:r>
          </a:p>
        </p:txBody>
      </p:sp>
      <p:sp>
        <p:nvSpPr>
          <p:cNvPr id="190467" name="投影片編號版面配置區 5">
            <a:extLst>
              <a:ext uri="{FF2B5EF4-FFF2-40B4-BE49-F238E27FC236}">
                <a16:creationId xmlns:a16="http://schemas.microsoft.com/office/drawing/2014/main" id="{78425501-4AD5-4806-97A9-27CE87DA0E68}"/>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2B4B2640-0DAE-4B39-AD6B-207CAE4A1087}"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98</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
        <p:nvSpPr>
          <p:cNvPr id="5" name="Rectangle 4">
            <a:extLst>
              <a:ext uri="{FF2B5EF4-FFF2-40B4-BE49-F238E27FC236}">
                <a16:creationId xmlns:a16="http://schemas.microsoft.com/office/drawing/2014/main" id="{347DF872-ACDC-45B9-AFF0-CBD1D42B5CF4}"/>
              </a:ext>
            </a:extLst>
          </p:cNvPr>
          <p:cNvSpPr/>
          <p:nvPr/>
        </p:nvSpPr>
        <p:spPr>
          <a:xfrm>
            <a:off x="2209800" y="2076450"/>
            <a:ext cx="5105400" cy="3429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zh-TW" sz="2000">
              <a:solidFill>
                <a:srgbClr val="FFFFFF"/>
              </a:solidFill>
              <a:cs typeface="Arial" pitchFamily="34" charset="0"/>
            </a:endParaRPr>
          </a:p>
        </p:txBody>
      </p:sp>
      <p:grpSp>
        <p:nvGrpSpPr>
          <p:cNvPr id="6" name="Group 5">
            <a:extLst>
              <a:ext uri="{FF2B5EF4-FFF2-40B4-BE49-F238E27FC236}">
                <a16:creationId xmlns:a16="http://schemas.microsoft.com/office/drawing/2014/main" id="{EE481AD5-24B3-4F1C-AEE4-F63090B7220E}"/>
              </a:ext>
            </a:extLst>
          </p:cNvPr>
          <p:cNvGrpSpPr>
            <a:grpSpLocks/>
          </p:cNvGrpSpPr>
          <p:nvPr/>
        </p:nvGrpSpPr>
        <p:grpSpPr bwMode="auto">
          <a:xfrm>
            <a:off x="2590800" y="3295650"/>
            <a:ext cx="4567238" cy="1676400"/>
            <a:chOff x="4647947" y="2699268"/>
            <a:chExt cx="4565529" cy="1676400"/>
          </a:xfrm>
        </p:grpSpPr>
        <p:cxnSp>
          <p:nvCxnSpPr>
            <p:cNvPr id="7" name="Straight Connector 6">
              <a:extLst>
                <a:ext uri="{FF2B5EF4-FFF2-40B4-BE49-F238E27FC236}">
                  <a16:creationId xmlns:a16="http://schemas.microsoft.com/office/drawing/2014/main" id="{83AC31C3-300D-4E37-841E-B5A5043B392D}"/>
                </a:ext>
              </a:extLst>
            </p:cNvPr>
            <p:cNvCxnSpPr/>
            <p:nvPr/>
          </p:nvCxnSpPr>
          <p:spPr>
            <a:xfrm flipV="1">
              <a:off x="4647947" y="2935806"/>
              <a:ext cx="4114848" cy="1439862"/>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90516" name="TextBox 7">
              <a:extLst>
                <a:ext uri="{FF2B5EF4-FFF2-40B4-BE49-F238E27FC236}">
                  <a16:creationId xmlns:a16="http://schemas.microsoft.com/office/drawing/2014/main" id="{B0FE45B7-B125-4807-A8F5-DD930D8900B2}"/>
                </a:ext>
              </a:extLst>
            </p:cNvPr>
            <p:cNvSpPr txBox="1">
              <a:spLocks noChangeArrowheads="1"/>
            </p:cNvSpPr>
            <p:nvPr/>
          </p:nvSpPr>
          <p:spPr bwMode="auto">
            <a:xfrm>
              <a:off x="8762747" y="2699268"/>
              <a:ext cx="4507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S</a:t>
              </a:r>
              <a:r>
                <a:rPr lang="en-US" altLang="zh-TW" sz="2000" baseline="-25000">
                  <a:latin typeface="Arial" panose="020B0604020202020204" pitchFamily="34" charset="0"/>
                  <a:ea typeface="新細明體" panose="02020500000000000000" pitchFamily="18" charset="-120"/>
                </a:rPr>
                <a:t>1</a:t>
              </a:r>
            </a:p>
          </p:txBody>
        </p:sp>
      </p:grpSp>
      <p:grpSp>
        <p:nvGrpSpPr>
          <p:cNvPr id="9" name="Group 8">
            <a:extLst>
              <a:ext uri="{FF2B5EF4-FFF2-40B4-BE49-F238E27FC236}">
                <a16:creationId xmlns:a16="http://schemas.microsoft.com/office/drawing/2014/main" id="{B84DD3C7-8E3E-4308-B499-CA03834C08CB}"/>
              </a:ext>
            </a:extLst>
          </p:cNvPr>
          <p:cNvGrpSpPr>
            <a:grpSpLocks/>
          </p:cNvGrpSpPr>
          <p:nvPr/>
        </p:nvGrpSpPr>
        <p:grpSpPr bwMode="auto">
          <a:xfrm>
            <a:off x="4419600" y="3640138"/>
            <a:ext cx="3884613" cy="400050"/>
            <a:chOff x="4572000" y="1727701"/>
            <a:chExt cx="3884835" cy="399509"/>
          </a:xfrm>
        </p:grpSpPr>
        <p:sp>
          <p:nvSpPr>
            <p:cNvPr id="190513" name="TextBox 9">
              <a:extLst>
                <a:ext uri="{FF2B5EF4-FFF2-40B4-BE49-F238E27FC236}">
                  <a16:creationId xmlns:a16="http://schemas.microsoft.com/office/drawing/2014/main" id="{3D6E2205-3E9F-4545-8E0A-93AF8D2CFEF1}"/>
                </a:ext>
              </a:extLst>
            </p:cNvPr>
            <p:cNvSpPr txBox="1">
              <a:spLocks noChangeArrowheads="1"/>
            </p:cNvSpPr>
            <p:nvPr/>
          </p:nvSpPr>
          <p:spPr bwMode="auto">
            <a:xfrm>
              <a:off x="7502622" y="1727701"/>
              <a:ext cx="954213" cy="399509"/>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新均衡</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11" name="Straight Connector 10">
              <a:extLst>
                <a:ext uri="{FF2B5EF4-FFF2-40B4-BE49-F238E27FC236}">
                  <a16:creationId xmlns:a16="http://schemas.microsoft.com/office/drawing/2014/main" id="{32468FEE-5B9D-4610-A83E-F571FFB7F8B2}"/>
                </a:ext>
              </a:extLst>
            </p:cNvPr>
            <p:cNvCxnSpPr/>
            <p:nvPr/>
          </p:nvCxnSpPr>
          <p:spPr>
            <a:xfrm>
              <a:off x="4572000" y="1764164"/>
              <a:ext cx="2743357" cy="228291"/>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D5445642-6F81-48D6-AD85-E81A9A0B447F}"/>
              </a:ext>
            </a:extLst>
          </p:cNvPr>
          <p:cNvGrpSpPr>
            <a:grpSpLocks/>
          </p:cNvGrpSpPr>
          <p:nvPr/>
        </p:nvGrpSpPr>
        <p:grpSpPr bwMode="auto">
          <a:xfrm>
            <a:off x="2590800" y="2533650"/>
            <a:ext cx="4643438" cy="1752600"/>
            <a:chOff x="2819400" y="2514600"/>
            <a:chExt cx="4641730" cy="1752600"/>
          </a:xfrm>
        </p:grpSpPr>
        <p:cxnSp>
          <p:nvCxnSpPr>
            <p:cNvPr id="13" name="Straight Connector 12">
              <a:extLst>
                <a:ext uri="{FF2B5EF4-FFF2-40B4-BE49-F238E27FC236}">
                  <a16:creationId xmlns:a16="http://schemas.microsoft.com/office/drawing/2014/main" id="{2599D636-7681-48A3-9899-BF2474EDF7D6}"/>
                </a:ext>
              </a:extLst>
            </p:cNvPr>
            <p:cNvCxnSpPr/>
            <p:nvPr/>
          </p:nvCxnSpPr>
          <p:spPr>
            <a:xfrm flipV="1">
              <a:off x="2819400" y="2819400"/>
              <a:ext cx="4038702" cy="14478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90512" name="TextBox 13">
              <a:extLst>
                <a:ext uri="{FF2B5EF4-FFF2-40B4-BE49-F238E27FC236}">
                  <a16:creationId xmlns:a16="http://schemas.microsoft.com/office/drawing/2014/main" id="{1EBD582A-EB75-400B-B524-5BF4ED141E32}"/>
                </a:ext>
              </a:extLst>
            </p:cNvPr>
            <p:cNvSpPr txBox="1">
              <a:spLocks noChangeArrowheads="1"/>
            </p:cNvSpPr>
            <p:nvPr/>
          </p:nvSpPr>
          <p:spPr bwMode="auto">
            <a:xfrm>
              <a:off x="7010400" y="2514600"/>
              <a:ext cx="4507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S</a:t>
              </a:r>
              <a:r>
                <a:rPr lang="en-US" altLang="zh-TW" sz="2000" baseline="-25000">
                  <a:latin typeface="Arial" panose="020B0604020202020204" pitchFamily="34" charset="0"/>
                  <a:ea typeface="新細明體" panose="02020500000000000000" pitchFamily="18" charset="-120"/>
                </a:rPr>
                <a:t>2</a:t>
              </a:r>
            </a:p>
          </p:txBody>
        </p:sp>
      </p:grpSp>
      <p:grpSp>
        <p:nvGrpSpPr>
          <p:cNvPr id="15" name="Group 16">
            <a:extLst>
              <a:ext uri="{FF2B5EF4-FFF2-40B4-BE49-F238E27FC236}">
                <a16:creationId xmlns:a16="http://schemas.microsoft.com/office/drawing/2014/main" id="{D62A5E71-7135-45EC-B855-12F7407B5385}"/>
              </a:ext>
            </a:extLst>
          </p:cNvPr>
          <p:cNvGrpSpPr>
            <a:grpSpLocks/>
          </p:cNvGrpSpPr>
          <p:nvPr/>
        </p:nvGrpSpPr>
        <p:grpSpPr bwMode="auto">
          <a:xfrm>
            <a:off x="796925" y="1712913"/>
            <a:ext cx="1414463" cy="3802062"/>
            <a:chOff x="415603" y="770661"/>
            <a:chExt cx="1413990" cy="3802134"/>
          </a:xfrm>
        </p:grpSpPr>
        <p:cxnSp>
          <p:nvCxnSpPr>
            <p:cNvPr id="16" name="Straight Connector 17">
              <a:extLst>
                <a:ext uri="{FF2B5EF4-FFF2-40B4-BE49-F238E27FC236}">
                  <a16:creationId xmlns:a16="http://schemas.microsoft.com/office/drawing/2014/main" id="{8FF23C0F-4EA8-4422-93E6-5F7102CBC64B}"/>
                </a:ext>
              </a:extLst>
            </p:cNvPr>
            <p:cNvCxnSpPr/>
            <p:nvPr/>
          </p:nvCxnSpPr>
          <p:spPr>
            <a:xfrm rot="5400000">
              <a:off x="109504" y="2852707"/>
              <a:ext cx="3438590"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0510" name="TextBox 18">
              <a:extLst>
                <a:ext uri="{FF2B5EF4-FFF2-40B4-BE49-F238E27FC236}">
                  <a16:creationId xmlns:a16="http://schemas.microsoft.com/office/drawing/2014/main" id="{3B72E88F-5B76-46DC-BAB0-68C230D47D7A}"/>
                </a:ext>
              </a:extLst>
            </p:cNvPr>
            <p:cNvSpPr txBox="1">
              <a:spLocks noChangeArrowheads="1"/>
            </p:cNvSpPr>
            <p:nvPr/>
          </p:nvSpPr>
          <p:spPr bwMode="auto">
            <a:xfrm>
              <a:off x="415603" y="770661"/>
              <a:ext cx="1313329" cy="7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algn="r" eaLnBrk="1" hangingPunct="1">
                <a:spcBef>
                  <a:spcPct val="0"/>
                </a:spcBef>
                <a:buFontTx/>
                <a:buNone/>
              </a:pPr>
              <a:r>
                <a:rPr lang="zh-TW" altLang="en-US" sz="2000">
                  <a:latin typeface="Arial" panose="020B0604020202020204" pitchFamily="34" charset="0"/>
                  <a:ea typeface="新細明體" panose="02020500000000000000" pitchFamily="18" charset="-120"/>
                </a:rPr>
                <a:t>冰淇淋每球價格</a:t>
              </a:r>
              <a:endParaRPr lang="en-US" altLang="zh-TW" sz="2000">
                <a:latin typeface="Arial" panose="020B0604020202020204" pitchFamily="34" charset="0"/>
                <a:ea typeface="新細明體" panose="02020500000000000000" pitchFamily="18" charset="-120"/>
              </a:endParaRPr>
            </a:p>
          </p:txBody>
        </p:sp>
      </p:grpSp>
      <p:grpSp>
        <p:nvGrpSpPr>
          <p:cNvPr id="18" name="Group 19">
            <a:extLst>
              <a:ext uri="{FF2B5EF4-FFF2-40B4-BE49-F238E27FC236}">
                <a16:creationId xmlns:a16="http://schemas.microsoft.com/office/drawing/2014/main" id="{6DA91852-0B96-4622-ACEE-FBB91F272FB1}"/>
              </a:ext>
            </a:extLst>
          </p:cNvPr>
          <p:cNvGrpSpPr>
            <a:grpSpLocks/>
          </p:cNvGrpSpPr>
          <p:nvPr/>
        </p:nvGrpSpPr>
        <p:grpSpPr bwMode="auto">
          <a:xfrm>
            <a:off x="2057400" y="5505450"/>
            <a:ext cx="5257800" cy="515938"/>
            <a:chOff x="1676400" y="5172670"/>
            <a:chExt cx="5257800" cy="516019"/>
          </a:xfrm>
        </p:grpSpPr>
        <p:cxnSp>
          <p:nvCxnSpPr>
            <p:cNvPr id="19" name="Straight Connector 20">
              <a:extLst>
                <a:ext uri="{FF2B5EF4-FFF2-40B4-BE49-F238E27FC236}">
                  <a16:creationId xmlns:a16="http://schemas.microsoft.com/office/drawing/2014/main" id="{8040E393-0587-4515-8BB2-8094A72E9942}"/>
                </a:ext>
              </a:extLst>
            </p:cNvPr>
            <p:cNvCxnSpPr/>
            <p:nvPr/>
          </p:nvCxnSpPr>
          <p:spPr>
            <a:xfrm flipV="1">
              <a:off x="1828800" y="5172670"/>
              <a:ext cx="5105400" cy="95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0507" name="TextBox 21">
              <a:extLst>
                <a:ext uri="{FF2B5EF4-FFF2-40B4-BE49-F238E27FC236}">
                  <a16:creationId xmlns:a16="http://schemas.microsoft.com/office/drawing/2014/main" id="{2B1F66CF-4CF7-45FB-9013-5B5374DA988A}"/>
                </a:ext>
              </a:extLst>
            </p:cNvPr>
            <p:cNvSpPr txBox="1">
              <a:spLocks noChangeArrowheads="1"/>
            </p:cNvSpPr>
            <p:nvPr/>
          </p:nvSpPr>
          <p:spPr bwMode="auto">
            <a:xfrm>
              <a:off x="5063438" y="5288565"/>
              <a:ext cx="1467068" cy="40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冰淇淋數量</a:t>
              </a:r>
              <a:endParaRPr lang="en-US" altLang="zh-TW" sz="2000">
                <a:latin typeface="Arial" panose="020B0604020202020204" pitchFamily="34" charset="0"/>
                <a:ea typeface="新細明體" panose="02020500000000000000" pitchFamily="18" charset="-120"/>
              </a:endParaRPr>
            </a:p>
          </p:txBody>
        </p:sp>
        <p:sp>
          <p:nvSpPr>
            <p:cNvPr id="190508" name="TextBox 22">
              <a:extLst>
                <a:ext uri="{FF2B5EF4-FFF2-40B4-BE49-F238E27FC236}">
                  <a16:creationId xmlns:a16="http://schemas.microsoft.com/office/drawing/2014/main" id="{1FE69E55-CB2A-4984-A126-60237CA9F05C}"/>
                </a:ext>
              </a:extLst>
            </p:cNvPr>
            <p:cNvSpPr txBox="1">
              <a:spLocks noChangeArrowheads="1"/>
            </p:cNvSpPr>
            <p:nvPr/>
          </p:nvSpPr>
          <p:spPr bwMode="auto">
            <a:xfrm>
              <a:off x="1676400" y="5181599"/>
              <a:ext cx="327334" cy="400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0</a:t>
              </a:r>
            </a:p>
          </p:txBody>
        </p:sp>
      </p:grpSp>
      <p:grpSp>
        <p:nvGrpSpPr>
          <p:cNvPr id="22" name="Group 23">
            <a:extLst>
              <a:ext uri="{FF2B5EF4-FFF2-40B4-BE49-F238E27FC236}">
                <a16:creationId xmlns:a16="http://schemas.microsoft.com/office/drawing/2014/main" id="{2C25FE7E-E5F7-4C9F-91AC-650E33E4EA43}"/>
              </a:ext>
            </a:extLst>
          </p:cNvPr>
          <p:cNvGrpSpPr>
            <a:grpSpLocks/>
          </p:cNvGrpSpPr>
          <p:nvPr/>
        </p:nvGrpSpPr>
        <p:grpSpPr bwMode="auto">
          <a:xfrm>
            <a:off x="4876800" y="4143375"/>
            <a:ext cx="328613" cy="1770063"/>
            <a:chOff x="2901920" y="3201193"/>
            <a:chExt cx="327510" cy="1770972"/>
          </a:xfrm>
        </p:grpSpPr>
        <p:cxnSp>
          <p:nvCxnSpPr>
            <p:cNvPr id="23" name="Straight Connector 24">
              <a:extLst>
                <a:ext uri="{FF2B5EF4-FFF2-40B4-BE49-F238E27FC236}">
                  <a16:creationId xmlns:a16="http://schemas.microsoft.com/office/drawing/2014/main" id="{C9F439FF-896F-4EB7-9B43-E73220D54801}"/>
                </a:ext>
              </a:extLst>
            </p:cNvPr>
            <p:cNvCxnSpPr/>
            <p:nvPr/>
          </p:nvCxnSpPr>
          <p:spPr>
            <a:xfrm rot="5400000">
              <a:off x="2360537" y="3886554"/>
              <a:ext cx="1372304" cy="158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0505" name="TextBox 25">
              <a:extLst>
                <a:ext uri="{FF2B5EF4-FFF2-40B4-BE49-F238E27FC236}">
                  <a16:creationId xmlns:a16="http://schemas.microsoft.com/office/drawing/2014/main" id="{8061E778-845C-402E-AACC-038AAB11B1F2}"/>
                </a:ext>
              </a:extLst>
            </p:cNvPr>
            <p:cNvSpPr txBox="1">
              <a:spLocks noChangeArrowheads="1"/>
            </p:cNvSpPr>
            <p:nvPr/>
          </p:nvSpPr>
          <p:spPr bwMode="auto">
            <a:xfrm>
              <a:off x="2901920" y="4572000"/>
              <a:ext cx="327510" cy="400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7</a:t>
              </a:r>
            </a:p>
          </p:txBody>
        </p:sp>
      </p:grpSp>
      <p:grpSp>
        <p:nvGrpSpPr>
          <p:cNvPr id="25" name="Group 26">
            <a:extLst>
              <a:ext uri="{FF2B5EF4-FFF2-40B4-BE49-F238E27FC236}">
                <a16:creationId xmlns:a16="http://schemas.microsoft.com/office/drawing/2014/main" id="{44800E62-6D87-4438-9C5B-FED6C03F5348}"/>
              </a:ext>
            </a:extLst>
          </p:cNvPr>
          <p:cNvGrpSpPr>
            <a:grpSpLocks/>
          </p:cNvGrpSpPr>
          <p:nvPr/>
        </p:nvGrpSpPr>
        <p:grpSpPr bwMode="auto">
          <a:xfrm>
            <a:off x="1619250" y="3448050"/>
            <a:ext cx="2800350" cy="400050"/>
            <a:chOff x="1238193" y="3014246"/>
            <a:chExt cx="2800407" cy="399569"/>
          </a:xfrm>
        </p:grpSpPr>
        <p:cxnSp>
          <p:nvCxnSpPr>
            <p:cNvPr id="26" name="Straight Connector 27">
              <a:extLst>
                <a:ext uri="{FF2B5EF4-FFF2-40B4-BE49-F238E27FC236}">
                  <a16:creationId xmlns:a16="http://schemas.microsoft.com/office/drawing/2014/main" id="{2FBE0851-008F-4242-A1B1-3289B87C8F1B}"/>
                </a:ext>
              </a:extLst>
            </p:cNvPr>
            <p:cNvCxnSpPr/>
            <p:nvPr/>
          </p:nvCxnSpPr>
          <p:spPr>
            <a:xfrm>
              <a:off x="1828755" y="3199761"/>
              <a:ext cx="2209845" cy="1585"/>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0503" name="TextBox 28">
              <a:extLst>
                <a:ext uri="{FF2B5EF4-FFF2-40B4-BE49-F238E27FC236}">
                  <a16:creationId xmlns:a16="http://schemas.microsoft.com/office/drawing/2014/main" id="{2EFEB1B6-D254-4C61-8B7C-6BE4176CA9E9}"/>
                </a:ext>
              </a:extLst>
            </p:cNvPr>
            <p:cNvSpPr txBox="1">
              <a:spLocks noChangeArrowheads="1"/>
            </p:cNvSpPr>
            <p:nvPr/>
          </p:nvSpPr>
          <p:spPr bwMode="auto">
            <a:xfrm>
              <a:off x="1238193" y="3014246"/>
              <a:ext cx="470081" cy="39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$5</a:t>
              </a:r>
            </a:p>
          </p:txBody>
        </p:sp>
      </p:grpSp>
      <p:grpSp>
        <p:nvGrpSpPr>
          <p:cNvPr id="28" name="Group 29">
            <a:extLst>
              <a:ext uri="{FF2B5EF4-FFF2-40B4-BE49-F238E27FC236}">
                <a16:creationId xmlns:a16="http://schemas.microsoft.com/office/drawing/2014/main" id="{6A560494-ECC1-4729-A648-BB0981633375}"/>
              </a:ext>
            </a:extLst>
          </p:cNvPr>
          <p:cNvGrpSpPr>
            <a:grpSpLocks/>
          </p:cNvGrpSpPr>
          <p:nvPr/>
        </p:nvGrpSpPr>
        <p:grpSpPr bwMode="auto">
          <a:xfrm>
            <a:off x="1724025" y="3956050"/>
            <a:ext cx="3305175" cy="400050"/>
            <a:chOff x="1331532" y="3014246"/>
            <a:chExt cx="3304841" cy="399569"/>
          </a:xfrm>
        </p:grpSpPr>
        <p:cxnSp>
          <p:nvCxnSpPr>
            <p:cNvPr id="29" name="Straight Connector 30">
              <a:extLst>
                <a:ext uri="{FF2B5EF4-FFF2-40B4-BE49-F238E27FC236}">
                  <a16:creationId xmlns:a16="http://schemas.microsoft.com/office/drawing/2014/main" id="{CC1B2613-FE15-4F2B-BC33-F77D363D0895}"/>
                </a:ext>
              </a:extLst>
            </p:cNvPr>
            <p:cNvCxnSpPr/>
            <p:nvPr/>
          </p:nvCxnSpPr>
          <p:spPr>
            <a:xfrm flipV="1">
              <a:off x="1828370" y="3191832"/>
              <a:ext cx="2808003" cy="7928"/>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0501" name="TextBox 31">
              <a:extLst>
                <a:ext uri="{FF2B5EF4-FFF2-40B4-BE49-F238E27FC236}">
                  <a16:creationId xmlns:a16="http://schemas.microsoft.com/office/drawing/2014/main" id="{26713DFA-6DC1-44B0-805C-3DAC067A3A06}"/>
                </a:ext>
              </a:extLst>
            </p:cNvPr>
            <p:cNvSpPr txBox="1">
              <a:spLocks noChangeArrowheads="1"/>
            </p:cNvSpPr>
            <p:nvPr/>
          </p:nvSpPr>
          <p:spPr bwMode="auto">
            <a:xfrm>
              <a:off x="1331532" y="3014246"/>
              <a:ext cx="327337" cy="399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4</a:t>
              </a:r>
            </a:p>
          </p:txBody>
        </p:sp>
      </p:grpSp>
      <p:grpSp>
        <p:nvGrpSpPr>
          <p:cNvPr id="31" name="Group 25">
            <a:extLst>
              <a:ext uri="{FF2B5EF4-FFF2-40B4-BE49-F238E27FC236}">
                <a16:creationId xmlns:a16="http://schemas.microsoft.com/office/drawing/2014/main" id="{DD4CA60A-A55C-4F60-9462-C319CD98D2BC}"/>
              </a:ext>
            </a:extLst>
          </p:cNvPr>
          <p:cNvGrpSpPr>
            <a:grpSpLocks/>
          </p:cNvGrpSpPr>
          <p:nvPr/>
        </p:nvGrpSpPr>
        <p:grpSpPr bwMode="auto">
          <a:xfrm>
            <a:off x="4183063" y="3686175"/>
            <a:ext cx="328612" cy="2227263"/>
            <a:chOff x="4022546" y="2743994"/>
            <a:chExt cx="327511" cy="2228159"/>
          </a:xfrm>
        </p:grpSpPr>
        <p:cxnSp>
          <p:nvCxnSpPr>
            <p:cNvPr id="32" name="Straight Connector 33">
              <a:extLst>
                <a:ext uri="{FF2B5EF4-FFF2-40B4-BE49-F238E27FC236}">
                  <a16:creationId xmlns:a16="http://schemas.microsoft.com/office/drawing/2014/main" id="{7848AA8E-FEBB-4B36-8167-8FF74F44B0B8}"/>
                </a:ext>
              </a:extLst>
            </p:cNvPr>
            <p:cNvCxnSpPr/>
            <p:nvPr/>
          </p:nvCxnSpPr>
          <p:spPr>
            <a:xfrm rot="5400000">
              <a:off x="3276281" y="3657971"/>
              <a:ext cx="1829536" cy="1582"/>
            </a:xfrm>
            <a:prstGeom prst="line">
              <a:avLst/>
            </a:prstGeom>
            <a:ln w="95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90499" name="TextBox 34">
              <a:extLst>
                <a:ext uri="{FF2B5EF4-FFF2-40B4-BE49-F238E27FC236}">
                  <a16:creationId xmlns:a16="http://schemas.microsoft.com/office/drawing/2014/main" id="{D938FFF0-36FF-4B93-8ABF-A8447A3638C3}"/>
                </a:ext>
              </a:extLst>
            </p:cNvPr>
            <p:cNvSpPr txBox="1">
              <a:spLocks noChangeArrowheads="1"/>
            </p:cNvSpPr>
            <p:nvPr/>
          </p:nvSpPr>
          <p:spPr bwMode="auto">
            <a:xfrm>
              <a:off x="4022546" y="4572000"/>
              <a:ext cx="327511" cy="40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latin typeface="Arial" panose="020B0604020202020204" pitchFamily="34" charset="0"/>
                  <a:ea typeface="新細明體" panose="02020500000000000000" pitchFamily="18" charset="-120"/>
                </a:rPr>
                <a:t>4</a:t>
              </a:r>
            </a:p>
          </p:txBody>
        </p:sp>
      </p:grpSp>
      <p:grpSp>
        <p:nvGrpSpPr>
          <p:cNvPr id="34" name="Group 35">
            <a:extLst>
              <a:ext uri="{FF2B5EF4-FFF2-40B4-BE49-F238E27FC236}">
                <a16:creationId xmlns:a16="http://schemas.microsoft.com/office/drawing/2014/main" id="{E4786423-4BB5-4260-95C4-81A0FE48E647}"/>
              </a:ext>
            </a:extLst>
          </p:cNvPr>
          <p:cNvGrpSpPr>
            <a:grpSpLocks/>
          </p:cNvGrpSpPr>
          <p:nvPr/>
        </p:nvGrpSpPr>
        <p:grpSpPr bwMode="auto">
          <a:xfrm>
            <a:off x="3581400" y="3067050"/>
            <a:ext cx="3235325" cy="2097088"/>
            <a:chOff x="5715000" y="2895600"/>
            <a:chExt cx="3234083" cy="2097088"/>
          </a:xfrm>
        </p:grpSpPr>
        <p:cxnSp>
          <p:nvCxnSpPr>
            <p:cNvPr id="35" name="Straight Connector 36">
              <a:extLst>
                <a:ext uri="{FF2B5EF4-FFF2-40B4-BE49-F238E27FC236}">
                  <a16:creationId xmlns:a16="http://schemas.microsoft.com/office/drawing/2014/main" id="{77A415FF-9115-46DD-B591-B63CD3E5497C}"/>
                </a:ext>
              </a:extLst>
            </p:cNvPr>
            <p:cNvCxnSpPr/>
            <p:nvPr/>
          </p:nvCxnSpPr>
          <p:spPr>
            <a:xfrm>
              <a:off x="5715000" y="2895600"/>
              <a:ext cx="2505701" cy="1905000"/>
            </a:xfrm>
            <a:prstGeom prst="line">
              <a:avLst/>
            </a:prstGeom>
            <a:ln w="38100">
              <a:solidFill>
                <a:srgbClr val="000070"/>
              </a:solidFill>
            </a:ln>
          </p:spPr>
          <p:style>
            <a:lnRef idx="1">
              <a:schemeClr val="accent1"/>
            </a:lnRef>
            <a:fillRef idx="0">
              <a:schemeClr val="accent1"/>
            </a:fillRef>
            <a:effectRef idx="0">
              <a:schemeClr val="accent1"/>
            </a:effectRef>
            <a:fontRef idx="minor">
              <a:schemeClr val="tx1"/>
            </a:fontRef>
          </p:style>
        </p:cxnSp>
        <p:sp>
          <p:nvSpPr>
            <p:cNvPr id="190497" name="TextBox 37">
              <a:extLst>
                <a:ext uri="{FF2B5EF4-FFF2-40B4-BE49-F238E27FC236}">
                  <a16:creationId xmlns:a16="http://schemas.microsoft.com/office/drawing/2014/main" id="{5A55913E-101B-44EA-96B6-E90D472A6ABA}"/>
                </a:ext>
              </a:extLst>
            </p:cNvPr>
            <p:cNvSpPr txBox="1">
              <a:spLocks noChangeArrowheads="1"/>
            </p:cNvSpPr>
            <p:nvPr/>
          </p:nvSpPr>
          <p:spPr bwMode="auto">
            <a:xfrm>
              <a:off x="8251576" y="4592578"/>
              <a:ext cx="697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latin typeface="Arial" panose="020B0604020202020204" pitchFamily="34" charset="0"/>
                  <a:ea typeface="新細明體" panose="02020500000000000000" pitchFamily="18" charset="-120"/>
                </a:rPr>
                <a:t>需求</a:t>
              </a:r>
              <a:endParaRPr lang="en-US" altLang="zh-TW" sz="2000" baseline="-25000">
                <a:latin typeface="Arial" panose="020B0604020202020204" pitchFamily="34" charset="0"/>
                <a:ea typeface="新細明體" panose="02020500000000000000" pitchFamily="18" charset="-120"/>
              </a:endParaRPr>
            </a:p>
          </p:txBody>
        </p:sp>
      </p:grpSp>
      <p:sp>
        <p:nvSpPr>
          <p:cNvPr id="37" name="Freeform 183">
            <a:extLst>
              <a:ext uri="{FF2B5EF4-FFF2-40B4-BE49-F238E27FC236}">
                <a16:creationId xmlns:a16="http://schemas.microsoft.com/office/drawing/2014/main" id="{1ADB3CBB-0A17-4512-A183-195792B68B43}"/>
              </a:ext>
            </a:extLst>
          </p:cNvPr>
          <p:cNvSpPr>
            <a:spLocks/>
          </p:cNvSpPr>
          <p:nvPr/>
        </p:nvSpPr>
        <p:spPr bwMode="auto">
          <a:xfrm>
            <a:off x="4953000" y="405765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HK" altLang="en-US"/>
          </a:p>
        </p:txBody>
      </p:sp>
      <p:grpSp>
        <p:nvGrpSpPr>
          <p:cNvPr id="38" name="Group 39">
            <a:extLst>
              <a:ext uri="{FF2B5EF4-FFF2-40B4-BE49-F238E27FC236}">
                <a16:creationId xmlns:a16="http://schemas.microsoft.com/office/drawing/2014/main" id="{3BFAA61F-C35E-4064-A154-9ABAB070A3BB}"/>
              </a:ext>
            </a:extLst>
          </p:cNvPr>
          <p:cNvGrpSpPr>
            <a:grpSpLocks/>
          </p:cNvGrpSpPr>
          <p:nvPr/>
        </p:nvGrpSpPr>
        <p:grpSpPr bwMode="auto">
          <a:xfrm>
            <a:off x="5105400" y="4133850"/>
            <a:ext cx="3198813" cy="439738"/>
            <a:chOff x="4343400" y="1535668"/>
            <a:chExt cx="3197590" cy="439142"/>
          </a:xfrm>
        </p:grpSpPr>
        <p:sp>
          <p:nvSpPr>
            <p:cNvPr id="190494" name="TextBox 40">
              <a:extLst>
                <a:ext uri="{FF2B5EF4-FFF2-40B4-BE49-F238E27FC236}">
                  <a16:creationId xmlns:a16="http://schemas.microsoft.com/office/drawing/2014/main" id="{FA206D99-C47C-4982-AEB9-81067F023733}"/>
                </a:ext>
              </a:extLst>
            </p:cNvPr>
            <p:cNvSpPr txBox="1">
              <a:spLocks noChangeArrowheads="1"/>
            </p:cNvSpPr>
            <p:nvPr/>
          </p:nvSpPr>
          <p:spPr bwMode="auto">
            <a:xfrm>
              <a:off x="6586959" y="1575301"/>
              <a:ext cx="954031" cy="399509"/>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zh-TW" altLang="en-US" sz="2000">
                  <a:solidFill>
                    <a:srgbClr val="800080"/>
                  </a:solidFill>
                  <a:latin typeface="Arial" panose="020B0604020202020204" pitchFamily="34" charset="0"/>
                  <a:ea typeface="新細明體" panose="02020500000000000000" pitchFamily="18" charset="-120"/>
                </a:rPr>
                <a:t>原均衡</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40" name="Straight Connector 41">
              <a:extLst>
                <a:ext uri="{FF2B5EF4-FFF2-40B4-BE49-F238E27FC236}">
                  <a16:creationId xmlns:a16="http://schemas.microsoft.com/office/drawing/2014/main" id="{E6F80F42-0CFE-4F7F-BB20-6FBA51E167E8}"/>
                </a:ext>
              </a:extLst>
            </p:cNvPr>
            <p:cNvCxnSpPr/>
            <p:nvPr/>
          </p:nvCxnSpPr>
          <p:spPr>
            <a:xfrm>
              <a:off x="4343400" y="1535668"/>
              <a:ext cx="2210543" cy="152193"/>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grpSp>
        <p:nvGrpSpPr>
          <p:cNvPr id="41" name="Group 42">
            <a:extLst>
              <a:ext uri="{FF2B5EF4-FFF2-40B4-BE49-F238E27FC236}">
                <a16:creationId xmlns:a16="http://schemas.microsoft.com/office/drawing/2014/main" id="{8063F7BA-87B3-47A2-93E1-33A2B8D1ED8C}"/>
              </a:ext>
            </a:extLst>
          </p:cNvPr>
          <p:cNvGrpSpPr>
            <a:grpSpLocks/>
          </p:cNvGrpSpPr>
          <p:nvPr/>
        </p:nvGrpSpPr>
        <p:grpSpPr bwMode="auto">
          <a:xfrm>
            <a:off x="2895600" y="2192338"/>
            <a:ext cx="2590800" cy="1255712"/>
            <a:chOff x="5105400" y="1803956"/>
            <a:chExt cx="2590800" cy="1255712"/>
          </a:xfrm>
        </p:grpSpPr>
        <p:sp>
          <p:nvSpPr>
            <p:cNvPr id="190492" name="TextBox 43">
              <a:extLst>
                <a:ext uri="{FF2B5EF4-FFF2-40B4-BE49-F238E27FC236}">
                  <a16:creationId xmlns:a16="http://schemas.microsoft.com/office/drawing/2014/main" id="{50F71B12-FC8B-4544-86F9-15F162064717}"/>
                </a:ext>
              </a:extLst>
            </p:cNvPr>
            <p:cNvSpPr txBox="1">
              <a:spLocks noChangeArrowheads="1"/>
            </p:cNvSpPr>
            <p:nvPr/>
          </p:nvSpPr>
          <p:spPr bwMode="auto">
            <a:xfrm>
              <a:off x="5105400" y="1803956"/>
              <a:ext cx="2396438" cy="707886"/>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1. </a:t>
              </a:r>
              <a:r>
                <a:rPr lang="zh-TW" altLang="en-US" sz="2000">
                  <a:solidFill>
                    <a:srgbClr val="800080"/>
                  </a:solidFill>
                  <a:latin typeface="Arial" panose="020B0604020202020204" pitchFamily="34" charset="0"/>
                  <a:ea typeface="新細明體" panose="02020500000000000000" pitchFamily="18" charset="-120"/>
                </a:rPr>
                <a:t>糖價上漲使冰淇淋供給減少</a:t>
              </a:r>
              <a:r>
                <a:rPr lang="en-US" altLang="zh-TW" sz="2000">
                  <a:solidFill>
                    <a:srgbClr val="800080"/>
                  </a:solidFill>
                  <a:latin typeface="Arial" panose="020B0604020202020204" pitchFamily="34" charset="0"/>
                  <a:ea typeface="新細明體" panose="02020500000000000000" pitchFamily="18" charset="-120"/>
                </a:rPr>
                <a:t>…</a:t>
              </a:r>
            </a:p>
          </p:txBody>
        </p:sp>
        <p:cxnSp>
          <p:nvCxnSpPr>
            <p:cNvPr id="43" name="Straight Connector 44">
              <a:extLst>
                <a:ext uri="{FF2B5EF4-FFF2-40B4-BE49-F238E27FC236}">
                  <a16:creationId xmlns:a16="http://schemas.microsoft.com/office/drawing/2014/main" id="{70234CDF-2AE1-4B68-8E24-47FF294A924D}"/>
                </a:ext>
              </a:extLst>
            </p:cNvPr>
            <p:cNvCxnSpPr/>
            <p:nvPr/>
          </p:nvCxnSpPr>
          <p:spPr>
            <a:xfrm>
              <a:off x="6400800" y="2524681"/>
              <a:ext cx="1295400" cy="534987"/>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cxnSp>
        <p:nvCxnSpPr>
          <p:cNvPr id="44" name="Straight Arrow Connector 45">
            <a:extLst>
              <a:ext uri="{FF2B5EF4-FFF2-40B4-BE49-F238E27FC236}">
                <a16:creationId xmlns:a16="http://schemas.microsoft.com/office/drawing/2014/main" id="{74BDE16B-538E-45D8-A802-EE232FC296A2}"/>
              </a:ext>
            </a:extLst>
          </p:cNvPr>
          <p:cNvCxnSpPr/>
          <p:nvPr/>
        </p:nvCxnSpPr>
        <p:spPr>
          <a:xfrm>
            <a:off x="4953000" y="3448050"/>
            <a:ext cx="1600200" cy="76200"/>
          </a:xfrm>
          <a:prstGeom prst="straightConnector1">
            <a:avLst/>
          </a:prstGeom>
          <a:ln w="1905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Group 46">
            <a:extLst>
              <a:ext uri="{FF2B5EF4-FFF2-40B4-BE49-F238E27FC236}">
                <a16:creationId xmlns:a16="http://schemas.microsoft.com/office/drawing/2014/main" id="{862441D0-4B40-4785-BA4C-36A43206E395}"/>
              </a:ext>
            </a:extLst>
          </p:cNvPr>
          <p:cNvGrpSpPr>
            <a:grpSpLocks/>
          </p:cNvGrpSpPr>
          <p:nvPr/>
        </p:nvGrpSpPr>
        <p:grpSpPr bwMode="auto">
          <a:xfrm>
            <a:off x="339725" y="2497138"/>
            <a:ext cx="1793875" cy="1406525"/>
            <a:chOff x="3082940" y="-1320113"/>
            <a:chExt cx="1793245" cy="1406493"/>
          </a:xfrm>
        </p:grpSpPr>
        <p:sp>
          <p:nvSpPr>
            <p:cNvPr id="190490" name="TextBox 47">
              <a:extLst>
                <a:ext uri="{FF2B5EF4-FFF2-40B4-BE49-F238E27FC236}">
                  <a16:creationId xmlns:a16="http://schemas.microsoft.com/office/drawing/2014/main" id="{33843363-14B1-4B9C-BDB8-C5F2DFBB04B0}"/>
                </a:ext>
              </a:extLst>
            </p:cNvPr>
            <p:cNvSpPr txBox="1">
              <a:spLocks noChangeArrowheads="1"/>
            </p:cNvSpPr>
            <p:nvPr/>
          </p:nvSpPr>
          <p:spPr bwMode="auto">
            <a:xfrm>
              <a:off x="3082940" y="-1320113"/>
              <a:ext cx="1634550" cy="1015640"/>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2. …</a:t>
              </a:r>
              <a:r>
                <a:rPr lang="zh-TW" altLang="en-US" sz="2000">
                  <a:solidFill>
                    <a:srgbClr val="800080"/>
                  </a:solidFill>
                  <a:latin typeface="Arial" panose="020B0604020202020204" pitchFamily="34" charset="0"/>
                  <a:ea typeface="新細明體" panose="02020500000000000000" pitchFamily="18" charset="-120"/>
                </a:rPr>
                <a:t>造成冰淇淋價格上漲</a:t>
              </a:r>
              <a:r>
                <a:rPr lang="en-US" altLang="zh-TW" sz="2000">
                  <a:solidFill>
                    <a:srgbClr val="800080"/>
                  </a:solidFill>
                  <a:latin typeface="Arial" panose="020B0604020202020204" pitchFamily="34" charset="0"/>
                  <a:ea typeface="新細明體" panose="02020500000000000000" pitchFamily="18" charset="-120"/>
                </a:rPr>
                <a:t>. .</a:t>
              </a:r>
            </a:p>
          </p:txBody>
        </p:sp>
        <p:cxnSp>
          <p:nvCxnSpPr>
            <p:cNvPr id="47" name="Straight Connector 48">
              <a:extLst>
                <a:ext uri="{FF2B5EF4-FFF2-40B4-BE49-F238E27FC236}">
                  <a16:creationId xmlns:a16="http://schemas.microsoft.com/office/drawing/2014/main" id="{C9A4AE8F-D81A-4137-8EC9-EBAF7B50DB11}"/>
                </a:ext>
              </a:extLst>
            </p:cNvPr>
            <p:cNvCxnSpPr/>
            <p:nvPr/>
          </p:nvCxnSpPr>
          <p:spPr>
            <a:xfrm rot="10800000">
              <a:off x="3581240" y="-293024"/>
              <a:ext cx="1294945" cy="379404"/>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cxnSp>
        <p:nvCxnSpPr>
          <p:cNvPr id="48" name="Straight Arrow Connector 49">
            <a:extLst>
              <a:ext uri="{FF2B5EF4-FFF2-40B4-BE49-F238E27FC236}">
                <a16:creationId xmlns:a16="http://schemas.microsoft.com/office/drawing/2014/main" id="{4BFB5323-DDF9-4782-9F4F-A3823E28AFED}"/>
              </a:ext>
            </a:extLst>
          </p:cNvPr>
          <p:cNvCxnSpPr/>
          <p:nvPr/>
        </p:nvCxnSpPr>
        <p:spPr>
          <a:xfrm rot="5400000" flipH="1" flipV="1">
            <a:off x="2057401" y="3903662"/>
            <a:ext cx="457200" cy="3175"/>
          </a:xfrm>
          <a:prstGeom prst="straightConnector1">
            <a:avLst/>
          </a:prstGeom>
          <a:ln w="19050">
            <a:solidFill>
              <a:srgbClr val="80008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50">
            <a:extLst>
              <a:ext uri="{FF2B5EF4-FFF2-40B4-BE49-F238E27FC236}">
                <a16:creationId xmlns:a16="http://schemas.microsoft.com/office/drawing/2014/main" id="{D9796DD3-44CE-422A-8411-D380DD91FB1D}"/>
              </a:ext>
            </a:extLst>
          </p:cNvPr>
          <p:cNvCxnSpPr/>
          <p:nvPr/>
        </p:nvCxnSpPr>
        <p:spPr>
          <a:xfrm>
            <a:off x="4343400" y="5429250"/>
            <a:ext cx="685800" cy="1588"/>
          </a:xfrm>
          <a:prstGeom prst="straightConnector1">
            <a:avLst/>
          </a:prstGeom>
          <a:ln w="19050">
            <a:solidFill>
              <a:srgbClr val="80008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0" name="Group 51">
            <a:extLst>
              <a:ext uri="{FF2B5EF4-FFF2-40B4-BE49-F238E27FC236}">
                <a16:creationId xmlns:a16="http://schemas.microsoft.com/office/drawing/2014/main" id="{5BB224FE-2518-4C5F-BE68-74BC5E79FB2E}"/>
              </a:ext>
            </a:extLst>
          </p:cNvPr>
          <p:cNvGrpSpPr>
            <a:grpSpLocks/>
          </p:cNvGrpSpPr>
          <p:nvPr/>
        </p:nvGrpSpPr>
        <p:grpSpPr bwMode="auto">
          <a:xfrm>
            <a:off x="4648200" y="5124450"/>
            <a:ext cx="3740150" cy="400050"/>
            <a:chOff x="1066800" y="-674132"/>
            <a:chExt cx="3739614" cy="400602"/>
          </a:xfrm>
        </p:grpSpPr>
        <p:sp>
          <p:nvSpPr>
            <p:cNvPr id="190488" name="TextBox 52">
              <a:extLst>
                <a:ext uri="{FF2B5EF4-FFF2-40B4-BE49-F238E27FC236}">
                  <a16:creationId xmlns:a16="http://schemas.microsoft.com/office/drawing/2014/main" id="{52463A04-B7BD-4AE7-8C1D-C30BD74C994D}"/>
                </a:ext>
              </a:extLst>
            </p:cNvPr>
            <p:cNvSpPr txBox="1">
              <a:spLocks noChangeArrowheads="1"/>
            </p:cNvSpPr>
            <p:nvPr/>
          </p:nvSpPr>
          <p:spPr bwMode="auto">
            <a:xfrm>
              <a:off x="2286000" y="-674132"/>
              <a:ext cx="2520414" cy="400602"/>
            </a:xfrm>
            <a:prstGeom prst="rect">
              <a:avLst/>
            </a:prstGeom>
            <a:solidFill>
              <a:srgbClr val="F8EDE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r>
                <a:rPr lang="en-US" altLang="zh-TW" sz="2000">
                  <a:solidFill>
                    <a:srgbClr val="800080"/>
                  </a:solidFill>
                  <a:latin typeface="Arial" panose="020B0604020202020204" pitchFamily="34" charset="0"/>
                  <a:ea typeface="新細明體" panose="02020500000000000000" pitchFamily="18" charset="-120"/>
                </a:rPr>
                <a:t>3. …</a:t>
              </a:r>
              <a:r>
                <a:rPr lang="zh-TW" altLang="en-US" sz="2000">
                  <a:solidFill>
                    <a:srgbClr val="800080"/>
                  </a:solidFill>
                  <a:latin typeface="Arial" panose="020B0604020202020204" pitchFamily="34" charset="0"/>
                  <a:ea typeface="新細明體" panose="02020500000000000000" pitchFamily="18" charset="-120"/>
                </a:rPr>
                <a:t>且銷售量下降。</a:t>
              </a:r>
              <a:endParaRPr lang="en-US" altLang="zh-TW" sz="2000">
                <a:solidFill>
                  <a:srgbClr val="800080"/>
                </a:solidFill>
                <a:latin typeface="Arial" panose="020B0604020202020204" pitchFamily="34" charset="0"/>
                <a:ea typeface="新細明體" panose="02020500000000000000" pitchFamily="18" charset="-120"/>
              </a:endParaRPr>
            </a:p>
          </p:txBody>
        </p:sp>
        <p:cxnSp>
          <p:nvCxnSpPr>
            <p:cNvPr id="52" name="Straight Connector 53">
              <a:extLst>
                <a:ext uri="{FF2B5EF4-FFF2-40B4-BE49-F238E27FC236}">
                  <a16:creationId xmlns:a16="http://schemas.microsoft.com/office/drawing/2014/main" id="{CADB4A32-D07C-4722-9721-834EEE411492}"/>
                </a:ext>
              </a:extLst>
            </p:cNvPr>
            <p:cNvCxnSpPr/>
            <p:nvPr/>
          </p:nvCxnSpPr>
          <p:spPr>
            <a:xfrm flipV="1">
              <a:off x="1066800" y="-521522"/>
              <a:ext cx="1219025" cy="76305"/>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grpSp>
      <p:sp>
        <p:nvSpPr>
          <p:cNvPr id="53" name="Freeform 183">
            <a:extLst>
              <a:ext uri="{FF2B5EF4-FFF2-40B4-BE49-F238E27FC236}">
                <a16:creationId xmlns:a16="http://schemas.microsoft.com/office/drawing/2014/main" id="{DF01FCB4-5290-49BF-AF4A-A43C39BFB19E}"/>
              </a:ext>
            </a:extLst>
          </p:cNvPr>
          <p:cNvSpPr>
            <a:spLocks/>
          </p:cNvSpPr>
          <p:nvPr/>
        </p:nvSpPr>
        <p:spPr bwMode="auto">
          <a:xfrm>
            <a:off x="4273550" y="3600450"/>
            <a:ext cx="146050" cy="136525"/>
          </a:xfrm>
          <a:custGeom>
            <a:avLst/>
            <a:gdLst>
              <a:gd name="T0" fmla="*/ 2147483646 w 106"/>
              <a:gd name="T1" fmla="*/ 2147483646 h 68"/>
              <a:gd name="T2" fmla="*/ 2147483646 w 106"/>
              <a:gd name="T3" fmla="*/ 2147483646 h 68"/>
              <a:gd name="T4" fmla="*/ 2147483646 w 106"/>
              <a:gd name="T5" fmla="*/ 2147483646 h 68"/>
              <a:gd name="T6" fmla="*/ 2147483646 w 106"/>
              <a:gd name="T7" fmla="*/ 2147483646 h 68"/>
              <a:gd name="T8" fmla="*/ 2147483646 w 106"/>
              <a:gd name="T9" fmla="*/ 2147483646 h 68"/>
              <a:gd name="T10" fmla="*/ 2147483646 w 106"/>
              <a:gd name="T11" fmla="*/ 2147483646 h 68"/>
              <a:gd name="T12" fmla="*/ 2147483646 w 106"/>
              <a:gd name="T13" fmla="*/ 2147483646 h 68"/>
              <a:gd name="T14" fmla="*/ 2147483646 w 106"/>
              <a:gd name="T15" fmla="*/ 2147483646 h 68"/>
              <a:gd name="T16" fmla="*/ 2147483646 w 106"/>
              <a:gd name="T17" fmla="*/ 2147483646 h 68"/>
              <a:gd name="T18" fmla="*/ 2147483646 w 106"/>
              <a:gd name="T19" fmla="*/ 2147483646 h 68"/>
              <a:gd name="T20" fmla="*/ 2147483646 w 106"/>
              <a:gd name="T21" fmla="*/ 0 h 68"/>
              <a:gd name="T22" fmla="*/ 2147483646 w 106"/>
              <a:gd name="T23" fmla="*/ 0 h 68"/>
              <a:gd name="T24" fmla="*/ 2147483646 w 106"/>
              <a:gd name="T25" fmla="*/ 2147483646 h 68"/>
              <a:gd name="T26" fmla="*/ 2147483646 w 106"/>
              <a:gd name="T27" fmla="*/ 2147483646 h 68"/>
              <a:gd name="T28" fmla="*/ 2147483646 w 106"/>
              <a:gd name="T29" fmla="*/ 2147483646 h 68"/>
              <a:gd name="T30" fmla="*/ 0 w 106"/>
              <a:gd name="T31" fmla="*/ 2147483646 h 68"/>
              <a:gd name="T32" fmla="*/ 0 w 106"/>
              <a:gd name="T33" fmla="*/ 2147483646 h 68"/>
              <a:gd name="T34" fmla="*/ 2147483646 w 106"/>
              <a:gd name="T35" fmla="*/ 2147483646 h 68"/>
              <a:gd name="T36" fmla="*/ 2147483646 w 106"/>
              <a:gd name="T37" fmla="*/ 2147483646 h 68"/>
              <a:gd name="T38" fmla="*/ 2147483646 w 106"/>
              <a:gd name="T39" fmla="*/ 2147483646 h 68"/>
              <a:gd name="T40" fmla="*/ 2147483646 w 106"/>
              <a:gd name="T41" fmla="*/ 2147483646 h 68"/>
              <a:gd name="T42" fmla="*/ 2147483646 w 106"/>
              <a:gd name="T43" fmla="*/ 2147483646 h 6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06"/>
              <a:gd name="T67" fmla="*/ 0 h 68"/>
              <a:gd name="T68" fmla="*/ 106 w 106"/>
              <a:gd name="T69" fmla="*/ 68 h 6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06" h="68">
                <a:moveTo>
                  <a:pt x="56" y="68"/>
                </a:moveTo>
                <a:lnTo>
                  <a:pt x="56" y="68"/>
                </a:lnTo>
                <a:lnTo>
                  <a:pt x="76" y="65"/>
                </a:lnTo>
                <a:lnTo>
                  <a:pt x="91" y="58"/>
                </a:lnTo>
                <a:lnTo>
                  <a:pt x="101" y="45"/>
                </a:lnTo>
                <a:lnTo>
                  <a:pt x="106" y="32"/>
                </a:lnTo>
                <a:lnTo>
                  <a:pt x="101" y="19"/>
                </a:lnTo>
                <a:lnTo>
                  <a:pt x="91" y="9"/>
                </a:lnTo>
                <a:lnTo>
                  <a:pt x="76" y="3"/>
                </a:lnTo>
                <a:lnTo>
                  <a:pt x="56" y="0"/>
                </a:lnTo>
                <a:lnTo>
                  <a:pt x="36" y="3"/>
                </a:lnTo>
                <a:lnTo>
                  <a:pt x="15" y="9"/>
                </a:lnTo>
                <a:lnTo>
                  <a:pt x="5" y="19"/>
                </a:lnTo>
                <a:lnTo>
                  <a:pt x="0" y="32"/>
                </a:lnTo>
                <a:lnTo>
                  <a:pt x="5" y="45"/>
                </a:lnTo>
                <a:lnTo>
                  <a:pt x="15" y="58"/>
                </a:lnTo>
                <a:lnTo>
                  <a:pt x="36" y="65"/>
                </a:lnTo>
                <a:lnTo>
                  <a:pt x="56" y="68"/>
                </a:lnTo>
                <a:close/>
              </a:path>
            </a:pathLst>
          </a:custGeom>
          <a:solidFill>
            <a:schemeClr val="tx1"/>
          </a:solidFill>
          <a:ln w="9525">
            <a:solidFill>
              <a:schemeClr val="tx1"/>
            </a:solidFill>
            <a:round/>
            <a:headEnd/>
            <a:tailEnd/>
          </a:ln>
        </p:spPr>
        <p:txBody>
          <a:bodyPr/>
          <a:lstStyle/>
          <a:p>
            <a:endParaRPr lang="zh-HK"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par>
                          <p:cTn id="14" fill="hold" nodeType="afterGroup">
                            <p:stCondLst>
                              <p:cond delay="500"/>
                            </p:stCondLst>
                            <p:childTnLst>
                              <p:par>
                                <p:cTn id="15" presetID="22" presetClass="entr" presetSubtype="8"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left)">
                                      <p:cBhvr>
                                        <p:cTn id="17" dur="500"/>
                                        <p:tgtEl>
                                          <p:spTgt spid="34"/>
                                        </p:tgtEl>
                                      </p:cBhvr>
                                    </p:animEffect>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par>
                          <p:cTn id="22" fill="hold" nodeType="afterGroup">
                            <p:stCondLst>
                              <p:cond delay="1500"/>
                            </p:stCondLst>
                            <p:childTnLst>
                              <p:par>
                                <p:cTn id="23" presetID="22" presetClass="entr" presetSubtype="8" fill="hold" nodeType="after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left)">
                                      <p:cBhvr>
                                        <p:cTn id="25" dur="500"/>
                                        <p:tgtEl>
                                          <p:spTgt spid="37"/>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par>
                          <p:cTn id="30" fill="hold" nodeType="afterGroup">
                            <p:stCondLst>
                              <p:cond delay="2500"/>
                            </p:stCondLst>
                            <p:childTnLst>
                              <p:par>
                                <p:cTn id="31" presetID="22" presetClass="entr" presetSubtype="1"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up)">
                                      <p:cBhvr>
                                        <p:cTn id="33" dur="500"/>
                                        <p:tgtEl>
                                          <p:spTgt spid="22"/>
                                        </p:tgtEl>
                                      </p:cBhvr>
                                    </p:animEffect>
                                  </p:childTnLst>
                                </p:cTn>
                              </p:par>
                            </p:childTnLst>
                          </p:cTn>
                        </p:par>
                        <p:par>
                          <p:cTn id="34" fill="hold" nodeType="afterGroup">
                            <p:stCondLst>
                              <p:cond delay="3000"/>
                            </p:stCondLst>
                            <p:childTnLst>
                              <p:par>
                                <p:cTn id="35" presetID="22" presetClass="entr" presetSubtype="8"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childTnLst>
                          </p:cTn>
                        </p:par>
                        <p:par>
                          <p:cTn id="38" fill="hold" nodeType="afterGroup">
                            <p:stCondLst>
                              <p:cond delay="3500"/>
                            </p:stCondLst>
                            <p:childTnLst>
                              <p:par>
                                <p:cTn id="39" presetID="22" presetClass="entr" presetSubtype="2"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right)">
                                      <p:cBhvr>
                                        <p:cTn id="41" dur="500"/>
                                        <p:tgtEl>
                                          <p:spTgt spid="44"/>
                                        </p:tgtEl>
                                      </p:cBhvr>
                                    </p:animEffect>
                                  </p:childTnLst>
                                </p:cTn>
                              </p:par>
                            </p:childTnLst>
                          </p:cTn>
                        </p:par>
                        <p:par>
                          <p:cTn id="42" fill="hold" nodeType="afterGroup">
                            <p:stCondLst>
                              <p:cond delay="4000"/>
                            </p:stCondLst>
                            <p:childTnLst>
                              <p:par>
                                <p:cTn id="43" presetID="22" presetClass="entr" presetSubtype="8" fill="hold" nodeType="after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childTnLst>
                          </p:cTn>
                        </p:par>
                        <p:par>
                          <p:cTn id="46" fill="hold" nodeType="afterGroup">
                            <p:stCondLst>
                              <p:cond delay="4500"/>
                            </p:stCondLst>
                            <p:childTnLst>
                              <p:par>
                                <p:cTn id="47" presetID="22" presetClass="entr" presetSubtype="8"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par>
                          <p:cTn id="50" fill="hold" nodeType="afterGroup">
                            <p:stCondLst>
                              <p:cond delay="5000"/>
                            </p:stCondLst>
                            <p:childTnLst>
                              <p:par>
                                <p:cTn id="51" presetID="22" presetClass="entr" presetSubtype="8" fill="hold" nodeType="after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wipe(left)">
                                      <p:cBhvr>
                                        <p:cTn id="53" dur="500"/>
                                        <p:tgtEl>
                                          <p:spTgt spid="53"/>
                                        </p:tgtEl>
                                      </p:cBhvr>
                                    </p:animEffect>
                                  </p:childTnLst>
                                </p:cTn>
                              </p:par>
                            </p:childTnLst>
                          </p:cTn>
                        </p:par>
                        <p:par>
                          <p:cTn id="54" fill="hold" nodeType="afterGroup">
                            <p:stCondLst>
                              <p:cond delay="5500"/>
                            </p:stCondLst>
                            <p:childTnLst>
                              <p:par>
                                <p:cTn id="55" presetID="22" presetClass="entr" presetSubtype="8" fill="hold"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par>
                          <p:cTn id="58" fill="hold" nodeType="afterGroup">
                            <p:stCondLst>
                              <p:cond delay="6000"/>
                            </p:stCondLst>
                            <p:childTnLst>
                              <p:par>
                                <p:cTn id="59" presetID="22" presetClass="entr" presetSubtype="8"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500"/>
                                        <p:tgtEl>
                                          <p:spTgt spid="25"/>
                                        </p:tgtEl>
                                      </p:cBhvr>
                                    </p:animEffect>
                                  </p:childTnLst>
                                </p:cTn>
                              </p:par>
                            </p:childTnLst>
                          </p:cTn>
                        </p:par>
                        <p:par>
                          <p:cTn id="62" fill="hold" nodeType="afterGroup">
                            <p:stCondLst>
                              <p:cond delay="6500"/>
                            </p:stCondLst>
                            <p:childTnLst>
                              <p:par>
                                <p:cTn id="63" presetID="22" presetClass="entr" presetSubtype="1" fill="hold" nodeType="after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wipe(up)">
                                      <p:cBhvr>
                                        <p:cTn id="65" dur="500"/>
                                        <p:tgtEl>
                                          <p:spTgt spid="31"/>
                                        </p:tgtEl>
                                      </p:cBhvr>
                                    </p:animEffect>
                                  </p:childTnLst>
                                </p:cTn>
                              </p:par>
                            </p:childTnLst>
                          </p:cTn>
                        </p:par>
                        <p:par>
                          <p:cTn id="66" fill="hold" nodeType="afterGroup">
                            <p:stCondLst>
                              <p:cond delay="7000"/>
                            </p:stCondLst>
                            <p:childTnLst>
                              <p:par>
                                <p:cTn id="67" presetID="22" presetClass="entr" presetSubtype="4" fill="hold" nodeType="after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wipe(down)">
                                      <p:cBhvr>
                                        <p:cTn id="69" dur="500"/>
                                        <p:tgtEl>
                                          <p:spTgt spid="48"/>
                                        </p:tgtEl>
                                      </p:cBhvr>
                                    </p:animEffect>
                                  </p:childTnLst>
                                </p:cTn>
                              </p:par>
                            </p:childTnLst>
                          </p:cTn>
                        </p:par>
                        <p:par>
                          <p:cTn id="70" fill="hold" nodeType="afterGroup">
                            <p:stCondLst>
                              <p:cond delay="7500"/>
                            </p:stCondLst>
                            <p:childTnLst>
                              <p:par>
                                <p:cTn id="71" presetID="22" presetClass="entr" presetSubtype="8" fill="hold"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left)">
                                      <p:cBhvr>
                                        <p:cTn id="73" dur="500"/>
                                        <p:tgtEl>
                                          <p:spTgt spid="45"/>
                                        </p:tgtEl>
                                      </p:cBhvr>
                                    </p:animEffect>
                                  </p:childTnLst>
                                </p:cTn>
                              </p:par>
                            </p:childTnLst>
                          </p:cTn>
                        </p:par>
                        <p:par>
                          <p:cTn id="74" fill="hold" nodeType="afterGroup">
                            <p:stCondLst>
                              <p:cond delay="8000"/>
                            </p:stCondLst>
                            <p:childTnLst>
                              <p:par>
                                <p:cTn id="75" presetID="22" presetClass="entr" presetSubtype="2" fill="hold" nodeType="afterEffect">
                                  <p:stCondLst>
                                    <p:cond delay="0"/>
                                  </p:stCondLst>
                                  <p:childTnLst>
                                    <p:set>
                                      <p:cBhvr>
                                        <p:cTn id="76" dur="1" fill="hold">
                                          <p:stCondLst>
                                            <p:cond delay="0"/>
                                          </p:stCondLst>
                                        </p:cTn>
                                        <p:tgtEl>
                                          <p:spTgt spid="49"/>
                                        </p:tgtEl>
                                        <p:attrNameLst>
                                          <p:attrName>style.visibility</p:attrName>
                                        </p:attrNameLst>
                                      </p:cBhvr>
                                      <p:to>
                                        <p:strVal val="visible"/>
                                      </p:to>
                                    </p:set>
                                    <p:animEffect transition="in" filter="wipe(right)">
                                      <p:cBhvr>
                                        <p:cTn id="77" dur="500"/>
                                        <p:tgtEl>
                                          <p:spTgt spid="49"/>
                                        </p:tgtEl>
                                      </p:cBhvr>
                                    </p:animEffect>
                                  </p:childTnLst>
                                </p:cTn>
                              </p:par>
                            </p:childTnLst>
                          </p:cTn>
                        </p:par>
                        <p:par>
                          <p:cTn id="78" fill="hold" nodeType="afterGroup">
                            <p:stCondLst>
                              <p:cond delay="8500"/>
                            </p:stCondLst>
                            <p:childTnLst>
                              <p:par>
                                <p:cTn id="79" presetID="22" presetClass="entr" presetSubtype="8" fill="hold" nodeType="after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left)">
                                      <p:cBhvr>
                                        <p:cTn id="8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57017D0B-3E3A-42F6-83DE-4E4A256CA087}"/>
              </a:ext>
            </a:extLst>
          </p:cNvPr>
          <p:cNvSpPr>
            <a:spLocks noGrp="1"/>
          </p:cNvSpPr>
          <p:nvPr>
            <p:ph type="title"/>
          </p:nvPr>
        </p:nvSpPr>
        <p:spPr>
          <a:xfrm>
            <a:off x="2051050" y="44450"/>
            <a:ext cx="6635750" cy="1143000"/>
          </a:xfrm>
        </p:spPr>
        <p:txBody>
          <a:bodyPr/>
          <a:lstStyle/>
          <a:p>
            <a:pPr eaLnBrk="1" hangingPunct="1"/>
            <a:r>
              <a:rPr lang="zh-TW" altLang="en-US" sz="3600"/>
              <a:t>供給的改變造成市場均衡的變動</a:t>
            </a:r>
          </a:p>
        </p:txBody>
      </p:sp>
      <p:sp>
        <p:nvSpPr>
          <p:cNvPr id="175108" name="Rectangle 3">
            <a:extLst>
              <a:ext uri="{FF2B5EF4-FFF2-40B4-BE49-F238E27FC236}">
                <a16:creationId xmlns:a16="http://schemas.microsoft.com/office/drawing/2014/main" id="{DC862FDB-15DE-4682-8770-2060B919C192}"/>
              </a:ext>
            </a:extLst>
          </p:cNvPr>
          <p:cNvSpPr>
            <a:spLocks noGrp="1"/>
          </p:cNvSpPr>
          <p:nvPr>
            <p:ph idx="1"/>
          </p:nvPr>
        </p:nvSpPr>
        <p:spPr/>
        <p:txBody>
          <a:bodyPr/>
          <a:lstStyle/>
          <a:p>
            <a:pPr marL="514350" indent="-514350">
              <a:buFont typeface="+mj-lt"/>
              <a:buAutoNum type="arabicPeriod" startAt="3"/>
              <a:defRPr/>
            </a:pPr>
            <a:r>
              <a:rPr lang="zh-TW" altLang="en-US" dirty="0"/>
              <a:t>此一左移造成均衡價格由原先的</a:t>
            </a:r>
            <a:r>
              <a:rPr lang="en-US" altLang="zh-TW" dirty="0"/>
              <a:t>4 </a:t>
            </a:r>
            <a:r>
              <a:rPr lang="zh-TW" altLang="en-US" dirty="0"/>
              <a:t>美元上漲至</a:t>
            </a:r>
            <a:r>
              <a:rPr lang="en-US" altLang="zh-TW" dirty="0"/>
              <a:t>5 </a:t>
            </a:r>
            <a:r>
              <a:rPr lang="zh-TW" altLang="en-US" dirty="0"/>
              <a:t>美元，但均衡數量由原先的</a:t>
            </a:r>
            <a:r>
              <a:rPr lang="en-US" altLang="zh-TW" dirty="0"/>
              <a:t>7</a:t>
            </a:r>
            <a:r>
              <a:rPr lang="zh-TW" altLang="en-US" dirty="0"/>
              <a:t>球減為</a:t>
            </a:r>
            <a:r>
              <a:rPr lang="en-US" altLang="zh-TW" dirty="0"/>
              <a:t>4 </a:t>
            </a:r>
            <a:r>
              <a:rPr lang="zh-TW" altLang="en-US" dirty="0"/>
              <a:t>球。</a:t>
            </a:r>
            <a:endParaRPr lang="en-US" altLang="zh-TW" dirty="0"/>
          </a:p>
          <a:p>
            <a:pPr marL="355600" indent="0">
              <a:buFont typeface="Arial" panose="020B0604020202020204" pitchFamily="34" charset="0"/>
              <a:buNone/>
              <a:defRPr/>
            </a:pPr>
            <a:r>
              <a:rPr lang="zh-TW" altLang="en-US" dirty="0"/>
              <a:t>因此，糖價上漲後，冰淇淋的價格也跟著上漲，但冰淇淋的銷售量下降。</a:t>
            </a:r>
          </a:p>
        </p:txBody>
      </p:sp>
      <p:sp>
        <p:nvSpPr>
          <p:cNvPr id="191492" name="投影片編號版面配置區 5">
            <a:extLst>
              <a:ext uri="{FF2B5EF4-FFF2-40B4-BE49-F238E27FC236}">
                <a16:creationId xmlns:a16="http://schemas.microsoft.com/office/drawing/2014/main" id="{D7FAE318-ADD2-4169-A67A-C16B1E742D86}"/>
              </a:ext>
            </a:extLst>
          </p:cNvPr>
          <p:cNvSpPr txBox="1">
            <a:spLocks/>
          </p:cNvSpPr>
          <p:nvPr/>
        </p:nvSpPr>
        <p:spPr bwMode="auto">
          <a:xfrm>
            <a:off x="8458200" y="6248400"/>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標楷體" panose="03000509000000000000" pitchFamily="65" charset="-120"/>
                <a:ea typeface="標楷體" panose="03000509000000000000" pitchFamily="65" charset="-120"/>
              </a:defRPr>
            </a:lvl1pPr>
            <a:lvl2pPr marL="742950" indent="-285750">
              <a:spcBef>
                <a:spcPct val="20000"/>
              </a:spcBef>
              <a:buFont typeface="Arial" panose="020B0604020202020204" pitchFamily="34" charset="0"/>
              <a:buChar char="–"/>
              <a:defRPr sz="2800">
                <a:solidFill>
                  <a:schemeClr val="tx1"/>
                </a:solidFill>
                <a:latin typeface="標楷體" panose="03000509000000000000" pitchFamily="65" charset="-120"/>
                <a:ea typeface="標楷體" panose="03000509000000000000" pitchFamily="65" charset="-120"/>
              </a:defRPr>
            </a:lvl2pPr>
            <a:lvl3pPr marL="1143000" indent="-228600">
              <a:spcBef>
                <a:spcPct val="20000"/>
              </a:spcBef>
              <a:buFont typeface="Arial" panose="020B0604020202020204" pitchFamily="34" charset="0"/>
              <a:buChar char="•"/>
              <a:defRPr sz="2400">
                <a:solidFill>
                  <a:schemeClr val="tx1"/>
                </a:solidFill>
                <a:latin typeface="標楷體" panose="03000509000000000000" pitchFamily="65" charset="-120"/>
                <a:ea typeface="標楷體" panose="03000509000000000000" pitchFamily="65" charset="-120"/>
              </a:defRPr>
            </a:lvl3pPr>
            <a:lvl4pPr marL="16002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4pPr>
            <a:lvl5pPr marL="2057400" indent="-228600">
              <a:spcBef>
                <a:spcPct val="20000"/>
              </a:spcBef>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標楷體" panose="03000509000000000000" pitchFamily="65" charset="-120"/>
                <a:ea typeface="標楷體" panose="03000509000000000000" pitchFamily="65" charset="-120"/>
              </a:defRPr>
            </a:lvl9pPr>
          </a:lstStyle>
          <a:p>
            <a:pPr eaLnBrk="1" hangingPunct="1">
              <a:spcBef>
                <a:spcPct val="0"/>
              </a:spcBef>
              <a:buFontTx/>
              <a:buNone/>
            </a:pPr>
            <a:fld id="{5F4C4354-E062-4C81-9754-E6381DED4E8E}" type="slidenum">
              <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rPr>
              <a:pPr eaLnBrk="1" hangingPunct="1">
                <a:spcBef>
                  <a:spcPct val="0"/>
                </a:spcBef>
                <a:buFontTx/>
                <a:buNone/>
              </a:pPr>
              <a:t>99</a:t>
            </a:fld>
            <a:endParaRPr kumimoji="0" lang="en-US" altLang="zh-TW" sz="2400" b="1">
              <a:solidFill>
                <a:srgbClr val="376092"/>
              </a:solidFill>
              <a:latin typeface="Arial" panose="020B0604020202020204" pitchFamily="34" charset="0"/>
              <a:ea typeface="新細明體" panose="02020500000000000000" pitchFamily="18" charset="-120"/>
              <a:cs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6_Chapter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6_Chapter content">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1659</TotalTime>
  <Words>8636</Words>
  <Application>Microsoft Office PowerPoint</Application>
  <PresentationFormat>如螢幕大小 (4:3)</PresentationFormat>
  <Paragraphs>1075</Paragraphs>
  <Slides>122</Slides>
  <Notes>8</Notes>
  <HiddenSlides>0</HiddenSlides>
  <MMClips>0</MMClips>
  <ScaleCrop>false</ScaleCrop>
  <HeadingPairs>
    <vt:vector size="6" baseType="variant">
      <vt:variant>
        <vt:lpstr>使用字型</vt:lpstr>
      </vt:variant>
      <vt:variant>
        <vt:i4>8</vt:i4>
      </vt:variant>
      <vt:variant>
        <vt:lpstr>佈景主題</vt:lpstr>
      </vt:variant>
      <vt:variant>
        <vt:i4>4</vt:i4>
      </vt:variant>
      <vt:variant>
        <vt:lpstr>投影片標題</vt:lpstr>
      </vt:variant>
      <vt:variant>
        <vt:i4>122</vt:i4>
      </vt:variant>
    </vt:vector>
  </HeadingPairs>
  <TitlesOfParts>
    <vt:vector size="134" baseType="lpstr">
      <vt:lpstr>Calibri</vt:lpstr>
      <vt:lpstr>新細明體</vt:lpstr>
      <vt:lpstr>Arial</vt:lpstr>
      <vt:lpstr>標楷體</vt:lpstr>
      <vt:lpstr>Sabon-Bold</vt:lpstr>
      <vt:lpstr>Times New Roman</vt:lpstr>
      <vt:lpstr>微軟正黑體</vt:lpstr>
      <vt:lpstr>Constantia</vt:lpstr>
      <vt:lpstr>Office 佈景主題</vt:lpstr>
      <vt:lpstr>Case study</vt:lpstr>
      <vt:lpstr>6_Chapter content</vt:lpstr>
      <vt:lpstr>Chapter title</vt:lpstr>
      <vt:lpstr>PowerPoint 簡報</vt:lpstr>
      <vt:lpstr>章節大綱</vt:lpstr>
      <vt:lpstr>第4章 供給與需求的市場力量</vt:lpstr>
      <vt:lpstr>第4章 供給與需求的市場力量</vt:lpstr>
      <vt:lpstr>第4章 供給與需求的市場力量</vt:lpstr>
      <vt:lpstr>4-1 市場與競爭</vt:lpstr>
      <vt:lpstr>何謂市場？</vt:lpstr>
      <vt:lpstr>何謂市場？</vt:lpstr>
      <vt:lpstr>何謂市場？</vt:lpstr>
      <vt:lpstr>何謂市場？</vt:lpstr>
      <vt:lpstr>何謂競爭？</vt:lpstr>
      <vt:lpstr>何謂競爭？</vt:lpstr>
      <vt:lpstr>何謂競爭？</vt:lpstr>
      <vt:lpstr>何謂競爭？</vt:lpstr>
      <vt:lpstr>何謂競爭？</vt:lpstr>
      <vt:lpstr>何謂競爭？</vt:lpstr>
      <vt:lpstr>何謂競爭？</vt:lpstr>
      <vt:lpstr>4-2 需求</vt:lpstr>
      <vt:lpstr>需求曲線：價格與需求量之間的關係</vt:lpstr>
      <vt:lpstr>需求曲線：價格與需求量之間的關係</vt:lpstr>
      <vt:lpstr>需求曲線：價格與需求量之間的關係</vt:lpstr>
      <vt:lpstr>需求曲線：價格與需求量之間的關係</vt:lpstr>
      <vt:lpstr>圖1 黃蓉的需求表和需求曲線</vt:lpstr>
      <vt:lpstr>需求曲線：價格與需求量之間的關係</vt:lpstr>
      <vt:lpstr>個別需求與市場需求</vt:lpstr>
      <vt:lpstr>個別需求與市場需求</vt:lpstr>
      <vt:lpstr>圖2 市場需求為個別需求的總和</vt:lpstr>
      <vt:lpstr>圖2 市場需求為個別需求的總和</vt:lpstr>
      <vt:lpstr>個別需求與市場需求</vt:lpstr>
      <vt:lpstr>個別需求與市場需求</vt:lpstr>
      <vt:lpstr>需求曲線的移動</vt:lpstr>
      <vt:lpstr>市場需求與個別需求</vt:lpstr>
      <vt:lpstr>需求曲線的移動</vt:lpstr>
      <vt:lpstr>圖3  需求曲線的移動</vt:lpstr>
      <vt:lpstr>需求曲線的移動</vt:lpstr>
      <vt:lpstr>需求曲線的移動</vt:lpstr>
      <vt:lpstr>需求曲線的移動</vt:lpstr>
      <vt:lpstr>需求曲線的移動</vt:lpstr>
      <vt:lpstr>需求曲線的移動</vt:lpstr>
      <vt:lpstr>需求曲線的移動</vt:lpstr>
      <vt:lpstr>需求曲線的移動</vt:lpstr>
      <vt:lpstr>表1 影響買者的變數</vt:lpstr>
      <vt:lpstr>需求曲線的移動</vt:lpstr>
      <vt:lpstr>個案研究：兩個降低吸菸需求量的方法</vt:lpstr>
      <vt:lpstr>圖4 整條需求曲線的移動與沿著              需求曲線的移動</vt:lpstr>
      <vt:lpstr>個案研究：兩個降低吸菸需求量的方法</vt:lpstr>
      <vt:lpstr>個案研究：兩個降低吸菸需求量的方法</vt:lpstr>
      <vt:lpstr>個案研究：兩個降低吸菸需求量的方法</vt:lpstr>
      <vt:lpstr>個案研究：兩個降低吸菸需求量的方法</vt:lpstr>
      <vt:lpstr>4-3 供給</vt:lpstr>
      <vt:lpstr>供給曲線：價格與供給量之間的關係</vt:lpstr>
      <vt:lpstr>供給曲線：價格與供給量之間的關係</vt:lpstr>
      <vt:lpstr>供給曲線：價格與供給量之間的關係</vt:lpstr>
      <vt:lpstr>供給曲線：價格與供給量之間的關係</vt:lpstr>
      <vt:lpstr>圖5  志明的供給表和供給曲線</vt:lpstr>
      <vt:lpstr>供給曲線：價格與供給量之間的關係</vt:lpstr>
      <vt:lpstr>個別供給與市場供給</vt:lpstr>
      <vt:lpstr>圖6 市場供給為個別供給的總和</vt:lpstr>
      <vt:lpstr>圖6 市場供給為個別供給的總和</vt:lpstr>
      <vt:lpstr>個別供給與市場供給</vt:lpstr>
      <vt:lpstr>供給曲線的移動</vt:lpstr>
      <vt:lpstr>供給曲線的移動</vt:lpstr>
      <vt:lpstr>圖7  供給曲線的移動</vt:lpstr>
      <vt:lpstr>供給曲線的移動</vt:lpstr>
      <vt:lpstr>供給曲線的移動</vt:lpstr>
      <vt:lpstr>供給曲線的移動</vt:lpstr>
      <vt:lpstr>供給曲線的移動</vt:lpstr>
      <vt:lpstr>供給曲線的移動</vt:lpstr>
      <vt:lpstr>表2 影響賣者的變數</vt:lpstr>
      <vt:lpstr>供給曲線的移動</vt:lpstr>
      <vt:lpstr>4-4 結合供給與需求</vt:lpstr>
      <vt:lpstr>均衡</vt:lpstr>
      <vt:lpstr>圖8  供給與需求的均衡</vt:lpstr>
      <vt:lpstr>均衡</vt:lpstr>
      <vt:lpstr>均衡</vt:lpstr>
      <vt:lpstr>均衡</vt:lpstr>
      <vt:lpstr>均衡</vt:lpstr>
      <vt:lpstr>圖9  未達均衡的市場</vt:lpstr>
      <vt:lpstr>均衡</vt:lpstr>
      <vt:lpstr>均衡</vt:lpstr>
      <vt:lpstr>均衡</vt:lpstr>
      <vt:lpstr>均衡</vt:lpstr>
      <vt:lpstr>均衡</vt:lpstr>
      <vt:lpstr>分析均衡變動的三個步驟</vt:lpstr>
      <vt:lpstr>分析均衡變動的三個步驟</vt:lpstr>
      <vt:lpstr>表3 分析均衡變動的三個步驟</vt:lpstr>
      <vt:lpstr>分析均衡變動的三個步驟</vt:lpstr>
      <vt:lpstr>需求的改變造成市場均衡的變動</vt:lpstr>
      <vt:lpstr>需求的改變造成市場均衡的變動</vt:lpstr>
      <vt:lpstr>圖10  需求增加如何影響均衡</vt:lpstr>
      <vt:lpstr>需求的改變造成市場均衡的變動</vt:lpstr>
      <vt:lpstr>整條線的移動與線上的移動</vt:lpstr>
      <vt:lpstr>整條線的移動與線上的移動</vt:lpstr>
      <vt:lpstr>整條線的移動與線上的移動</vt:lpstr>
      <vt:lpstr>分析均衡變動的三個步驟</vt:lpstr>
      <vt:lpstr>供給的改變造成市場均衡的變動</vt:lpstr>
      <vt:lpstr>供給的改變造成市場均衡的變動</vt:lpstr>
      <vt:lpstr>圖11 供給減少如何影響均衡</vt:lpstr>
      <vt:lpstr>供給的改變造成市場均衡的變動</vt:lpstr>
      <vt:lpstr>分析均衡變動的三個步驟</vt:lpstr>
      <vt:lpstr>供需同時變動</vt:lpstr>
      <vt:lpstr>圖12  供需同時變動</vt:lpstr>
      <vt:lpstr>供需同時變動</vt:lpstr>
      <vt:lpstr>供需同時變動</vt:lpstr>
      <vt:lpstr>供需同時變動</vt:lpstr>
      <vt:lpstr>表4 當供需移動時，價格與數量如何變動？</vt:lpstr>
      <vt:lpstr>如是我聞 天災後物價上漲</vt:lpstr>
      <vt:lpstr>如是我聞 天災後物價上漲</vt:lpstr>
      <vt:lpstr>如是我聞 天災後物價上漲</vt:lpstr>
      <vt:lpstr>如是我聞 天災後物價上漲</vt:lpstr>
      <vt:lpstr>如是我聞 天災後物價上漲</vt:lpstr>
      <vt:lpstr>如是我聞 天災後物價上漲</vt:lpstr>
      <vt:lpstr>聽專家怎麼說</vt:lpstr>
      <vt:lpstr>4-5 結論</vt:lpstr>
      <vt:lpstr>如何透過價格配置資源</vt:lpstr>
      <vt:lpstr>如何透過價格配置資源</vt:lpstr>
      <vt:lpstr>如何透過價格配置資源</vt:lpstr>
      <vt:lpstr>如何透過價格配置資源</vt:lpstr>
      <vt:lpstr>如何透過價格配置資源</vt:lpstr>
      <vt:lpstr>如何透過價格配置資源</vt:lpstr>
      <vt:lpstr>如何透過價格配置資源</vt:lpstr>
      <vt:lpstr>如何透過價格配置資源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經濟學原理</dc:title>
  <dc:creator>user</dc:creator>
  <cp:lastModifiedBy>Tyrant Rey</cp:lastModifiedBy>
  <cp:revision>140</cp:revision>
  <dcterms:created xsi:type="dcterms:W3CDTF">2014-04-25T03:25:00Z</dcterms:created>
  <dcterms:modified xsi:type="dcterms:W3CDTF">2024-06-26T20:31:26Z</dcterms:modified>
</cp:coreProperties>
</file>