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6"/>
  </p:notesMasterIdLst>
  <p:handoutMasterIdLst>
    <p:handoutMasterId r:id="rId87"/>
  </p:handoutMasterIdLst>
  <p:sldIdLst>
    <p:sldId id="663" r:id="rId2"/>
    <p:sldId id="1198" r:id="rId3"/>
    <p:sldId id="1199" r:id="rId4"/>
    <p:sldId id="1322" r:id="rId5"/>
    <p:sldId id="1399" r:id="rId6"/>
    <p:sldId id="1323" r:id="rId7"/>
    <p:sldId id="1324" r:id="rId8"/>
    <p:sldId id="1395" r:id="rId9"/>
    <p:sldId id="1338" r:id="rId10"/>
    <p:sldId id="1341" r:id="rId11"/>
    <p:sldId id="1339" r:id="rId12"/>
    <p:sldId id="1396" r:id="rId13"/>
    <p:sldId id="1340" r:id="rId14"/>
    <p:sldId id="1397" r:id="rId15"/>
    <p:sldId id="1325" r:id="rId16"/>
    <p:sldId id="1398" r:id="rId17"/>
    <p:sldId id="1337" r:id="rId18"/>
    <p:sldId id="1401" r:id="rId19"/>
    <p:sldId id="1351" r:id="rId20"/>
    <p:sldId id="1345" r:id="rId21"/>
    <p:sldId id="1326" r:id="rId22"/>
    <p:sldId id="1370" r:id="rId23"/>
    <p:sldId id="1348" r:id="rId24"/>
    <p:sldId id="1400" r:id="rId25"/>
    <p:sldId id="1402" r:id="rId26"/>
    <p:sldId id="1327" r:id="rId27"/>
    <p:sldId id="1352" r:id="rId28"/>
    <p:sldId id="1353" r:id="rId29"/>
    <p:sldId id="1328" r:id="rId30"/>
    <p:sldId id="1354" r:id="rId31"/>
    <p:sldId id="1355" r:id="rId32"/>
    <p:sldId id="1366" r:id="rId33"/>
    <p:sldId id="1367" r:id="rId34"/>
    <p:sldId id="1369" r:id="rId35"/>
    <p:sldId id="1437" r:id="rId36"/>
    <p:sldId id="1442" r:id="rId37"/>
    <p:sldId id="1368" r:id="rId38"/>
    <p:sldId id="1382" r:id="rId39"/>
    <p:sldId id="1403" r:id="rId40"/>
    <p:sldId id="1385" r:id="rId41"/>
    <p:sldId id="1356" r:id="rId42"/>
    <p:sldId id="1413" r:id="rId43"/>
    <p:sldId id="1417" r:id="rId44"/>
    <p:sldId id="1410" r:id="rId45"/>
    <p:sldId id="1412" r:id="rId46"/>
    <p:sldId id="1405" r:id="rId47"/>
    <p:sldId id="1384" r:id="rId48"/>
    <p:sldId id="1416" r:id="rId49"/>
    <p:sldId id="1373" r:id="rId50"/>
    <p:sldId id="1386" r:id="rId51"/>
    <p:sldId id="1420" r:id="rId52"/>
    <p:sldId id="1421" r:id="rId53"/>
    <p:sldId id="1422" r:id="rId54"/>
    <p:sldId id="1423" r:id="rId55"/>
    <p:sldId id="1446" r:id="rId56"/>
    <p:sldId id="1427" r:id="rId57"/>
    <p:sldId id="1428" r:id="rId58"/>
    <p:sldId id="1430" r:id="rId59"/>
    <p:sldId id="1425" r:id="rId60"/>
    <p:sldId id="1432" r:id="rId61"/>
    <p:sldId id="1447" r:id="rId62"/>
    <p:sldId id="1431" r:id="rId63"/>
    <p:sldId id="1372" r:id="rId64"/>
    <p:sldId id="1365" r:id="rId65"/>
    <p:sldId id="1418" r:id="rId66"/>
    <p:sldId id="1374" r:id="rId67"/>
    <p:sldId id="1375" r:id="rId68"/>
    <p:sldId id="1443" r:id="rId69"/>
    <p:sldId id="1388" r:id="rId70"/>
    <p:sldId id="1444" r:id="rId71"/>
    <p:sldId id="1433" r:id="rId72"/>
    <p:sldId id="1434" r:id="rId73"/>
    <p:sldId id="1376" r:id="rId74"/>
    <p:sldId id="1312" r:id="rId75"/>
    <p:sldId id="1394" r:id="rId76"/>
    <p:sldId id="1445" r:id="rId77"/>
    <p:sldId id="1404" r:id="rId78"/>
    <p:sldId id="1426" r:id="rId79"/>
    <p:sldId id="1435" r:id="rId80"/>
    <p:sldId id="1436" r:id="rId81"/>
    <p:sldId id="1438" r:id="rId82"/>
    <p:sldId id="1439" r:id="rId83"/>
    <p:sldId id="1440" r:id="rId84"/>
    <p:sldId id="1441" r:id="rId85"/>
  </p:sldIdLst>
  <p:sldSz cx="12192000" cy="6858000"/>
  <p:notesSz cx="6858000" cy="9144000"/>
  <p:custDataLst>
    <p:tags r:id="rId8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Segoe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Segoe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Segoe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Segoe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Segoe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Segoe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Segoe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Segoe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Segoe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F0000"/>
    <a:srgbClr val="FF00FF"/>
    <a:srgbClr val="0000FF"/>
    <a:srgbClr val="777777"/>
    <a:srgbClr val="DDDDD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7" autoAdjust="0"/>
    <p:restoredTop sz="80147" autoAdjust="0"/>
  </p:normalViewPr>
  <p:slideViewPr>
    <p:cSldViewPr>
      <p:cViewPr varScale="1">
        <p:scale>
          <a:sx n="69" d="100"/>
          <a:sy n="69" d="100"/>
        </p:scale>
        <p:origin x="970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84"/>
    </p:cViewPr>
  </p:sorter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gs" Target="tags/tag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20882FB-D802-4F87-9128-6B8C3F9F06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8C40FA-5917-4746-B380-FEFFBFD72F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>
                <a:effectLst/>
                <a:ea typeface="+mn-ea"/>
              </a:defRPr>
            </a:lvl1pPr>
          </a:lstStyle>
          <a:p>
            <a:pPr>
              <a:defRPr/>
            </a:pPr>
            <a:fld id="{4C387862-10F7-40FC-A36E-185F9BBD487A}" type="datetime8">
              <a:rPr lang="zh-CN" altLang="en-US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1FF37924-058A-4509-BBB0-D3901AD41B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Segoe Semibold" pitchFamily="34" charset="0"/>
              </a:defRPr>
            </a:lvl1pPr>
          </a:lstStyle>
          <a:p>
            <a:pPr>
              <a:defRPr/>
            </a:pPr>
            <a:fld id="{6AECCFD4-144C-4371-A78C-6553C81655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2C48257-FBAF-4E8C-A25C-71CD8C3AF8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2713BDF-FFBB-46F6-B837-E7DFE6E846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E265D1C-8ECF-4B78-8B74-FC6D171A29B6}" type="datetime8">
              <a:rPr lang="zh-CN" altLang="en-US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540B2BB-1AD6-46AC-B51D-88FFC447FCD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2A29D6C5-F4B2-468B-9DEA-7B74074148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F8A89C05-3261-40A0-91CC-F57F34E5D0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F777CA0-CF11-4C45-8CB2-4E17B3A97E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subview/227024/227024.htm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view/487018.htm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63416.htm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209670.htm" TargetMode="External"/><Relationship Id="rId4" Type="http://schemas.openxmlformats.org/officeDocument/2006/relationships/hyperlink" Target="http://baike.baidu.com/view/60408.htm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8809302-777D-439D-9957-77E40D0910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E34215E-2DDA-4540-AE4D-B3A5AB683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DB6BE0A8-0983-4D14-BB8F-C6AB4099FF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0947E6C7-7D71-49BF-9C3D-A4E59332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和</a:t>
            </a:r>
            <a:r>
              <a:rPr lang="en-US" altLang="zh-CN">
                <a:hlinkClick r:id="rId3"/>
              </a:rPr>
              <a:t>c++</a:t>
            </a:r>
            <a:r>
              <a:rPr lang="zh-CN" altLang="en-US">
                <a:hlinkClick r:id="rId3"/>
              </a:rPr>
              <a:t>语言</a:t>
            </a:r>
            <a:r>
              <a:rPr lang="zh-CN" altLang="en-US"/>
              <a:t>中数组下标越界，</a:t>
            </a:r>
            <a:r>
              <a:rPr lang="zh-CN" altLang="en-US">
                <a:hlinkClick r:id="rId4"/>
              </a:rPr>
              <a:t>编译器</a:t>
            </a:r>
            <a:r>
              <a:rPr lang="zh-CN" altLang="en-US"/>
              <a:t>是不会检查出错误的，但是实际上后果可能会很严重，比如程序崩溃等，所以在日常的编程中，程序员应当养成良好的编程习惯，避免这样的错误发生。</a:t>
            </a:r>
          </a:p>
          <a:p>
            <a:br>
              <a:rPr lang="zh-CN" altLang="en-US"/>
            </a:b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94C6E-02E4-4086-8D1D-74F10BAFA2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C1C676E-EFA2-4F3C-A3F2-911E6D9AB6DC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47109" name="灯片编号占位符 4">
            <a:extLst>
              <a:ext uri="{FF2B5EF4-FFF2-40B4-BE49-F238E27FC236}">
                <a16:creationId xmlns:a16="http://schemas.microsoft.com/office/drawing/2014/main" id="{734EE0BA-EF33-4329-8647-48D972B0C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AC0AFC-258E-476A-9879-ECABDBE3A2D8}" type="slidenum">
              <a:rPr lang="zh-CN" altLang="en-US" smtClean="0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6DF2D6D3-1FEB-4F2B-A71B-431D539684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F41B2C96-F98E-4D8B-BD7D-01449300C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2587D-1835-48A7-AB7C-E7A0B77930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314E3F3-DC2D-4127-96A3-F55620F9DD43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53253" name="灯片编号占位符 4">
            <a:extLst>
              <a:ext uri="{FF2B5EF4-FFF2-40B4-BE49-F238E27FC236}">
                <a16:creationId xmlns:a16="http://schemas.microsoft.com/office/drawing/2014/main" id="{52726A1A-8C14-49B4-B0C2-AFFE093D0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45EAE8-8D98-4694-8988-1CEEC6BC75EA}" type="slidenum">
              <a:rPr lang="zh-CN" altLang="en-US" smtClean="0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F8151B72-D751-495D-AD54-97EAFE9959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4B770494-751E-4537-AB87-CF917AA9B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D4D75-7CE1-4FAC-83F2-C746C28891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314E3F3-DC2D-4127-96A3-F55620F9DD43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55301" name="灯片编号占位符 4">
            <a:extLst>
              <a:ext uri="{FF2B5EF4-FFF2-40B4-BE49-F238E27FC236}">
                <a16:creationId xmlns:a16="http://schemas.microsoft.com/office/drawing/2014/main" id="{F1E62CD4-1ED0-4882-AFF1-E9DFFDDEB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70C3BC-E1A9-49F7-8F96-F227C440C6D3}" type="slidenum">
              <a:rPr lang="zh-CN" altLang="en-US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8BA700B7-262A-48FC-B97A-7B32BB8BFA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ACE83890-F030-450F-AF1C-B1279CB46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有问题！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39191-790C-4BE9-A46B-30E2FC9C23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6047375-C3B2-46B9-9DEB-7CD4E7E7F9E7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64517" name="灯片编号占位符 4">
            <a:extLst>
              <a:ext uri="{FF2B5EF4-FFF2-40B4-BE49-F238E27FC236}">
                <a16:creationId xmlns:a16="http://schemas.microsoft.com/office/drawing/2014/main" id="{8D0C11D5-0651-40CA-8055-B1AAD2547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C6DB69-F50A-4FBB-A5C5-265C05330BC7}" type="slidenum">
              <a:rPr lang="zh-CN" altLang="en-US" smtClean="0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0B992563-8A4A-4004-972C-FB33827FB2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D92BA9CA-06F3-4335-A1F2-9F442B5F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\0</a:t>
            </a:r>
            <a:r>
              <a:rPr lang="zh-CN" altLang="en-US"/>
              <a:t>是</a:t>
            </a:r>
            <a:r>
              <a:rPr lang="en-US" altLang="zh-CN"/>
              <a:t>C++</a:t>
            </a:r>
            <a:r>
              <a:rPr lang="zh-CN" altLang="en-US"/>
              <a:t>中字符串的结尾标志，存储在字符串的结尾。比如</a:t>
            </a:r>
            <a:r>
              <a:rPr lang="en-US" altLang="zh-CN"/>
              <a:t>char cha[5]</a:t>
            </a:r>
            <a:r>
              <a:rPr lang="zh-CN" altLang="en-US"/>
              <a:t>表示可以放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zh-CN" altLang="en-US">
                <a:hlinkClick r:id="rId3"/>
              </a:rPr>
              <a:t>字符</a:t>
            </a:r>
            <a:r>
              <a:rPr lang="zh-CN" altLang="en-US"/>
              <a:t>的数组，由于</a:t>
            </a:r>
            <a:r>
              <a:rPr lang="en-US" altLang="zh-CN"/>
              <a:t>c/c++</a:t>
            </a:r>
            <a:r>
              <a:rPr lang="zh-CN" altLang="en-US"/>
              <a:t>中规定字符串的结尾标志为</a:t>
            </a:r>
            <a:r>
              <a:rPr lang="en-US" altLang="zh-CN"/>
              <a:t>'\0',</a:t>
            </a:r>
            <a:r>
              <a:rPr lang="zh-CN" altLang="en-US"/>
              <a:t>它虽然不计入串长，但要占内存空间，而一个汉字一般用两个</a:t>
            </a:r>
            <a:r>
              <a:rPr lang="zh-CN" altLang="en-US">
                <a:hlinkClick r:id="rId4"/>
              </a:rPr>
              <a:t>字节</a:t>
            </a:r>
            <a:r>
              <a:rPr lang="zh-CN" altLang="en-US"/>
              <a:t>表示，且</a:t>
            </a:r>
            <a:r>
              <a:rPr lang="en-US" altLang="zh-CN"/>
              <a:t>c/c++</a:t>
            </a:r>
            <a:r>
              <a:rPr lang="zh-CN" altLang="en-US"/>
              <a:t>中如一个</a:t>
            </a:r>
            <a:r>
              <a:rPr lang="zh-CN" altLang="en-US">
                <a:hlinkClick r:id="rId5"/>
              </a:rPr>
              <a:t>数组</a:t>
            </a:r>
            <a:r>
              <a:rPr lang="en-US" altLang="zh-CN"/>
              <a:t>cha[5]</a:t>
            </a:r>
            <a:r>
              <a:rPr lang="zh-CN" altLang="en-US"/>
              <a:t>，有</a:t>
            </a:r>
            <a:r>
              <a:rPr lang="en-US" altLang="zh-CN"/>
              <a:t>5</a:t>
            </a:r>
            <a:r>
              <a:rPr lang="zh-CN" altLang="en-US"/>
              <a:t>个变量，分别是 </a:t>
            </a:r>
            <a:r>
              <a:rPr lang="en-US" altLang="zh-CN"/>
              <a:t>cha[0] , cha[1] , cha[2] , cha[3] , cha[4] , </a:t>
            </a:r>
            <a:r>
              <a:rPr lang="zh-CN" altLang="en-US"/>
              <a:t>所以</a:t>
            </a:r>
            <a:r>
              <a:rPr lang="en-US" altLang="zh-CN"/>
              <a:t>cha[5]</a:t>
            </a:r>
            <a:r>
              <a:rPr lang="zh-CN" altLang="en-US"/>
              <a:t>可以放</a:t>
            </a:r>
            <a:r>
              <a:rPr lang="en-US" altLang="zh-CN"/>
              <a:t>4</a:t>
            </a:r>
            <a:r>
              <a:rPr lang="zh-CN" altLang="en-US"/>
              <a:t>个字母（数组的长度必须比字符串的元素个数多</a:t>
            </a:r>
            <a:r>
              <a:rPr lang="en-US" altLang="zh-CN"/>
              <a:t>1</a:t>
            </a:r>
            <a:r>
              <a:rPr lang="zh-CN" altLang="en-US"/>
              <a:t>，用以存放字符串结束标志</a:t>
            </a:r>
            <a:r>
              <a:rPr lang="en-US" altLang="zh-CN"/>
              <a:t>'\0'</a:t>
            </a:r>
            <a:r>
              <a:rPr lang="zh-CN" altLang="en-US"/>
              <a:t>）或者放</a:t>
            </a:r>
            <a:r>
              <a:rPr lang="en-US" altLang="zh-CN"/>
              <a:t>2</a:t>
            </a:r>
            <a:r>
              <a:rPr lang="zh-CN" altLang="en-US"/>
              <a:t>个汉字（</a:t>
            </a:r>
            <a:r>
              <a:rPr lang="en-US" altLang="zh-CN"/>
              <a:t>1</a:t>
            </a:r>
            <a:r>
              <a:rPr lang="zh-CN" altLang="en-US"/>
              <a:t>个汉字占</a:t>
            </a:r>
            <a:r>
              <a:rPr lang="en-US" altLang="zh-CN"/>
              <a:t>2</a:t>
            </a:r>
            <a:r>
              <a:rPr lang="zh-CN" altLang="en-US"/>
              <a:t>个字节，</a:t>
            </a:r>
            <a:r>
              <a:rPr lang="en-US" altLang="zh-CN"/>
              <a:t>1</a:t>
            </a:r>
            <a:r>
              <a:rPr lang="zh-CN" altLang="en-US"/>
              <a:t>个字母占一个字节），</a:t>
            </a:r>
            <a:r>
              <a:rPr lang="en-US" altLang="zh-CN"/>
              <a:t>cha[5]</a:t>
            </a:r>
            <a:r>
              <a:rPr lang="zh-CN" altLang="en-US"/>
              <a:t>占</a:t>
            </a:r>
            <a:r>
              <a:rPr lang="en-US" altLang="zh-CN"/>
              <a:t>5</a:t>
            </a:r>
            <a:r>
              <a:rPr lang="zh-CN" altLang="en-US"/>
              <a:t>个字节内存空间。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62A2E-0386-4966-83D0-0688C6B832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F0A4BFC-A72D-4347-91AB-06A31259510A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70661" name="灯片编号占位符 4">
            <a:extLst>
              <a:ext uri="{FF2B5EF4-FFF2-40B4-BE49-F238E27FC236}">
                <a16:creationId xmlns:a16="http://schemas.microsoft.com/office/drawing/2014/main" id="{0BC10C50-1A3B-465B-ABC8-88861EFCA0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9pPr>
          </a:lstStyle>
          <a:p>
            <a:fld id="{A2FAB86D-37B8-4A56-BAEC-052A6DB52EEA}" type="slidenum">
              <a:rPr lang="zh-CN" altLang="en-US" sz="1200" b="0" smtClean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EEA38132-D3B1-4C67-9CD0-5DE69674E1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29E140EF-11C4-4AF8-AEAB-0C9A44484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int strcmp(const char *src,const char *dst) </a:t>
            </a:r>
            <a:br>
              <a:rPr lang="en-US" altLang="zh-CN"/>
            </a:br>
            <a:r>
              <a:rPr lang="en-US" altLang="zh-CN"/>
              <a:t>{ </a:t>
            </a:r>
            <a:br>
              <a:rPr lang="en-US" altLang="zh-CN"/>
            </a:br>
            <a:r>
              <a:rPr lang="en-US" altLang="zh-CN"/>
              <a:t>    int i = 0; </a:t>
            </a:r>
            <a:br>
              <a:rPr lang="en-US" altLang="zh-CN"/>
            </a:br>
            <a:r>
              <a:rPr lang="en-US" altLang="zh-CN"/>
              <a:t>    while(src[i] &amp;&amp; dst[i]) </a:t>
            </a:r>
            <a:br>
              <a:rPr lang="en-US" altLang="zh-CN"/>
            </a:br>
            <a:r>
              <a:rPr lang="en-US" altLang="zh-CN"/>
              <a:t>        { </a:t>
            </a:r>
            <a:br>
              <a:rPr lang="en-US" altLang="zh-CN"/>
            </a:br>
            <a:r>
              <a:rPr lang="en-US" altLang="zh-CN"/>
              <a:t>        if(src[i] &gt; dst[i]) </a:t>
            </a:r>
            <a:br>
              <a:rPr lang="en-US" altLang="zh-CN"/>
            </a:br>
            <a:r>
              <a:rPr lang="en-US" altLang="zh-CN"/>
              <a:t>            return 1; </a:t>
            </a:r>
            <a:br>
              <a:rPr lang="en-US" altLang="zh-CN"/>
            </a:br>
            <a:r>
              <a:rPr lang="en-US" altLang="zh-CN"/>
              <a:t>            else </a:t>
            </a:r>
            <a:br>
              <a:rPr lang="en-US" altLang="zh-CN"/>
            </a:br>
            <a:r>
              <a:rPr lang="en-US" altLang="zh-CN"/>
              <a:t>                if(src[i] &lt; dst[i]) </a:t>
            </a:r>
            <a:br>
              <a:rPr lang="en-US" altLang="zh-CN"/>
            </a:br>
            <a:r>
              <a:rPr lang="en-US" altLang="zh-CN"/>
              <a:t>                    return -1; </a:t>
            </a:r>
            <a:br>
              <a:rPr lang="en-US" altLang="zh-CN"/>
            </a:br>
            <a:r>
              <a:rPr lang="en-US" altLang="zh-CN"/>
              <a:t>                    else </a:t>
            </a:r>
            <a:br>
              <a:rPr lang="en-US" altLang="zh-CN"/>
            </a:br>
            <a:r>
              <a:rPr lang="en-US" altLang="zh-CN"/>
              <a:t>                        i++;                         </a:t>
            </a:r>
            <a:br>
              <a:rPr lang="en-US" altLang="zh-CN"/>
            </a:br>
            <a:r>
              <a:rPr lang="en-US" altLang="zh-CN"/>
              <a:t>    } </a:t>
            </a:r>
            <a:br>
              <a:rPr lang="en-US" altLang="zh-CN"/>
            </a:br>
            <a:r>
              <a:rPr lang="en-US" altLang="zh-CN"/>
              <a:t>    return 0; 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D2359-6513-4090-BB73-D1439D9E7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F0A4BFC-A72D-4347-91AB-06A31259510A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72709" name="灯片编号占位符 4">
            <a:extLst>
              <a:ext uri="{FF2B5EF4-FFF2-40B4-BE49-F238E27FC236}">
                <a16:creationId xmlns:a16="http://schemas.microsoft.com/office/drawing/2014/main" id="{8D75773D-3838-4386-8902-46169EE2E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9pPr>
          </a:lstStyle>
          <a:p>
            <a:fld id="{E8F4C294-3C20-4F82-8E42-D55B6DA3B4CE}" type="slidenum">
              <a:rPr lang="zh-CN" altLang="en-US" sz="1200" b="0" smtClean="0">
                <a:latin typeface="Times New Roman" panose="02020603050405020304" pitchFamily="18" charset="0"/>
              </a:rPr>
              <a:pPr/>
              <a:t>53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D73D0D75-163A-4F3B-8221-C382820A2C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CFF68B23-3BF6-4864-A496-1C42792A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在使用一个临时对象</a:t>
            </a:r>
            <a:r>
              <a:rPr lang="en-US" altLang="zh-CN"/>
              <a:t>( </a:t>
            </a:r>
            <a:r>
              <a:rPr lang="zh-CN" altLang="en-US"/>
              <a:t>可能是无名对象 或者 返回对象值时 </a:t>
            </a:r>
            <a:r>
              <a:rPr lang="en-US" altLang="zh-CN"/>
              <a:t>) </a:t>
            </a:r>
            <a:r>
              <a:rPr lang="zh-CN" altLang="en-US"/>
              <a:t>创建构造另一个对象的过程的中，</a:t>
            </a:r>
            <a:r>
              <a:rPr lang="en-US" altLang="zh-CN"/>
              <a:t>c++</a:t>
            </a:r>
            <a:r>
              <a:rPr lang="zh-CN" altLang="en-US"/>
              <a:t>会优化掉该临时对象的产生，直接以相同参数调用相关构造函数构或者 直接调用拷贝构造函数 到 目标对象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888A2-D685-4F76-87AB-956EC56D1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80AF338-FDAA-4DE5-9DB3-FA409084B2E4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79877" name="灯片编号占位符 4">
            <a:extLst>
              <a:ext uri="{FF2B5EF4-FFF2-40B4-BE49-F238E27FC236}">
                <a16:creationId xmlns:a16="http://schemas.microsoft.com/office/drawing/2014/main" id="{B23756E4-0108-42B6-8C17-1C846D571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9pPr>
          </a:lstStyle>
          <a:p>
            <a:fld id="{7DBA99CA-ECBC-4CF6-A22B-01F94CEB9238}" type="slidenum">
              <a:rPr lang="zh-CN" altLang="en-US" sz="1200" b="0" smtClean="0">
                <a:latin typeface="Times New Roman" panose="02020603050405020304" pitchFamily="18" charset="0"/>
              </a:rPr>
              <a:pPr/>
              <a:t>59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438AA66E-E9EB-49AB-AF52-40B105AD8A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BB3088E4-1CBB-42B5-BA30-FD16CD8DF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表达式 </a:t>
            </a:r>
            <a:r>
              <a:rPr lang="en-US" altLang="zh-CN"/>
              <a:t>Func() </a:t>
            </a:r>
            <a:r>
              <a:rPr lang="zh-CN" altLang="en-US"/>
              <a:t>处创建了一个临时对象，用来存储</a:t>
            </a:r>
            <a:r>
              <a:rPr lang="en-US" altLang="zh-CN"/>
              <a:t>Func() </a:t>
            </a:r>
            <a:r>
              <a:rPr lang="zh-CN" altLang="en-US"/>
              <a:t>函数中返回的对象，临时对象由 </a:t>
            </a:r>
            <a:r>
              <a:rPr lang="en-US" altLang="zh-CN"/>
              <a:t>Func() </a:t>
            </a:r>
            <a:r>
              <a:rPr lang="zh-CN" altLang="en-US"/>
              <a:t>中返回的 </a:t>
            </a:r>
            <a:r>
              <a:rPr lang="en-US" altLang="zh-CN"/>
              <a:t>itgr </a:t>
            </a:r>
            <a:r>
              <a:rPr lang="zh-CN" altLang="en-US"/>
              <a:t>对象拷贝构造</a:t>
            </a:r>
            <a:r>
              <a:rPr lang="en-US" altLang="zh-CN"/>
              <a:t>(</a:t>
            </a:r>
            <a:r>
              <a:rPr lang="zh-CN" altLang="en-US"/>
              <a:t>值传递</a:t>
            </a:r>
            <a:r>
              <a:rPr lang="en-US" altLang="zh-CN"/>
              <a:t>)</a:t>
            </a:r>
            <a:r>
              <a:rPr lang="zh-CN" altLang="en-US"/>
              <a:t>，临时对象赋值给 </a:t>
            </a:r>
            <a:r>
              <a:rPr lang="en-US" altLang="zh-CN"/>
              <a:t>in</a:t>
            </a:r>
            <a:r>
              <a:rPr lang="zh-CN" altLang="en-US"/>
              <a:t>后，赋值表达式结束，临时对象被析构。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0B23A-37EC-4F17-81CB-F9FA9766E9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ECAB125-4F5A-46FB-8A63-57E80753DB83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81925" name="灯片编号占位符 4">
            <a:extLst>
              <a:ext uri="{FF2B5EF4-FFF2-40B4-BE49-F238E27FC236}">
                <a16:creationId xmlns:a16="http://schemas.microsoft.com/office/drawing/2014/main" id="{4D829B3B-78D2-496E-924D-992FF1673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22C805-2D7B-4099-85AA-CE4E4FF3584E}" type="slidenum">
              <a:rPr lang="zh-CN" altLang="en-US" smtClean="0"/>
              <a:pPr>
                <a:spcBef>
                  <a:spcPct val="0"/>
                </a:spcBef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8AEC47A-C574-4595-A4FC-49E186F09F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EFB9EAA-DEE5-42BC-832F-C26E379D0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00">
              <a:ea typeface="Times New Roman" panose="02020603050405020304" pitchFamily="18" charset="0"/>
              <a:cs typeface="Goudy Sans Book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E8F82A3F-A6F1-443B-AAFC-EB2F7067EC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E703C74D-5797-4B0C-93FC-9F17799E5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pNum+1</a:t>
            </a:r>
            <a:r>
              <a:rPr lang="zh-CN" altLang="en-US"/>
              <a:t>什么效果？指针值</a:t>
            </a:r>
            <a:r>
              <a:rPr lang="en-US" altLang="zh-CN"/>
              <a:t>+1</a:t>
            </a:r>
            <a:r>
              <a:rPr lang="zh-CN" altLang="en-US"/>
              <a:t>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AAD9A-A363-428C-931E-36C54B6C92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FB16AA6-5E32-479D-9C5C-BF852C11D059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10245" name="灯片编号占位符 4">
            <a:extLst>
              <a:ext uri="{FF2B5EF4-FFF2-40B4-BE49-F238E27FC236}">
                <a16:creationId xmlns:a16="http://schemas.microsoft.com/office/drawing/2014/main" id="{2CF282EB-425F-4058-9F51-A334159B2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733F73-CBE0-4837-86FE-57F44A348324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9D30D3F9-9E83-4189-8CD1-511DE1FA41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C683556D-09C4-4021-BEB5-056FE2F8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pNum+1</a:t>
            </a:r>
            <a:r>
              <a:rPr lang="zh-CN" altLang="en-US"/>
              <a:t>什么效果？指针值</a:t>
            </a:r>
            <a:r>
              <a:rPr lang="en-US" altLang="zh-CN"/>
              <a:t>+1</a:t>
            </a:r>
            <a:r>
              <a:rPr lang="zh-CN" altLang="en-US"/>
              <a:t>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A382D-DB1C-460E-AF06-D641E3C9BB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FB16AA6-5E32-479D-9C5C-BF852C11D059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12293" name="灯片编号占位符 4">
            <a:extLst>
              <a:ext uri="{FF2B5EF4-FFF2-40B4-BE49-F238E27FC236}">
                <a16:creationId xmlns:a16="http://schemas.microsoft.com/office/drawing/2014/main" id="{EE33884B-492F-4D61-BFC1-D96BB5FB3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128427-C858-48B2-BEF0-ADD7C93FD3CA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66531C0F-D961-4F82-ABF2-CE29DD2EA7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61CB18B1-0EFF-459B-AC34-FD761A2B9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多个表达式可以用逗号分开，其中用逗号分开的表达式的值分别结算，但整个表达式的值是最后一个表达式的值。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AFF69-DC5C-4FB5-B0CB-9A769CF22C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FB16AA6-5E32-479D-9C5C-BF852C11D059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16389" name="灯片编号占位符 4">
            <a:extLst>
              <a:ext uri="{FF2B5EF4-FFF2-40B4-BE49-F238E27FC236}">
                <a16:creationId xmlns:a16="http://schemas.microsoft.com/office/drawing/2014/main" id="{A6D18CCB-8766-4D90-8CBD-5E421E71E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5F8FCE-DC31-4958-BE13-84D00DE65552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02D70FE9-11DC-4BF3-9D67-93D1CC5CA8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3D4B2D2C-8D65-4696-AC64-FFDADA3B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a=</a:t>
            </a:r>
            <a:r>
              <a:rPr lang="zh-CN" altLang="en-US"/>
              <a:t>（</a:t>
            </a:r>
            <a:r>
              <a:rPr lang="en-US" altLang="zh-CN"/>
              <a:t>b=2,c=7,d=5</a:t>
            </a:r>
            <a:r>
              <a:rPr lang="zh-CN" altLang="en-US"/>
              <a:t>）</a:t>
            </a:r>
            <a:r>
              <a:rPr lang="en-US" altLang="zh-CN"/>
              <a:t>, </a:t>
            </a:r>
          </a:p>
          <a:p>
            <a:r>
              <a:rPr lang="en-US" altLang="zh-CN"/>
              <a:t>a1=(++b,c--,d+3); </a:t>
            </a:r>
          </a:p>
          <a:p>
            <a:r>
              <a:rPr lang="en-US" altLang="zh-CN"/>
              <a:t>a2=++b,c--,d+3;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08408-0066-4F78-801F-4F95A81E5E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116E676-17FB-4092-9647-F7B4873EB2D4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20485" name="灯片编号占位符 4">
            <a:extLst>
              <a:ext uri="{FF2B5EF4-FFF2-40B4-BE49-F238E27FC236}">
                <a16:creationId xmlns:a16="http://schemas.microsoft.com/office/drawing/2014/main" id="{22215521-A24B-444D-9F4E-116E3485F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6B1701-410E-422B-9BC6-98BCCBB13095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9EABF85-0BA6-4D1C-B7CE-9D25723B6A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0B2A01A5-3793-4E48-B902-54155D61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他们或为一元操作符，如</a:t>
            </a:r>
            <a:r>
              <a:rPr lang="en-US" altLang="zh-CN"/>
              <a:t>(),-&gt;,[],</a:t>
            </a:r>
            <a:r>
              <a:rPr lang="zh-CN" altLang="en-US"/>
              <a:t>或为第一个参数必为类本身，如</a:t>
            </a:r>
            <a:r>
              <a:rPr lang="en-US" altLang="zh-CN"/>
              <a:t>=</a:t>
            </a:r>
            <a:r>
              <a:rPr lang="zh-CN" altLang="en-US"/>
              <a:t>，赋值操作符不可能左边的的赋给右边的，避免潜在的风险</a:t>
            </a:r>
            <a:endParaRPr lang="en-US" altLang="zh-CN"/>
          </a:p>
          <a:p>
            <a:r>
              <a:rPr lang="en-US" altLang="zh-CN" b="1"/>
              <a:t>http://hi.baidu.com/unixfy/blog/item/0b7d4ced90d82b27b90e2d07.html</a:t>
            </a:r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如果赋值操作符可以作为全局函数重载的话，可能会出现表达错误的语句</a:t>
            </a:r>
            <a:br>
              <a:rPr lang="zh-CN" altLang="en-US"/>
            </a:br>
            <a:r>
              <a:rPr lang="zh-CN" altLang="en-US"/>
              <a:t>如</a:t>
            </a:r>
            <a:br>
              <a:rPr lang="zh-CN" altLang="en-US"/>
            </a:br>
            <a:r>
              <a:rPr lang="en-US" altLang="zh-CN"/>
              <a:t>int operator=(int a, integer b);</a:t>
            </a:r>
            <a:br>
              <a:rPr lang="en-US" altLang="zh-CN"/>
            </a:br>
            <a:r>
              <a:rPr lang="zh-CN" altLang="en-US"/>
              <a:t>这样重载之后，语句</a:t>
            </a:r>
            <a:br>
              <a:rPr lang="zh-CN" altLang="en-US"/>
            </a:br>
            <a:r>
              <a:rPr lang="en-US" altLang="zh-CN"/>
              <a:t>2 = a; </a:t>
            </a:r>
            <a:r>
              <a:rPr lang="zh-CN" altLang="en-US"/>
              <a:t>表述也是正确的，但是却是明显的语法错误</a:t>
            </a:r>
            <a:br>
              <a:rPr lang="zh-CN" altLang="en-US"/>
            </a:br>
            <a:r>
              <a:rPr lang="zh-CN" altLang="en-US"/>
              <a:t>为了避免此类错误，需要将赋值操作符重载为成员函数</a:t>
            </a:r>
            <a:br>
              <a:rPr lang="zh-CN" altLang="en-US"/>
            </a:br>
            <a:r>
              <a:rPr lang="en-US" altLang="zh-CN"/>
              <a:t>--------------------------------------------------</a:t>
            </a:r>
            <a:br>
              <a:rPr lang="en-US" altLang="zh-CN"/>
            </a:br>
            <a:r>
              <a:rPr lang="zh-CN" altLang="en-US"/>
              <a:t>首先要知道，如果类中没有重载赋值操作符时，类会自动生成一个默认的赋值操作符。例如，有两个同类对象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，当你没有将赋值操作符重载，而进行 </a:t>
            </a:r>
            <a:r>
              <a:rPr lang="en-US" altLang="zh-CN"/>
              <a:t>A=B </a:t>
            </a:r>
            <a:r>
              <a:rPr lang="zh-CN" altLang="en-US"/>
              <a:t>的操作时，编译器会自动调用赋值操作将</a:t>
            </a:r>
            <a:r>
              <a:rPr lang="en-US" altLang="zh-CN"/>
              <a:t>B</a:t>
            </a:r>
            <a:r>
              <a:rPr lang="zh-CN" altLang="en-US"/>
              <a:t>的数据成员拷贝到</a:t>
            </a:r>
            <a:r>
              <a:rPr lang="en-US" altLang="zh-CN"/>
              <a:t>A</a:t>
            </a:r>
            <a:r>
              <a:rPr lang="zh-CN" altLang="en-US"/>
              <a:t>中。</a:t>
            </a:r>
            <a:br>
              <a:rPr lang="zh-CN" altLang="en-US"/>
            </a:br>
            <a:r>
              <a:rPr lang="zh-CN" altLang="en-US"/>
              <a:t>而如果你重载了一个全局的赋值操作符，那么编译器不知道是否还需要再自己合成一个赋值操作符，从而引发歧义。</a:t>
            </a:r>
            <a:endParaRPr lang="zh-CN" altLang="en-US" b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44497-1070-438F-A401-F1ED692A71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8794361-A234-422F-B421-CFB0F23EB50B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30725" name="灯片编号占位符 4">
            <a:extLst>
              <a:ext uri="{FF2B5EF4-FFF2-40B4-BE49-F238E27FC236}">
                <a16:creationId xmlns:a16="http://schemas.microsoft.com/office/drawing/2014/main" id="{F97BCB1C-939B-43BE-A6D8-46BE4D97F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02FAC3-9408-49A6-BD0E-4E9E29F8363C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E0524379-1A84-42FF-9250-2D75BD4038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D07D1A74-9A38-4BF3-B708-476A5738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7EBF0-6F27-47F8-A565-E4D709852A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728DBC6-CA2E-4B5C-BA6C-7FF07CD05909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35845" name="灯片编号占位符 4">
            <a:extLst>
              <a:ext uri="{FF2B5EF4-FFF2-40B4-BE49-F238E27FC236}">
                <a16:creationId xmlns:a16="http://schemas.microsoft.com/office/drawing/2014/main" id="{3A97C212-8608-44DB-8F57-5F033A7F8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91A21E-06A6-4CBE-8694-5D0375E300D8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A0AF9C8E-3331-4CBE-80DD-B5DF147219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826E0575-78AC-4A24-84B0-61BACEE4D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C6FAF-BD4C-4E8A-A5EA-E6369DD4F1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27A40C1-6859-453A-9DDF-DD917C9FE877}" type="datetime8">
              <a:rPr lang="zh-CN" altLang="en-US" smtClean="0"/>
              <a:pPr>
                <a:defRPr/>
              </a:pPr>
              <a:t>2018年5月15日8时12分</a:t>
            </a:fld>
            <a:endParaRPr lang="en-US" altLang="zh-CN"/>
          </a:p>
        </p:txBody>
      </p:sp>
      <p:sp>
        <p:nvSpPr>
          <p:cNvPr id="39941" name="灯片编号占位符 4">
            <a:extLst>
              <a:ext uri="{FF2B5EF4-FFF2-40B4-BE49-F238E27FC236}">
                <a16:creationId xmlns:a16="http://schemas.microsoft.com/office/drawing/2014/main" id="{D07A7BD4-326F-405E-B1B0-7C3C7F661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424287-215B-4234-960B-092873393B1C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646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80131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2202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2660" y="1417638"/>
            <a:ext cx="6389441" cy="1281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410461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75441" y="228600"/>
            <a:ext cx="1846659" cy="2470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40180" y="228600"/>
            <a:ext cx="3176254" cy="2470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01438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1" y="1417638"/>
            <a:ext cx="11214100" cy="2031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97951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37568"/>
            <a:ext cx="103632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14841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417638"/>
            <a:ext cx="5505451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6652" y="1417638"/>
            <a:ext cx="5505449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77237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50143"/>
            <a:ext cx="5386917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50143"/>
            <a:ext cx="5389033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98720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88827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7095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65768"/>
            <a:ext cx="4011084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32252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98006"/>
            <a:ext cx="73152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85592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7483932-4AC2-47AC-90C3-6153B8C1F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1117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Title Slide</a:t>
            </a: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97006BF5-EC06-460A-A99C-1D3843C31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508001" y="1417638"/>
            <a:ext cx="1121410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C8907-23EC-49D4-B71A-85513AA0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203" y="6577014"/>
            <a:ext cx="24845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zh-CN" altLang="en-US" sz="1200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200" b="0">
                <a:latin typeface="Arial" panose="020B0604020202020204" pitchFamily="34" charset="0"/>
                <a:cs typeface="Times New Roman" panose="02020603050405020304" pitchFamily="18" charset="0"/>
              </a:rPr>
              <a:t>2009, SEU.  All rights reserved.</a:t>
            </a:r>
          </a:p>
        </p:txBody>
      </p:sp>
      <p:sp>
        <p:nvSpPr>
          <p:cNvPr id="1701893" name="Rectangle 5">
            <a:extLst>
              <a:ext uri="{FF2B5EF4-FFF2-40B4-BE49-F238E27FC236}">
                <a16:creationId xmlns:a16="http://schemas.microsoft.com/office/drawing/2014/main" id="{4F419AA9-287F-4F1D-82BD-4488D9A9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0" y="65452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0E69565-832C-4762-9ABA-A4FF12E17790}" type="slidenum">
              <a:rPr lang="zh-CN" altLang="en-US" sz="1400" smtClean="0"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9058D23-AAA1-4D5C-B9CE-CF310A24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370" y="6583364"/>
            <a:ext cx="24845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b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zh-CN" altLang="en-US" sz="1200" b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200" b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2015, SEU.  All rights reserved.</a:t>
            </a:r>
          </a:p>
        </p:txBody>
      </p:sp>
      <p:sp>
        <p:nvSpPr>
          <p:cNvPr id="1701895" name="Rectangle 7">
            <a:extLst>
              <a:ext uri="{FF2B5EF4-FFF2-40B4-BE49-F238E27FC236}">
                <a16:creationId xmlns:a16="http://schemas.microsoft.com/office/drawing/2014/main" id="{CA517E61-A7B2-44AB-B5FA-D41636D48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9200" y="6553200"/>
            <a:ext cx="81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5000"/>
              </a:lnSpc>
              <a:spcBef>
                <a:spcPct val="20000"/>
              </a:spcBef>
              <a:defRPr/>
            </a:pPr>
            <a:fld id="{D516262C-42DF-449B-B94A-FCF2983C3570}" type="slidenum">
              <a:rPr lang="en-US" altLang="zh-CN" sz="1400" smtClean="0">
                <a:solidFill>
                  <a:schemeClr val="bg2"/>
                </a:solidFill>
              </a:rPr>
              <a:pPr algn="r">
                <a:lnSpc>
                  <a:spcPct val="85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sz="1400">
              <a:solidFill>
                <a:schemeClr val="bg2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Segoe" pitchFamily="34" charset="0"/>
          <a:ea typeface="宋体" pitchFamily="2" charset="-122"/>
          <a:cs typeface="Times New Roman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Segoe" pitchFamily="34" charset="0"/>
          <a:ea typeface="宋体" pitchFamily="2" charset="-122"/>
          <a:cs typeface="Times New Roman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Segoe" pitchFamily="34" charset="0"/>
          <a:ea typeface="宋体" pitchFamily="2" charset="-122"/>
          <a:cs typeface="Times New Roman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Segoe" pitchFamily="34" charset="0"/>
          <a:ea typeface="宋体" pitchFamily="2" charset="-122"/>
          <a:cs typeface="Times New Roman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Segoe" pitchFamily="34" charset="0"/>
          <a:ea typeface="宋体" pitchFamily="2" charset="-122"/>
          <a:cs typeface="Times New Roman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Segoe" pitchFamily="34" charset="0"/>
          <a:ea typeface="宋体" pitchFamily="2" charset="-122"/>
          <a:cs typeface="Times New Roman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Segoe" pitchFamily="34" charset="0"/>
          <a:ea typeface="宋体" pitchFamily="2" charset="-122"/>
          <a:cs typeface="Times New Roman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Segoe" pitchFamily="34" charset="0"/>
          <a:ea typeface="宋体" pitchFamily="2" charset="-122"/>
          <a:cs typeface="Times New Roman" pitchFamily="18" charset="0"/>
        </a:defRPr>
      </a:lvl9pPr>
    </p:titleStyle>
    <p:bodyStyle>
      <a:lvl1pPr marL="447675" indent="-4476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Blip>
          <a:blip r:embed="rId13"/>
        </a:buBlip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833438" indent="-354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Blip>
          <a:blip r:embed="rId13"/>
        </a:buBlip>
        <a:defRPr sz="2400" b="1">
          <a:solidFill>
            <a:schemeClr val="bg2"/>
          </a:solidFill>
          <a:latin typeface="+mn-lt"/>
          <a:ea typeface="+mn-ea"/>
        </a:defRPr>
      </a:lvl2pPr>
      <a:lvl3pPr marL="1208088" indent="-3730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Blip>
          <a:blip r:embed="rId13"/>
        </a:buBlip>
        <a:defRPr sz="2000" b="1">
          <a:solidFill>
            <a:schemeClr val="bg2"/>
          </a:solidFill>
          <a:latin typeface="+mn-lt"/>
          <a:ea typeface="+mn-ea"/>
        </a:defRPr>
      </a:lvl3pPr>
      <a:lvl4pPr marL="1544638" indent="-3349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Segoe Light" pitchFamily="34" charset="0"/>
          <a:ea typeface="+mn-ea"/>
        </a:defRPr>
      </a:lvl4pPr>
      <a:lvl5pPr marL="1851025" indent="-3048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Segoe Light" pitchFamily="34" charset="0"/>
          <a:ea typeface="+mn-ea"/>
        </a:defRPr>
      </a:lvl5pPr>
      <a:lvl6pPr marL="2308225" indent="-3048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Segoe Light" pitchFamily="34" charset="0"/>
          <a:ea typeface="+mn-ea"/>
        </a:defRPr>
      </a:lvl6pPr>
      <a:lvl7pPr marL="2765425" indent="-3048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Segoe Light" pitchFamily="34" charset="0"/>
          <a:ea typeface="+mn-ea"/>
        </a:defRPr>
      </a:lvl7pPr>
      <a:lvl8pPr marL="3222625" indent="-3048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Segoe Light" pitchFamily="34" charset="0"/>
          <a:ea typeface="+mn-ea"/>
        </a:defRPr>
      </a:lvl8pPr>
      <a:lvl9pPr marL="3679825" indent="-3048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Segoe Light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4F904F07-1029-4687-B03A-DACD03A7B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4050" y="2038351"/>
            <a:ext cx="8458200" cy="1922463"/>
          </a:xfrm>
          <a:noFill/>
        </p:spPr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zh-CN" sz="4000">
                <a:solidFill>
                  <a:srgbClr val="FF0000"/>
                </a:solidFill>
              </a:rPr>
              <a:t>Operator Overloading</a:t>
            </a:r>
            <a:r>
              <a:rPr lang="en-US" altLang="zh-CN" sz="4000">
                <a:solidFill>
                  <a:schemeClr val="bg1"/>
                </a:solidFill>
              </a:rPr>
              <a:t>; String and Array Objects</a:t>
            </a:r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E1486A09-94C1-41AB-A664-6F88A13DF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3913" y="585788"/>
            <a:ext cx="29718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Chapter  11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D0A4D53-3639-4699-9501-E4AC6A81B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079500"/>
          </a:xfrm>
          <a:noFill/>
        </p:spPr>
        <p:txBody>
          <a:bodyPr/>
          <a:lstStyle/>
          <a:p>
            <a:pPr eaLnBrk="1" hangingPunct="1"/>
            <a:r>
              <a:rPr lang="en-US" altLang="zh-CN" sz="3600"/>
              <a:t>11.2 Fundamentals &amp; Restrictions</a:t>
            </a:r>
            <a:br>
              <a:rPr lang="en-US" altLang="zh-CN" sz="3600"/>
            </a:br>
            <a:r>
              <a:rPr lang="en-US" altLang="zh-CN" sz="3600"/>
              <a:t>                                                       </a:t>
            </a:r>
            <a:r>
              <a:rPr lang="en-US" altLang="zh-CN" sz="2800"/>
              <a:t>--- </a:t>
            </a:r>
            <a:r>
              <a:rPr lang="zh-CN" altLang="en-US" sz="2800"/>
              <a:t>语法</a:t>
            </a:r>
          </a:p>
        </p:txBody>
      </p:sp>
      <p:sp>
        <p:nvSpPr>
          <p:cNvPr id="1665027" name="Rectangle 3">
            <a:extLst>
              <a:ext uri="{FF2B5EF4-FFF2-40B4-BE49-F238E27FC236}">
                <a16:creationId xmlns:a16="http://schemas.microsoft.com/office/drawing/2014/main" id="{A1D2D0FC-3594-471A-8923-99AAB023E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8"/>
            <a:ext cx="8410575" cy="4561249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运算符重载只是一种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语法上的方便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，也就是说它只是另一种函数调用的方式。区别：</a:t>
            </a:r>
          </a:p>
          <a:p>
            <a:pPr lvl="1" eaLnBrk="1" hangingPunct="1"/>
            <a:r>
              <a:rPr lang="zh-CN" altLang="en-US"/>
              <a:t>定义方式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调用方式</a:t>
            </a:r>
          </a:p>
          <a:p>
            <a:pPr lvl="1" eaLnBrk="1" hangingPunct="1"/>
            <a:endParaRPr lang="zh-CN" altLang="en-US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/>
              <a:t>普通函数</a:t>
            </a:r>
          </a:p>
          <a:p>
            <a:pPr lvl="1" eaLnBrk="1" hangingPunct="1"/>
            <a:r>
              <a:rPr lang="zh-CN" altLang="en-US"/>
              <a:t>全局函数</a:t>
            </a:r>
            <a:r>
              <a:rPr lang="en-US" altLang="zh-CN"/>
              <a:t>: </a:t>
            </a:r>
            <a:r>
              <a:rPr lang="zh-CN" altLang="en-US">
                <a:solidFill>
                  <a:srgbClr val="FF0000"/>
                </a:solidFill>
              </a:rPr>
              <a:t>函数名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参数列表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zh-CN" altLang="en-US"/>
              <a:t>类成员函数</a:t>
            </a:r>
            <a:r>
              <a:rPr lang="en-US" altLang="zh-CN"/>
              <a:t>: 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函数名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参数列表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/>
              <a:t>等</a:t>
            </a:r>
          </a:p>
          <a:p>
            <a:pPr eaLnBrk="1" hangingPunct="1"/>
            <a:r>
              <a:rPr lang="zh-CN" altLang="en-US"/>
              <a:t>重载的运算符</a:t>
            </a:r>
          </a:p>
          <a:p>
            <a:pPr lvl="1" eaLnBrk="1" hangingPunct="1"/>
            <a:r>
              <a:rPr lang="zh-CN" altLang="en-US"/>
              <a:t>使用时以</a:t>
            </a:r>
            <a:r>
              <a:rPr lang="zh-CN" altLang="en-US">
                <a:solidFill>
                  <a:srgbClr val="FF0000"/>
                </a:solidFill>
              </a:rPr>
              <a:t>表达式</a:t>
            </a:r>
            <a:r>
              <a:rPr lang="zh-CN" altLang="en-US"/>
              <a:t>形式出现</a:t>
            </a:r>
            <a:r>
              <a:rPr lang="en-US" altLang="zh-CN"/>
              <a:t>: HugeIntA + HugeIntB</a:t>
            </a:r>
          </a:p>
        </p:txBody>
      </p:sp>
      <p:sp>
        <p:nvSpPr>
          <p:cNvPr id="1665028" name="Rectangle 4">
            <a:extLst>
              <a:ext uri="{FF2B5EF4-FFF2-40B4-BE49-F238E27FC236}">
                <a16:creationId xmlns:a16="http://schemas.microsoft.com/office/drawing/2014/main" id="{5FE867AE-8F9A-46DE-841A-27DDFC4458E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079835" y="4789135"/>
            <a:ext cx="184731" cy="480131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3B054F6-9FF8-48A1-8E8A-053D3F132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079500"/>
          </a:xfrm>
          <a:noFill/>
        </p:spPr>
        <p:txBody>
          <a:bodyPr/>
          <a:lstStyle/>
          <a:p>
            <a:pPr eaLnBrk="1" hangingPunct="1"/>
            <a:r>
              <a:rPr lang="en-US" altLang="zh-CN" sz="3600"/>
              <a:t>11.2 Fundamentals &amp; Restrictions</a:t>
            </a:r>
            <a:br>
              <a:rPr lang="en-US" altLang="zh-CN" sz="3600"/>
            </a:br>
            <a:r>
              <a:rPr lang="en-US" altLang="zh-CN" sz="3600"/>
              <a:t>                                                       </a:t>
            </a:r>
            <a:r>
              <a:rPr lang="en-US" altLang="zh-CN" sz="2800"/>
              <a:t>--- </a:t>
            </a:r>
            <a:r>
              <a:rPr lang="zh-CN" altLang="en-US" sz="2800"/>
              <a:t>限制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54EF19-F2D4-441C-B55F-474B94D0B2F7}"/>
              </a:ext>
            </a:extLst>
          </p:cNvPr>
          <p:cNvSpPr/>
          <p:nvPr/>
        </p:nvSpPr>
        <p:spPr>
          <a:xfrm>
            <a:off x="2057400" y="1314451"/>
            <a:ext cx="8382000" cy="3495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7675" indent="-447675" eaLnBrk="1" hangingPunct="1">
              <a:spcBef>
                <a:spcPct val="30000"/>
              </a:spcBef>
              <a:buClr>
                <a:schemeClr val="tx2"/>
              </a:buClr>
              <a:buSzPct val="85000"/>
              <a:buBlip>
                <a:blip r:embed="rId3"/>
              </a:buBlip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+mn-ea"/>
              </a:rPr>
              <a:t>To use an operator on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class objects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+mn-ea"/>
              </a:rPr>
              <a:t>, that operator must be overloaded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with three exceptions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（针对对象，有三个运算符不用重载）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+mn-ea"/>
              </a:rPr>
              <a:t>: </a:t>
            </a:r>
          </a:p>
          <a:p>
            <a:pPr marL="904875" lvl="1" indent="-447675" eaLnBrk="1" hangingPunct="1">
              <a:spcBef>
                <a:spcPct val="30000"/>
              </a:spcBef>
              <a:buClr>
                <a:schemeClr val="tx2"/>
              </a:buClr>
              <a:buSzPct val="85000"/>
              <a:buBlip>
                <a:blip r:embed="rId3"/>
              </a:buBlip>
              <a:defRPr/>
            </a:pPr>
            <a:r>
              <a:rPr lang="en-US" altLang="zh-CN" dirty="0">
                <a:solidFill>
                  <a:schemeClr val="bg2"/>
                </a:solidFill>
              </a:rPr>
              <a:t>assignment operator (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chemeClr val="bg2"/>
                </a:solidFill>
              </a:rPr>
              <a:t>) </a:t>
            </a:r>
          </a:p>
          <a:p>
            <a:pPr marL="904875" lvl="1" indent="-447675" eaLnBrk="1" hangingPunct="1">
              <a:spcBef>
                <a:spcPct val="30000"/>
              </a:spcBef>
              <a:buClr>
                <a:schemeClr val="tx2"/>
              </a:buClr>
              <a:buSzPct val="85000"/>
              <a:buBlip>
                <a:blip r:embed="rId3"/>
              </a:buBlip>
              <a:defRPr/>
            </a:pPr>
            <a:r>
              <a:rPr lang="en-US" altLang="zh-CN" dirty="0">
                <a:solidFill>
                  <a:schemeClr val="bg2"/>
                </a:solidFill>
              </a:rPr>
              <a:t>address operators (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chemeClr val="bg2"/>
                </a:solidFill>
              </a:rPr>
              <a:t>) </a:t>
            </a:r>
          </a:p>
          <a:p>
            <a:pPr marL="904875" lvl="1" indent="-447675" eaLnBrk="1" hangingPunct="1">
              <a:spcBef>
                <a:spcPct val="30000"/>
              </a:spcBef>
              <a:buClr>
                <a:schemeClr val="tx2"/>
              </a:buClr>
              <a:buSzPct val="85000"/>
              <a:buBlip>
                <a:blip r:embed="rId3"/>
              </a:buBlip>
              <a:defRPr/>
            </a:pPr>
            <a:r>
              <a:rPr lang="en-US" altLang="zh-CN" dirty="0">
                <a:solidFill>
                  <a:schemeClr val="bg2"/>
                </a:solidFill>
              </a:rPr>
              <a:t>comma operators (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chemeClr val="bg2"/>
                </a:solidFill>
              </a:rPr>
              <a:t>) 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>
            <a:extLst>
              <a:ext uri="{FF2B5EF4-FFF2-40B4-BE49-F238E27FC236}">
                <a16:creationId xmlns:a16="http://schemas.microsoft.com/office/drawing/2014/main" id="{6E570C0B-BAB9-4147-9BCD-DF61184AAB21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524000"/>
          <a:ext cx="8382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3" imgW="7651271" imgH="2410940" progId="Word.Document.8">
                  <p:embed/>
                </p:oleObj>
              </mc:Choice>
              <mc:Fallback>
                <p:oleObj name="Document" r:id="rId3" imgW="7651271" imgH="2410940" progId="Word.Document.8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83820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2">
            <a:extLst>
              <a:ext uri="{FF2B5EF4-FFF2-40B4-BE49-F238E27FC236}">
                <a16:creationId xmlns:a16="http://schemas.microsoft.com/office/drawing/2014/main" id="{B280080C-65A2-4FC4-AF7A-AEC438F6F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079500"/>
          </a:xfrm>
          <a:noFill/>
        </p:spPr>
        <p:txBody>
          <a:bodyPr/>
          <a:lstStyle/>
          <a:p>
            <a:pPr eaLnBrk="1" hangingPunct="1"/>
            <a:r>
              <a:rPr lang="en-US" altLang="zh-CN" sz="3600"/>
              <a:t>11.2 Fundamentals &amp; Restrictions</a:t>
            </a:r>
            <a:br>
              <a:rPr lang="en-US" altLang="zh-CN" sz="3600"/>
            </a:br>
            <a:r>
              <a:rPr lang="en-US" altLang="zh-CN" sz="3600"/>
              <a:t>                                                       </a:t>
            </a:r>
            <a:r>
              <a:rPr lang="en-US" altLang="zh-CN" sz="2800"/>
              <a:t>--- </a:t>
            </a:r>
            <a:r>
              <a:rPr lang="zh-CN" altLang="en-US" sz="2800"/>
              <a:t>限制</a:t>
            </a:r>
          </a:p>
        </p:txBody>
      </p:sp>
      <p:sp>
        <p:nvSpPr>
          <p:cNvPr id="1661958" name="Line 6">
            <a:extLst>
              <a:ext uri="{FF2B5EF4-FFF2-40B4-BE49-F238E27FC236}">
                <a16:creationId xmlns:a16="http://schemas.microsoft.com/office/drawing/2014/main" id="{0ABF6444-8A90-4E4A-899A-D0FA5B748C28}"/>
              </a:ext>
            </a:extLst>
          </p:cNvPr>
          <p:cNvSpPr>
            <a:spLocks noChangeShapeType="1"/>
          </p:cNvSpPr>
          <p:nvPr/>
        </p:nvSpPr>
        <p:spPr bwMode="black">
          <a:xfrm>
            <a:off x="3919538" y="2808288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661959" name="Line 7">
            <a:extLst>
              <a:ext uri="{FF2B5EF4-FFF2-40B4-BE49-F238E27FC236}">
                <a16:creationId xmlns:a16="http://schemas.microsoft.com/office/drawing/2014/main" id="{1ED28394-129A-449F-8A01-08F1940E2C85}"/>
              </a:ext>
            </a:extLst>
          </p:cNvPr>
          <p:cNvSpPr>
            <a:spLocks noChangeShapeType="1"/>
          </p:cNvSpPr>
          <p:nvPr/>
        </p:nvSpPr>
        <p:spPr bwMode="black">
          <a:xfrm>
            <a:off x="8305800" y="2514600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661960" name="Line 8">
            <a:extLst>
              <a:ext uri="{FF2B5EF4-FFF2-40B4-BE49-F238E27FC236}">
                <a16:creationId xmlns:a16="http://schemas.microsoft.com/office/drawing/2014/main" id="{D0EB1665-E2BA-4CF8-BD6A-3C1B3695BB38}"/>
              </a:ext>
            </a:extLst>
          </p:cNvPr>
          <p:cNvSpPr>
            <a:spLocks noChangeShapeType="1"/>
          </p:cNvSpPr>
          <p:nvPr/>
        </p:nvSpPr>
        <p:spPr bwMode="black">
          <a:xfrm>
            <a:off x="3929063" y="3810000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graphicFrame>
        <p:nvGraphicFramePr>
          <p:cNvPr id="21511" name="Object 5">
            <a:extLst>
              <a:ext uri="{FF2B5EF4-FFF2-40B4-BE49-F238E27FC236}">
                <a16:creationId xmlns:a16="http://schemas.microsoft.com/office/drawing/2014/main" id="{F5EEAAC3-0BF4-42E5-9F45-464C2E8B1C0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971801" y="4748214"/>
          <a:ext cx="642937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ocument" r:id="rId5" imgW="4819291" imgH="1120279" progId="Word.Document.8">
                  <p:embed/>
                </p:oleObj>
              </mc:Choice>
              <mc:Fallback>
                <p:oleObj name="Document" r:id="rId5" imgW="4819291" imgH="1120279" progId="Word.Documen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4748214"/>
                        <a:ext cx="6429375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EE18B03-C482-438B-A94C-3235ED320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079500"/>
          </a:xfrm>
          <a:noFill/>
        </p:spPr>
        <p:txBody>
          <a:bodyPr/>
          <a:lstStyle/>
          <a:p>
            <a:pPr eaLnBrk="1" hangingPunct="1"/>
            <a:r>
              <a:rPr lang="en-US" altLang="zh-CN" sz="3600"/>
              <a:t>11.2 Fundamentals &amp; Restrictions</a:t>
            </a:r>
            <a:br>
              <a:rPr lang="en-US" altLang="zh-CN" sz="3600"/>
            </a:br>
            <a:r>
              <a:rPr lang="en-US" altLang="zh-CN" sz="3600"/>
              <a:t>                                                       </a:t>
            </a:r>
            <a:r>
              <a:rPr lang="en-US" altLang="zh-CN" sz="2800"/>
              <a:t>--- </a:t>
            </a:r>
            <a:r>
              <a:rPr lang="zh-CN" altLang="en-US" sz="2800"/>
              <a:t>限制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E20D31AB-8192-4A45-8EB3-E17C08E51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38325"/>
            <a:ext cx="8534400" cy="5380038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重载运算符应该仿效其相应的内置对象的功能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重载成的成员函数必须</a:t>
            </a:r>
            <a:r>
              <a:rPr lang="zh-CN" altLang="en-US">
                <a:solidFill>
                  <a:srgbClr val="FF0000"/>
                </a:solidFill>
              </a:rPr>
              <a:t>是非</a:t>
            </a:r>
            <a:r>
              <a:rPr lang="en-US" altLang="zh-CN">
                <a:solidFill>
                  <a:srgbClr val="FF0000"/>
                </a:solidFill>
              </a:rPr>
              <a:t>static</a:t>
            </a:r>
            <a:r>
              <a:rPr lang="zh-CN" altLang="en-US"/>
              <a:t>的</a:t>
            </a:r>
            <a:r>
              <a:rPr lang="en-US" altLang="zh-CN"/>
              <a:t>(</a:t>
            </a:r>
            <a:r>
              <a:rPr lang="zh-CN" altLang="en-US"/>
              <a:t>带着问题思考</a:t>
            </a:r>
            <a:r>
              <a:rPr lang="en-US" altLang="zh-CN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/>
              <a:t>HugeInt operator+(const HugeInt&amp; a);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不能更改</a:t>
            </a:r>
            <a:r>
              <a:rPr lang="en-US" altLang="zh-CN">
                <a:solidFill>
                  <a:srgbClr val="FF0000"/>
                </a:solidFill>
              </a:rPr>
              <a:t>Precedence</a:t>
            </a:r>
            <a:r>
              <a:rPr lang="en-US" altLang="zh-CN"/>
              <a:t>(</a:t>
            </a:r>
            <a:r>
              <a:rPr lang="zh-CN" altLang="en-US"/>
              <a:t>优先级</a:t>
            </a:r>
            <a:r>
              <a:rPr lang="en-US" altLang="zh-CN"/>
              <a:t>), </a:t>
            </a:r>
            <a:r>
              <a:rPr lang="en-US" altLang="zh-CN">
                <a:solidFill>
                  <a:srgbClr val="FF0000"/>
                </a:solidFill>
              </a:rPr>
              <a:t>Associativity</a:t>
            </a:r>
            <a:r>
              <a:rPr lang="en-US" altLang="zh-CN"/>
              <a:t>(</a:t>
            </a:r>
            <a:r>
              <a:rPr lang="zh-CN" altLang="en-US"/>
              <a:t>结合律</a:t>
            </a:r>
            <a:r>
              <a:rPr lang="en-US" altLang="zh-CN"/>
              <a:t>) </a:t>
            </a:r>
            <a:r>
              <a:rPr lang="zh-CN" altLang="en-US"/>
              <a:t>以及 </a:t>
            </a:r>
            <a:r>
              <a:rPr lang="en-US" altLang="zh-CN">
                <a:solidFill>
                  <a:srgbClr val="FF0000"/>
                </a:solidFill>
              </a:rPr>
              <a:t>Number of Operands</a:t>
            </a:r>
            <a:r>
              <a:rPr lang="en-US" altLang="zh-CN"/>
              <a:t>(</a:t>
            </a:r>
            <a:r>
              <a:rPr lang="zh-CN" altLang="en-US"/>
              <a:t>操作数数目</a:t>
            </a:r>
            <a:r>
              <a:rPr lang="en-US" altLang="zh-CN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仅能重载现有运算符，不能创造</a:t>
            </a:r>
            <a:r>
              <a:rPr lang="zh-CN" altLang="en-US">
                <a:solidFill>
                  <a:srgbClr val="FF0000"/>
                </a:solidFill>
              </a:rPr>
              <a:t>新</a:t>
            </a:r>
            <a:r>
              <a:rPr lang="zh-CN" altLang="en-US"/>
              <a:t>运算符</a:t>
            </a:r>
          </a:p>
          <a:p>
            <a:pPr eaLnBrk="1" hangingPunct="1">
              <a:lnSpc>
                <a:spcPct val="100000"/>
              </a:lnSpc>
            </a:pPr>
            <a:endParaRPr lang="zh-CN" altLang="en-US"/>
          </a:p>
          <a:p>
            <a:pPr lvl="1" eaLnBrk="1" hangingPunct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631C5E2-F459-41F6-8618-E8BF4590F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1089025"/>
          </a:xfrm>
          <a:noFill/>
        </p:spPr>
        <p:txBody>
          <a:bodyPr/>
          <a:lstStyle/>
          <a:p>
            <a:pPr eaLnBrk="1" hangingPunct="1"/>
            <a:r>
              <a:rPr lang="en-US" altLang="zh-CN" sz="3600"/>
              <a:t>11.2 Fundamentals &amp; Restrictions</a:t>
            </a:r>
            <a:br>
              <a:rPr lang="en-US" altLang="zh-CN" sz="3600"/>
            </a:br>
            <a:r>
              <a:rPr lang="en-US" altLang="zh-CN" sz="3600"/>
              <a:t>                                          </a:t>
            </a:r>
            <a:r>
              <a:rPr lang="en-US" altLang="zh-CN" sz="2800"/>
              <a:t>--- </a:t>
            </a:r>
            <a:r>
              <a:rPr lang="zh-CN" altLang="en-US" sz="2800"/>
              <a:t>限制 </a:t>
            </a:r>
            <a:r>
              <a:rPr lang="en-US" altLang="zh-CN" sz="2800"/>
              <a:t>continue</a:t>
            </a:r>
            <a:endParaRPr lang="zh-CN" altLang="en-US" sz="2800"/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75F6D9DC-4364-484B-AA3E-9D1166986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8"/>
            <a:ext cx="8410575" cy="3687762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/>
              <a:t>仅能重载应用于用户定义数据类型操作数的运算符</a:t>
            </a:r>
          </a:p>
          <a:p>
            <a:pPr lvl="1" eaLnBrk="1" hangingPunct="1"/>
            <a:r>
              <a:rPr lang="en-US" altLang="zh-CN"/>
              <a:t>int + int  X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Hugeint + Hugeint</a:t>
            </a:r>
            <a:r>
              <a:rPr lang="en-US" altLang="zh-CN">
                <a:solidFill>
                  <a:srgbClr val="FFFF00"/>
                </a:solidFill>
              </a:rPr>
              <a:t>  </a:t>
            </a:r>
            <a:r>
              <a:rPr lang="en-US" altLang="zh-CN"/>
              <a:t>√</a:t>
            </a:r>
            <a:endParaRPr lang="en-US" altLang="zh-CN">
              <a:solidFill>
                <a:srgbClr val="FFFF00"/>
              </a:solidFill>
            </a:endParaRP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Hugeint + int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en-US" altLang="zh-CN"/>
              <a:t>√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int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+ Hugeint </a:t>
            </a:r>
            <a:r>
              <a:rPr lang="en-US" altLang="zh-CN"/>
              <a:t>√</a:t>
            </a:r>
          </a:p>
          <a:p>
            <a:pPr eaLnBrk="1" hangingPunct="1"/>
            <a:r>
              <a:rPr lang="zh-CN" altLang="en-US"/>
              <a:t>运算符必须</a:t>
            </a:r>
            <a:r>
              <a:rPr lang="zh-CN" altLang="en-US">
                <a:solidFill>
                  <a:srgbClr val="FF0000"/>
                </a:solidFill>
              </a:rPr>
              <a:t>显性重载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/>
              <a:t>重载</a:t>
            </a:r>
            <a:r>
              <a:rPr lang="en-US" altLang="zh-CN"/>
              <a:t>+</a:t>
            </a:r>
            <a:r>
              <a:rPr lang="zh-CN" altLang="en-US"/>
              <a:t>和</a:t>
            </a:r>
            <a:r>
              <a:rPr lang="en-US" altLang="zh-CN"/>
              <a:t>=</a:t>
            </a:r>
            <a:r>
              <a:rPr lang="zh-CN" altLang="en-US"/>
              <a:t>不代表重载了</a:t>
            </a:r>
            <a:r>
              <a:rPr lang="en-US" altLang="zh-CN"/>
              <a:t>+=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A5D5C52-24EC-4FFC-8610-1F9F12488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Topics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BF32B90-E74A-46F9-8E45-48DB925B2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763000" cy="5964238"/>
          </a:xfrm>
          <a:noFill/>
        </p:spPr>
        <p:txBody>
          <a:bodyPr/>
          <a:lstStyle/>
          <a:p>
            <a:pPr eaLnBrk="1" hangingPunct="1"/>
            <a:r>
              <a:rPr lang="en-US" altLang="zh-CN" sz="2400"/>
              <a:t>11.1 Introduction</a:t>
            </a:r>
          </a:p>
          <a:p>
            <a:pPr eaLnBrk="1" hangingPunct="1"/>
            <a:r>
              <a:rPr lang="en-US" altLang="zh-CN" sz="2400"/>
              <a:t>11.2 Fundamentals &amp; Restrictions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11.3 Operator Functions as Class Members vs. Global Functions</a:t>
            </a:r>
          </a:p>
          <a:p>
            <a:pPr eaLnBrk="1" hangingPunct="1"/>
            <a:r>
              <a:rPr lang="en-US" altLang="zh-CN" sz="2400"/>
              <a:t>11.4 Overloading Stream Insertion and Stream Extraction Operators</a:t>
            </a:r>
          </a:p>
          <a:p>
            <a:pPr eaLnBrk="1" hangingPunct="1"/>
            <a:r>
              <a:rPr lang="en-US" altLang="zh-CN" sz="2400"/>
              <a:t>11.5 Overloading Unary Operators</a:t>
            </a:r>
          </a:p>
          <a:p>
            <a:pPr eaLnBrk="1" hangingPunct="1"/>
            <a:r>
              <a:rPr lang="en-US" altLang="zh-CN" sz="2400"/>
              <a:t>11.6 Overloading Binary Operators</a:t>
            </a:r>
          </a:p>
          <a:p>
            <a:pPr eaLnBrk="1" hangingPunct="1"/>
            <a:r>
              <a:rPr lang="en-US" altLang="zh-CN" sz="2400"/>
              <a:t>11.7 Case Study: Array Class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/>
              <a:t>11.8 Converting between types</a:t>
            </a:r>
            <a:endParaRPr lang="zh-CN" altLang="en-US" sz="2400"/>
          </a:p>
          <a:p>
            <a:pPr eaLnBrk="1" hangingPunct="1"/>
            <a:r>
              <a:rPr lang="en-US" altLang="zh-CN" sz="2400"/>
              <a:t>11.9 Case Study: String Class</a:t>
            </a:r>
          </a:p>
          <a:p>
            <a:pPr eaLnBrk="1" hangingPunct="1"/>
            <a:r>
              <a:rPr lang="en-US" altLang="zh-CN" sz="2400"/>
              <a:t>11.10 Standard Library Class string(self study)</a:t>
            </a:r>
          </a:p>
          <a:p>
            <a:pPr eaLnBrk="1" hangingPunct="1"/>
            <a:r>
              <a:rPr lang="en-US" altLang="zh-CN" sz="2400"/>
              <a:t>11.11 Overloading ++ and </a:t>
            </a:r>
            <a:r>
              <a:rPr lang="en-US" altLang="zh-CN" sz="2400">
                <a:latin typeface="Arial" panose="020B0604020202020204" pitchFamily="34" charset="0"/>
              </a:rPr>
              <a:t>––</a:t>
            </a:r>
            <a:r>
              <a:rPr lang="en-US" altLang="zh-CN" sz="2400"/>
              <a:t>(self study)</a:t>
            </a:r>
          </a:p>
          <a:p>
            <a:pPr eaLnBrk="1" hangingPunct="1"/>
            <a:r>
              <a:rPr lang="en-US" altLang="zh-CN" sz="2400"/>
              <a:t>11.12 Case Study: A Date Class(self study)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04A6006-FE71-40DD-84FC-3E267FA08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978729"/>
          </a:xfrm>
          <a:noFill/>
        </p:spPr>
        <p:txBody>
          <a:bodyPr/>
          <a:lstStyle/>
          <a:p>
            <a:pPr eaLnBrk="1" hangingPunct="1"/>
            <a:r>
              <a:rPr lang="en-US" altLang="en-US" sz="3200"/>
              <a:t>11.3 Operator Functions as Class Members vs. Global Functions</a:t>
            </a:r>
            <a:endParaRPr lang="zh-CN" altLang="en-US" sz="32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139A017-F9C9-4CC5-9657-4CE8610E1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8"/>
            <a:ext cx="8410575" cy="501015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运算符函数可以是</a:t>
            </a:r>
            <a:r>
              <a:rPr lang="zh-CN" altLang="en-US">
                <a:solidFill>
                  <a:srgbClr val="FF0000"/>
                </a:solidFill>
              </a:rPr>
              <a:t>成员函数</a:t>
            </a:r>
            <a:r>
              <a:rPr lang="zh-CN" altLang="en-US"/>
              <a:t>或者</a:t>
            </a:r>
            <a:r>
              <a:rPr lang="zh-CN" altLang="en-US">
                <a:solidFill>
                  <a:srgbClr val="FF0000"/>
                </a:solidFill>
              </a:rPr>
              <a:t>全局函数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/>
              <a:t>当重载为类的成员函数时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非静态</a:t>
            </a:r>
            <a:r>
              <a:rPr lang="zh-CN" altLang="en-US"/>
              <a:t>的类成员函数</a:t>
            </a:r>
            <a:r>
              <a:rPr lang="en-US" altLang="zh-CN"/>
              <a:t>	</a:t>
            </a:r>
            <a:endParaRPr lang="zh-CN" altLang="en-US"/>
          </a:p>
          <a:p>
            <a:pPr lvl="1"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zh-CN" sz="1600"/>
              <a:t>class HugeInt {</a:t>
            </a:r>
          </a:p>
          <a:p>
            <a:pPr lvl="1"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zh-CN" sz="1600"/>
              <a:t>    public:</a:t>
            </a:r>
          </a:p>
          <a:p>
            <a:pPr lvl="1"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zh-CN" sz="1600"/>
              <a:t>    HugeInt operator+( int );</a:t>
            </a:r>
          </a:p>
          <a:p>
            <a:pPr lvl="1"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zh-CN" sz="1600"/>
              <a:t>};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/>
              <a:t>使用</a:t>
            </a:r>
            <a:r>
              <a:rPr lang="en-US" altLang="zh-CN"/>
              <a:t>this</a:t>
            </a:r>
            <a:r>
              <a:rPr lang="zh-CN" altLang="en-US"/>
              <a:t>指针隐性获取操作左值</a:t>
            </a:r>
            <a:endParaRPr lang="en-US" altLang="zh-CN"/>
          </a:p>
          <a:p>
            <a:pPr lvl="1" eaLnBrk="1" hangingPunct="1">
              <a:lnSpc>
                <a:spcPct val="100000"/>
              </a:lnSpc>
            </a:pPr>
            <a:r>
              <a:rPr lang="zh-CN" altLang="en-US"/>
              <a:t>左操作数</a:t>
            </a:r>
            <a:r>
              <a:rPr lang="en-US" altLang="zh-CN"/>
              <a:t>(</a:t>
            </a:r>
            <a:r>
              <a:rPr lang="zh-CN" altLang="en-US"/>
              <a:t>或唯一的操作数</a:t>
            </a:r>
            <a:r>
              <a:rPr lang="en-US" altLang="zh-CN"/>
              <a:t>)</a:t>
            </a:r>
            <a:r>
              <a:rPr lang="zh-CN" altLang="en-US">
                <a:solidFill>
                  <a:srgbClr val="FF0000"/>
                </a:solidFill>
              </a:rPr>
              <a:t>必须</a:t>
            </a:r>
            <a:r>
              <a:rPr lang="zh-CN" altLang="en-US"/>
              <a:t>为该类对象</a:t>
            </a:r>
            <a:r>
              <a:rPr lang="en-US" altLang="zh-CN"/>
              <a:t>(</a:t>
            </a:r>
            <a:r>
              <a:rPr lang="zh-CN" altLang="en-US"/>
              <a:t>或对象引用</a:t>
            </a:r>
            <a:r>
              <a:rPr lang="en-US" altLang="zh-CN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/>
              <a:t>将自动包含该类对象</a:t>
            </a:r>
            <a:r>
              <a:rPr lang="en-US" altLang="zh-CN"/>
              <a:t>(</a:t>
            </a:r>
            <a:r>
              <a:rPr lang="zh-CN" altLang="en-US"/>
              <a:t>或其引用</a:t>
            </a:r>
            <a:r>
              <a:rPr lang="en-US" altLang="zh-CN"/>
              <a:t>)</a:t>
            </a:r>
            <a:r>
              <a:rPr lang="zh-CN" altLang="en-US"/>
              <a:t>作为操作数，函数</a:t>
            </a:r>
            <a:r>
              <a:rPr lang="zh-CN" altLang="en-US">
                <a:solidFill>
                  <a:srgbClr val="FF0000"/>
                </a:solidFill>
              </a:rPr>
              <a:t>参数个数</a:t>
            </a:r>
            <a:r>
              <a:rPr lang="zh-CN" altLang="en-US"/>
              <a:t>等于</a:t>
            </a:r>
            <a:r>
              <a:rPr lang="zh-CN" altLang="en-US">
                <a:solidFill>
                  <a:srgbClr val="FF0000"/>
                </a:solidFill>
              </a:rPr>
              <a:t>运算符目数</a:t>
            </a:r>
            <a:r>
              <a:rPr lang="en-US" altLang="zh-CN">
                <a:solidFill>
                  <a:srgbClr val="FF0000"/>
                </a:solidFill>
              </a:rPr>
              <a:t>-1</a:t>
            </a:r>
          </a:p>
          <a:p>
            <a:pPr lvl="1" eaLnBrk="1" hangingPunct="1"/>
            <a:endParaRPr lang="zh-CN" altLang="en-US"/>
          </a:p>
        </p:txBody>
      </p:sp>
      <p:sp>
        <p:nvSpPr>
          <p:cNvPr id="25604" name="AutoShape 4" descr="C:\Users\Administrator\AppData\Roaming\Tencent\Users\34848281\QQ\WinTemp\RichOle\{4[IC~5Z5X3($P^3V~A`H.jpg">
            <a:extLst>
              <a:ext uri="{FF2B5EF4-FFF2-40B4-BE49-F238E27FC236}">
                <a16:creationId xmlns:a16="http://schemas.microsoft.com/office/drawing/2014/main" id="{5E88DA3D-E0C1-4F08-BAF5-4BD98033B3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 2" panose="05020102010507070707" pitchFamily="18" charset="2"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605" name="AutoShape 5" descr="C:\Users\Administrator\AppData\Roaming\Tencent\Users\34848281\QQ\WinTemp\RichOle\{4[IC~5Z5X3($P^3V~A`H.jpg">
            <a:extLst>
              <a:ext uri="{FF2B5EF4-FFF2-40B4-BE49-F238E27FC236}">
                <a16:creationId xmlns:a16="http://schemas.microsoft.com/office/drawing/2014/main" id="{8B2D4810-5E39-44E6-853E-C021843717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 2" panose="05020102010507070707" pitchFamily="18" charset="2"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606" name="AutoShape 6" descr="C:\Users\Administrator\AppData\Roaming\Tencent\Users\34848281\QQ\WinTemp\RichOle\{4[IC~5Z5X3($P^3V~A`H.jpg">
            <a:extLst>
              <a:ext uri="{FF2B5EF4-FFF2-40B4-BE49-F238E27FC236}">
                <a16:creationId xmlns:a16="http://schemas.microsoft.com/office/drawing/2014/main" id="{0AFC4E0B-F85C-4F1D-910B-A1B8003E9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 2" panose="05020102010507070707" pitchFamily="18" charset="2"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5607" name="图片 8" descr="未命名.jpg">
            <a:extLst>
              <a:ext uri="{FF2B5EF4-FFF2-40B4-BE49-F238E27FC236}">
                <a16:creationId xmlns:a16="http://schemas.microsoft.com/office/drawing/2014/main" id="{FA60276C-88A0-400C-87D1-52778227D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67001"/>
            <a:ext cx="37147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BAA3B5C-F834-401A-B3F9-F6BA39B65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9"/>
            <a:ext cx="8410575" cy="53927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当重载为全局函数时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dirty="0"/>
              <a:t>形式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1600" dirty="0"/>
              <a:t>		class </a:t>
            </a:r>
            <a:r>
              <a:rPr lang="en-US" altLang="zh-CN" sz="1600" dirty="0" err="1"/>
              <a:t>HugeInt</a:t>
            </a:r>
            <a:r>
              <a:rPr lang="en-US" altLang="zh-CN" sz="1600" dirty="0"/>
              <a:t> {</a:t>
            </a:r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1600" dirty="0"/>
              <a:t>    		       friend </a:t>
            </a:r>
            <a:r>
              <a:rPr lang="en-US" altLang="zh-CN" sz="1600" dirty="0" err="1"/>
              <a:t>HugeInt</a:t>
            </a:r>
            <a:r>
              <a:rPr lang="en-US" altLang="zh-CN" sz="1600" dirty="0"/>
              <a:t> operator+(const </a:t>
            </a:r>
            <a:r>
              <a:rPr lang="en-US" altLang="zh-CN" sz="1600" dirty="0" err="1"/>
              <a:t>HugeInt</a:t>
            </a:r>
            <a:r>
              <a:rPr lang="en-US" altLang="zh-CN" sz="1600" dirty="0"/>
              <a:t> &amp;,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);</a:t>
            </a:r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1600" dirty="0"/>
              <a:t>       };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函数</a:t>
            </a:r>
            <a:r>
              <a:rPr lang="zh-CN" altLang="en-US" dirty="0">
                <a:solidFill>
                  <a:srgbClr val="FF0000"/>
                </a:solidFill>
              </a:rPr>
              <a:t>参数个数</a:t>
            </a:r>
            <a:r>
              <a:rPr lang="zh-CN" altLang="en-US" dirty="0"/>
              <a:t>等于</a:t>
            </a:r>
            <a:r>
              <a:rPr lang="zh-CN" altLang="en-US" dirty="0">
                <a:solidFill>
                  <a:srgbClr val="FF0000"/>
                </a:solidFill>
              </a:rPr>
              <a:t>运算符的目数</a:t>
            </a:r>
          </a:p>
          <a:p>
            <a:pPr lvl="1" eaLnBrk="1" hangingPunct="1">
              <a:defRPr/>
            </a:pPr>
            <a:r>
              <a:rPr lang="zh-CN" altLang="en-US" dirty="0"/>
              <a:t>全局函数</a:t>
            </a:r>
            <a:r>
              <a:rPr lang="en-US" altLang="zh-CN" dirty="0"/>
              <a:t>: </a:t>
            </a:r>
            <a:r>
              <a:rPr lang="zh-CN" altLang="en-US" dirty="0"/>
              <a:t>是否访问私有数据</a:t>
            </a:r>
          </a:p>
          <a:p>
            <a:pPr lvl="2" eaLnBrk="1" hangingPunct="1">
              <a:defRPr/>
            </a:pPr>
            <a:r>
              <a:rPr lang="en-US" altLang="zh-CN" dirty="0"/>
              <a:t>Friend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可访问私有数据</a:t>
            </a:r>
            <a:r>
              <a:rPr lang="zh-CN" altLang="en-US" dirty="0"/>
              <a:t>）复习</a:t>
            </a:r>
            <a:r>
              <a:rPr lang="en-US" altLang="zh-CN" dirty="0"/>
              <a:t>~~~</a:t>
            </a:r>
          </a:p>
          <a:p>
            <a:pPr lvl="2" eaLnBrk="1" hangingPunct="1">
              <a:defRPr/>
            </a:pPr>
            <a:r>
              <a:rPr lang="en-US" altLang="zh-CN" dirty="0"/>
              <a:t>Non-friend</a:t>
            </a:r>
          </a:p>
          <a:p>
            <a:pPr lvl="1" eaLnBrk="1" hangingPunct="1">
              <a:defRPr/>
            </a:pPr>
            <a:r>
              <a:rPr lang="zh-CN" altLang="en-US" dirty="0"/>
              <a:t>思考：必须重载为全局函数的情况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左操作数必须为不同类型对象或一个基本类型对象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使运算符具有可交换性</a:t>
            </a:r>
            <a:endParaRPr lang="en-US" altLang="zh-CN" dirty="0"/>
          </a:p>
          <a:p>
            <a:pPr lvl="3" eaLnBrk="1" hangingPunct="1">
              <a:defRPr/>
            </a:pPr>
            <a:r>
              <a:rPr lang="en-US" altLang="zh-CN" dirty="0" err="1">
                <a:solidFill>
                  <a:schemeClr val="bg2"/>
                </a:solidFill>
              </a:rPr>
              <a:t>HugeInteger</a:t>
            </a:r>
            <a:r>
              <a:rPr lang="en-US" altLang="zh-CN" dirty="0">
                <a:solidFill>
                  <a:schemeClr val="bg2"/>
                </a:solidFill>
              </a:rPr>
              <a:t> + </a:t>
            </a:r>
            <a:r>
              <a:rPr lang="en-US" altLang="zh-CN" dirty="0" err="1">
                <a:solidFill>
                  <a:schemeClr val="bg2"/>
                </a:solidFill>
              </a:rPr>
              <a:t>int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dirty="0">
                <a:solidFill>
                  <a:schemeClr val="bg2"/>
                </a:solidFill>
              </a:rPr>
              <a:t>和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int</a:t>
            </a:r>
            <a:r>
              <a:rPr lang="en-US" altLang="zh-CN" dirty="0">
                <a:solidFill>
                  <a:schemeClr val="bg2"/>
                </a:solidFill>
              </a:rPr>
              <a:t> + </a:t>
            </a:r>
            <a:r>
              <a:rPr lang="en-US" altLang="zh-CN" dirty="0" err="1">
                <a:solidFill>
                  <a:schemeClr val="bg2"/>
                </a:solidFill>
              </a:rPr>
              <a:t>HugeInteger</a:t>
            </a:r>
            <a:endParaRPr lang="en-US" altLang="zh-CN" dirty="0">
              <a:solidFill>
                <a:schemeClr val="bg2"/>
              </a:solidFill>
            </a:endParaRPr>
          </a:p>
          <a:p>
            <a:pPr lvl="3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成员函数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参数调换的全局函数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6F93FE4-1D8C-47F9-A42D-E3061DC52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978729"/>
          </a:xfrm>
          <a:noFill/>
        </p:spPr>
        <p:txBody>
          <a:bodyPr/>
          <a:lstStyle/>
          <a:p>
            <a:pPr eaLnBrk="1" hangingPunct="1"/>
            <a:r>
              <a:rPr lang="en-US" altLang="en-US" sz="3200"/>
              <a:t>11.3 Operator Functions as Class Members vs. Global Functions</a:t>
            </a:r>
            <a:endParaRPr lang="zh-CN" altLang="en-US" sz="3200"/>
          </a:p>
        </p:txBody>
      </p:sp>
      <p:pic>
        <p:nvPicPr>
          <p:cNvPr id="26628" name="图片 3" descr="未命名.jpg">
            <a:extLst>
              <a:ext uri="{FF2B5EF4-FFF2-40B4-BE49-F238E27FC236}">
                <a16:creationId xmlns:a16="http://schemas.microsoft.com/office/drawing/2014/main" id="{90DEBD79-A515-4240-94B4-F891EBFFD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37909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91A21645-9463-4033-B9B2-8203C4D7A08A}"/>
              </a:ext>
            </a:extLst>
          </p:cNvPr>
          <p:cNvSpPr txBox="1"/>
          <p:nvPr/>
        </p:nvSpPr>
        <p:spPr>
          <a:xfrm>
            <a:off x="7467600" y="4092576"/>
            <a:ext cx="1600200" cy="4794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zh-CN" altLang="en-US" dirty="0"/>
              <a:t>实例</a:t>
            </a:r>
          </a:p>
        </p:txBody>
      </p:sp>
      <p:pic>
        <p:nvPicPr>
          <p:cNvPr id="18436" name="Picture 4" descr="C:\Users\Administrator\AppData\Roaming\Tencent\Users\34848281\QQ\WinTemp\RichOle\3I%7J2Z3J3[T~[O0EDC(AIM.jpg">
            <a:extLst>
              <a:ext uri="{FF2B5EF4-FFF2-40B4-BE49-F238E27FC236}">
                <a16:creationId xmlns:a16="http://schemas.microsoft.com/office/drawing/2014/main" id="{33A011F9-71C9-475B-BE54-4534544D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720976"/>
            <a:ext cx="8797925" cy="4060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56D47E5-FF95-40F2-83B6-263D2E88C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979488"/>
          </a:xfrm>
          <a:noFill/>
        </p:spPr>
        <p:txBody>
          <a:bodyPr/>
          <a:lstStyle/>
          <a:p>
            <a:pPr eaLnBrk="1" hangingPunct="1"/>
            <a:r>
              <a:rPr lang="en-US" altLang="en-US" sz="3200"/>
              <a:t>11.3 Operator Functions as Class Members vs. Global Functions	(</a:t>
            </a:r>
            <a:r>
              <a:rPr lang="zh-CN" altLang="en-US" sz="3200"/>
              <a:t>对比</a:t>
            </a:r>
            <a:r>
              <a:rPr lang="en-US" altLang="en-US" sz="3200"/>
              <a:t>)</a:t>
            </a:r>
            <a:endParaRPr lang="zh-CN" altLang="en-US" sz="320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781D1F8-569E-4206-AAC2-FA7676FC2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8"/>
            <a:ext cx="8410575" cy="4762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HugeIntA + intA</a:t>
            </a:r>
            <a:endParaRPr lang="zh-CN" altLang="en-US"/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05788DBF-A3E5-42B2-95FE-50D447EC8A0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904999"/>
            <a:ext cx="4237038" cy="1797050"/>
            <a:chOff x="144" y="1200"/>
            <a:chExt cx="2669" cy="1132"/>
          </a:xfrm>
        </p:grpSpPr>
        <p:sp>
          <p:nvSpPr>
            <p:cNvPr id="1675271" name="Text Box 7">
              <a:extLst>
                <a:ext uri="{FF2B5EF4-FFF2-40B4-BE49-F238E27FC236}">
                  <a16:creationId xmlns:a16="http://schemas.microsoft.com/office/drawing/2014/main" id="{6F5AE45A-0C85-4CD9-983F-A7411C684EC5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144" y="2064"/>
              <a:ext cx="2669" cy="268"/>
            </a:xfrm>
            <a:prstGeom prst="rect">
              <a:avLst/>
            </a:prstGeom>
            <a:noFill/>
            <a:ln w="9525" algn="ctr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HugeIntA.operator+( intA );</a:t>
              </a:r>
              <a:endPara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75277" name="Line 13">
              <a:extLst>
                <a:ext uri="{FF2B5EF4-FFF2-40B4-BE49-F238E27FC236}">
                  <a16:creationId xmlns:a16="http://schemas.microsoft.com/office/drawing/2014/main" id="{27FF3C17-0CD5-4232-A2DC-31E8D6F91208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1440" y="1200"/>
              <a:ext cx="0" cy="81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5ADAA010-1746-4811-B7F0-679CA0F4A63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810001"/>
            <a:ext cx="3200400" cy="2193925"/>
            <a:chOff x="384" y="2400"/>
            <a:chExt cx="2016" cy="1382"/>
          </a:xfrm>
        </p:grpSpPr>
        <p:sp>
          <p:nvSpPr>
            <p:cNvPr id="1675268" name="Text Box 4">
              <a:extLst>
                <a:ext uri="{FF2B5EF4-FFF2-40B4-BE49-F238E27FC236}">
                  <a16:creationId xmlns:a16="http://schemas.microsoft.com/office/drawing/2014/main" id="{CFC8B3C8-78A7-48DC-A999-C79206F03A46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384" y="3024"/>
              <a:ext cx="2016" cy="758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class </a:t>
              </a:r>
              <a:r>
                <a:rPr lang="en-US" altLang="zh-CN" sz="16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HugeInt</a:t>
              </a: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{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public: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zh-CN" altLang="en-US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</a:t>
              </a:r>
              <a:r>
                <a:rPr lang="en-US" altLang="zh-CN" sz="16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HugeInt</a:t>
              </a: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operator+( </a:t>
              </a:r>
              <a:r>
                <a:rPr lang="en-US" altLang="zh-CN" sz="16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int</a:t>
              </a: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);</a:t>
              </a:r>
              <a:endParaRPr lang="zh-CN" altLang="en-US" sz="16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};</a:t>
              </a:r>
            </a:p>
          </p:txBody>
        </p:sp>
        <p:sp>
          <p:nvSpPr>
            <p:cNvPr id="1675278" name="Line 14">
              <a:extLst>
                <a:ext uri="{FF2B5EF4-FFF2-40B4-BE49-F238E27FC236}">
                  <a16:creationId xmlns:a16="http://schemas.microsoft.com/office/drawing/2014/main" id="{D997CAF5-4F78-40C3-8271-2419AD7FE326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1440" y="2400"/>
              <a:ext cx="0" cy="52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171A738C-0957-415F-93CF-8DDD879E9AD9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1904999"/>
            <a:ext cx="6235701" cy="1492250"/>
            <a:chOff x="1584" y="1200"/>
            <a:chExt cx="3928" cy="940"/>
          </a:xfrm>
        </p:grpSpPr>
        <p:sp>
          <p:nvSpPr>
            <p:cNvPr id="1675272" name="Text Box 8">
              <a:extLst>
                <a:ext uri="{FF2B5EF4-FFF2-40B4-BE49-F238E27FC236}">
                  <a16:creationId xmlns:a16="http://schemas.microsoft.com/office/drawing/2014/main" id="{80B10E90-4358-440E-A621-7F65B463976E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2784" y="1872"/>
              <a:ext cx="2728" cy="268"/>
            </a:xfrm>
            <a:prstGeom prst="rect">
              <a:avLst/>
            </a:prstGeom>
            <a:noFill/>
            <a:ln w="9525" algn="ctr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operator+( HugeIntA, intA );</a:t>
              </a:r>
              <a:endPara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75279" name="Line 15">
              <a:extLst>
                <a:ext uri="{FF2B5EF4-FFF2-40B4-BE49-F238E27FC236}">
                  <a16:creationId xmlns:a16="http://schemas.microsoft.com/office/drawing/2014/main" id="{7754B968-860B-4764-B57F-2DA1D847B131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1584" y="1200"/>
              <a:ext cx="2496" cy="5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41E99E88-FE85-415C-B5D9-CF12D081A1E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429000"/>
            <a:ext cx="5157788" cy="1514475"/>
            <a:chOff x="2544" y="2160"/>
            <a:chExt cx="3249" cy="954"/>
          </a:xfrm>
        </p:grpSpPr>
        <p:sp>
          <p:nvSpPr>
            <p:cNvPr id="1675269" name="Text Box 5">
              <a:extLst>
                <a:ext uri="{FF2B5EF4-FFF2-40B4-BE49-F238E27FC236}">
                  <a16:creationId xmlns:a16="http://schemas.microsoft.com/office/drawing/2014/main" id="{F7510C6E-8CA6-4AB3-8F88-DC869E75ED66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2544" y="2544"/>
              <a:ext cx="3249" cy="57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class </a:t>
              </a:r>
              <a:r>
                <a:rPr lang="en-US" altLang="zh-CN" sz="16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HugeInt</a:t>
              </a: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{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friend </a:t>
              </a:r>
              <a:r>
                <a:rPr lang="en-US" altLang="zh-CN" sz="16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HugeInt</a:t>
              </a: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operator+( const </a:t>
              </a:r>
              <a:r>
                <a:rPr lang="en-US" altLang="zh-CN" sz="16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HugeInt</a:t>
              </a: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&amp;, </a:t>
              </a:r>
              <a:r>
                <a:rPr lang="en-US" altLang="zh-CN" sz="16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int</a:t>
              </a: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);</a:t>
              </a:r>
              <a:endParaRPr lang="zh-CN" altLang="en-US" sz="16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};</a:t>
              </a:r>
            </a:p>
          </p:txBody>
        </p:sp>
        <p:sp>
          <p:nvSpPr>
            <p:cNvPr id="1675280" name="Line 16">
              <a:extLst>
                <a:ext uri="{FF2B5EF4-FFF2-40B4-BE49-F238E27FC236}">
                  <a16:creationId xmlns:a16="http://schemas.microsoft.com/office/drawing/2014/main" id="{3793F062-5F11-48FD-9E81-DB74F990F547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4080" y="2160"/>
              <a:ext cx="0" cy="33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AA49F1B-589D-47BA-9273-CCE5DF3B9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978729"/>
          </a:xfrm>
          <a:noFill/>
        </p:spPr>
        <p:txBody>
          <a:bodyPr/>
          <a:lstStyle/>
          <a:p>
            <a:pPr eaLnBrk="1" hangingPunct="1"/>
            <a:r>
              <a:rPr lang="en-US" altLang="en-US" sz="3200"/>
              <a:t>11.3 Operator Functions as Class Members vs. Global Functions</a:t>
            </a:r>
            <a:endParaRPr lang="zh-CN" altLang="en-US" sz="32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803990C-5C6C-4567-BA19-268C7E0C4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8"/>
            <a:ext cx="8410575" cy="4762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intB + HugeIntB</a:t>
            </a:r>
            <a:endParaRPr lang="zh-CN" alt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7B6F7A2-6331-4E57-B757-FE498EABCA0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904999"/>
            <a:ext cx="4198938" cy="1797050"/>
            <a:chOff x="144" y="1200"/>
            <a:chExt cx="2645" cy="1132"/>
          </a:xfrm>
        </p:grpSpPr>
        <p:sp>
          <p:nvSpPr>
            <p:cNvPr id="1677317" name="Text Box 5">
              <a:extLst>
                <a:ext uri="{FF2B5EF4-FFF2-40B4-BE49-F238E27FC236}">
                  <a16:creationId xmlns:a16="http://schemas.microsoft.com/office/drawing/2014/main" id="{D782F4D5-B5EC-4C16-8F42-979C37EDA352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144" y="2064"/>
              <a:ext cx="2645" cy="268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intB.operator+( HugeIntB );</a:t>
              </a:r>
              <a:endPara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77318" name="Line 6">
              <a:extLst>
                <a:ext uri="{FF2B5EF4-FFF2-40B4-BE49-F238E27FC236}">
                  <a16:creationId xmlns:a16="http://schemas.microsoft.com/office/drawing/2014/main" id="{1AC9E079-E1ED-4220-AE93-B49EE45092A1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1440" y="1200"/>
              <a:ext cx="0" cy="81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08859336-65D4-4A1D-B046-77A997DCA378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1904999"/>
            <a:ext cx="6189663" cy="1492250"/>
            <a:chOff x="1584" y="1200"/>
            <a:chExt cx="3899" cy="940"/>
          </a:xfrm>
        </p:grpSpPr>
        <p:sp>
          <p:nvSpPr>
            <p:cNvPr id="1677323" name="Text Box 11">
              <a:extLst>
                <a:ext uri="{FF2B5EF4-FFF2-40B4-BE49-F238E27FC236}">
                  <a16:creationId xmlns:a16="http://schemas.microsoft.com/office/drawing/2014/main" id="{88C7BD17-7311-4395-84B4-EE618247361D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2784" y="1872"/>
              <a:ext cx="2699" cy="268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operator+( intB, HugeIntB );</a:t>
              </a:r>
              <a:endPara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77324" name="Line 12">
              <a:extLst>
                <a:ext uri="{FF2B5EF4-FFF2-40B4-BE49-F238E27FC236}">
                  <a16:creationId xmlns:a16="http://schemas.microsoft.com/office/drawing/2014/main" id="{B0EC8B89-A95A-44DF-A18C-FDAC1E719B16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1584" y="1200"/>
              <a:ext cx="2496" cy="5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0B5792E7-591B-40A3-BF99-EF856657769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429000"/>
            <a:ext cx="5157788" cy="1514475"/>
            <a:chOff x="2544" y="2160"/>
            <a:chExt cx="3249" cy="954"/>
          </a:xfrm>
        </p:grpSpPr>
        <p:sp>
          <p:nvSpPr>
            <p:cNvPr id="1677326" name="Text Box 14">
              <a:extLst>
                <a:ext uri="{FF2B5EF4-FFF2-40B4-BE49-F238E27FC236}">
                  <a16:creationId xmlns:a16="http://schemas.microsoft.com/office/drawing/2014/main" id="{108E671E-8D5F-4C23-AC3F-68A170C48701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2544" y="2544"/>
              <a:ext cx="3249" cy="57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class HugeInt {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friend HugeInt operator+( int, const HugeInt &amp; );</a:t>
              </a:r>
              <a:endParaRPr lang="zh-CN" altLang="en-US" sz="16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};</a:t>
              </a:r>
            </a:p>
          </p:txBody>
        </p:sp>
        <p:sp>
          <p:nvSpPr>
            <p:cNvPr id="1677327" name="Line 15">
              <a:extLst>
                <a:ext uri="{FF2B5EF4-FFF2-40B4-BE49-F238E27FC236}">
                  <a16:creationId xmlns:a16="http://schemas.microsoft.com/office/drawing/2014/main" id="{D44D7276-FB01-41B5-8AC1-E4054BB40740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4080" y="216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8496B78C-2C03-4A49-8066-567C3C39231D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2438400"/>
            <a:ext cx="533400" cy="533400"/>
            <a:chOff x="960" y="3408"/>
            <a:chExt cx="336" cy="336"/>
          </a:xfrm>
        </p:grpSpPr>
        <p:sp>
          <p:nvSpPr>
            <p:cNvPr id="1677330" name="Line 18">
              <a:extLst>
                <a:ext uri="{FF2B5EF4-FFF2-40B4-BE49-F238E27FC236}">
                  <a16:creationId xmlns:a16="http://schemas.microsoft.com/office/drawing/2014/main" id="{F1337573-4D5B-45A5-8D19-5AC36A6E0DFB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960" y="3408"/>
              <a:ext cx="33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677331" name="Line 19">
              <a:extLst>
                <a:ext uri="{FF2B5EF4-FFF2-40B4-BE49-F238E27FC236}">
                  <a16:creationId xmlns:a16="http://schemas.microsoft.com/office/drawing/2014/main" id="{8C428777-3636-4127-AA2B-B1E18162C956}"/>
                </a:ext>
              </a:extLst>
            </p:cNvPr>
            <p:cNvSpPr>
              <a:spLocks noChangeShapeType="1"/>
            </p:cNvSpPr>
            <p:nvPr/>
          </p:nvSpPr>
          <p:spPr bwMode="black">
            <a:xfrm flipH="1">
              <a:off x="960" y="3408"/>
              <a:ext cx="33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971C35-8B80-4B71-B7A4-D7F8D0A4C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585788"/>
          </a:xfrm>
          <a:noFill/>
        </p:spPr>
        <p:txBody>
          <a:bodyPr/>
          <a:lstStyle/>
          <a:p>
            <a:pPr eaLnBrk="1" hangingPunct="1"/>
            <a:r>
              <a:rPr lang="en-US" altLang="zh-CN" sz="3600"/>
              <a:t>OBJECTIVES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9F2A1CD-8C25-4029-A893-070C39F73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990601"/>
            <a:ext cx="8410575" cy="444817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What </a:t>
            </a:r>
            <a:r>
              <a:rPr lang="en-US" altLang="zh-CN">
                <a:solidFill>
                  <a:srgbClr val="FF0000"/>
                </a:solidFill>
              </a:rPr>
              <a:t>operator overloading</a:t>
            </a:r>
            <a:r>
              <a:rPr lang="en-US" altLang="zh-CN"/>
              <a:t> is and how it makes programs more readable and programming more convenient.</a:t>
            </a:r>
          </a:p>
          <a:p>
            <a:pPr eaLnBrk="1" hangingPunct="1"/>
            <a:r>
              <a:rPr lang="en-US" altLang="zh-CN"/>
              <a:t>To redefine (overload) operators to work with objects of user-defined classes.</a:t>
            </a:r>
          </a:p>
          <a:p>
            <a:pPr eaLnBrk="1" hangingPunct="1"/>
            <a:r>
              <a:rPr lang="en-US" altLang="zh-CN"/>
              <a:t>The differences between overloading</a:t>
            </a:r>
            <a:r>
              <a:rPr lang="en-US" altLang="zh-CN">
                <a:solidFill>
                  <a:srgbClr val="FF0000"/>
                </a:solidFill>
              </a:rPr>
              <a:t> unary</a:t>
            </a:r>
            <a:r>
              <a:rPr lang="en-US" altLang="zh-CN"/>
              <a:t> and </a:t>
            </a:r>
            <a:r>
              <a:rPr lang="en-US" altLang="zh-CN">
                <a:solidFill>
                  <a:srgbClr val="FF0000"/>
                </a:solidFill>
              </a:rPr>
              <a:t>binary</a:t>
            </a:r>
            <a:r>
              <a:rPr lang="en-US" altLang="zh-CN"/>
              <a:t> operators.</a:t>
            </a:r>
          </a:p>
          <a:p>
            <a:pPr eaLnBrk="1" hangingPunct="1"/>
            <a:r>
              <a:rPr lang="en-US" altLang="zh-CN"/>
              <a:t>To </a:t>
            </a:r>
            <a:r>
              <a:rPr lang="en-US" altLang="zh-CN">
                <a:solidFill>
                  <a:srgbClr val="FF0000"/>
                </a:solidFill>
              </a:rPr>
              <a:t>convert </a:t>
            </a:r>
            <a:r>
              <a:rPr lang="en-US" altLang="zh-CN"/>
              <a:t>objects from one class to another class.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When to, and when not to</a:t>
            </a:r>
            <a:r>
              <a:rPr lang="en-US" altLang="zh-CN"/>
              <a:t>, overload operators.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933B228-E99E-43B6-8F8A-C4D70CBBC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860425"/>
          </a:xfrm>
          <a:noFill/>
        </p:spPr>
        <p:txBody>
          <a:bodyPr/>
          <a:lstStyle/>
          <a:p>
            <a:pPr eaLnBrk="1" hangingPunct="1"/>
            <a:r>
              <a:rPr lang="en-US" altLang="en-US" sz="2800"/>
              <a:t>11.3 Operator Functions as Class Members vs. Global Functions</a:t>
            </a:r>
            <a:r>
              <a:rPr lang="en-US" altLang="zh-CN" sz="2800"/>
              <a:t>                                  --- </a:t>
            </a:r>
            <a:r>
              <a:rPr lang="zh-CN" altLang="en-US" sz="2800"/>
              <a:t>设计原则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1F457A3-0298-4F36-ABDD-58A6FF7A4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9"/>
            <a:ext cx="8410575" cy="3176587"/>
          </a:xfrm>
        </p:spPr>
        <p:txBody>
          <a:bodyPr/>
          <a:lstStyle/>
          <a:p>
            <a:pPr marL="533400" indent="-533400" eaLnBrk="1" hangingPunct="1">
              <a:buClr>
                <a:srgbClr val="FF00FF"/>
              </a:buClr>
              <a:buSzTx/>
              <a:buFont typeface="Wingdings 2" panose="05020102010507070707" pitchFamily="18" charset="2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( ), [ ], -&gt;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赋值</a:t>
            </a:r>
            <a:r>
              <a:rPr lang="en-US" altLang="zh-CN" dirty="0">
                <a:solidFill>
                  <a:srgbClr val="FF0000"/>
                </a:solidFill>
              </a:rPr>
              <a:t>(=, +=, -=</a:t>
            </a:r>
            <a:r>
              <a:rPr lang="zh-CN" altLang="en-US" dirty="0">
                <a:solidFill>
                  <a:srgbClr val="FF0000"/>
                </a:solidFill>
              </a:rPr>
              <a:t>等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运算符</a:t>
            </a:r>
            <a:r>
              <a:rPr lang="zh-CN" altLang="en-US" dirty="0">
                <a:solidFill>
                  <a:srgbClr val="FF0000"/>
                </a:solidFill>
              </a:rPr>
              <a:t>必须</a:t>
            </a:r>
            <a:r>
              <a:rPr lang="zh-CN" altLang="en-US" dirty="0"/>
              <a:t>重载为成员函数</a:t>
            </a:r>
            <a:endParaRPr lang="en-US" altLang="zh-CN" dirty="0"/>
          </a:p>
          <a:p>
            <a:pPr marL="919163" lvl="1" indent="-533400" eaLnBrk="1" hangingPunct="1">
              <a:buClr>
                <a:srgbClr val="FF00FF"/>
              </a:buClr>
              <a:buSzTx/>
              <a:buNone/>
              <a:defRPr/>
            </a:pPr>
            <a:r>
              <a:rPr lang="zh-CN" altLang="en-US" dirty="0"/>
              <a:t>  </a:t>
            </a:r>
            <a:endParaRPr lang="en-US" altLang="zh-CN" dirty="0"/>
          </a:p>
          <a:p>
            <a:pPr marL="533400" indent="-533400" eaLnBrk="1" hangingPunct="1">
              <a:buClr>
                <a:srgbClr val="FF00FF"/>
              </a:buClr>
              <a:buSzTx/>
              <a:buFont typeface="Wingdings 2" panose="05020102010507070707" pitchFamily="18" charset="2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&gt;&gt;, &lt;&lt;</a:t>
            </a:r>
            <a:r>
              <a:rPr lang="zh-CN" altLang="en-US" dirty="0"/>
              <a:t>和需要支持</a:t>
            </a:r>
            <a:r>
              <a:rPr lang="zh-CN" altLang="en-US" dirty="0">
                <a:solidFill>
                  <a:srgbClr val="FF0000"/>
                </a:solidFill>
              </a:rPr>
              <a:t>交换律</a:t>
            </a:r>
            <a:r>
              <a:rPr lang="en-US" altLang="zh-CN" dirty="0"/>
              <a:t>(Commutative)</a:t>
            </a:r>
            <a:r>
              <a:rPr lang="zh-CN" altLang="en-US" dirty="0"/>
              <a:t>的运算符重载为全局函数</a:t>
            </a:r>
            <a:endParaRPr lang="en-US" altLang="zh-CN" dirty="0"/>
          </a:p>
          <a:p>
            <a:pPr marL="936625" lvl="1" indent="-457200" eaLnBrk="1" hangingPunct="1">
              <a:buClr>
                <a:srgbClr val="FF00FF"/>
              </a:buClr>
              <a:buSzTx/>
              <a:buFont typeface="Wingdings 2" panose="05020102010507070707" pitchFamily="18" charset="2"/>
              <a:buAutoNum type="arabicPeriod"/>
              <a:defRPr/>
            </a:pPr>
            <a:endParaRPr lang="en-US" altLang="zh-CN" dirty="0"/>
          </a:p>
          <a:p>
            <a:pPr marL="533400" indent="-533400" eaLnBrk="1" hangingPunct="1">
              <a:buClr>
                <a:srgbClr val="FF00FF"/>
              </a:buClr>
              <a:buSzTx/>
              <a:buFont typeface="Wingdings 2" panose="05020102010507070707" pitchFamily="18" charset="2"/>
              <a:buAutoNum type="arabicPeriod"/>
              <a:defRPr/>
            </a:pPr>
            <a:r>
              <a:rPr lang="zh-CN" altLang="en-US" dirty="0"/>
              <a:t>其余运算符可以选择重载为成员或全局函数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9C124B2-EAB9-4F74-8BEA-908DA1E43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Topics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A9EB166-DEBB-49C0-B632-8385969E0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763000" cy="5964238"/>
          </a:xfrm>
          <a:noFill/>
        </p:spPr>
        <p:txBody>
          <a:bodyPr/>
          <a:lstStyle/>
          <a:p>
            <a:pPr eaLnBrk="1" hangingPunct="1"/>
            <a:r>
              <a:rPr lang="en-US" altLang="zh-CN" sz="2400"/>
              <a:t>11.1 Introduction</a:t>
            </a:r>
          </a:p>
          <a:p>
            <a:pPr eaLnBrk="1" hangingPunct="1"/>
            <a:r>
              <a:rPr lang="en-US" altLang="zh-CN" sz="2400"/>
              <a:t>11.2 Fundamentals &amp; Restrictions</a:t>
            </a:r>
          </a:p>
          <a:p>
            <a:pPr eaLnBrk="1" hangingPunct="1"/>
            <a:r>
              <a:rPr lang="en-US" altLang="zh-CN" sz="2400"/>
              <a:t>11.3 Operator Functions as Class Members vs. Global Functions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11.4 Overloading Stream Insertion and Stream Extraction Operators</a:t>
            </a:r>
          </a:p>
          <a:p>
            <a:pPr eaLnBrk="1" hangingPunct="1"/>
            <a:r>
              <a:rPr lang="en-US" altLang="zh-CN" sz="2400"/>
              <a:t>11.5 Overloading Unary Operators</a:t>
            </a:r>
          </a:p>
          <a:p>
            <a:pPr eaLnBrk="1" hangingPunct="1"/>
            <a:r>
              <a:rPr lang="en-US" altLang="zh-CN" sz="2400"/>
              <a:t>11.6 Overloading Binary Operators</a:t>
            </a:r>
          </a:p>
          <a:p>
            <a:pPr eaLnBrk="1" hangingPunct="1"/>
            <a:r>
              <a:rPr lang="en-US" altLang="zh-CN" sz="2400"/>
              <a:t>11.7 Case Study: Array Class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/>
              <a:t>11.8 Converting between types</a:t>
            </a:r>
            <a:endParaRPr lang="zh-CN" altLang="en-US" sz="2400"/>
          </a:p>
          <a:p>
            <a:pPr eaLnBrk="1" hangingPunct="1"/>
            <a:r>
              <a:rPr lang="en-US" altLang="zh-CN" sz="2400"/>
              <a:t>11.9 Case Study: String Class</a:t>
            </a:r>
          </a:p>
          <a:p>
            <a:pPr eaLnBrk="1" hangingPunct="1"/>
            <a:r>
              <a:rPr lang="en-US" altLang="zh-CN" sz="2400"/>
              <a:t>11.10 Standard Library Class string(self study)</a:t>
            </a:r>
          </a:p>
          <a:p>
            <a:pPr eaLnBrk="1" hangingPunct="1"/>
            <a:r>
              <a:rPr lang="en-US" altLang="zh-CN" sz="2400"/>
              <a:t>11.11 Overloading ++ and </a:t>
            </a:r>
            <a:r>
              <a:rPr lang="en-US" altLang="zh-CN" sz="2400">
                <a:latin typeface="Arial" panose="020B0604020202020204" pitchFamily="34" charset="0"/>
              </a:rPr>
              <a:t>––</a:t>
            </a:r>
            <a:r>
              <a:rPr lang="en-US" altLang="zh-CN" sz="2400"/>
              <a:t>(self study)</a:t>
            </a:r>
          </a:p>
          <a:p>
            <a:pPr eaLnBrk="1" hangingPunct="1"/>
            <a:r>
              <a:rPr lang="en-US" altLang="zh-CN" sz="2400"/>
              <a:t>11.12 Case Study: A Date Class(self study)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3" name="AutoShape 5" descr="click on a class for detailed information">
            <a:extLst>
              <a:ext uri="{FF2B5EF4-FFF2-40B4-BE49-F238E27FC236}">
                <a16:creationId xmlns:a16="http://schemas.microsoft.com/office/drawing/2014/main" id="{1F75BFBA-2100-4CC7-84D0-8A4C5E6284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8439" y="2128839"/>
            <a:ext cx="6715125" cy="2600325"/>
          </a:xfrm>
          <a:prstGeom prst="rect">
            <a:avLst/>
          </a:prstGeom>
          <a:noFill/>
        </p:spPr>
        <p:txBody>
          <a:bodyPr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712135" name="AutoShape 7" descr="click on a class for detailed information">
            <a:extLst>
              <a:ext uri="{FF2B5EF4-FFF2-40B4-BE49-F238E27FC236}">
                <a16:creationId xmlns:a16="http://schemas.microsoft.com/office/drawing/2014/main" id="{E2025AA2-33E1-4125-9A78-7855D244D7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8439" y="2128839"/>
            <a:ext cx="6715125" cy="2600325"/>
          </a:xfrm>
          <a:prstGeom prst="rect">
            <a:avLst/>
          </a:prstGeom>
          <a:noFill/>
        </p:spPr>
        <p:txBody>
          <a:bodyPr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pic>
        <p:nvPicPr>
          <p:cNvPr id="32772" name="Picture 8">
            <a:extLst>
              <a:ext uri="{FF2B5EF4-FFF2-40B4-BE49-F238E27FC236}">
                <a16:creationId xmlns:a16="http://schemas.microsoft.com/office/drawing/2014/main" id="{34A9E1BF-7C74-4831-98CB-FB39DD3DF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382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78C76CD-5BA9-4319-86E3-AC6DDCF38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978729"/>
          </a:xfrm>
          <a:noFill/>
        </p:spPr>
        <p:txBody>
          <a:bodyPr/>
          <a:lstStyle/>
          <a:p>
            <a:pPr eaLnBrk="1" hangingPunct="1"/>
            <a:r>
              <a:rPr lang="en-US" altLang="en-US" sz="3200"/>
              <a:t>11.4 Overloading Stream Insertion and Stream Extraction Operators</a:t>
            </a:r>
            <a:endParaRPr lang="zh-CN" altLang="en-US" sz="320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98B0834-68A0-4F43-AFBA-7EE10079C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8"/>
            <a:ext cx="8410575" cy="4762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cout &lt;&lt; phone;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35861FA-D542-4318-9202-AF826570348F}"/>
              </a:ext>
            </a:extLst>
          </p:cNvPr>
          <p:cNvGrpSpPr>
            <a:grpSpLocks/>
          </p:cNvGrpSpPr>
          <p:nvPr/>
        </p:nvGrpSpPr>
        <p:grpSpPr bwMode="auto">
          <a:xfrm>
            <a:off x="1752601" y="1904999"/>
            <a:ext cx="4003675" cy="1797050"/>
            <a:chOff x="144" y="1200"/>
            <a:chExt cx="2522" cy="1132"/>
          </a:xfrm>
        </p:grpSpPr>
        <p:sp>
          <p:nvSpPr>
            <p:cNvPr id="1674247" name="Text Box 7">
              <a:extLst>
                <a:ext uri="{FF2B5EF4-FFF2-40B4-BE49-F238E27FC236}">
                  <a16:creationId xmlns:a16="http://schemas.microsoft.com/office/drawing/2014/main" id="{047838E2-B1DC-415D-A20B-CB2A4CD52627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144" y="2064"/>
              <a:ext cx="2522" cy="268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cout.operator&lt;&lt;( phone );</a:t>
              </a:r>
              <a:endPara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74248" name="Line 8">
              <a:extLst>
                <a:ext uri="{FF2B5EF4-FFF2-40B4-BE49-F238E27FC236}">
                  <a16:creationId xmlns:a16="http://schemas.microsoft.com/office/drawing/2014/main" id="{992BA9B5-4D78-4BA3-8BB1-79E39254A258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1440" y="1200"/>
              <a:ext cx="0" cy="81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3B9E0ED2-5BBE-4C19-B865-CF11BE792B12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1904999"/>
            <a:ext cx="5992813" cy="1384300"/>
            <a:chOff x="1584" y="1200"/>
            <a:chExt cx="3775" cy="872"/>
          </a:xfrm>
        </p:grpSpPr>
        <p:sp>
          <p:nvSpPr>
            <p:cNvPr id="1674250" name="Text Box 10">
              <a:extLst>
                <a:ext uri="{FF2B5EF4-FFF2-40B4-BE49-F238E27FC236}">
                  <a16:creationId xmlns:a16="http://schemas.microsoft.com/office/drawing/2014/main" id="{6DAC0772-3004-4C00-A89D-E00C52E94955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2784" y="1804"/>
              <a:ext cx="2575" cy="268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operator&lt;&lt;( cout, phone );</a:t>
              </a:r>
              <a:endPara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74251" name="Line 11">
              <a:extLst>
                <a:ext uri="{FF2B5EF4-FFF2-40B4-BE49-F238E27FC236}">
                  <a16:creationId xmlns:a16="http://schemas.microsoft.com/office/drawing/2014/main" id="{76CEA8E9-38F2-48C0-BE7D-B804C90C3371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1584" y="1200"/>
              <a:ext cx="2496" cy="5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AF5BA657-333E-4FFB-966B-D6A4313E7F57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2438400"/>
            <a:ext cx="533400" cy="533400"/>
            <a:chOff x="960" y="3408"/>
            <a:chExt cx="336" cy="336"/>
          </a:xfrm>
        </p:grpSpPr>
        <p:sp>
          <p:nvSpPr>
            <p:cNvPr id="1674256" name="Line 16">
              <a:extLst>
                <a:ext uri="{FF2B5EF4-FFF2-40B4-BE49-F238E27FC236}">
                  <a16:creationId xmlns:a16="http://schemas.microsoft.com/office/drawing/2014/main" id="{725EC9E8-F0A1-4A48-AF7D-2021057EECF4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960" y="3408"/>
              <a:ext cx="33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674257" name="Line 17">
              <a:extLst>
                <a:ext uri="{FF2B5EF4-FFF2-40B4-BE49-F238E27FC236}">
                  <a16:creationId xmlns:a16="http://schemas.microsoft.com/office/drawing/2014/main" id="{16F65C77-6224-4BD6-AE5C-AD323859B2BD}"/>
                </a:ext>
              </a:extLst>
            </p:cNvPr>
            <p:cNvSpPr>
              <a:spLocks noChangeShapeType="1"/>
            </p:cNvSpPr>
            <p:nvPr/>
          </p:nvSpPr>
          <p:spPr bwMode="black">
            <a:xfrm flipH="1">
              <a:off x="960" y="3408"/>
              <a:ext cx="33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192FC6F6-9B34-4DF6-A938-65CC63B2621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562600"/>
            <a:ext cx="4533900" cy="869950"/>
            <a:chOff x="2652" y="3504"/>
            <a:chExt cx="2856" cy="548"/>
          </a:xfrm>
        </p:grpSpPr>
        <p:sp>
          <p:nvSpPr>
            <p:cNvPr id="33804" name="WordArt 22">
              <a:extLst>
                <a:ext uri="{FF2B5EF4-FFF2-40B4-BE49-F238E27FC236}">
                  <a16:creationId xmlns:a16="http://schemas.microsoft.com/office/drawing/2014/main" id="{112ADF9D-0B54-4718-991B-F5CCD3CE551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black">
            <a:xfrm>
              <a:off x="2652" y="3570"/>
              <a:ext cx="884" cy="482"/>
            </a:xfrm>
            <a:prstGeom prst="rect">
              <a:avLst/>
            </a:prstGeom>
          </p:spPr>
          <p:txBody>
            <a:bodyPr wrap="none" fromWordArt="1">
              <a:prstTxWarp prst="textCurveUp">
                <a:avLst>
                  <a:gd name="adj" fmla="val 40356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effectLst>
                    <a:outerShdw dist="45791" dir="2021404" algn="ctr" rotWithShape="0">
                      <a:srgbClr val="808080">
                        <a:alpha val="79999"/>
                      </a:srgbClr>
                    </a:outerShdw>
                  </a:effectLst>
                  <a:latin typeface="宋体" panose="02010600030101010101" pitchFamily="2" charset="-122"/>
                </a:rPr>
                <a:t>程序解读</a:t>
              </a:r>
            </a:p>
          </p:txBody>
        </p:sp>
        <p:sp>
          <p:nvSpPr>
            <p:cNvPr id="1674263" name="Text Box 23">
              <a:extLst>
                <a:ext uri="{FF2B5EF4-FFF2-40B4-BE49-F238E27FC236}">
                  <a16:creationId xmlns:a16="http://schemas.microsoft.com/office/drawing/2014/main" id="{F5279E68-7F6F-4140-BC4C-E92CB42AE30F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 rot="-503946">
              <a:off x="3648" y="3504"/>
              <a:ext cx="1860" cy="34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320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 11.3-5</a:t>
              </a:r>
              <a:endParaRPr lang="zh-CN" altLang="en-US" sz="32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2EB76C2B-C958-4B12-87DF-B3D0C5ED233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276600"/>
            <a:ext cx="6705600" cy="2228850"/>
            <a:chOff x="1488" y="2064"/>
            <a:chExt cx="4224" cy="1404"/>
          </a:xfrm>
        </p:grpSpPr>
        <p:sp>
          <p:nvSpPr>
            <p:cNvPr id="1674258" name="Line 18">
              <a:extLst>
                <a:ext uri="{FF2B5EF4-FFF2-40B4-BE49-F238E27FC236}">
                  <a16:creationId xmlns:a16="http://schemas.microsoft.com/office/drawing/2014/main" id="{FB567189-7E9F-409D-9E7B-F9F12E357C43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4032" y="2064"/>
              <a:ext cx="0" cy="62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803" name="Rectangle 25">
              <a:extLst>
                <a:ext uri="{FF2B5EF4-FFF2-40B4-BE49-F238E27FC236}">
                  <a16:creationId xmlns:a16="http://schemas.microsoft.com/office/drawing/2014/main" id="{AE264C99-A35D-4207-9B2A-D7A2FED7CAC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488" y="2756"/>
              <a:ext cx="4224" cy="71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8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1pPr>
              <a:lvl2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4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0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buFont typeface="Wingdings 2" panose="05020102010507070707" pitchFamily="18" charset="2"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class PhoneNumber{</a:t>
              </a:r>
            </a:p>
            <a:p>
              <a:pPr lvl="1">
                <a:buFont typeface="Wingdings 2" panose="05020102010507070707" pitchFamily="18" charset="2"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    friend ostream </a:t>
              </a:r>
              <a:r>
                <a:rPr lang="en-US" altLang="zh-CN" sz="1600">
                  <a:solidFill>
                    <a:srgbClr val="FF0000"/>
                  </a:solidFill>
                </a:rPr>
                <a:t>&amp;</a:t>
              </a:r>
              <a:r>
                <a:rPr lang="en-US" altLang="zh-CN" sz="1600">
                  <a:solidFill>
                    <a:srgbClr val="FFFF00"/>
                  </a:solidFill>
                </a:rPr>
                <a:t>operator&lt;&lt;</a:t>
              </a:r>
              <a:r>
                <a:rPr lang="en-US" altLang="zh-CN" sz="1600">
                  <a:solidFill>
                    <a:schemeClr val="tx1"/>
                  </a:solidFill>
                </a:rPr>
                <a:t>(ostream&amp;, const PhoneNumber &amp;)</a:t>
              </a:r>
            </a:p>
            <a:p>
              <a:pPr lvl="1">
                <a:buFont typeface="Wingdings 2" panose="05020102010507070707" pitchFamily="18" charset="2"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};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EA00BBB-35DE-4EB9-861F-666C4D0A3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80088"/>
            <a:ext cx="50292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00FF"/>
                </a:solidFill>
              </a:rPr>
              <a:t>注意类头文件的友元声明、友元函数实现以及运算符调用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5C0ADB8-61F8-454F-84FA-3446593F9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978729"/>
          </a:xfrm>
          <a:noFill/>
        </p:spPr>
        <p:txBody>
          <a:bodyPr/>
          <a:lstStyle/>
          <a:p>
            <a:pPr eaLnBrk="1" hangingPunct="1"/>
            <a:r>
              <a:rPr lang="en-US" altLang="en-US" sz="3200"/>
              <a:t>11.4 Overloading Stream Insertion and Stream Extraction Operators</a:t>
            </a:r>
            <a:endParaRPr lang="zh-CN" altLang="en-US" sz="32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EA2AEB-8D92-4027-905B-9319EB5D0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714501"/>
            <a:ext cx="8410575" cy="4708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/>
              <a:t>cout</a:t>
            </a:r>
            <a:r>
              <a:rPr lang="en-US" altLang="zh-CN" dirty="0"/>
              <a:t> &lt;&lt; phone;</a:t>
            </a:r>
          </a:p>
          <a:p>
            <a:pPr marL="822325" lvl="2" indent="-447675" eaLnBrk="1" hangingPunct="1">
              <a:defRPr/>
            </a:pPr>
            <a:r>
              <a:rPr lang="zh-CN" altLang="en-US" sz="2400" dirty="0"/>
              <a:t>左值为</a:t>
            </a:r>
            <a:r>
              <a:rPr lang="en-US" altLang="zh-CN" sz="2400" dirty="0" err="1">
                <a:solidFill>
                  <a:srgbClr val="FF0000"/>
                </a:solidFill>
              </a:rPr>
              <a:t>ostream</a:t>
            </a:r>
            <a:r>
              <a:rPr lang="en-US" altLang="zh-CN" sz="2400" dirty="0">
                <a:solidFill>
                  <a:srgbClr val="FF0000"/>
                </a:solidFill>
              </a:rPr>
              <a:t> &amp; </a:t>
            </a:r>
          </a:p>
          <a:p>
            <a:pPr marL="822325" lvl="2" indent="-447675" eaLnBrk="1" hangingPunct="1">
              <a:defRPr/>
            </a:pPr>
            <a:r>
              <a:rPr lang="en-US" altLang="zh-CN" sz="2400" dirty="0" err="1"/>
              <a:t>cout</a:t>
            </a:r>
            <a:r>
              <a:rPr lang="en-US" altLang="zh-CN" sz="2400" dirty="0"/>
              <a:t> &lt;&lt; phone1 &lt;&lt; phone2;</a:t>
            </a:r>
          </a:p>
          <a:p>
            <a:pPr marL="447675" lvl="1" indent="-447675" eaLnBrk="1" hangingPunct="1">
              <a:defRPr/>
            </a:pPr>
            <a:r>
              <a:rPr lang="en-US" altLang="zh-CN" sz="2800" dirty="0" err="1"/>
              <a:t>cin</a:t>
            </a:r>
            <a:r>
              <a:rPr lang="en-US" altLang="zh-CN" sz="2800" dirty="0"/>
              <a:t> &gt;&gt; phone;</a:t>
            </a:r>
          </a:p>
          <a:p>
            <a:pPr marL="822325" lvl="2" indent="-447675" eaLnBrk="1" hangingPunct="1">
              <a:defRPr/>
            </a:pPr>
            <a:r>
              <a:rPr lang="zh-CN" altLang="en-US" sz="2400" dirty="0"/>
              <a:t>左值为</a:t>
            </a:r>
            <a:r>
              <a:rPr lang="en-US" altLang="zh-CN" sz="2400" dirty="0" err="1">
                <a:solidFill>
                  <a:srgbClr val="FF0000"/>
                </a:solidFill>
              </a:rPr>
              <a:t>istream</a:t>
            </a:r>
            <a:r>
              <a:rPr lang="en-US" altLang="zh-CN" sz="2400" dirty="0">
                <a:solidFill>
                  <a:srgbClr val="FF0000"/>
                </a:solidFill>
              </a:rPr>
              <a:t> &amp;</a:t>
            </a:r>
          </a:p>
          <a:p>
            <a:pPr marL="822325" lvl="2" indent="-447675" eaLnBrk="1" hangingPunct="1">
              <a:defRPr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phone1 &gt;&gt; phone2;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61912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必须要定义为全局函数！ </a:t>
            </a:r>
            <a:endParaRPr lang="en-US" altLang="zh-CN" dirty="0">
              <a:solidFill>
                <a:srgbClr val="FF0000"/>
              </a:solidFill>
            </a:endParaRPr>
          </a:p>
          <a:p>
            <a:pPr marL="61912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虚悬引用（针对临时对象返回引用）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/>
              <a:t>注意</a:t>
            </a:r>
            <a:r>
              <a:rPr lang="en-US" altLang="zh-CN" dirty="0"/>
              <a:t>&lt;&lt;</a:t>
            </a:r>
            <a:r>
              <a:rPr lang="zh-CN" altLang="en-US" dirty="0"/>
              <a:t>和</a:t>
            </a:r>
            <a:r>
              <a:rPr lang="en-US" altLang="zh-CN" dirty="0"/>
              <a:t>&gt;&gt;</a:t>
            </a:r>
            <a:r>
              <a:rPr lang="zh-CN" altLang="en-US" dirty="0"/>
              <a:t>函数形参中</a:t>
            </a:r>
            <a:r>
              <a:rPr lang="en-US" altLang="zh-CN" dirty="0" err="1"/>
              <a:t>PhoneNumber</a:t>
            </a:r>
            <a:r>
              <a:rPr lang="zh-CN" altLang="en-US" dirty="0"/>
              <a:t>的不同类型</a:t>
            </a:r>
            <a:r>
              <a:rPr lang="en-US" altLang="zh-CN" dirty="0"/>
              <a:t>(</a:t>
            </a:r>
            <a:r>
              <a:rPr lang="zh-CN" altLang="en-US" dirty="0"/>
              <a:t>见图</a:t>
            </a:r>
            <a:r>
              <a:rPr lang="en-US" altLang="zh-CN" dirty="0"/>
              <a:t>11.3 15-16</a:t>
            </a:r>
            <a:r>
              <a:rPr lang="zh-CN" altLang="en-US" dirty="0"/>
              <a:t>行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C1A6EFB-C9C1-4182-B5CC-6F1B45C0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28600"/>
            <a:ext cx="8382000" cy="979488"/>
          </a:xfrm>
        </p:spPr>
        <p:txBody>
          <a:bodyPr/>
          <a:lstStyle/>
          <a:p>
            <a:pPr eaLnBrk="1" hangingPunct="1"/>
            <a:r>
              <a:rPr lang="en-US" altLang="en-US" sz="3200"/>
              <a:t>11.4 Overloading Stream Insertion and Stream Extraction Operators</a:t>
            </a:r>
            <a:endParaRPr lang="zh-CN" altLang="en-US" sz="3200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72625674-BB8D-4186-A32B-AEF92AB4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1" y="1417639"/>
            <a:ext cx="8410575" cy="5133975"/>
          </a:xfrm>
        </p:spPr>
        <p:txBody>
          <a:bodyPr/>
          <a:lstStyle/>
          <a:p>
            <a:r>
              <a:rPr lang="zh-CN" altLang="en-US"/>
              <a:t>存在隐患（</a:t>
            </a:r>
            <a:r>
              <a:rPr lang="en-US" altLang="zh-CN"/>
              <a:t>&gt;&gt;</a:t>
            </a:r>
            <a:r>
              <a:rPr lang="zh-CN" altLang="en-US"/>
              <a:t>）* 图</a:t>
            </a:r>
            <a:r>
              <a:rPr lang="en-US" altLang="zh-CN"/>
              <a:t>11.4</a:t>
            </a:r>
          </a:p>
          <a:p>
            <a:pPr lvl="1"/>
            <a:r>
              <a:rPr lang="zh-CN" altLang="en-US"/>
              <a:t>从缓存中获取信息</a:t>
            </a:r>
            <a:endParaRPr lang="en-US" altLang="zh-CN"/>
          </a:p>
          <a:p>
            <a:pPr lvl="2"/>
            <a:r>
              <a:rPr lang="zh-CN" altLang="en-US"/>
              <a:t>采用</a:t>
            </a:r>
            <a:r>
              <a:rPr lang="en-US" altLang="zh-CN"/>
              <a:t>setw</a:t>
            </a:r>
            <a:r>
              <a:rPr lang="zh-CN" altLang="en-US"/>
              <a:t>及</a:t>
            </a:r>
            <a:r>
              <a:rPr lang="en-US" altLang="zh-CN"/>
              <a:t>ignore</a:t>
            </a:r>
            <a:r>
              <a:rPr lang="zh-CN" altLang="en-US"/>
              <a:t>函数精确控制</a:t>
            </a:r>
            <a:endParaRPr lang="en-US" altLang="zh-CN"/>
          </a:p>
          <a:p>
            <a:pPr lvl="2"/>
            <a:r>
              <a:rPr lang="zh-CN" altLang="en-US"/>
              <a:t>空格间隔多个输入</a:t>
            </a:r>
            <a:endParaRPr lang="en-US" altLang="zh-CN"/>
          </a:p>
          <a:p>
            <a:pPr lvl="1"/>
            <a:r>
              <a:rPr lang="zh-CN" altLang="en-US"/>
              <a:t>输入类型不正确</a:t>
            </a:r>
            <a:endParaRPr lang="en-US" altLang="zh-CN"/>
          </a:p>
          <a:p>
            <a:pPr lvl="1"/>
            <a:r>
              <a:rPr lang="zh-CN" altLang="en-US"/>
              <a:t>解决方法</a:t>
            </a:r>
            <a:endParaRPr lang="en-US" altLang="zh-CN"/>
          </a:p>
          <a:p>
            <a:pPr lvl="2"/>
            <a:r>
              <a:rPr lang="zh-CN" altLang="en-US"/>
              <a:t>判断</a:t>
            </a:r>
            <a:r>
              <a:rPr lang="en-US" altLang="zh-CN"/>
              <a:t>cin</a:t>
            </a:r>
            <a:r>
              <a:rPr lang="zh-CN" altLang="en-US"/>
              <a:t>流是否正常</a:t>
            </a:r>
            <a:endParaRPr lang="en-US" altLang="zh-CN"/>
          </a:p>
          <a:p>
            <a:pPr lvl="2">
              <a:buFont typeface="Wingdings 2" panose="05020102010507070707" pitchFamily="18" charset="2"/>
              <a:buNone/>
            </a:pPr>
            <a:r>
              <a:rPr lang="en-US" altLang="zh-CN"/>
              <a:t>	if(cin)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zh-CN"/>
              <a:t>	if(cin.fail())</a:t>
            </a:r>
          </a:p>
          <a:p>
            <a:pPr lvl="2"/>
            <a:r>
              <a:rPr lang="zh-CN" altLang="en-US"/>
              <a:t>清空标志位及缓存</a:t>
            </a:r>
            <a:endParaRPr lang="en-US" altLang="zh-CN"/>
          </a:p>
          <a:p>
            <a:pPr lvl="2">
              <a:buFont typeface="Wingdings 2" panose="05020102010507070707" pitchFamily="18" charset="2"/>
              <a:buNone/>
            </a:pPr>
            <a:r>
              <a:rPr lang="en-US" altLang="zh-CN"/>
              <a:t>	cin.clear();//</a:t>
            </a:r>
            <a:r>
              <a:rPr lang="zh-CN" altLang="en-US"/>
              <a:t>清除错误状态</a:t>
            </a:r>
            <a:endParaRPr lang="en-US" altLang="zh-CN"/>
          </a:p>
          <a:p>
            <a:pPr lvl="2">
              <a:buFont typeface="Wingdings 2" panose="05020102010507070707" pitchFamily="18" charset="2"/>
              <a:buNone/>
            </a:pPr>
            <a:r>
              <a:rPr lang="en-US" altLang="zh-CN"/>
              <a:t>	flushall();//</a:t>
            </a:r>
            <a:r>
              <a:rPr lang="zh-CN" altLang="en-US"/>
              <a:t>清除缓存</a:t>
            </a:r>
            <a:endParaRPr lang="en-US" altLang="zh-CN"/>
          </a:p>
          <a:p>
            <a:pPr lvl="2"/>
            <a:endParaRPr lang="en-US" altLang="zh-CN"/>
          </a:p>
        </p:txBody>
      </p:sp>
      <p:pic>
        <p:nvPicPr>
          <p:cNvPr id="26628" name="Picture 4" descr="C:\Users\dftalent\AppData\Roaming\Tencent\Users\34848281\QQ\WinTemp\RichOle\DLAV%%PXBYS0Y_NB2D~RN4A.jpg">
            <a:extLst>
              <a:ext uri="{FF2B5EF4-FFF2-40B4-BE49-F238E27FC236}">
                <a16:creationId xmlns:a16="http://schemas.microsoft.com/office/drawing/2014/main" id="{0F40AA27-CACB-4B55-9900-8B24195FB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81400"/>
            <a:ext cx="43005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38FF40-C32D-4CEC-B1FD-A74C02959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572000"/>
            <a:ext cx="2286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输入：</a:t>
            </a:r>
            <a:r>
              <a:rPr lang="en-US" altLang="zh-CN">
                <a:solidFill>
                  <a:srgbClr val="FF0000"/>
                </a:solidFill>
              </a:rPr>
              <a:t>a</a:t>
            </a:r>
          </a:p>
          <a:p>
            <a:pPr algn="ctr"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0000"/>
                </a:solidFill>
              </a:rPr>
              <a:t>程序死循环运行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07FD6CE-936B-4E74-B54E-03ADE448F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Topics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79BC6B2-08DA-4AEC-AF65-A10301DAD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763000" cy="5964238"/>
          </a:xfrm>
          <a:noFill/>
        </p:spPr>
        <p:txBody>
          <a:bodyPr/>
          <a:lstStyle/>
          <a:p>
            <a:pPr eaLnBrk="1" hangingPunct="1"/>
            <a:r>
              <a:rPr lang="en-US" altLang="zh-CN" sz="2400"/>
              <a:t>11.1 Introduction</a:t>
            </a:r>
          </a:p>
          <a:p>
            <a:pPr eaLnBrk="1" hangingPunct="1"/>
            <a:r>
              <a:rPr lang="en-US" altLang="zh-CN" sz="2400"/>
              <a:t>11.2 Fundamentals &amp; Restrictions</a:t>
            </a:r>
          </a:p>
          <a:p>
            <a:pPr eaLnBrk="1" hangingPunct="1"/>
            <a:r>
              <a:rPr lang="en-US" altLang="zh-CN" sz="2400"/>
              <a:t>11.3 Operator Functions as Class Members vs. Global Functions</a:t>
            </a:r>
          </a:p>
          <a:p>
            <a:pPr eaLnBrk="1" hangingPunct="1"/>
            <a:r>
              <a:rPr lang="en-US" altLang="zh-CN" sz="2400"/>
              <a:t>11.4 Overloading Stream Insertion and Stream Extraction Operators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11.5 Overloading Unary Operators</a:t>
            </a:r>
          </a:p>
          <a:p>
            <a:pPr eaLnBrk="1" hangingPunct="1"/>
            <a:r>
              <a:rPr lang="en-US" altLang="zh-CN" sz="2400"/>
              <a:t>11.6 Overloading Binary Operators</a:t>
            </a:r>
          </a:p>
          <a:p>
            <a:pPr eaLnBrk="1" hangingPunct="1"/>
            <a:r>
              <a:rPr lang="en-US" altLang="zh-CN" sz="2400"/>
              <a:t>11.7 Case Study: Array Class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/>
              <a:t>11.8 Converting between types</a:t>
            </a:r>
            <a:endParaRPr lang="zh-CN" altLang="en-US" sz="2400"/>
          </a:p>
          <a:p>
            <a:pPr eaLnBrk="1" hangingPunct="1"/>
            <a:r>
              <a:rPr lang="en-US" altLang="zh-CN" sz="2400"/>
              <a:t>11.9 Case Study: String Class</a:t>
            </a:r>
          </a:p>
          <a:p>
            <a:pPr eaLnBrk="1" hangingPunct="1"/>
            <a:r>
              <a:rPr lang="en-US" altLang="zh-CN" sz="2400"/>
              <a:t>11.10 Standard Library Class string(self study)</a:t>
            </a:r>
          </a:p>
          <a:p>
            <a:pPr eaLnBrk="1" hangingPunct="1"/>
            <a:r>
              <a:rPr lang="en-US" altLang="zh-CN" sz="2400"/>
              <a:t>11.11 Overloading ++ and </a:t>
            </a:r>
            <a:r>
              <a:rPr lang="en-US" altLang="zh-CN" sz="2400">
                <a:latin typeface="Arial" panose="020B0604020202020204" pitchFamily="34" charset="0"/>
              </a:rPr>
              <a:t>––</a:t>
            </a:r>
            <a:r>
              <a:rPr lang="en-US" altLang="zh-CN" sz="2400"/>
              <a:t>(self study)</a:t>
            </a:r>
          </a:p>
          <a:p>
            <a:pPr eaLnBrk="1" hangingPunct="1"/>
            <a:r>
              <a:rPr lang="en-US" altLang="zh-CN" sz="2400"/>
              <a:t>11.12 Case Study: A Date Class(self study)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48DF065-3E7A-4C4E-8239-0906B7041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646331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11.5 Overloading Unary Operators</a:t>
            </a:r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5758824-E360-4431-9627-DBE2DEDB1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789113"/>
            <a:ext cx="8410575" cy="3490912"/>
          </a:xfrm>
          <a:noFill/>
        </p:spPr>
        <p:txBody>
          <a:bodyPr/>
          <a:lstStyle/>
          <a:p>
            <a:pPr eaLnBrk="1" hangingPunct="1"/>
            <a:r>
              <a:rPr lang="zh-CN" altLang="en-US" sz="3600"/>
              <a:t>一元运算符重载</a:t>
            </a:r>
          </a:p>
          <a:p>
            <a:pPr lvl="1" eaLnBrk="1" hangingPunct="1"/>
            <a:r>
              <a:rPr lang="en-US" altLang="zh-CN" sz="3200"/>
              <a:t>As a non-static member function with </a:t>
            </a:r>
            <a:r>
              <a:rPr lang="en-US" altLang="zh-CN" sz="3200">
                <a:solidFill>
                  <a:srgbClr val="FF0000"/>
                </a:solidFill>
              </a:rPr>
              <a:t>no arguments</a:t>
            </a:r>
            <a:r>
              <a:rPr lang="en-US" altLang="zh-CN" sz="3200"/>
              <a:t> or as a </a:t>
            </a:r>
            <a:r>
              <a:rPr lang="en-US" altLang="zh-CN" sz="3200">
                <a:solidFill>
                  <a:srgbClr val="FF0000"/>
                </a:solidFill>
              </a:rPr>
              <a:t>global function</a:t>
            </a:r>
            <a:r>
              <a:rPr lang="en-US" altLang="zh-CN" sz="3200"/>
              <a:t> with </a:t>
            </a:r>
            <a:r>
              <a:rPr lang="en-US" altLang="zh-CN" sz="3200">
                <a:solidFill>
                  <a:srgbClr val="FF0000"/>
                </a:solidFill>
              </a:rPr>
              <a:t>one argument</a:t>
            </a:r>
            <a:r>
              <a:rPr lang="en-US" altLang="zh-CN" sz="3200"/>
              <a:t>; </a:t>
            </a:r>
          </a:p>
          <a:p>
            <a:pPr lvl="2" eaLnBrk="1" hangingPunct="1"/>
            <a:r>
              <a:rPr lang="zh-CN" altLang="en-US" sz="2800"/>
              <a:t>不带参数的成员函数</a:t>
            </a:r>
            <a:endParaRPr lang="en-US" altLang="zh-CN" sz="2800"/>
          </a:p>
          <a:p>
            <a:pPr lvl="2" eaLnBrk="1" hangingPunct="1"/>
            <a:r>
              <a:rPr lang="zh-CN" altLang="en-US" sz="2800"/>
              <a:t>带有一个参数的全局函数（参数为</a:t>
            </a:r>
            <a:r>
              <a:rPr lang="zh-CN" altLang="en-US" sz="2800">
                <a:solidFill>
                  <a:srgbClr val="FF0000"/>
                </a:solidFill>
              </a:rPr>
              <a:t>对象</a:t>
            </a:r>
            <a:r>
              <a:rPr lang="zh-CN" altLang="en-US" sz="2800"/>
              <a:t>或</a:t>
            </a:r>
            <a:r>
              <a:rPr lang="zh-CN" altLang="en-US" sz="2800">
                <a:solidFill>
                  <a:srgbClr val="FF0000"/>
                </a:solidFill>
              </a:rPr>
              <a:t>对象引用</a:t>
            </a:r>
            <a:r>
              <a:rPr lang="zh-CN" altLang="en-US" sz="2800"/>
              <a:t>）</a:t>
            </a:r>
            <a:endParaRPr lang="en-US" altLang="zh-CN" sz="280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D79ACAD-72AA-4DA7-81E7-887A2F585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646331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11.5 Overloading Unary Operators</a:t>
            </a:r>
            <a:endParaRPr lang="zh-CN" altLang="en-US"/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BEAF813C-70F2-4C7F-A663-058DF19E9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8"/>
            <a:ext cx="8410575" cy="4762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String s; </a:t>
            </a:r>
            <a:r>
              <a:rPr lang="en-US" altLang="zh-CN">
                <a:solidFill>
                  <a:srgbClr val="FF0000"/>
                </a:solidFill>
              </a:rPr>
              <a:t>!s</a:t>
            </a:r>
            <a:r>
              <a:rPr lang="zh-CN" altLang="en-US"/>
              <a:t>判断是否为空字符串 </a:t>
            </a:r>
          </a:p>
        </p:txBody>
      </p:sp>
      <p:sp>
        <p:nvSpPr>
          <p:cNvPr id="1679366" name="Text Box 6">
            <a:extLst>
              <a:ext uri="{FF2B5EF4-FFF2-40B4-BE49-F238E27FC236}">
                <a16:creationId xmlns:a16="http://schemas.microsoft.com/office/drawing/2014/main" id="{4F35C4CF-AA53-4239-8B4D-C313977A18D5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286001" y="3276600"/>
            <a:ext cx="208121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s.operator!();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367" name="Line 7">
            <a:extLst>
              <a:ext uri="{FF2B5EF4-FFF2-40B4-BE49-F238E27FC236}">
                <a16:creationId xmlns:a16="http://schemas.microsoft.com/office/drawing/2014/main" id="{8DFBF826-8B6E-488B-ABF5-D6C146F173EE}"/>
              </a:ext>
            </a:extLst>
          </p:cNvPr>
          <p:cNvSpPr>
            <a:spLocks noChangeShapeType="1"/>
          </p:cNvSpPr>
          <p:nvPr/>
        </p:nvSpPr>
        <p:spPr bwMode="black">
          <a:xfrm>
            <a:off x="3352800" y="1905000"/>
            <a:ext cx="0" cy="1295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679369" name="Text Box 9">
            <a:extLst>
              <a:ext uri="{FF2B5EF4-FFF2-40B4-BE49-F238E27FC236}">
                <a16:creationId xmlns:a16="http://schemas.microsoft.com/office/drawing/2014/main" id="{37967A4A-DAD2-43F9-ABAB-E6A2243FD48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676400" y="4800601"/>
            <a:ext cx="3352800" cy="14763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class String 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public: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bool operator!( ) const;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</p:txBody>
      </p:sp>
      <p:sp>
        <p:nvSpPr>
          <p:cNvPr id="1679370" name="Line 10">
            <a:extLst>
              <a:ext uri="{FF2B5EF4-FFF2-40B4-BE49-F238E27FC236}">
                <a16:creationId xmlns:a16="http://schemas.microsoft.com/office/drawing/2014/main" id="{08CC0DED-F30A-4719-BBC9-FB547169C49E}"/>
              </a:ext>
            </a:extLst>
          </p:cNvPr>
          <p:cNvSpPr>
            <a:spLocks noChangeShapeType="1"/>
          </p:cNvSpPr>
          <p:nvPr/>
        </p:nvSpPr>
        <p:spPr bwMode="black">
          <a:xfrm>
            <a:off x="3352800" y="3810000"/>
            <a:ext cx="0" cy="838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679372" name="Text Box 12">
            <a:extLst>
              <a:ext uri="{FF2B5EF4-FFF2-40B4-BE49-F238E27FC236}">
                <a16:creationId xmlns:a16="http://schemas.microsoft.com/office/drawing/2014/main" id="{D622FD61-88C5-4F0E-A0DC-5091D460E81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858000" y="2971800"/>
            <a:ext cx="216535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operator!( s );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373" name="Line 13">
            <a:extLst>
              <a:ext uri="{FF2B5EF4-FFF2-40B4-BE49-F238E27FC236}">
                <a16:creationId xmlns:a16="http://schemas.microsoft.com/office/drawing/2014/main" id="{A1CF67F5-4215-45FC-834A-313AB2EA1B65}"/>
              </a:ext>
            </a:extLst>
          </p:cNvPr>
          <p:cNvSpPr>
            <a:spLocks noChangeShapeType="1"/>
          </p:cNvSpPr>
          <p:nvPr/>
        </p:nvSpPr>
        <p:spPr bwMode="black">
          <a:xfrm>
            <a:off x="4038600" y="1905000"/>
            <a:ext cx="3962400" cy="91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679374" name="Text Box 14">
            <a:extLst>
              <a:ext uri="{FF2B5EF4-FFF2-40B4-BE49-F238E27FC236}">
                <a16:creationId xmlns:a16="http://schemas.microsoft.com/office/drawing/2014/main" id="{A2C7D038-28BD-4B0A-87CF-B82C20DF3E5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410200" y="4038601"/>
            <a:ext cx="5257800" cy="1109663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class String 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friend bool operator!( const String &amp;);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</p:txBody>
      </p:sp>
      <p:sp>
        <p:nvSpPr>
          <p:cNvPr id="1679375" name="Line 15">
            <a:extLst>
              <a:ext uri="{FF2B5EF4-FFF2-40B4-BE49-F238E27FC236}">
                <a16:creationId xmlns:a16="http://schemas.microsoft.com/office/drawing/2014/main" id="{C236FA57-7846-4B76-BC4B-DE4681EF6AF1}"/>
              </a:ext>
            </a:extLst>
          </p:cNvPr>
          <p:cNvSpPr>
            <a:spLocks noChangeShapeType="1"/>
          </p:cNvSpPr>
          <p:nvPr/>
        </p:nvSpPr>
        <p:spPr bwMode="black">
          <a:xfrm>
            <a:off x="7967663" y="342900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1162541-D887-475A-86CA-054E7EFB13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5867400"/>
            <a:ext cx="762000" cy="1588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301B607-2E34-4DD2-83EC-BA47EB4D29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4724400"/>
            <a:ext cx="762000" cy="1588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094A7CB-801A-42B6-AFFD-D8448DD98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Topics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057D816-692B-45BE-B299-43E089D26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763000" cy="5964238"/>
          </a:xfrm>
          <a:noFill/>
        </p:spPr>
        <p:txBody>
          <a:bodyPr/>
          <a:lstStyle/>
          <a:p>
            <a:pPr eaLnBrk="1" hangingPunct="1"/>
            <a:r>
              <a:rPr lang="en-US" altLang="zh-CN" sz="2400"/>
              <a:t>11.1 Introduction</a:t>
            </a:r>
          </a:p>
          <a:p>
            <a:pPr eaLnBrk="1" hangingPunct="1"/>
            <a:r>
              <a:rPr lang="en-US" altLang="zh-CN" sz="2400"/>
              <a:t>11.2 Fundamentals &amp; Restrictions</a:t>
            </a:r>
          </a:p>
          <a:p>
            <a:pPr eaLnBrk="1" hangingPunct="1"/>
            <a:r>
              <a:rPr lang="en-US" altLang="zh-CN" sz="2400"/>
              <a:t>11.3 Operator Functions as Class Members vs. Global Functions</a:t>
            </a:r>
          </a:p>
          <a:p>
            <a:pPr eaLnBrk="1" hangingPunct="1"/>
            <a:r>
              <a:rPr lang="en-US" altLang="zh-CN" sz="2400"/>
              <a:t>11.4 Overloading Stream Insertion and Stream Extraction Operators</a:t>
            </a:r>
          </a:p>
          <a:p>
            <a:pPr eaLnBrk="1" hangingPunct="1"/>
            <a:r>
              <a:rPr lang="en-US" altLang="zh-CN" sz="2400"/>
              <a:t>11.5 Overloading Unary Operators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11.6 Overloading Binary Operators</a:t>
            </a:r>
          </a:p>
          <a:p>
            <a:pPr eaLnBrk="1" hangingPunct="1"/>
            <a:r>
              <a:rPr lang="en-US" altLang="zh-CN" sz="2400"/>
              <a:t>11.7 Case Study: Array Class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/>
              <a:t>11.8 Converting between types</a:t>
            </a:r>
            <a:endParaRPr lang="zh-CN" altLang="en-US" sz="2400"/>
          </a:p>
          <a:p>
            <a:pPr eaLnBrk="1" hangingPunct="1"/>
            <a:r>
              <a:rPr lang="en-US" altLang="zh-CN" sz="2400"/>
              <a:t>11.9 Case Study: String Class</a:t>
            </a:r>
          </a:p>
          <a:p>
            <a:pPr eaLnBrk="1" hangingPunct="1"/>
            <a:r>
              <a:rPr lang="en-US" altLang="zh-CN" sz="2400"/>
              <a:t>11.10 Standard Library Class string(self study)</a:t>
            </a:r>
          </a:p>
          <a:p>
            <a:pPr eaLnBrk="1" hangingPunct="1"/>
            <a:r>
              <a:rPr lang="en-US" altLang="zh-CN" sz="2400"/>
              <a:t>11.11 Overloading ++ and </a:t>
            </a:r>
            <a:r>
              <a:rPr lang="en-US" altLang="zh-CN" sz="2400">
                <a:latin typeface="Arial" panose="020B0604020202020204" pitchFamily="34" charset="0"/>
              </a:rPr>
              <a:t>––</a:t>
            </a:r>
            <a:r>
              <a:rPr lang="en-US" altLang="zh-CN" sz="2400"/>
              <a:t>(self study)</a:t>
            </a:r>
          </a:p>
          <a:p>
            <a:pPr eaLnBrk="1" hangingPunct="1"/>
            <a:r>
              <a:rPr lang="en-US" altLang="zh-CN" sz="2400"/>
              <a:t>11.12 Case Study: A Date Class(self study)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47A44F4-1AE1-4E2D-8827-D922F7687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Topics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74450E-5FCC-487A-8E19-ED069A002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8763000" cy="5964238"/>
          </a:xfrm>
          <a:noFill/>
        </p:spPr>
        <p:txBody>
          <a:bodyPr/>
          <a:lstStyle/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11.1 Introduction</a:t>
            </a:r>
          </a:p>
          <a:p>
            <a:pPr eaLnBrk="1" hangingPunct="1"/>
            <a:r>
              <a:rPr lang="en-US" altLang="zh-CN" sz="2400"/>
              <a:t>11.2 Fundamentals &amp; Restrictions</a:t>
            </a:r>
          </a:p>
          <a:p>
            <a:pPr eaLnBrk="1" hangingPunct="1"/>
            <a:r>
              <a:rPr lang="en-US" altLang="zh-CN" sz="2400"/>
              <a:t>11.3 Operator Functions as Class Members vs. Global Functions</a:t>
            </a:r>
          </a:p>
          <a:p>
            <a:pPr eaLnBrk="1" hangingPunct="1"/>
            <a:r>
              <a:rPr lang="en-US" altLang="zh-CN" sz="2400"/>
              <a:t>11.4 Overloading Stream Insertion and Stream Extraction Operators</a:t>
            </a:r>
          </a:p>
          <a:p>
            <a:pPr eaLnBrk="1" hangingPunct="1"/>
            <a:r>
              <a:rPr lang="en-US" altLang="zh-CN" sz="2400"/>
              <a:t>11.5 Overloading Unary Operators</a:t>
            </a:r>
          </a:p>
          <a:p>
            <a:pPr eaLnBrk="1" hangingPunct="1"/>
            <a:r>
              <a:rPr lang="en-US" altLang="zh-CN" sz="2400"/>
              <a:t>11.6 Overloading Binary Operators</a:t>
            </a:r>
          </a:p>
          <a:p>
            <a:pPr eaLnBrk="1" hangingPunct="1"/>
            <a:r>
              <a:rPr lang="en-US" altLang="zh-CN" sz="2400"/>
              <a:t>11.7 Case Study: Array Class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/>
              <a:t>11.8 Converting between types</a:t>
            </a:r>
            <a:endParaRPr lang="zh-CN" altLang="en-US" sz="2400"/>
          </a:p>
          <a:p>
            <a:pPr eaLnBrk="1" hangingPunct="1"/>
            <a:r>
              <a:rPr lang="en-US" altLang="zh-CN" sz="2400"/>
              <a:t>11.9 Case Study: String Class</a:t>
            </a:r>
          </a:p>
          <a:p>
            <a:pPr eaLnBrk="1" hangingPunct="1"/>
            <a:r>
              <a:rPr lang="en-US" altLang="zh-CN" sz="2400"/>
              <a:t>11.10 Standard Library Class string(self study)</a:t>
            </a:r>
          </a:p>
          <a:p>
            <a:pPr eaLnBrk="1" hangingPunct="1"/>
            <a:r>
              <a:rPr lang="en-US" altLang="zh-CN" sz="2400"/>
              <a:t>11.11 Overloading ++ and </a:t>
            </a:r>
            <a:r>
              <a:rPr lang="en-US" altLang="zh-CN" sz="2400">
                <a:latin typeface="Arial" panose="020B0604020202020204" pitchFamily="34" charset="0"/>
              </a:rPr>
              <a:t>––</a:t>
            </a:r>
            <a:r>
              <a:rPr lang="en-US" altLang="zh-CN" sz="2400"/>
              <a:t>(self study)</a:t>
            </a:r>
          </a:p>
          <a:p>
            <a:pPr eaLnBrk="1" hangingPunct="1"/>
            <a:r>
              <a:rPr lang="en-US" altLang="zh-CN" sz="2400"/>
              <a:t>11.12 Case Study: A Date Class(self study)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43F145C-2D28-47D7-A8EA-11C263A3D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11906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11.6 Overloading Binary Operators</a:t>
            </a:r>
            <a:endParaRPr lang="zh-CN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DFD70FB-287F-4ADE-8D56-403B52F22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789114"/>
            <a:ext cx="8410575" cy="494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二元运算符重载</a:t>
            </a:r>
          </a:p>
          <a:p>
            <a:pPr lvl="1" eaLnBrk="1" hangingPunct="1">
              <a:defRPr/>
            </a:pPr>
            <a:r>
              <a:rPr lang="en-US" altLang="zh-CN" sz="2800" dirty="0"/>
              <a:t>as a </a:t>
            </a:r>
            <a:r>
              <a:rPr lang="en-US" altLang="zh-CN" sz="2800" dirty="0">
                <a:solidFill>
                  <a:srgbClr val="FF0000"/>
                </a:solidFill>
              </a:rPr>
              <a:t>non-static member function</a:t>
            </a:r>
            <a:r>
              <a:rPr lang="en-US" altLang="zh-CN" sz="2800" dirty="0"/>
              <a:t> with </a:t>
            </a:r>
            <a:r>
              <a:rPr lang="en-US" altLang="zh-CN" sz="2800" dirty="0">
                <a:solidFill>
                  <a:srgbClr val="FF0000"/>
                </a:solidFill>
              </a:rPr>
              <a:t>one argument</a:t>
            </a:r>
            <a:r>
              <a:rPr lang="en-US" altLang="zh-CN" sz="2800" dirty="0"/>
              <a:t> or as a </a:t>
            </a:r>
            <a:r>
              <a:rPr lang="en-US" altLang="zh-CN" sz="2800" dirty="0">
                <a:solidFill>
                  <a:srgbClr val="FF0000"/>
                </a:solidFill>
              </a:rPr>
              <a:t>global function</a:t>
            </a:r>
            <a:r>
              <a:rPr lang="en-US" altLang="zh-CN" sz="2800" dirty="0"/>
              <a:t> with </a:t>
            </a:r>
            <a:r>
              <a:rPr lang="en-US" altLang="zh-CN" sz="2800" dirty="0">
                <a:solidFill>
                  <a:srgbClr val="FF0000"/>
                </a:solidFill>
              </a:rPr>
              <a:t>two arguments</a:t>
            </a:r>
          </a:p>
          <a:p>
            <a:pPr lvl="2" eaLnBrk="1" hangingPunct="1">
              <a:defRPr/>
            </a:pPr>
            <a:r>
              <a:rPr lang="zh-CN" altLang="en-US" sz="2400" dirty="0"/>
              <a:t>带有一个参数的成员函数</a:t>
            </a:r>
            <a:endParaRPr lang="en-US" altLang="zh-CN" sz="2400" dirty="0"/>
          </a:p>
          <a:p>
            <a:pPr lvl="3"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前提条件是仅当左操作数是该函数所在类的对象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zh-CN" altLang="en-US" sz="2400" dirty="0"/>
              <a:t>带有二个参数的全局函数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en-US" altLang="zh-CN" sz="2800" dirty="0"/>
              <a:t>one of those arguments must be either a </a:t>
            </a:r>
            <a:r>
              <a:rPr lang="en-US" altLang="zh-CN" sz="2800" dirty="0">
                <a:solidFill>
                  <a:srgbClr val="FF0000"/>
                </a:solidFill>
              </a:rPr>
              <a:t>class object</a:t>
            </a:r>
            <a:r>
              <a:rPr lang="en-US" altLang="zh-CN" sz="2800" dirty="0"/>
              <a:t> or a </a:t>
            </a:r>
            <a:r>
              <a:rPr lang="en-US" altLang="zh-CN" sz="2800" dirty="0">
                <a:solidFill>
                  <a:srgbClr val="FF0000"/>
                </a:solidFill>
              </a:rPr>
              <a:t>reference to a class object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</a:p>
          <a:p>
            <a:pPr lvl="2" eaLnBrk="1" hangingPunct="1">
              <a:defRPr/>
            </a:pPr>
            <a:r>
              <a:rPr lang="zh-CN" altLang="en-US" sz="2400" dirty="0"/>
              <a:t>其中一个参数必须是对象或对象引用</a:t>
            </a:r>
            <a:endParaRPr lang="en-US" altLang="zh-CN" sz="2400" dirty="0"/>
          </a:p>
          <a:p>
            <a:pPr lvl="1" eaLnBrk="1" hangingPunct="1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72A70BA-E451-408A-B43C-A36CE2E1F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11906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11.6 Overloading Binary Operators</a:t>
            </a:r>
            <a:endParaRPr lang="zh-CN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C602137-3FD0-45F6-91CD-4F0B09FCE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8"/>
            <a:ext cx="8410575" cy="4762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string1 &lt; string2</a:t>
            </a:r>
          </a:p>
        </p:txBody>
      </p:sp>
      <p:sp>
        <p:nvSpPr>
          <p:cNvPr id="1682436" name="Text Box 4">
            <a:extLst>
              <a:ext uri="{FF2B5EF4-FFF2-40B4-BE49-F238E27FC236}">
                <a16:creationId xmlns:a16="http://schemas.microsoft.com/office/drawing/2014/main" id="{97A1FA7E-9AD4-40CB-BAFB-8B9C8A02B86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600200" y="3276600"/>
            <a:ext cx="409560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string1.operator&lt;(string2);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2437" name="Line 5">
            <a:extLst>
              <a:ext uri="{FF2B5EF4-FFF2-40B4-BE49-F238E27FC236}">
                <a16:creationId xmlns:a16="http://schemas.microsoft.com/office/drawing/2014/main" id="{85AE4499-4FC3-4C57-8C2F-9C5F3DD9A3DE}"/>
              </a:ext>
            </a:extLst>
          </p:cNvPr>
          <p:cNvSpPr>
            <a:spLocks noChangeShapeType="1"/>
          </p:cNvSpPr>
          <p:nvPr/>
        </p:nvSpPr>
        <p:spPr bwMode="black">
          <a:xfrm>
            <a:off x="3352800" y="1905000"/>
            <a:ext cx="0" cy="1295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682438" name="Text Box 6">
            <a:extLst>
              <a:ext uri="{FF2B5EF4-FFF2-40B4-BE49-F238E27FC236}">
                <a16:creationId xmlns:a16="http://schemas.microsoft.com/office/drawing/2014/main" id="{4EF6F825-74D7-4063-A4D2-2F53DA2C5707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676400" y="4800601"/>
            <a:ext cx="4267200" cy="120332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class String 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public: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bool operator&lt;( const String &amp;) const;</a:t>
            </a:r>
            <a:endParaRPr lang="zh-CN" alt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</p:txBody>
      </p:sp>
      <p:sp>
        <p:nvSpPr>
          <p:cNvPr id="1682439" name="Line 7">
            <a:extLst>
              <a:ext uri="{FF2B5EF4-FFF2-40B4-BE49-F238E27FC236}">
                <a16:creationId xmlns:a16="http://schemas.microsoft.com/office/drawing/2014/main" id="{236A675A-7EDA-4ECD-BA42-788876C2E925}"/>
              </a:ext>
            </a:extLst>
          </p:cNvPr>
          <p:cNvSpPr>
            <a:spLocks noChangeShapeType="1"/>
          </p:cNvSpPr>
          <p:nvPr/>
        </p:nvSpPr>
        <p:spPr bwMode="black">
          <a:xfrm>
            <a:off x="3352800" y="3810000"/>
            <a:ext cx="0" cy="838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682440" name="Text Box 8">
            <a:extLst>
              <a:ext uri="{FF2B5EF4-FFF2-40B4-BE49-F238E27FC236}">
                <a16:creationId xmlns:a16="http://schemas.microsoft.com/office/drawing/2014/main" id="{947FA200-24D6-4F19-8F7A-48CECD81080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815013" y="2971800"/>
            <a:ext cx="4350486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operator&lt;( string1, string2 );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2441" name="Line 9">
            <a:extLst>
              <a:ext uri="{FF2B5EF4-FFF2-40B4-BE49-F238E27FC236}">
                <a16:creationId xmlns:a16="http://schemas.microsoft.com/office/drawing/2014/main" id="{E55606EE-3DFC-4CB1-BE5C-0BF6EE886E8E}"/>
              </a:ext>
            </a:extLst>
          </p:cNvPr>
          <p:cNvSpPr>
            <a:spLocks noChangeShapeType="1"/>
          </p:cNvSpPr>
          <p:nvPr/>
        </p:nvSpPr>
        <p:spPr bwMode="black">
          <a:xfrm>
            <a:off x="4038600" y="1905000"/>
            <a:ext cx="3962400" cy="91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682442" name="Text Box 10">
            <a:extLst>
              <a:ext uri="{FF2B5EF4-FFF2-40B4-BE49-F238E27FC236}">
                <a16:creationId xmlns:a16="http://schemas.microsoft.com/office/drawing/2014/main" id="{F3E90A62-7729-497B-8CA8-8604156364F7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172200" y="4038601"/>
            <a:ext cx="4267200" cy="120332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class String 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    friend bool operator&lt;( const String &amp;,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 const String &amp;);</a:t>
            </a:r>
            <a:endParaRPr lang="zh-CN" alt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</p:txBody>
      </p:sp>
      <p:sp>
        <p:nvSpPr>
          <p:cNvPr id="1682443" name="Line 11">
            <a:extLst>
              <a:ext uri="{FF2B5EF4-FFF2-40B4-BE49-F238E27FC236}">
                <a16:creationId xmlns:a16="http://schemas.microsoft.com/office/drawing/2014/main" id="{6F6191C5-E24D-452D-A6A2-E8305A568A21}"/>
              </a:ext>
            </a:extLst>
          </p:cNvPr>
          <p:cNvSpPr>
            <a:spLocks noChangeShapeType="1"/>
          </p:cNvSpPr>
          <p:nvPr/>
        </p:nvSpPr>
        <p:spPr bwMode="black">
          <a:xfrm>
            <a:off x="7924800" y="342900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38DAAD-CE0F-4F26-A9F6-090F499B00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5715000"/>
            <a:ext cx="762000" cy="1588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BD7BF66-E97F-492E-9680-BB0A1D977B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34400" y="4648200"/>
            <a:ext cx="762000" cy="1588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6FAC480-4E60-4367-B8AE-D1CCE86115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53000" y="5715000"/>
            <a:ext cx="762000" cy="1588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4A1DF96-938F-4A96-AE03-A9CE06A79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10600" y="4953000"/>
            <a:ext cx="762000" cy="1588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DBA4560-D51F-4D43-84DB-00BFE4028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Topics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9984E37-AAE2-4462-837C-4FB824DE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763000" cy="5964238"/>
          </a:xfrm>
          <a:noFill/>
        </p:spPr>
        <p:txBody>
          <a:bodyPr/>
          <a:lstStyle/>
          <a:p>
            <a:pPr eaLnBrk="1" hangingPunct="1"/>
            <a:r>
              <a:rPr lang="en-US" altLang="zh-CN" sz="2400"/>
              <a:t>11.1 Introduction</a:t>
            </a:r>
          </a:p>
          <a:p>
            <a:pPr eaLnBrk="1" hangingPunct="1"/>
            <a:r>
              <a:rPr lang="en-US" altLang="zh-CN" sz="2400"/>
              <a:t>11.2 Fundamentals &amp; Restrictions</a:t>
            </a:r>
          </a:p>
          <a:p>
            <a:pPr eaLnBrk="1" hangingPunct="1"/>
            <a:r>
              <a:rPr lang="en-US" altLang="zh-CN" sz="2400"/>
              <a:t>11.3 Operator Functions as Class Members vs. Global Functions</a:t>
            </a:r>
          </a:p>
          <a:p>
            <a:pPr eaLnBrk="1" hangingPunct="1"/>
            <a:r>
              <a:rPr lang="en-US" altLang="zh-CN" sz="2400"/>
              <a:t>11.4 Overloading Stream Insertion and Stream Extraction Operators</a:t>
            </a:r>
          </a:p>
          <a:p>
            <a:pPr eaLnBrk="1" hangingPunct="1"/>
            <a:r>
              <a:rPr lang="en-US" altLang="zh-CN" sz="2400"/>
              <a:t>11.5 Overloading Unary Operators</a:t>
            </a:r>
          </a:p>
          <a:p>
            <a:pPr eaLnBrk="1" hangingPunct="1"/>
            <a:r>
              <a:rPr lang="en-US" altLang="zh-CN" sz="2400"/>
              <a:t>11.6 Overloading Binary Operators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11.7 Case Study: Array Class</a:t>
            </a:r>
          </a:p>
          <a:p>
            <a:pPr eaLnBrk="1" hangingPunct="1"/>
            <a:r>
              <a:rPr lang="en-US" altLang="zh-CN" sz="2400"/>
              <a:t>11.8 Converting between types</a:t>
            </a:r>
            <a:endParaRPr lang="zh-CN" altLang="en-US" sz="2400"/>
          </a:p>
          <a:p>
            <a:pPr eaLnBrk="1" hangingPunct="1"/>
            <a:r>
              <a:rPr lang="en-US" altLang="zh-CN" sz="2400"/>
              <a:t>11.9 Case Study: String Class</a:t>
            </a:r>
          </a:p>
          <a:p>
            <a:pPr eaLnBrk="1" hangingPunct="1"/>
            <a:r>
              <a:rPr lang="en-US" altLang="zh-CN" sz="2400"/>
              <a:t>11.10 Standard Library Class string(self study)</a:t>
            </a:r>
          </a:p>
          <a:p>
            <a:pPr eaLnBrk="1" hangingPunct="1"/>
            <a:r>
              <a:rPr lang="en-US" altLang="zh-CN" sz="2400"/>
              <a:t>11.11 Overloading ++ and </a:t>
            </a:r>
            <a:r>
              <a:rPr lang="en-US" altLang="zh-CN" sz="2400">
                <a:latin typeface="Arial" panose="020B0604020202020204" pitchFamily="34" charset="0"/>
              </a:rPr>
              <a:t>––</a:t>
            </a:r>
            <a:r>
              <a:rPr lang="en-US" altLang="zh-CN" sz="2400"/>
              <a:t>(self study)</a:t>
            </a:r>
          </a:p>
          <a:p>
            <a:pPr eaLnBrk="1" hangingPunct="1"/>
            <a:r>
              <a:rPr lang="en-US" altLang="zh-CN" sz="2400"/>
              <a:t>11.12 Case Study: A Date Class(self study)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9A3658D-8D0C-407F-831D-A42D00A69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585788"/>
          </a:xfrm>
          <a:noFill/>
        </p:spPr>
        <p:txBody>
          <a:bodyPr/>
          <a:lstStyle/>
          <a:p>
            <a:pPr eaLnBrk="1" hangingPunct="1"/>
            <a:r>
              <a:rPr lang="zh-CN" altLang="en-US" sz="3600"/>
              <a:t>需求分析</a:t>
            </a:r>
          </a:p>
        </p:txBody>
      </p:sp>
      <p:sp>
        <p:nvSpPr>
          <p:cNvPr id="1707011" name="Rectangle 3">
            <a:extLst>
              <a:ext uri="{FF2B5EF4-FFF2-40B4-BE49-F238E27FC236}">
                <a16:creationId xmlns:a16="http://schemas.microsoft.com/office/drawing/2014/main" id="{C3B6A06A-9ADE-4AAB-AD46-0F4895548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914400"/>
            <a:ext cx="8410575" cy="5429250"/>
          </a:xfrm>
          <a:noFill/>
        </p:spPr>
        <p:txBody>
          <a:bodyPr/>
          <a:lstStyle/>
          <a:p>
            <a:pPr marL="533400" indent="-533400" eaLnBrk="1" hangingPunct="1"/>
            <a:r>
              <a:rPr lang="zh-CN" altLang="en-US"/>
              <a:t>写一个基于指针的</a:t>
            </a:r>
            <a:r>
              <a:rPr lang="en-US" altLang="zh-CN"/>
              <a:t>Array </a:t>
            </a:r>
            <a:r>
              <a:rPr lang="zh-CN" altLang="en-US"/>
              <a:t>类，要求实现以下功能：</a:t>
            </a:r>
          </a:p>
          <a:p>
            <a:pPr marL="936625" lvl="1" indent="-457200" eaLnBrk="1" hangingPunct="1">
              <a:buClr>
                <a:srgbClr val="FF00FF"/>
              </a:buClr>
              <a:buFont typeface="Wingdings 2" panose="05020102010507070707" pitchFamily="18" charset="2"/>
              <a:buAutoNum type="circleNumDbPlain"/>
            </a:pPr>
            <a:r>
              <a:rPr lang="zh-CN" altLang="en-US"/>
              <a:t>提供检查数组的下标的有效性（是否越界）</a:t>
            </a:r>
          </a:p>
          <a:p>
            <a:pPr marL="936625" lvl="1" indent="-457200" eaLnBrk="1" hangingPunct="1">
              <a:buClr>
                <a:srgbClr val="FF00FF"/>
              </a:buClr>
              <a:buFont typeface="Wingdings 2" panose="05020102010507070707" pitchFamily="18" charset="2"/>
              <a:buAutoNum type="circleNumDbPlain"/>
            </a:pPr>
            <a:r>
              <a:rPr lang="zh-CN" altLang="en-US"/>
              <a:t>非字符数组可以使用</a:t>
            </a:r>
            <a:r>
              <a:rPr lang="en-US" altLang="zh-CN"/>
              <a:t>cin/cout</a:t>
            </a:r>
            <a:r>
              <a:rPr lang="zh-CN" altLang="en-US"/>
              <a:t>一次性输入</a:t>
            </a:r>
            <a:r>
              <a:rPr lang="en-US" altLang="zh-CN"/>
              <a:t>/</a:t>
            </a:r>
            <a:r>
              <a:rPr lang="zh-CN" altLang="en-US"/>
              <a:t>输出</a:t>
            </a:r>
          </a:p>
          <a:p>
            <a:pPr marL="936625" lvl="1" indent="-457200" eaLnBrk="1" hangingPunct="1">
              <a:buClr>
                <a:srgbClr val="FF00FF"/>
              </a:buClr>
              <a:buFont typeface="Wingdings 2" panose="05020102010507070707" pitchFamily="18" charset="2"/>
              <a:buAutoNum type="circleNumDbPlain"/>
            </a:pPr>
            <a:r>
              <a:rPr lang="zh-CN" altLang="en-US"/>
              <a:t>对两个数组直接用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==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进行比较</a:t>
            </a:r>
          </a:p>
          <a:p>
            <a:pPr marL="936625" lvl="1" indent="-457200" eaLnBrk="1" hangingPunct="1">
              <a:buClr>
                <a:srgbClr val="FF00FF"/>
              </a:buClr>
              <a:buFont typeface="Wingdings 2" panose="05020102010507070707" pitchFamily="18" charset="2"/>
              <a:buAutoNum type="circleNumDbPlain"/>
            </a:pPr>
            <a:r>
              <a:rPr lang="zh-CN" altLang="en-US"/>
              <a:t>数组作为参数时，不用传递数组大小（*）</a:t>
            </a:r>
          </a:p>
          <a:p>
            <a:pPr marL="936625" lvl="1" indent="-457200" eaLnBrk="1" hangingPunct="1">
              <a:buClr>
                <a:srgbClr val="FF00FF"/>
              </a:buClr>
              <a:buFont typeface="Wingdings 2" panose="05020102010507070707" pitchFamily="18" charset="2"/>
              <a:buAutoNum type="circleNumDbPlain"/>
            </a:pPr>
            <a:r>
              <a:rPr lang="zh-CN" altLang="en-US"/>
              <a:t>一个数组可以用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=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赋给另一个数组（</a:t>
            </a:r>
            <a:r>
              <a:rPr lang="zh-CN" altLang="en-US">
                <a:hlinkClick r:id="rId3" action="ppaction://hlinksldjump"/>
              </a:rPr>
              <a:t>关于数组名</a:t>
            </a:r>
            <a:r>
              <a:rPr lang="zh-CN" altLang="en-US"/>
              <a:t>）</a:t>
            </a:r>
          </a:p>
          <a:p>
            <a:pPr marL="533400" indent="-533400" eaLnBrk="1" hangingPunct="1"/>
            <a:r>
              <a:rPr lang="zh-CN" altLang="en-US">
                <a:solidFill>
                  <a:srgbClr val="FF0000"/>
                </a:solidFill>
              </a:rPr>
              <a:t>解决方法：</a:t>
            </a:r>
          </a:p>
          <a:p>
            <a:pPr marL="936625" lvl="1" indent="-457200" eaLnBrk="1" hangingPunct="1">
              <a:buClr>
                <a:srgbClr val="FF00FF"/>
              </a:buClr>
              <a:buFont typeface="Wingdings 2" panose="05020102010507070707" pitchFamily="18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在函数中检查下标范围</a:t>
            </a:r>
          </a:p>
          <a:p>
            <a:pPr marL="936625" lvl="1" indent="-457200" eaLnBrk="1" hangingPunct="1">
              <a:buClr>
                <a:srgbClr val="FF00FF"/>
              </a:buClr>
              <a:buFont typeface="Wingdings 2" panose="05020102010507070707" pitchFamily="18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重载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0000FF"/>
                </a:solidFill>
              </a:rPr>
              <a:t>&lt;&lt;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zh-CN" altLang="en-US">
                <a:solidFill>
                  <a:srgbClr val="0000FF"/>
                </a:solidFill>
              </a:rPr>
              <a:t>和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0000FF"/>
                </a:solidFill>
              </a:rPr>
              <a:t>&gt;&gt;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endParaRPr lang="en-US" altLang="zh-CN">
              <a:solidFill>
                <a:srgbClr val="0000FF"/>
              </a:solidFill>
            </a:endParaRPr>
          </a:p>
          <a:p>
            <a:pPr marL="936625" lvl="1" indent="-457200" eaLnBrk="1" hangingPunct="1">
              <a:buClr>
                <a:srgbClr val="FF00FF"/>
              </a:buClr>
              <a:buFont typeface="Wingdings 2" panose="05020102010507070707" pitchFamily="18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重载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0000FF"/>
                </a:solidFill>
              </a:rPr>
              <a:t>==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endParaRPr lang="en-US" altLang="zh-CN">
              <a:solidFill>
                <a:srgbClr val="0000FF"/>
              </a:solidFill>
            </a:endParaRPr>
          </a:p>
          <a:p>
            <a:pPr marL="936625" lvl="1" indent="-457200" eaLnBrk="1" hangingPunct="1">
              <a:buClr>
                <a:srgbClr val="FF00FF"/>
              </a:buClr>
              <a:buFont typeface="Wingdings 2" panose="05020102010507070707" pitchFamily="18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数组大小作为类的数据成员</a:t>
            </a:r>
          </a:p>
          <a:p>
            <a:pPr marL="936625" lvl="1" indent="-457200" eaLnBrk="1" hangingPunct="1">
              <a:buClr>
                <a:srgbClr val="FF00FF"/>
              </a:buClr>
              <a:buFont typeface="Wingdings 2" panose="05020102010507070707" pitchFamily="18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重载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1BA052A-5112-44B4-AB99-3AB8CC681B02}"/>
              </a:ext>
            </a:extLst>
          </p:cNvPr>
          <p:cNvGrpSpPr>
            <a:grpSpLocks/>
          </p:cNvGrpSpPr>
          <p:nvPr/>
        </p:nvGrpSpPr>
        <p:grpSpPr bwMode="auto">
          <a:xfrm>
            <a:off x="5734051" y="5638801"/>
            <a:ext cx="4900613" cy="874713"/>
            <a:chOff x="2652" y="3501"/>
            <a:chExt cx="2857" cy="551"/>
          </a:xfrm>
        </p:grpSpPr>
        <p:sp>
          <p:nvSpPr>
            <p:cNvPr id="46085" name="WordArt 5">
              <a:extLst>
                <a:ext uri="{FF2B5EF4-FFF2-40B4-BE49-F238E27FC236}">
                  <a16:creationId xmlns:a16="http://schemas.microsoft.com/office/drawing/2014/main" id="{A429AD37-4718-4E3C-BDF0-449C7F28E04B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black">
            <a:xfrm>
              <a:off x="2652" y="3570"/>
              <a:ext cx="884" cy="482"/>
            </a:xfrm>
            <a:prstGeom prst="rect">
              <a:avLst/>
            </a:prstGeom>
          </p:spPr>
          <p:txBody>
            <a:bodyPr wrap="none" fromWordArt="1">
              <a:prstTxWarp prst="textCurveUp">
                <a:avLst>
                  <a:gd name="adj" fmla="val 40356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effectLst>
                    <a:outerShdw dist="45791" dir="2021404" algn="ctr" rotWithShape="0">
                      <a:srgbClr val="808080">
                        <a:alpha val="79999"/>
                      </a:srgbClr>
                    </a:outerShdw>
                  </a:effectLst>
                  <a:latin typeface="宋体" panose="02010600030101010101" pitchFamily="2" charset="-122"/>
                </a:rPr>
                <a:t>程序解读</a:t>
              </a:r>
            </a:p>
          </p:txBody>
        </p:sp>
        <p:sp>
          <p:nvSpPr>
            <p:cNvPr id="1707014" name="Text Box 6">
              <a:extLst>
                <a:ext uri="{FF2B5EF4-FFF2-40B4-BE49-F238E27FC236}">
                  <a16:creationId xmlns:a16="http://schemas.microsoft.com/office/drawing/2014/main" id="{A1051585-2C95-4E7E-87AD-5B3B549CDA4F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 rot="21096054">
              <a:off x="3649" y="3501"/>
              <a:ext cx="1860" cy="3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320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 11.6-11.8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0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0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0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0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0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67292CF-32BC-4AF8-826A-4D7E68919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"/>
            <a:ext cx="8763000" cy="6610350"/>
          </a:xfrm>
          <a:solidFill>
            <a:schemeClr val="bg2"/>
          </a:solidFill>
          <a:ln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class Array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friend ostream &amp;operator&lt;&lt;( ostream &amp;, const Array &amp; );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friend istream &amp;operator&gt;&gt;( istream &amp;, Array &amp; );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public: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Array( int = 10 );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</a:t>
            </a:r>
            <a:r>
              <a:rPr lang="en-US" altLang="zh-CN" sz="1800">
                <a:solidFill>
                  <a:srgbClr val="FFFF00"/>
                </a:solidFill>
              </a:rPr>
              <a:t>Array( const Array &amp; );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~Array();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int getSize() const;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zh-CN" sz="1800">
              <a:solidFill>
                <a:schemeClr val="tx1"/>
              </a:solidFill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   </a:t>
            </a:r>
            <a:r>
              <a:rPr lang="en-US" altLang="zh-CN" sz="1800">
                <a:solidFill>
                  <a:srgbClr val="FFFF00"/>
                </a:solidFill>
              </a:rPr>
              <a:t>const</a:t>
            </a:r>
            <a:r>
              <a:rPr lang="en-US" altLang="zh-CN" sz="1800">
                <a:solidFill>
                  <a:srgbClr val="FF0000"/>
                </a:solidFill>
              </a:rPr>
              <a:t> Array &amp;operator=( const Array &amp; );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bool operator==( const Array &amp; ) const;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zh-CN" sz="1800">
              <a:solidFill>
                <a:schemeClr val="tx1"/>
              </a:solidFill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bool operator!=( const Array &amp;right ) const 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{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 return ! ( *this == right );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}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</a:t>
            </a:r>
            <a:r>
              <a:rPr lang="en-US" altLang="zh-CN" sz="1800">
                <a:solidFill>
                  <a:srgbClr val="FFFF00"/>
                </a:solidFill>
              </a:rPr>
              <a:t>int &amp;operator[]( int );             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int operator[]( int ) const; 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private: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int size;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int *ptr;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};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ACCE-DD57-428E-BE78-193141C42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200401"/>
            <a:ext cx="36576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FFC000"/>
                </a:solidFill>
              </a:rPr>
              <a:t>&amp;</a:t>
            </a:r>
            <a:r>
              <a:rPr lang="zh-CN" altLang="en-US" sz="2000">
                <a:solidFill>
                  <a:srgbClr val="FFC000"/>
                </a:solidFill>
              </a:rPr>
              <a:t>为了在</a:t>
            </a:r>
            <a:r>
              <a:rPr lang="en-US" altLang="zh-CN" sz="2000">
                <a:solidFill>
                  <a:srgbClr val="FFC000"/>
                </a:solidFill>
              </a:rPr>
              <a:t>a=(b=c)</a:t>
            </a:r>
            <a:r>
              <a:rPr lang="zh-CN" altLang="en-US" sz="2000">
                <a:solidFill>
                  <a:srgbClr val="FFC000"/>
                </a:solidFill>
              </a:rPr>
              <a:t>时提高性能</a:t>
            </a:r>
            <a:endParaRPr lang="en-US" altLang="zh-CN" sz="2000">
              <a:solidFill>
                <a:srgbClr val="FFC000"/>
              </a:solidFill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FFC000"/>
                </a:solidFill>
              </a:rPr>
              <a:t>Const</a:t>
            </a:r>
            <a:r>
              <a:rPr lang="zh-CN" altLang="en-US" sz="2000">
                <a:solidFill>
                  <a:srgbClr val="FFC000"/>
                </a:solidFill>
              </a:rPr>
              <a:t>类型的返回值表示对相关对象的保护，实现禁左。禁止</a:t>
            </a:r>
            <a:r>
              <a:rPr lang="en-US" altLang="zh-CN" sz="2000">
                <a:solidFill>
                  <a:srgbClr val="FFC000"/>
                </a:solidFill>
              </a:rPr>
              <a:t>(a=b)=c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B85C4-ED1B-44D9-B7D5-70E14D16C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24025"/>
            <a:ext cx="3657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just">
              <a:buSzPct val="100000"/>
              <a:buFont typeface="Wingdings 2" panose="05020102010507070707" pitchFamily="18" charset="2"/>
              <a:buNone/>
            </a:pPr>
            <a:r>
              <a:rPr lang="zh-CN" altLang="en-US" sz="2000">
                <a:solidFill>
                  <a:srgbClr val="FFC000"/>
                </a:solidFill>
              </a:rPr>
              <a:t>为何要重载拷贝构造函数？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0196B-9BA2-450B-9B69-13F9131F4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819400"/>
            <a:ext cx="365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C000"/>
                </a:solidFill>
              </a:rPr>
              <a:t>为何返回值要加</a:t>
            </a:r>
            <a:r>
              <a:rPr lang="en-US" altLang="zh-CN" sz="2000">
                <a:solidFill>
                  <a:srgbClr val="FFC000"/>
                </a:solidFill>
              </a:rPr>
              <a:t>&amp;</a:t>
            </a:r>
            <a:r>
              <a:rPr lang="zh-CN" altLang="en-US" sz="2000">
                <a:solidFill>
                  <a:srgbClr val="FFC000"/>
                </a:solidFill>
              </a:rPr>
              <a:t>和</a:t>
            </a:r>
            <a:r>
              <a:rPr lang="en-US" altLang="zh-CN" sz="2000">
                <a:solidFill>
                  <a:srgbClr val="FFC000"/>
                </a:solidFill>
              </a:rPr>
              <a:t>const</a:t>
            </a:r>
            <a:r>
              <a:rPr lang="zh-CN" altLang="en-US" sz="2000">
                <a:solidFill>
                  <a:srgbClr val="FFC000"/>
                </a:solidFill>
              </a:rPr>
              <a:t>？</a:t>
            </a:r>
            <a:endParaRPr lang="en-US" altLang="zh-CN" sz="20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C1308D96-1039-48D8-A5AF-B9778A53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601C9C3B-A823-4D42-BBAF-6004595A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417638"/>
            <a:ext cx="11214100" cy="4801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2ECE1F-6C51-4225-A6B1-F1FA44D941B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524000" y="0"/>
            <a:ext cx="9144000" cy="7124700"/>
          </a:xfrm>
          <a:prstGeom prst="rect">
            <a:avLst/>
          </a:prstGeom>
          <a:solidFill>
            <a:schemeClr val="bg2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endParaRPr lang="en-US" altLang="zh-CN" sz="1000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+mn-lt"/>
                <a:ea typeface="+mn-ea"/>
                <a:hlinkClick r:id="rId2" action="ppaction://hlinksldjump"/>
              </a:rPr>
              <a:t>Array::Array(const Array &amp;</a:t>
            </a:r>
            <a:r>
              <a:rPr lang="en-US" altLang="zh-CN" sz="1800" kern="0" dirty="0" err="1">
                <a:solidFill>
                  <a:srgbClr val="FF0000"/>
                </a:solidFill>
                <a:latin typeface="+mn-lt"/>
                <a:ea typeface="+mn-ea"/>
                <a:hlinkClick r:id="rId2" action="ppaction://hlinksldjump"/>
              </a:rPr>
              <a:t>arrayToCopy</a:t>
            </a:r>
            <a:r>
              <a:rPr lang="en-US" altLang="zh-CN" sz="1800" kern="0" dirty="0">
                <a:solidFill>
                  <a:srgbClr val="FF0000"/>
                </a:solidFill>
                <a:latin typeface="+mn-lt"/>
                <a:ea typeface="+mn-ea"/>
                <a:hlinkClick r:id="rId2" action="ppaction://hlinksldjump"/>
              </a:rPr>
              <a:t>):</a:t>
            </a:r>
            <a:r>
              <a:rPr lang="en-US" altLang="zh-CN" sz="1800" kern="0" dirty="0">
                <a:latin typeface="+mn-lt"/>
                <a:ea typeface="+mn-ea"/>
              </a:rPr>
              <a:t>size(</a:t>
            </a:r>
            <a:r>
              <a:rPr lang="en-US" altLang="zh-CN" sz="1800" kern="0" dirty="0" err="1">
                <a:latin typeface="+mn-lt"/>
                <a:ea typeface="+mn-ea"/>
              </a:rPr>
              <a:t>arrayToCopy.size</a:t>
            </a:r>
            <a:r>
              <a:rPr lang="en-US" altLang="zh-CN" sz="1800" kern="0" dirty="0">
                <a:latin typeface="+mn-lt"/>
                <a:ea typeface="+mn-ea"/>
              </a:rPr>
              <a:t>)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{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</a:t>
            </a:r>
            <a:r>
              <a:rPr lang="en-US" altLang="zh-CN" sz="1800" kern="0" dirty="0" err="1">
                <a:latin typeface="+mn-lt"/>
                <a:ea typeface="+mn-ea"/>
              </a:rPr>
              <a:t>ptr</a:t>
            </a:r>
            <a:r>
              <a:rPr lang="en-US" altLang="zh-CN" sz="1800" kern="0" dirty="0">
                <a:latin typeface="+mn-lt"/>
                <a:ea typeface="+mn-ea"/>
              </a:rPr>
              <a:t> = net </a:t>
            </a:r>
            <a:r>
              <a:rPr lang="en-US" altLang="zh-CN" sz="1800" kern="0" dirty="0" err="1">
                <a:latin typeface="+mn-lt"/>
                <a:ea typeface="+mn-ea"/>
              </a:rPr>
              <a:t>int</a:t>
            </a:r>
            <a:r>
              <a:rPr lang="en-US" altLang="zh-CN" sz="1800" kern="0" dirty="0">
                <a:latin typeface="+mn-lt"/>
                <a:ea typeface="+mn-ea"/>
              </a:rPr>
              <a:t> [size];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for(</a:t>
            </a:r>
            <a:r>
              <a:rPr lang="en-US" altLang="zh-CN" sz="1800" kern="0" dirty="0" err="1">
                <a:latin typeface="+mn-lt"/>
                <a:ea typeface="+mn-ea"/>
              </a:rPr>
              <a:t>int</a:t>
            </a:r>
            <a:r>
              <a:rPr lang="en-US" altLang="zh-CN" sz="1800" kern="0" dirty="0">
                <a:latin typeface="+mn-lt"/>
                <a:ea typeface="+mn-ea"/>
              </a:rPr>
              <a:t> </a:t>
            </a:r>
            <a:r>
              <a:rPr lang="en-US" altLang="zh-CN" sz="1800" kern="0" dirty="0" err="1">
                <a:latin typeface="+mn-lt"/>
                <a:ea typeface="+mn-ea"/>
              </a:rPr>
              <a:t>i</a:t>
            </a:r>
            <a:r>
              <a:rPr lang="en-US" altLang="zh-CN" sz="1800" kern="0" dirty="0">
                <a:latin typeface="+mn-lt"/>
                <a:ea typeface="+mn-ea"/>
              </a:rPr>
              <a:t> = 0; </a:t>
            </a:r>
            <a:r>
              <a:rPr lang="en-US" altLang="zh-CN" sz="1800" kern="0" dirty="0" err="1">
                <a:latin typeface="+mn-lt"/>
                <a:ea typeface="+mn-ea"/>
              </a:rPr>
              <a:t>i</a:t>
            </a:r>
            <a:r>
              <a:rPr lang="en-US" altLang="zh-CN" sz="1800" kern="0" dirty="0">
                <a:latin typeface="+mn-lt"/>
                <a:ea typeface="+mn-ea"/>
              </a:rPr>
              <a:t> &lt; size; </a:t>
            </a:r>
            <a:r>
              <a:rPr lang="en-US" altLang="zh-CN" sz="1800" kern="0" dirty="0" err="1">
                <a:latin typeface="+mn-lt"/>
                <a:ea typeface="+mn-ea"/>
              </a:rPr>
              <a:t>i</a:t>
            </a:r>
            <a:r>
              <a:rPr lang="en-US" altLang="zh-CN" sz="1800" kern="0" dirty="0">
                <a:latin typeface="+mn-lt"/>
                <a:ea typeface="+mn-ea"/>
              </a:rPr>
              <a:t>++)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	</a:t>
            </a:r>
            <a:r>
              <a:rPr lang="en-US" altLang="zh-CN" sz="1800" kern="0" dirty="0" err="1">
                <a:latin typeface="+mn-lt"/>
                <a:ea typeface="+mn-ea"/>
              </a:rPr>
              <a:t>ptr</a:t>
            </a:r>
            <a:r>
              <a:rPr lang="en-US" altLang="zh-CN" sz="1800" kern="0" dirty="0">
                <a:latin typeface="+mn-lt"/>
                <a:ea typeface="+mn-ea"/>
              </a:rPr>
              <a:t>[</a:t>
            </a:r>
            <a:r>
              <a:rPr lang="en-US" altLang="zh-CN" sz="1800" kern="0" dirty="0" err="1">
                <a:latin typeface="+mn-lt"/>
                <a:ea typeface="+mn-ea"/>
              </a:rPr>
              <a:t>i</a:t>
            </a:r>
            <a:r>
              <a:rPr lang="en-US" altLang="zh-CN" sz="1800" kern="0" dirty="0">
                <a:latin typeface="+mn-lt"/>
                <a:ea typeface="+mn-ea"/>
              </a:rPr>
              <a:t>] = arrayToCopy.ptr[</a:t>
            </a:r>
            <a:r>
              <a:rPr lang="en-US" altLang="zh-CN" sz="1800" kern="0" dirty="0" err="1">
                <a:latin typeface="+mn-lt"/>
                <a:ea typeface="+mn-ea"/>
              </a:rPr>
              <a:t>i</a:t>
            </a:r>
            <a:r>
              <a:rPr lang="en-US" altLang="zh-CN" sz="1800" kern="0" dirty="0">
                <a:latin typeface="+mn-lt"/>
                <a:ea typeface="+mn-ea"/>
              </a:rPr>
              <a:t>];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}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endParaRPr lang="en-US" altLang="zh-CN" sz="1800" kern="0" dirty="0"/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/>
              <a:t>Array::~Array()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solidFill>
                  <a:srgbClr val="FF0000"/>
                </a:solidFill>
              </a:rPr>
              <a:t>{ delete [] </a:t>
            </a:r>
            <a:r>
              <a:rPr lang="en-US" altLang="zh-CN" sz="1800" kern="0" dirty="0" err="1">
                <a:solidFill>
                  <a:srgbClr val="FF0000"/>
                </a:solidFill>
              </a:rPr>
              <a:t>ptr</a:t>
            </a:r>
            <a:r>
              <a:rPr lang="en-US" altLang="zh-CN" sz="1800" kern="0" dirty="0">
                <a:solidFill>
                  <a:srgbClr val="FF0000"/>
                </a:solidFill>
              </a:rPr>
              <a:t>;}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endParaRPr lang="en-US" altLang="zh-CN" sz="1800" kern="0" dirty="0">
              <a:latin typeface="+mn-lt"/>
              <a:ea typeface="+mn-ea"/>
            </a:endParaRP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+mn-lt"/>
                <a:ea typeface="+mn-ea"/>
              </a:rPr>
              <a:t>Const Array &amp;Array::operator=( const Array &amp;right)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{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if(&amp;right != this)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{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	if(size != </a:t>
            </a:r>
            <a:r>
              <a:rPr lang="en-US" altLang="zh-CN" sz="1800" kern="0" dirty="0" err="1">
                <a:latin typeface="+mn-lt"/>
                <a:ea typeface="+mn-ea"/>
              </a:rPr>
              <a:t>right.size</a:t>
            </a:r>
            <a:r>
              <a:rPr lang="en-US" altLang="zh-CN" sz="1800" kern="0" dirty="0">
                <a:latin typeface="+mn-lt"/>
                <a:ea typeface="+mn-ea"/>
              </a:rPr>
              <a:t>)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	{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	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        delete [] </a:t>
            </a:r>
            <a:r>
              <a:rPr lang="en-US" altLang="zh-CN" sz="1800" kern="0" dirty="0" err="1">
                <a:solidFill>
                  <a:srgbClr val="FFFF00"/>
                </a:solidFill>
                <a:latin typeface="+mn-lt"/>
                <a:ea typeface="+mn-ea"/>
              </a:rPr>
              <a:t>ptr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;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	        size = </a:t>
            </a:r>
            <a:r>
              <a:rPr lang="en-US" altLang="zh-CN" sz="1800" kern="0" dirty="0" err="1">
                <a:latin typeface="+mn-lt"/>
                <a:ea typeface="+mn-ea"/>
              </a:rPr>
              <a:t>right.size</a:t>
            </a:r>
            <a:r>
              <a:rPr lang="en-US" altLang="zh-CN" sz="1800" kern="0" dirty="0">
                <a:latin typeface="+mn-lt"/>
                <a:ea typeface="+mn-ea"/>
              </a:rPr>
              <a:t>;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          	        </a:t>
            </a:r>
            <a:r>
              <a:rPr lang="en-US" altLang="zh-CN" sz="1800" kern="0" dirty="0" err="1">
                <a:latin typeface="+mn-lt"/>
                <a:ea typeface="+mn-ea"/>
              </a:rPr>
              <a:t>ptr</a:t>
            </a:r>
            <a:r>
              <a:rPr lang="en-US" altLang="zh-CN" sz="1800" kern="0" dirty="0">
                <a:latin typeface="+mn-lt"/>
                <a:ea typeface="+mn-ea"/>
              </a:rPr>
              <a:t> = new </a:t>
            </a:r>
            <a:r>
              <a:rPr lang="en-US" altLang="zh-CN" sz="1800" kern="0" dirty="0" err="1">
                <a:latin typeface="+mn-lt"/>
                <a:ea typeface="+mn-ea"/>
              </a:rPr>
              <a:t>int</a:t>
            </a:r>
            <a:r>
              <a:rPr lang="en-US" altLang="zh-CN" sz="1800" kern="0" dirty="0">
                <a:latin typeface="+mn-lt"/>
                <a:ea typeface="+mn-ea"/>
              </a:rPr>
              <a:t> [size];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	}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	</a:t>
            </a:r>
            <a:r>
              <a:rPr lang="en-US" altLang="zh-CN" sz="1800" kern="0" dirty="0"/>
              <a:t>for(</a:t>
            </a:r>
            <a:r>
              <a:rPr lang="en-US" altLang="zh-CN" sz="1800" kern="0" dirty="0" err="1"/>
              <a:t>int</a:t>
            </a:r>
            <a:r>
              <a:rPr lang="en-US" altLang="zh-CN" sz="1800" kern="0" dirty="0"/>
              <a:t> </a:t>
            </a:r>
            <a:r>
              <a:rPr lang="en-US" altLang="zh-CN" sz="1800" kern="0" dirty="0" err="1"/>
              <a:t>i</a:t>
            </a:r>
            <a:r>
              <a:rPr lang="en-US" altLang="zh-CN" sz="1800" kern="0" dirty="0"/>
              <a:t> = 0; </a:t>
            </a:r>
            <a:r>
              <a:rPr lang="en-US" altLang="zh-CN" sz="1800" kern="0" dirty="0" err="1"/>
              <a:t>i</a:t>
            </a:r>
            <a:r>
              <a:rPr lang="en-US" altLang="zh-CN" sz="1800" kern="0" dirty="0"/>
              <a:t> &lt; size; </a:t>
            </a:r>
            <a:r>
              <a:rPr lang="en-US" altLang="zh-CN" sz="1800" kern="0" dirty="0" err="1"/>
              <a:t>i</a:t>
            </a:r>
            <a:r>
              <a:rPr lang="en-US" altLang="zh-CN" sz="1800" kern="0" dirty="0"/>
              <a:t>++)	    </a:t>
            </a:r>
            <a:r>
              <a:rPr lang="en-US" altLang="zh-CN" sz="1800" kern="0" dirty="0" err="1"/>
              <a:t>ptr</a:t>
            </a:r>
            <a:r>
              <a:rPr lang="en-US" altLang="zh-CN" sz="1800" kern="0" dirty="0"/>
              <a:t>[</a:t>
            </a:r>
            <a:r>
              <a:rPr lang="en-US" altLang="zh-CN" sz="1800" kern="0" dirty="0" err="1"/>
              <a:t>i</a:t>
            </a:r>
            <a:r>
              <a:rPr lang="en-US" altLang="zh-CN" sz="1800" kern="0" dirty="0"/>
              <a:t>] = right.ptr[</a:t>
            </a:r>
            <a:r>
              <a:rPr lang="en-US" altLang="zh-CN" sz="1800" kern="0" dirty="0" err="1"/>
              <a:t>i</a:t>
            </a:r>
            <a:r>
              <a:rPr lang="en-US" altLang="zh-CN" sz="1800" kern="0" dirty="0"/>
              <a:t>];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}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	return </a:t>
            </a:r>
            <a:r>
              <a:rPr lang="zh-CN" altLang="en-US" sz="1800" kern="0" dirty="0">
                <a:solidFill>
                  <a:srgbClr val="FFFF00"/>
                </a:solidFill>
                <a:latin typeface="+mn-lt"/>
                <a:ea typeface="+mn-ea"/>
              </a:rPr>
              <a:t>* 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this;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}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endParaRPr lang="en-US" altLang="zh-CN" sz="1800" kern="0" dirty="0"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0364B-C095-4663-B3CA-0813E399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65150"/>
            <a:ext cx="3048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rgbClr val="FFC000"/>
                </a:solidFill>
              </a:rPr>
              <a:t>&amp;:</a:t>
            </a:r>
            <a:r>
              <a:rPr lang="zh-CN" altLang="en-US" sz="2400">
                <a:solidFill>
                  <a:srgbClr val="FFC000"/>
                </a:solidFill>
              </a:rPr>
              <a:t>避免递归调用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3F8CD-C0C9-4858-8552-14F4ADA8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6" y="990601"/>
            <a:ext cx="34385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rgbClr val="FFC000"/>
                </a:solidFill>
              </a:rPr>
              <a:t>const:</a:t>
            </a:r>
            <a:r>
              <a:rPr lang="zh-CN" altLang="en-US" sz="2400">
                <a:solidFill>
                  <a:srgbClr val="FFC000"/>
                </a:solidFill>
              </a:rPr>
              <a:t>避免修改源对象</a:t>
            </a:r>
            <a:r>
              <a:rPr lang="en-US" altLang="zh-CN" sz="2400">
                <a:solidFill>
                  <a:srgbClr val="FFC000"/>
                </a:solidFill>
              </a:rPr>
              <a:t>,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>
                <a:solidFill>
                  <a:srgbClr val="FFC000"/>
                </a:solidFill>
              </a:rPr>
              <a:t>支持复制</a:t>
            </a:r>
            <a:r>
              <a:rPr lang="en-US" altLang="zh-CN" sz="2400">
                <a:solidFill>
                  <a:srgbClr val="FFC000"/>
                </a:solidFill>
              </a:rPr>
              <a:t>const</a:t>
            </a:r>
            <a:r>
              <a:rPr lang="zh-CN" altLang="en-US" sz="2400">
                <a:solidFill>
                  <a:srgbClr val="FFC000"/>
                </a:solidFill>
              </a:rPr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69EF61-19EE-42B1-A729-F7160C8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24200"/>
            <a:ext cx="4572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936625" indent="-4572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C000"/>
                </a:solidFill>
              </a:rPr>
              <a:t>为什么重载？</a:t>
            </a:r>
          </a:p>
          <a:p>
            <a:pPr lvl="1" algn="just" eaLnBrk="1" hangingPunct="1"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C000"/>
                </a:solidFill>
              </a:rPr>
              <a:t>返回值 </a:t>
            </a:r>
            <a:r>
              <a:rPr lang="en-US" altLang="zh-CN">
                <a:solidFill>
                  <a:srgbClr val="FFC000"/>
                </a:solidFill>
              </a:rPr>
              <a:t>const &amp;?</a:t>
            </a:r>
          </a:p>
          <a:p>
            <a:pPr lvl="1" algn="just" eaLnBrk="1" hangingPunct="1"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C000"/>
                </a:solidFill>
              </a:rPr>
              <a:t>参数为什么是引用类型？</a:t>
            </a:r>
          </a:p>
          <a:p>
            <a:pPr lvl="1" algn="just" eaLnBrk="1" hangingPunct="1"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C000"/>
                </a:solidFill>
              </a:rPr>
              <a:t>为什么检查</a:t>
            </a:r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</a:rPr>
              <a:t>“</a:t>
            </a:r>
            <a:r>
              <a:rPr lang="zh-CN" altLang="en-US">
                <a:solidFill>
                  <a:srgbClr val="FFC000"/>
                </a:solidFill>
              </a:rPr>
              <a:t>自我赋值</a:t>
            </a:r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</a:rPr>
              <a:t>”</a:t>
            </a:r>
            <a:r>
              <a:rPr lang="en-US" altLang="zh-CN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F28F1-2E84-4AD7-B851-8F5E3E344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0"/>
            <a:ext cx="365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just">
              <a:buSzPct val="100000"/>
              <a:buFont typeface="Wingdings 2" panose="05020102010507070707" pitchFamily="18" charset="2"/>
              <a:buNone/>
            </a:pPr>
            <a:r>
              <a:rPr lang="zh-CN" altLang="en-US" sz="2000">
                <a:solidFill>
                  <a:srgbClr val="FFC000"/>
                </a:solidFill>
              </a:rPr>
              <a:t>为何要自定义析构函数？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F3BDB07C-CE9D-44CA-8505-6F2B9106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CD20DE15-94C0-4946-B777-DFCCC7DC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417638"/>
            <a:ext cx="11214100" cy="4801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87FD17-4359-48C8-9FCB-A162A68765B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524000" y="1"/>
            <a:ext cx="9144000" cy="6848475"/>
          </a:xfrm>
          <a:prstGeom prst="rect">
            <a:avLst/>
          </a:prstGeom>
          <a:solidFill>
            <a:schemeClr val="bg2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endParaRPr lang="en-US" altLang="zh-CN" sz="1000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 err="1">
                <a:solidFill>
                  <a:srgbClr val="FF0000"/>
                </a:solidFill>
                <a:latin typeface="+mn-lt"/>
                <a:ea typeface="+mn-ea"/>
              </a:rPr>
              <a:t>int</a:t>
            </a:r>
            <a:r>
              <a:rPr lang="en-US" altLang="zh-CN" sz="1800" kern="0" dirty="0">
                <a:solidFill>
                  <a:srgbClr val="FF0000"/>
                </a:solidFill>
                <a:latin typeface="+mn-lt"/>
                <a:ea typeface="+mn-ea"/>
              </a:rPr>
              <a:t> &amp;Array::operator[](</a:t>
            </a:r>
            <a:r>
              <a:rPr lang="en-US" altLang="zh-CN" sz="1800" kern="0" dirty="0" err="1">
                <a:solidFill>
                  <a:srgbClr val="FF0000"/>
                </a:solidFill>
                <a:latin typeface="+mn-lt"/>
                <a:ea typeface="+mn-ea"/>
              </a:rPr>
              <a:t>int</a:t>
            </a:r>
            <a:r>
              <a:rPr lang="en-US" altLang="zh-CN" sz="1800" kern="0" dirty="0">
                <a:solidFill>
                  <a:srgbClr val="FF0000"/>
                </a:solidFill>
                <a:latin typeface="+mn-lt"/>
                <a:ea typeface="+mn-ea"/>
              </a:rPr>
              <a:t> subscript)</a:t>
            </a:r>
            <a:endParaRPr lang="en-US" altLang="zh-CN" sz="1800" kern="0" dirty="0">
              <a:latin typeface="+mn-lt"/>
              <a:ea typeface="+mn-ea"/>
            </a:endParaRP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{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……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	return </a:t>
            </a:r>
            <a:r>
              <a:rPr lang="en-US" altLang="zh-CN" sz="1800" kern="0" dirty="0" err="1">
                <a:latin typeface="+mn-lt"/>
                <a:ea typeface="+mn-ea"/>
              </a:rPr>
              <a:t>ptr</a:t>
            </a:r>
            <a:r>
              <a:rPr lang="en-US" altLang="zh-CN" sz="1800" kern="0" dirty="0">
                <a:latin typeface="+mn-lt"/>
                <a:ea typeface="+mn-ea"/>
              </a:rPr>
              <a:t>[subscript];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}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endParaRPr lang="en-US" altLang="zh-CN" sz="1800" kern="0" dirty="0"/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 err="1">
                <a:solidFill>
                  <a:srgbClr val="FF0000"/>
                </a:solidFill>
              </a:rPr>
              <a:t>int</a:t>
            </a:r>
            <a:r>
              <a:rPr lang="en-US" altLang="zh-CN" sz="1800" kern="0" dirty="0">
                <a:solidFill>
                  <a:srgbClr val="FF0000"/>
                </a:solidFill>
              </a:rPr>
              <a:t> Array::operator[](</a:t>
            </a:r>
            <a:r>
              <a:rPr lang="en-US" altLang="zh-CN" sz="1800" kern="0" dirty="0" err="1">
                <a:solidFill>
                  <a:srgbClr val="FF0000"/>
                </a:solidFill>
              </a:rPr>
              <a:t>int</a:t>
            </a:r>
            <a:r>
              <a:rPr lang="en-US" altLang="zh-CN" sz="1800" kern="0" dirty="0">
                <a:solidFill>
                  <a:srgbClr val="FF0000"/>
                </a:solidFill>
              </a:rPr>
              <a:t> subscript) </a:t>
            </a:r>
            <a:r>
              <a:rPr lang="en-US" altLang="zh-CN" sz="1800" kern="0" dirty="0">
                <a:solidFill>
                  <a:srgbClr val="FFFF00"/>
                </a:solidFill>
              </a:rPr>
              <a:t>const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/>
              <a:t>{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/>
              <a:t>	……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/>
              <a:t>	return </a:t>
            </a:r>
            <a:r>
              <a:rPr lang="en-US" altLang="zh-CN" sz="1800" kern="0" dirty="0" err="1"/>
              <a:t>ptr</a:t>
            </a:r>
            <a:r>
              <a:rPr lang="en-US" altLang="zh-CN" sz="1800" kern="0" dirty="0"/>
              <a:t>[subscript];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/>
              <a:t>}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endParaRPr lang="en-US" altLang="zh-CN" sz="1800" kern="0" dirty="0"/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 err="1">
                <a:solidFill>
                  <a:srgbClr val="FF0000"/>
                </a:solidFill>
              </a:rPr>
              <a:t>istream</a:t>
            </a:r>
            <a:r>
              <a:rPr lang="en-US" altLang="zh-CN" sz="1800" kern="0" dirty="0">
                <a:solidFill>
                  <a:srgbClr val="FF0000"/>
                </a:solidFill>
              </a:rPr>
              <a:t> &amp;operator&gt;&gt;(</a:t>
            </a:r>
            <a:r>
              <a:rPr lang="en-US" altLang="zh-CN" sz="1800" kern="0" dirty="0" err="1"/>
              <a:t>istream</a:t>
            </a:r>
            <a:r>
              <a:rPr lang="en-US" altLang="zh-CN" sz="1800" kern="0" dirty="0"/>
              <a:t> &amp;input, Array &amp;a)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/>
              <a:t>{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/>
              <a:t>	……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/>
              <a:t>	return input;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/>
              <a:t>}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endParaRPr lang="en-US" altLang="zh-CN" sz="1800" kern="0" dirty="0"/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 err="1">
                <a:solidFill>
                  <a:srgbClr val="FF0000"/>
                </a:solidFill>
              </a:rPr>
              <a:t>ostream</a:t>
            </a:r>
            <a:r>
              <a:rPr lang="en-US" altLang="zh-CN" sz="1800" kern="0" dirty="0">
                <a:solidFill>
                  <a:srgbClr val="FF0000"/>
                </a:solidFill>
              </a:rPr>
              <a:t> &amp;operator&lt;&lt;(</a:t>
            </a:r>
            <a:r>
              <a:rPr lang="en-US" altLang="zh-CN" sz="1800" kern="0" dirty="0" err="1"/>
              <a:t>ostream</a:t>
            </a:r>
            <a:r>
              <a:rPr lang="en-US" altLang="zh-CN" sz="1800" kern="0" dirty="0"/>
              <a:t> &amp;output, </a:t>
            </a:r>
            <a:r>
              <a:rPr lang="en-US" altLang="zh-CN" sz="1800" kern="0" dirty="0">
                <a:solidFill>
                  <a:srgbClr val="FFFF00"/>
                </a:solidFill>
              </a:rPr>
              <a:t>const</a:t>
            </a:r>
            <a:r>
              <a:rPr lang="en-US" altLang="zh-CN" sz="1800" kern="0" dirty="0"/>
              <a:t> Array &amp;a)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/>
              <a:t>{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/>
              <a:t>	……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/>
              <a:t>	return output;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/>
              <a:t>}</a:t>
            </a:r>
          </a:p>
          <a:p>
            <a:pPr marL="447675" indent="-447675" eaLnBrk="1" hangingPunct="1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endParaRPr lang="en-US" altLang="zh-CN" sz="18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30D94-06E2-4633-BA30-F34AB12D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33400"/>
            <a:ext cx="44958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zh-CN" altLang="en-US" sz="2400">
                <a:solidFill>
                  <a:srgbClr val="FFC000"/>
                </a:solidFill>
              </a:rPr>
              <a:t>返回</a:t>
            </a:r>
            <a:r>
              <a:rPr lang="en-US" altLang="zh-CN" sz="2400">
                <a:solidFill>
                  <a:srgbClr val="FFC000"/>
                </a:solidFill>
              </a:rPr>
              <a:t>&amp;:</a:t>
            </a:r>
            <a:r>
              <a:rPr lang="zh-CN" altLang="en-US" sz="2400">
                <a:solidFill>
                  <a:srgbClr val="FFC000"/>
                </a:solidFill>
              </a:rPr>
              <a:t>支持左值（可以被赋值）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0F4046-DB81-46F9-96F5-BFE87C60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457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936625" indent="-4572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C000"/>
                </a:solidFill>
              </a:rPr>
              <a:t>注意同上面函数的区别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76E9F7-9F05-43AE-8207-56D1337C1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2133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936625" indent="-4572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C000"/>
                </a:solidFill>
              </a:rPr>
              <a:t>全局函数</a:t>
            </a:r>
            <a:endParaRPr lang="en-US" altLang="zh-CN">
              <a:solidFill>
                <a:srgbClr val="FFC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0D4A788-80ED-4ABC-BF01-8E577DE02E5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781800" y="3657600"/>
            <a:ext cx="2057400" cy="7620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F46F7FE-B2C8-49C4-AF33-2EB69E13FA1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7848600" y="4648200"/>
            <a:ext cx="990600" cy="6096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A4A7175A-758A-4C68-B4F7-81901E1EE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992938"/>
          </a:xfrm>
          <a:solidFill>
            <a:schemeClr val="bg2"/>
          </a:solidFill>
          <a:ln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zh-CN" sz="1200">
              <a:solidFill>
                <a:schemeClr val="tx1"/>
              </a:solidFill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int main()  {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rgbClr val="FFFF00"/>
                </a:solidFill>
              </a:rPr>
              <a:t>Array integers1( 7 );   Array integers2;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&lt;&lt; integers1.getSize() &lt;&lt; integers1;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&lt;&lt; integers2.getSize() &lt;&lt; integers2;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cin &gt;&gt; integers1 &gt;&gt; integers2;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&lt;&lt; integers1 &lt;&lt; integers2;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rgbClr val="FFFF00"/>
                </a:solidFill>
              </a:rPr>
              <a:t>   Array integers3( integers1 );</a:t>
            </a:r>
            <a:r>
              <a:rPr lang="en-US" altLang="zh-CN" sz="2000">
                <a:solidFill>
                  <a:schemeClr val="tx1"/>
                </a:solidFill>
              </a:rPr>
              <a:t>   // </a:t>
            </a:r>
            <a:r>
              <a:rPr lang="en-US" altLang="zh-CN" sz="2000">
                <a:solidFill>
                  <a:srgbClr val="FF0000"/>
                </a:solidFill>
              </a:rPr>
              <a:t>Array integers3 = integers1;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</a:t>
            </a:r>
            <a:r>
              <a:rPr lang="en-US" altLang="zh-CN" sz="2000">
                <a:solidFill>
                  <a:srgbClr val="FFFF00"/>
                </a:solidFill>
              </a:rPr>
              <a:t>&lt;&lt; </a:t>
            </a:r>
            <a:r>
              <a:rPr lang="en-US" altLang="zh-CN" sz="2000">
                <a:solidFill>
                  <a:schemeClr val="tx1"/>
                </a:solidFill>
              </a:rPr>
              <a:t>integers3.getSize() &lt;&lt; integers3;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rgbClr val="FFFF00"/>
                </a:solidFill>
              </a:rPr>
              <a:t>integers1 = integers2;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&lt;&lt; integers1  &lt;&lt; integers2;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&lt;&lt; "\nintegers1[5] is " &lt;&lt; </a:t>
            </a:r>
            <a:r>
              <a:rPr lang="en-US" altLang="zh-CN" sz="2000">
                <a:solidFill>
                  <a:srgbClr val="FF00FF"/>
                </a:solidFill>
              </a:rPr>
              <a:t>integers1[ 5 ];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integers1</a:t>
            </a:r>
            <a:r>
              <a:rPr lang="en-US" altLang="zh-CN" sz="2000">
                <a:solidFill>
                  <a:srgbClr val="FFFF00"/>
                </a:solidFill>
              </a:rPr>
              <a:t>[ 5 ]</a:t>
            </a:r>
            <a:r>
              <a:rPr lang="en-US" altLang="zh-CN" sz="2000">
                <a:solidFill>
                  <a:schemeClr val="tx1"/>
                </a:solidFill>
              </a:rPr>
              <a:t> = 1000;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&lt;&lt; integers1;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integers1</a:t>
            </a:r>
            <a:r>
              <a:rPr lang="en-US" altLang="zh-CN" sz="2000">
                <a:solidFill>
                  <a:srgbClr val="FFFF00"/>
                </a:solidFill>
              </a:rPr>
              <a:t>[ 15 ]</a:t>
            </a:r>
            <a:r>
              <a:rPr lang="en-US" altLang="zh-CN" sz="2000">
                <a:solidFill>
                  <a:schemeClr val="tx1"/>
                </a:solidFill>
              </a:rPr>
              <a:t> = 1000; // ERROR: out of range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return 0;}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154061-9237-410E-A345-B953B4185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876800"/>
            <a:ext cx="342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936625" indent="-4572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C000"/>
                </a:solidFill>
              </a:rPr>
              <a:t>会调用哪个</a:t>
            </a:r>
            <a:r>
              <a:rPr lang="en-US" altLang="zh-CN">
                <a:solidFill>
                  <a:srgbClr val="FFC000"/>
                </a:solidFill>
              </a:rPr>
              <a:t>[]</a:t>
            </a:r>
            <a:r>
              <a:rPr lang="zh-CN" altLang="en-US">
                <a:solidFill>
                  <a:srgbClr val="FFC000"/>
                </a:solidFill>
              </a:rPr>
              <a:t>函数？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01072-48F6-42F1-A237-C9DAD1E90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043364"/>
            <a:ext cx="24384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marL="0" lvl="1" algn="ctr">
              <a:buNone/>
            </a:pPr>
            <a:r>
              <a:rPr lang="zh-CN" altLang="en-US">
                <a:solidFill>
                  <a:srgbClr val="FFC000"/>
                </a:solidFill>
              </a:rPr>
              <a:t>先计算返回</a:t>
            </a:r>
            <a:r>
              <a:rPr lang="en-US" altLang="zh-CN">
                <a:solidFill>
                  <a:srgbClr val="FFC000"/>
                </a:solidFill>
              </a:rPr>
              <a:t>int</a:t>
            </a:r>
            <a:r>
              <a:rPr lang="zh-CN" altLang="en-US">
                <a:solidFill>
                  <a:srgbClr val="FFC000"/>
                </a:solidFill>
              </a:rPr>
              <a:t>，然后进行</a:t>
            </a:r>
            <a:r>
              <a:rPr lang="en-US" altLang="zh-CN">
                <a:solidFill>
                  <a:srgbClr val="FFC000"/>
                </a:solidFill>
              </a:rPr>
              <a:t>&lt;&lt;</a:t>
            </a:r>
            <a:r>
              <a:rPr lang="zh-CN" altLang="en-US">
                <a:solidFill>
                  <a:srgbClr val="FFC000"/>
                </a:solidFill>
              </a:rPr>
              <a:t>运算</a:t>
            </a:r>
            <a:endParaRPr lang="en-US" altLang="zh-CN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6945B66-71DF-416F-9C7B-8D39BF565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585788"/>
          </a:xfrm>
          <a:noFill/>
        </p:spPr>
        <p:txBody>
          <a:bodyPr/>
          <a:lstStyle/>
          <a:p>
            <a:pPr eaLnBrk="1" hangingPunct="1"/>
            <a:r>
              <a:rPr lang="zh-CN" altLang="en-US" sz="3600"/>
              <a:t>总结</a:t>
            </a:r>
            <a:endParaRPr lang="en-US" altLang="zh-CN" sz="360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3A9DA32-DB38-47EE-9B46-A39507922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914400"/>
            <a:ext cx="8410575" cy="5576888"/>
          </a:xfrm>
          <a:noFill/>
        </p:spPr>
        <p:txBody>
          <a:bodyPr/>
          <a:lstStyle/>
          <a:p>
            <a:pPr marL="533400" indent="-533400" eaLnBrk="1" hangingPunct="1"/>
            <a:r>
              <a:rPr lang="en-US" altLang="zh-CN">
                <a:solidFill>
                  <a:srgbClr val="0000FF"/>
                </a:solidFill>
              </a:rPr>
              <a:t>Copy constructor</a:t>
            </a:r>
          </a:p>
          <a:p>
            <a:pPr marL="936625" lvl="1" indent="-457200" eaLnBrk="1" hangingPunct="1"/>
            <a:r>
              <a:rPr lang="zh-CN" altLang="en-US"/>
              <a:t>参数为什么是</a:t>
            </a:r>
            <a:r>
              <a:rPr lang="en-US" altLang="zh-CN"/>
              <a:t>const</a:t>
            </a:r>
            <a:r>
              <a:rPr lang="zh-CN" altLang="en-US"/>
              <a:t> </a:t>
            </a:r>
            <a:r>
              <a:rPr lang="en-US" altLang="zh-CN"/>
              <a:t>&amp;</a:t>
            </a:r>
            <a:r>
              <a:rPr lang="zh-CN" altLang="en-US"/>
              <a:t>类型？</a:t>
            </a:r>
          </a:p>
          <a:p>
            <a:pPr marL="533400" indent="-533400" eaLnBrk="1" hangingPunct="1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zh-CN" altLang="en-US">
                <a:solidFill>
                  <a:srgbClr val="0000FF"/>
                </a:solidFill>
              </a:rPr>
              <a:t>重载</a:t>
            </a:r>
          </a:p>
          <a:p>
            <a:pPr marL="936625" lvl="1" indent="-457200" eaLnBrk="1" hangingPunct="1"/>
            <a:r>
              <a:rPr lang="zh-CN" altLang="en-US"/>
              <a:t>为什么重载？</a:t>
            </a:r>
          </a:p>
          <a:p>
            <a:pPr marL="936625" lvl="1" indent="-457200" eaLnBrk="1" hangingPunct="1"/>
            <a:r>
              <a:rPr lang="zh-CN" altLang="en-US"/>
              <a:t>返回值 </a:t>
            </a:r>
            <a:r>
              <a:rPr lang="en-US" altLang="zh-CN"/>
              <a:t>const &amp;?</a:t>
            </a:r>
          </a:p>
          <a:p>
            <a:pPr marL="936625" lvl="1" indent="-457200" eaLnBrk="1" hangingPunct="1"/>
            <a:r>
              <a:rPr lang="zh-CN" altLang="en-US"/>
              <a:t>参数为什么是引用类型？</a:t>
            </a:r>
          </a:p>
          <a:p>
            <a:pPr marL="936625" lvl="1" indent="-457200" eaLnBrk="1" hangingPunct="1"/>
            <a:r>
              <a:rPr lang="zh-CN" altLang="en-US"/>
              <a:t>为什么检查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自我赋值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en-US" altLang="zh-CN"/>
              <a:t>?</a:t>
            </a:r>
          </a:p>
          <a:p>
            <a:pPr marL="533400" indent="-533400" eaLnBrk="1" hangingPunct="1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0000FF"/>
                </a:solidFill>
              </a:rPr>
              <a:t>[ ]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zh-CN" altLang="en-US">
                <a:solidFill>
                  <a:srgbClr val="0000FF"/>
                </a:solidFill>
              </a:rPr>
              <a:t>的重载</a:t>
            </a:r>
          </a:p>
          <a:p>
            <a:pPr marL="936625" lvl="1" indent="-457200" eaLnBrk="1" hangingPunct="1"/>
            <a:r>
              <a:rPr lang="en-US" altLang="zh-CN">
                <a:hlinkClick r:id="rId3" action="ppaction://hlinksldjump"/>
              </a:rPr>
              <a:t>Line88</a:t>
            </a:r>
            <a:r>
              <a:rPr lang="zh-CN" altLang="en-US">
                <a:hlinkClick r:id="rId3" action="ppaction://hlinksldjump"/>
              </a:rPr>
              <a:t>和</a:t>
            </a:r>
            <a:r>
              <a:rPr lang="en-US" altLang="zh-CN">
                <a:hlinkClick r:id="rId3" action="ppaction://hlinksldjump"/>
              </a:rPr>
              <a:t>Line103</a:t>
            </a:r>
            <a:r>
              <a:rPr lang="zh-CN" altLang="en-US">
                <a:hlinkClick r:id="rId3" action="ppaction://hlinksldjump"/>
              </a:rPr>
              <a:t>的区别？</a:t>
            </a:r>
            <a:endParaRPr lang="en-US" altLang="zh-CN"/>
          </a:p>
          <a:p>
            <a:pPr marL="936625" lvl="1" indent="-457200" eaLnBrk="1" hangingPunct="1"/>
            <a:r>
              <a:rPr lang="zh-CN" altLang="en-US"/>
              <a:t>整数、浮点数、字符（串）等</a:t>
            </a:r>
          </a:p>
          <a:p>
            <a:pPr marL="533400" indent="-533400" eaLnBrk="1" hangingPunct="1"/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0000FF"/>
                </a:solidFill>
              </a:rPr>
              <a:t>&gt;&gt;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zh-CN" altLang="en-US">
                <a:solidFill>
                  <a:srgbClr val="0000FF"/>
                </a:solidFill>
              </a:rPr>
              <a:t>和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0000FF"/>
                </a:solidFill>
              </a:rPr>
              <a:t>&lt;&lt;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zh-CN" altLang="en-US">
                <a:solidFill>
                  <a:srgbClr val="0000FF"/>
                </a:solidFill>
              </a:rPr>
              <a:t>的重载</a:t>
            </a:r>
          </a:p>
          <a:p>
            <a:pPr marL="936625" lvl="1" indent="-457200" eaLnBrk="1" hangingPunct="1"/>
            <a:r>
              <a:rPr lang="zh-CN" altLang="en-US"/>
              <a:t>为什么返回为引用类型？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4A4CFF4-052D-415C-AC53-9E97EAFE419A}"/>
              </a:ext>
            </a:extLst>
          </p:cNvPr>
          <p:cNvSpPr/>
          <p:nvPr/>
        </p:nvSpPr>
        <p:spPr bwMode="auto">
          <a:xfrm>
            <a:off x="7086600" y="990601"/>
            <a:ext cx="381000" cy="498705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4AA2F-DD72-4159-A68E-C42D97DC4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1022350"/>
            <a:ext cx="3048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避免递归调用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CA82F-EC8A-4E23-A258-1891EA690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447801"/>
            <a:ext cx="3048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避免修改源对象</a:t>
            </a:r>
            <a:endParaRPr lang="en-US" altLang="zh-CN" sz="2400">
              <a:solidFill>
                <a:srgbClr val="FF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支持复制</a:t>
            </a:r>
            <a:r>
              <a:rPr lang="en-US" altLang="zh-CN" sz="2400">
                <a:solidFill>
                  <a:srgbClr val="FF0000"/>
                </a:solidFill>
              </a:rPr>
              <a:t>const</a:t>
            </a:r>
            <a:r>
              <a:rPr lang="zh-CN" altLang="en-US" sz="2400">
                <a:solidFill>
                  <a:srgbClr val="FF0000"/>
                </a:solidFill>
              </a:rPr>
              <a:t>对象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2106763-DED8-46B5-A525-319D261F8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585788"/>
          </a:xfrm>
          <a:noFill/>
        </p:spPr>
        <p:txBody>
          <a:bodyPr/>
          <a:lstStyle/>
          <a:p>
            <a:pPr eaLnBrk="1" hangingPunct="1"/>
            <a:r>
              <a:rPr lang="zh-CN" altLang="en-US" sz="3600"/>
              <a:t>总结</a:t>
            </a:r>
            <a:r>
              <a:rPr lang="en-US" altLang="zh-CN" sz="3600"/>
              <a:t>——</a:t>
            </a:r>
            <a:r>
              <a:rPr lang="zh-CN" altLang="en-US" sz="3600"/>
              <a:t>进一步讨论</a:t>
            </a:r>
            <a:endParaRPr lang="en-US" altLang="zh-CN" sz="360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12F3974-BC8E-4AFF-BCD2-F15B96BAB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914400"/>
            <a:ext cx="8410575" cy="56769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</a:pPr>
            <a:r>
              <a:rPr lang="zh-CN" altLang="en-US"/>
              <a:t>虚悬指针（产生原因）与指针回收问题</a:t>
            </a:r>
            <a:endParaRPr lang="en-US" altLang="zh-CN"/>
          </a:p>
          <a:p>
            <a:pPr marL="919163" lvl="1" indent="-533400" eaLnBrk="1" hangingPunct="1">
              <a:lnSpc>
                <a:spcPct val="120000"/>
              </a:lnSpc>
            </a:pPr>
            <a:r>
              <a:rPr lang="zh-CN" altLang="en-US"/>
              <a:t>关于</a:t>
            </a:r>
            <a:r>
              <a:rPr lang="en-US" altLang="zh-CN"/>
              <a:t>delete</a:t>
            </a:r>
            <a:r>
              <a:rPr lang="zh-CN" altLang="en-US"/>
              <a:t>之后的指针使用（有的编译器可以访问，但会有潜在的错误）</a:t>
            </a:r>
            <a:endParaRPr lang="en-US" altLang="zh-CN"/>
          </a:p>
          <a:p>
            <a:pPr marL="533400" indent="-533400" eaLnBrk="1" hangingPunct="1">
              <a:lnSpc>
                <a:spcPct val="120000"/>
              </a:lnSpc>
            </a:pPr>
            <a:r>
              <a:rPr lang="zh-CN" altLang="en-US"/>
              <a:t>通常会为任何一个使用动态分配内存的类同时提供一组函数（</a:t>
            </a:r>
            <a:r>
              <a:rPr lang="zh-CN" altLang="en-US">
                <a:solidFill>
                  <a:srgbClr val="FF0000"/>
                </a:solidFill>
              </a:rPr>
              <a:t>重要！</a:t>
            </a:r>
            <a:r>
              <a:rPr lang="zh-CN" altLang="en-US"/>
              <a:t>）：</a:t>
            </a:r>
            <a:endParaRPr lang="en-US" altLang="zh-CN"/>
          </a:p>
          <a:p>
            <a:pPr marL="919163" lvl="1" indent="-533400" eaLnBrk="1" hangingPunct="1">
              <a:lnSpc>
                <a:spcPct val="120000"/>
              </a:lnSpc>
            </a:pPr>
            <a:r>
              <a:rPr lang="zh-CN" altLang="en-US"/>
              <a:t>复制构造函数</a:t>
            </a:r>
            <a:endParaRPr lang="en-US" altLang="zh-CN"/>
          </a:p>
          <a:p>
            <a:pPr marL="919163" lvl="1" indent="-533400" eaLnBrk="1" hangingPunct="1">
              <a:lnSpc>
                <a:spcPct val="120000"/>
              </a:lnSpc>
            </a:pPr>
            <a:r>
              <a:rPr lang="zh-CN" altLang="en-US"/>
              <a:t>析构函数</a:t>
            </a:r>
            <a:endParaRPr lang="en-US" altLang="zh-CN"/>
          </a:p>
          <a:p>
            <a:pPr marL="919163" lvl="1" indent="-533400" eaLnBrk="1" hangingPunct="1">
              <a:lnSpc>
                <a:spcPct val="120000"/>
              </a:lnSpc>
            </a:pPr>
            <a:r>
              <a:rPr lang="zh-CN" altLang="en-US"/>
              <a:t>重载的赋值运算符函数</a:t>
            </a:r>
          </a:p>
          <a:p>
            <a:pPr marL="533400" indent="-533400" eaLnBrk="1" hangingPunct="1">
              <a:lnSpc>
                <a:spcPct val="120000"/>
              </a:lnSpc>
            </a:pPr>
            <a:r>
              <a:rPr lang="zh-CN" altLang="en-US"/>
              <a:t>如何阻止类对象的复制</a:t>
            </a:r>
            <a:endParaRPr lang="en-US" altLang="zh-CN"/>
          </a:p>
          <a:p>
            <a:pPr marL="919163" lvl="1" indent="-533400" eaLnBrk="1" hangingPunct="1">
              <a:lnSpc>
                <a:spcPct val="120000"/>
              </a:lnSpc>
            </a:pPr>
            <a:r>
              <a:rPr lang="zh-CN" altLang="en-US"/>
              <a:t>将重载的赋值运算符以及拷贝构造函数设置为</a:t>
            </a:r>
            <a:r>
              <a:rPr lang="en-US" altLang="zh-CN"/>
              <a:t>private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058F759-EB96-4441-B28F-16BDEDDF1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11.1 Introduction</a:t>
            </a:r>
            <a:endParaRPr lang="zh-CN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D5B32C9-70F3-47D1-B5B4-BB701075D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525589"/>
            <a:ext cx="8410575" cy="4986337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复习：函数重载</a:t>
            </a:r>
            <a:endParaRPr lang="en-US" altLang="zh-CN"/>
          </a:p>
          <a:p>
            <a:pPr eaLnBrk="1" hangingPunct="1"/>
            <a:r>
              <a:rPr lang="zh-CN" altLang="en-US"/>
              <a:t>要求</a:t>
            </a:r>
            <a:endParaRPr lang="en-US" altLang="zh-CN"/>
          </a:p>
          <a:p>
            <a:pPr lvl="1" eaLnBrk="1" hangingPunct="1"/>
            <a:r>
              <a:rPr lang="zh-CN" altLang="en-US"/>
              <a:t>函数名相同，参数列表不同</a:t>
            </a:r>
            <a:endParaRPr lang="en-US" altLang="zh-CN"/>
          </a:p>
          <a:p>
            <a:pPr lvl="1" eaLnBrk="1" hangingPunct="1"/>
            <a:r>
              <a:rPr lang="zh-CN" altLang="en-US"/>
              <a:t>仅返回值不同不作为重载</a:t>
            </a:r>
            <a:endParaRPr lang="en-US" altLang="zh-CN"/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zh-CN" altLang="en-US"/>
              <a:t>有缺省参数的函数</a:t>
            </a:r>
            <a:endParaRPr lang="en-US" altLang="zh-CN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/>
              <a:t>	func(int i, int j = 0)	func(int i)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特例：</a:t>
            </a:r>
            <a:r>
              <a:rPr lang="en-US" altLang="zh-CN"/>
              <a:t>const</a:t>
            </a:r>
            <a:r>
              <a:rPr lang="zh-CN" altLang="en-US"/>
              <a:t>成员函数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/>
              <a:t>void Employee::display(){}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/>
              <a:t>void Employee::display() const {}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539" name="Rectangle 3">
            <a:extLst>
              <a:ext uri="{FF2B5EF4-FFF2-40B4-BE49-F238E27FC236}">
                <a16:creationId xmlns:a16="http://schemas.microsoft.com/office/drawing/2014/main" id="{0F8B5B5A-C350-4157-B129-2CBEB9933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685800"/>
            <a:ext cx="8410575" cy="5570538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原则：</a:t>
            </a:r>
            <a:r>
              <a:rPr lang="zh-CN" altLang="en-US"/>
              <a:t>重载的运算符和已经存在的运算符在使用规则上没有区别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运算符重载什么情况下返回引用类型，什么情况下返回数值类型？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返回值还要</a:t>
            </a:r>
            <a:r>
              <a:rPr lang="zh-CN" altLang="en-US">
                <a:solidFill>
                  <a:srgbClr val="FF0000"/>
                </a:solidFill>
              </a:rPr>
              <a:t>继续被处理</a:t>
            </a:r>
            <a:r>
              <a:rPr lang="zh-CN" altLang="en-US"/>
              <a:t>的情况： 返回引用类型 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/>
              <a:t>     例如：</a:t>
            </a:r>
            <a:r>
              <a:rPr lang="en-US" altLang="zh-CN"/>
              <a:t>+=</a:t>
            </a:r>
            <a:r>
              <a:rPr lang="zh-CN" altLang="en-US"/>
              <a:t>运算符     </a:t>
            </a:r>
            <a:r>
              <a:rPr lang="en-US" altLang="zh-CN"/>
              <a:t>a += b += c;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zh-CN"/>
              <a:t>      return *this; 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返回值用过就</a:t>
            </a:r>
            <a:r>
              <a:rPr lang="zh-CN" altLang="en-US">
                <a:solidFill>
                  <a:srgbClr val="FF0000"/>
                </a:solidFill>
              </a:rPr>
              <a:t>丢弃</a:t>
            </a:r>
            <a:r>
              <a:rPr lang="zh-CN" altLang="en-US"/>
              <a:t>的情况： 返回值类型 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/>
              <a:t>    例如：</a:t>
            </a:r>
            <a:r>
              <a:rPr lang="en-US" altLang="zh-CN"/>
              <a:t>+</a:t>
            </a:r>
            <a:r>
              <a:rPr lang="zh-CN" altLang="en-US"/>
              <a:t>运算符   </a:t>
            </a:r>
            <a:r>
              <a:rPr lang="en-US" altLang="zh-CN"/>
              <a:t>a = (b + c) * d; </a:t>
            </a:r>
            <a:endParaRPr lang="zh-CN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FE003BE-DE60-41B4-A3C5-034E60DED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585788"/>
          </a:xfrm>
          <a:noFill/>
        </p:spPr>
        <p:txBody>
          <a:bodyPr/>
          <a:lstStyle/>
          <a:p>
            <a:pPr eaLnBrk="1" hangingPunct="1"/>
            <a:r>
              <a:rPr lang="zh-CN" altLang="en-US" sz="3600"/>
              <a:t>总结</a:t>
            </a:r>
            <a:endParaRPr lang="en-US" altLang="zh-CN" sz="3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2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2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2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2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AB4FC2D-31FD-4B35-890C-D31ABF5C2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Topics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C1CC8F9-C329-43A4-AF27-5DC3922FF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763000" cy="5964238"/>
          </a:xfrm>
          <a:noFill/>
        </p:spPr>
        <p:txBody>
          <a:bodyPr/>
          <a:lstStyle/>
          <a:p>
            <a:pPr eaLnBrk="1" hangingPunct="1"/>
            <a:r>
              <a:rPr lang="en-US" altLang="zh-CN" sz="2400"/>
              <a:t>11.1 Introduction</a:t>
            </a:r>
          </a:p>
          <a:p>
            <a:pPr eaLnBrk="1" hangingPunct="1"/>
            <a:r>
              <a:rPr lang="en-US" altLang="zh-CN" sz="2400"/>
              <a:t>11.2 Fundamentals &amp; Restrictions</a:t>
            </a:r>
          </a:p>
          <a:p>
            <a:pPr eaLnBrk="1" hangingPunct="1"/>
            <a:r>
              <a:rPr lang="en-US" altLang="zh-CN" sz="2400"/>
              <a:t>11.3 Operator Functions as Class Members vs. Global Functions</a:t>
            </a:r>
          </a:p>
          <a:p>
            <a:pPr eaLnBrk="1" hangingPunct="1"/>
            <a:r>
              <a:rPr lang="en-US" altLang="zh-CN" sz="2400"/>
              <a:t>11.4 Overloading Stream Insertion and Stream Extraction Operators</a:t>
            </a:r>
          </a:p>
          <a:p>
            <a:pPr eaLnBrk="1" hangingPunct="1"/>
            <a:r>
              <a:rPr lang="en-US" altLang="zh-CN" sz="2400"/>
              <a:t>11.5 Overloading Unary Operators</a:t>
            </a:r>
          </a:p>
          <a:p>
            <a:pPr eaLnBrk="1" hangingPunct="1"/>
            <a:r>
              <a:rPr lang="en-US" altLang="zh-CN" sz="2400"/>
              <a:t>11.6 Overloading Binary Operators</a:t>
            </a:r>
          </a:p>
          <a:p>
            <a:pPr eaLnBrk="1" hangingPunct="1"/>
            <a:r>
              <a:rPr lang="en-US" altLang="zh-CN" sz="2400"/>
              <a:t>11.7 Case Study: Array Class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11.8 Converting between types</a:t>
            </a:r>
            <a:endParaRPr lang="zh-CN" altLang="en-US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/>
              <a:t>11.9 Case Study: String Class</a:t>
            </a:r>
          </a:p>
          <a:p>
            <a:pPr eaLnBrk="1" hangingPunct="1"/>
            <a:r>
              <a:rPr lang="en-US" altLang="zh-CN" sz="2400"/>
              <a:t>11.10 Standard Library Class string(self study)</a:t>
            </a:r>
          </a:p>
          <a:p>
            <a:pPr eaLnBrk="1" hangingPunct="1"/>
            <a:r>
              <a:rPr lang="en-US" altLang="zh-CN" sz="2400"/>
              <a:t>11.11 Overloading ++ and </a:t>
            </a:r>
            <a:r>
              <a:rPr lang="en-US" altLang="zh-CN" sz="2400">
                <a:latin typeface="Arial" panose="020B0604020202020204" pitchFamily="34" charset="0"/>
              </a:rPr>
              <a:t>––</a:t>
            </a:r>
            <a:r>
              <a:rPr lang="en-US" altLang="zh-CN" sz="2400"/>
              <a:t>(self study)</a:t>
            </a:r>
          </a:p>
          <a:p>
            <a:pPr eaLnBrk="1" hangingPunct="1"/>
            <a:r>
              <a:rPr lang="en-US" altLang="zh-CN" sz="2400"/>
              <a:t>11.12 Case Study: A Date Class(self study)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B26FAEC-FC4C-4EE7-8AB1-26D2D391C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79413"/>
            <a:ext cx="8686800" cy="576262"/>
          </a:xfrm>
          <a:noFill/>
        </p:spPr>
        <p:txBody>
          <a:bodyPr/>
          <a:lstStyle/>
          <a:p>
            <a:pPr eaLnBrk="1" hangingPunct="1"/>
            <a:r>
              <a:rPr lang="en-US" altLang="zh-CN" sz="3500"/>
              <a:t>11.8 Converting between types(</a:t>
            </a:r>
            <a:r>
              <a:rPr lang="zh-CN" altLang="en-US" sz="3500"/>
              <a:t>类型转换</a:t>
            </a:r>
            <a:r>
              <a:rPr lang="en-US" altLang="zh-CN" sz="3500"/>
              <a:t>)</a:t>
            </a:r>
            <a:endParaRPr lang="zh-CN" altLang="en-US" sz="350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ECE9160-D1BC-4116-86A6-D444FADB7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9"/>
            <a:ext cx="8410575" cy="3730625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Fundamental types(</a:t>
            </a:r>
            <a:r>
              <a:rPr lang="zh-CN" altLang="en-US">
                <a:solidFill>
                  <a:srgbClr val="FF0000"/>
                </a:solidFill>
              </a:rPr>
              <a:t>基本数据类型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altLang="zh-CN"/>
              <a:t>int x;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/>
              <a:t>	char y = static_cast&lt;char&gt;(x);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/>
              <a:t>Or </a:t>
            </a:r>
          </a:p>
          <a:p>
            <a:pPr lvl="1" eaLnBrk="1" hangingPunct="1"/>
            <a:r>
              <a:rPr lang="en-US" altLang="zh-CN"/>
              <a:t>char y = (char)x;</a:t>
            </a:r>
          </a:p>
          <a:p>
            <a:pPr eaLnBrk="1" hangingPunct="1"/>
            <a:r>
              <a:rPr lang="en-US" altLang="zh-CN"/>
              <a:t>User-defined types</a:t>
            </a:r>
            <a:r>
              <a:rPr lang="zh-CN" altLang="en-US"/>
              <a:t>（用户自定义类型）</a:t>
            </a:r>
            <a:endParaRPr lang="en-US" altLang="zh-CN"/>
          </a:p>
          <a:p>
            <a:pPr lvl="1" eaLnBrk="1" hangingPunct="1"/>
            <a:r>
              <a:rPr lang="zh-CN" altLang="en-US"/>
              <a:t>转换构造函数</a:t>
            </a:r>
            <a:endParaRPr lang="en-US" altLang="zh-CN"/>
          </a:p>
          <a:p>
            <a:pPr lvl="1" eaLnBrk="1" hangingPunct="1"/>
            <a:r>
              <a:rPr lang="zh-CN" altLang="en-US"/>
              <a:t>强制类型转换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978" name="Rectangle 2">
            <a:extLst>
              <a:ext uri="{FF2B5EF4-FFF2-40B4-BE49-F238E27FC236}">
                <a16:creationId xmlns:a16="http://schemas.microsoft.com/office/drawing/2014/main" id="{E42C4E98-F9DC-4F30-B070-97B0318DE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0" y="1066801"/>
            <a:ext cx="1905000" cy="480131"/>
          </a:xfr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/>
              <a:t>对象转换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A9A2FD3F-687D-4479-914B-2A3580967674}"/>
              </a:ext>
            </a:extLst>
          </p:cNvPr>
          <p:cNvGrpSpPr>
            <a:grpSpLocks/>
          </p:cNvGrpSpPr>
          <p:nvPr/>
        </p:nvGrpSpPr>
        <p:grpSpPr bwMode="auto">
          <a:xfrm>
            <a:off x="2187576" y="1600200"/>
            <a:ext cx="6880225" cy="1193800"/>
            <a:chOff x="418" y="1170"/>
            <a:chExt cx="4334" cy="752"/>
          </a:xfrm>
        </p:grpSpPr>
        <p:grpSp>
          <p:nvGrpSpPr>
            <p:cNvPr id="59410" name="Group 3">
              <a:extLst>
                <a:ext uri="{FF2B5EF4-FFF2-40B4-BE49-F238E27FC236}">
                  <a16:creationId xmlns:a16="http://schemas.microsoft.com/office/drawing/2014/main" id="{CCAF8A20-8ACB-48DA-8E1B-A664A827D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170"/>
              <a:ext cx="1680" cy="432"/>
              <a:chOff x="1824" y="1170"/>
              <a:chExt cx="1680" cy="432"/>
            </a:xfrm>
          </p:grpSpPr>
          <p:sp>
            <p:nvSpPr>
              <p:cNvPr id="59413" name="Line 4">
                <a:extLst>
                  <a:ext uri="{FF2B5EF4-FFF2-40B4-BE49-F238E27FC236}">
                    <a16:creationId xmlns:a16="http://schemas.microsoft.com/office/drawing/2014/main" id="{F9AA57FA-03F4-4661-BFBF-FD6716CFF205}"/>
                  </a:ext>
                </a:extLst>
              </p:cNvPr>
              <p:cNvSpPr>
                <a:spLocks noChangeShapeType="1"/>
              </p:cNvSpPr>
              <p:nvPr/>
            </p:nvSpPr>
            <p:spPr bwMode="black">
              <a:xfrm flipH="1">
                <a:off x="1824" y="1170"/>
                <a:ext cx="768" cy="43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14" name="Line 5">
                <a:extLst>
                  <a:ext uri="{FF2B5EF4-FFF2-40B4-BE49-F238E27FC236}">
                    <a16:creationId xmlns:a16="http://schemas.microsoft.com/office/drawing/2014/main" id="{7C0417F6-CB80-478D-8886-60D83BAFBD52}"/>
                  </a:ext>
                </a:extLst>
              </p:cNvPr>
              <p:cNvSpPr>
                <a:spLocks noChangeShapeType="1"/>
              </p:cNvSpPr>
              <p:nvPr/>
            </p:nvSpPr>
            <p:spPr bwMode="black">
              <a:xfrm>
                <a:off x="2736" y="1170"/>
                <a:ext cx="768" cy="43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411" name="Rectangle 7">
              <a:extLst>
                <a:ext uri="{FF2B5EF4-FFF2-40B4-BE49-F238E27FC236}">
                  <a16:creationId xmlns:a16="http://schemas.microsoft.com/office/drawing/2014/main" id="{583E42AE-5C7F-47A9-AFCE-09F2C0F1901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418" y="1620"/>
              <a:ext cx="1584" cy="302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47675" indent="-447675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8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4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0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r>
                <a:rPr lang="zh-CN" altLang="en-US"/>
                <a:t>同类对象转换</a:t>
              </a:r>
            </a:p>
          </p:txBody>
        </p:sp>
        <p:sp>
          <p:nvSpPr>
            <p:cNvPr id="59412" name="Rectangle 8">
              <a:extLst>
                <a:ext uri="{FF2B5EF4-FFF2-40B4-BE49-F238E27FC236}">
                  <a16:creationId xmlns:a16="http://schemas.microsoft.com/office/drawing/2014/main" id="{67588A5F-99DB-4E28-8A36-B95C26567EC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2976" y="1602"/>
              <a:ext cx="1776" cy="302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47675" indent="-447675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8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4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0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r>
                <a:rPr lang="zh-CN" altLang="en-US"/>
                <a:t>非同类对象转换</a:t>
              </a:r>
            </a:p>
          </p:txBody>
        </p:sp>
      </p:grpSp>
      <p:sp>
        <p:nvSpPr>
          <p:cNvPr id="1790986" name="Rectangle 10">
            <a:extLst>
              <a:ext uri="{FF2B5EF4-FFF2-40B4-BE49-F238E27FC236}">
                <a16:creationId xmlns:a16="http://schemas.microsoft.com/office/drawing/2014/main" id="{72547221-E271-45C1-B8E9-0A6140674765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209800" y="3505201"/>
            <a:ext cx="2514600" cy="480131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r>
              <a:rPr lang="zh-CN" altLang="en-US"/>
              <a:t>拷贝构造函数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700A7BE0-398E-4918-9938-B465AF456FA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505200"/>
            <a:ext cx="5334000" cy="889000"/>
            <a:chOff x="2256" y="2370"/>
            <a:chExt cx="3360" cy="560"/>
          </a:xfrm>
        </p:grpSpPr>
        <p:sp>
          <p:nvSpPr>
            <p:cNvPr id="59408" name="Rectangle 12">
              <a:extLst>
                <a:ext uri="{FF2B5EF4-FFF2-40B4-BE49-F238E27FC236}">
                  <a16:creationId xmlns:a16="http://schemas.microsoft.com/office/drawing/2014/main" id="{0CBB12F0-73CC-435A-AF23-9E7E098D47FD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4032" y="2370"/>
              <a:ext cx="1584" cy="302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47675" indent="-447675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8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4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0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r>
                <a:rPr lang="zh-CN" altLang="en-US"/>
                <a:t>转换构造函数</a:t>
              </a:r>
            </a:p>
          </p:txBody>
        </p:sp>
        <p:sp>
          <p:nvSpPr>
            <p:cNvPr id="59409" name="Rectangle 16">
              <a:extLst>
                <a:ext uri="{FF2B5EF4-FFF2-40B4-BE49-F238E27FC236}">
                  <a16:creationId xmlns:a16="http://schemas.microsoft.com/office/drawing/2014/main" id="{3A3673E5-B12A-443C-9703-A9F74408D64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2256" y="2370"/>
              <a:ext cx="1632" cy="560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47675" indent="-447675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8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4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0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r>
                <a:rPr lang="zh-CN" altLang="en-US"/>
                <a:t>重载强制类型转换运算符</a:t>
              </a:r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ABA9BAF2-3C39-4C22-AFB2-0F9AAF5CEAA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790826"/>
            <a:ext cx="6553200" cy="714375"/>
            <a:chOff x="1152" y="1920"/>
            <a:chExt cx="4128" cy="450"/>
          </a:xfrm>
        </p:grpSpPr>
        <p:sp>
          <p:nvSpPr>
            <p:cNvPr id="59403" name="Line 11">
              <a:extLst>
                <a:ext uri="{FF2B5EF4-FFF2-40B4-BE49-F238E27FC236}">
                  <a16:creationId xmlns:a16="http://schemas.microsoft.com/office/drawing/2014/main" id="{671B114B-6F71-4CB0-ADA4-A705C42DEE3F}"/>
                </a:ext>
              </a:extLst>
            </p:cNvPr>
            <p:cNvSpPr>
              <a:spLocks noChangeShapeType="1"/>
            </p:cNvSpPr>
            <p:nvPr/>
          </p:nvSpPr>
          <p:spPr bwMode="black">
            <a:xfrm flipH="1">
              <a:off x="1200" y="1938"/>
              <a:ext cx="0" cy="43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4" name="Line 13">
              <a:extLst>
                <a:ext uri="{FF2B5EF4-FFF2-40B4-BE49-F238E27FC236}">
                  <a16:creationId xmlns:a16="http://schemas.microsoft.com/office/drawing/2014/main" id="{47CE35DE-42B8-4FA5-95B7-1854C6A369BA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3840" y="1938"/>
              <a:ext cx="1200" cy="41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5" name="Text Box 14">
              <a:extLst>
                <a:ext uri="{FF2B5EF4-FFF2-40B4-BE49-F238E27FC236}">
                  <a16:creationId xmlns:a16="http://schemas.microsoft.com/office/drawing/2014/main" id="{D5AE5E39-D1B7-4579-A9E1-25971E398BC2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1152" y="2034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8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4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0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sz="2000">
                  <a:solidFill>
                    <a:srgbClr val="0000FF"/>
                  </a:solidFill>
                </a:rPr>
                <a:t>初始化对象</a:t>
              </a:r>
            </a:p>
          </p:txBody>
        </p:sp>
        <p:sp>
          <p:nvSpPr>
            <p:cNvPr id="59406" name="Text Box 15">
              <a:extLst>
                <a:ext uri="{FF2B5EF4-FFF2-40B4-BE49-F238E27FC236}">
                  <a16:creationId xmlns:a16="http://schemas.microsoft.com/office/drawing/2014/main" id="{1E1BC6B5-3C5D-4211-9E62-DAB9AA4E7B3A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4320" y="1920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8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4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0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sz="2000">
                  <a:solidFill>
                    <a:srgbClr val="0000FF"/>
                  </a:solidFill>
                </a:rPr>
                <a:t>初始化对象</a:t>
              </a:r>
            </a:p>
          </p:txBody>
        </p:sp>
        <p:sp>
          <p:nvSpPr>
            <p:cNvPr id="59407" name="Line 17">
              <a:extLst>
                <a:ext uri="{FF2B5EF4-FFF2-40B4-BE49-F238E27FC236}">
                  <a16:creationId xmlns:a16="http://schemas.microsoft.com/office/drawing/2014/main" id="{34196F05-D034-48A3-9EEA-1017B98D081C}"/>
                </a:ext>
              </a:extLst>
            </p:cNvPr>
            <p:cNvSpPr>
              <a:spLocks noChangeShapeType="1"/>
            </p:cNvSpPr>
            <p:nvPr/>
          </p:nvSpPr>
          <p:spPr bwMode="black">
            <a:xfrm flipH="1">
              <a:off x="3216" y="1920"/>
              <a:ext cx="528" cy="43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BC1DDBEF-95D4-41DE-B254-6DBBCFD74C7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010024"/>
            <a:ext cx="7162800" cy="1644650"/>
            <a:chOff x="1152" y="2526"/>
            <a:chExt cx="4512" cy="1036"/>
          </a:xfrm>
        </p:grpSpPr>
        <p:sp>
          <p:nvSpPr>
            <p:cNvPr id="59400" name="Text Box 23">
              <a:extLst>
                <a:ext uri="{FF2B5EF4-FFF2-40B4-BE49-F238E27FC236}">
                  <a16:creationId xmlns:a16="http://schemas.microsoft.com/office/drawing/2014/main" id="{0DA30E35-3699-48C5-A9C0-2D4DC9A828DE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1152" y="3294"/>
              <a:ext cx="4512" cy="268"/>
            </a:xfrm>
            <a:prstGeom prst="rect">
              <a:avLst/>
            </a:prstGeom>
            <a:noFill/>
            <a:ln w="38100" algn="ctr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8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4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0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sz="2400">
                  <a:solidFill>
                    <a:srgbClr val="0000FF"/>
                  </a:solidFill>
                </a:rPr>
                <a:t>（编译器可以隐性调用这些函数创建临时对象）</a:t>
              </a:r>
            </a:p>
          </p:txBody>
        </p:sp>
        <p:sp>
          <p:nvSpPr>
            <p:cNvPr id="59401" name="Line 24">
              <a:extLst>
                <a:ext uri="{FF2B5EF4-FFF2-40B4-BE49-F238E27FC236}">
                  <a16:creationId xmlns:a16="http://schemas.microsoft.com/office/drawing/2014/main" id="{43D2B558-CBFF-4C94-AC90-4D089B8E352C}"/>
                </a:ext>
              </a:extLst>
            </p:cNvPr>
            <p:cNvSpPr>
              <a:spLocks noChangeShapeType="1"/>
            </p:cNvSpPr>
            <p:nvPr/>
          </p:nvSpPr>
          <p:spPr bwMode="black">
            <a:xfrm flipH="1">
              <a:off x="3264" y="2766"/>
              <a:ext cx="48" cy="52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2" name="Line 25">
              <a:extLst>
                <a:ext uri="{FF2B5EF4-FFF2-40B4-BE49-F238E27FC236}">
                  <a16:creationId xmlns:a16="http://schemas.microsoft.com/office/drawing/2014/main" id="{A3D936CB-8930-46C6-AD4E-E268643F3256}"/>
                </a:ext>
              </a:extLst>
            </p:cNvPr>
            <p:cNvSpPr>
              <a:spLocks noChangeShapeType="1"/>
            </p:cNvSpPr>
            <p:nvPr/>
          </p:nvSpPr>
          <p:spPr bwMode="black">
            <a:xfrm flipH="1">
              <a:off x="4656" y="2526"/>
              <a:ext cx="240" cy="76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909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79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9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0978" grpId="0" build="p" animBg="1"/>
      <p:bldP spid="179098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E29613B-22AF-419E-B5F9-7E8DA1FBA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9563"/>
            <a:ext cx="8763000" cy="577850"/>
          </a:xfrm>
          <a:noFill/>
        </p:spPr>
        <p:txBody>
          <a:bodyPr/>
          <a:lstStyle/>
          <a:p>
            <a:pPr eaLnBrk="1" hangingPunct="1"/>
            <a:r>
              <a:rPr lang="en-US" altLang="zh-CN" sz="3500"/>
              <a:t>11.8 Converting between types(</a:t>
            </a:r>
            <a:r>
              <a:rPr lang="zh-CN" altLang="en-US" sz="3500"/>
              <a:t>类型转换</a:t>
            </a:r>
            <a:r>
              <a:rPr lang="en-US" altLang="zh-CN" sz="3500"/>
              <a:t>)</a:t>
            </a:r>
            <a:endParaRPr lang="zh-CN" altLang="en-US" sz="350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D23FDAF-24CE-41EF-A125-A75F1DDE4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17638"/>
            <a:ext cx="8610600" cy="48752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转换构造函数 </a:t>
            </a:r>
            <a:r>
              <a:rPr lang="en-US" altLang="zh-CN"/>
              <a:t>Conversion Constructor	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单实参</a:t>
            </a:r>
            <a:r>
              <a:rPr lang="zh-CN" altLang="en-US"/>
              <a:t>的构造函数，用于将其他类型的对象</a:t>
            </a:r>
            <a:r>
              <a:rPr lang="en-US" altLang="zh-CN"/>
              <a:t>(</a:t>
            </a:r>
            <a:r>
              <a:rPr lang="zh-CN" altLang="en-US"/>
              <a:t>包括基本数据类型</a:t>
            </a:r>
            <a:r>
              <a:rPr lang="en-US" altLang="zh-CN"/>
              <a:t>)</a:t>
            </a:r>
            <a:r>
              <a:rPr lang="zh-CN" altLang="en-US"/>
              <a:t>转换为当前类的对象</a:t>
            </a:r>
            <a:endParaRPr lang="en-US" altLang="zh-CN"/>
          </a:p>
          <a:p>
            <a:pPr lvl="1" eaLnBrk="1" hangingPunct="1"/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任何单参数构造函数都可看做是转换构造函数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/>
              <a:t>目的：使编译器</a:t>
            </a:r>
            <a:r>
              <a:rPr lang="zh-CN" altLang="en-US">
                <a:solidFill>
                  <a:srgbClr val="FF0000"/>
                </a:solidFill>
              </a:rPr>
              <a:t>自动</a:t>
            </a:r>
            <a:r>
              <a:rPr lang="zh-CN" altLang="en-US"/>
              <a:t>执行类型转化！（</a:t>
            </a:r>
            <a:r>
              <a:rPr lang="zh-CN" altLang="en-US">
                <a:solidFill>
                  <a:srgbClr val="FF0000"/>
                </a:solidFill>
              </a:rPr>
              <a:t>隐式调用</a:t>
            </a:r>
            <a:r>
              <a:rPr lang="zh-CN" altLang="en-US"/>
              <a:t>）</a:t>
            </a:r>
            <a:endParaRPr lang="en-US" altLang="zh-CN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1AAA6-630E-4811-AE9C-7F9C7834D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19401"/>
            <a:ext cx="7467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 2" panose="05020102010507070707" pitchFamily="18" charset="2"/>
              <a:buNone/>
            </a:pPr>
            <a:r>
              <a:rPr lang="zh-CN" altLang="en-US" sz="2400"/>
              <a:t>基本数据类型之间（</a:t>
            </a:r>
            <a:r>
              <a:rPr lang="en-US" altLang="zh-CN" sz="2400"/>
              <a:t>char-&gt;int</a:t>
            </a:r>
            <a:r>
              <a:rPr lang="zh-CN" altLang="en-US" sz="2400"/>
              <a:t>）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抽象数据类型之间（</a:t>
            </a:r>
            <a:r>
              <a:rPr lang="en-US" altLang="zh-CN" sz="2400">
                <a:solidFill>
                  <a:srgbClr val="FF0000"/>
                </a:solidFill>
              </a:rPr>
              <a:t>Time-&gt;Date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抽象数据类型和基本数据类型之间（</a:t>
            </a:r>
            <a:r>
              <a:rPr lang="en-US" altLang="zh-CN" sz="2400">
                <a:solidFill>
                  <a:srgbClr val="FF0000"/>
                </a:solidFill>
              </a:rPr>
              <a:t>int-&gt;HugeInt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Text Box 2">
            <a:extLst>
              <a:ext uri="{FF2B5EF4-FFF2-40B4-BE49-F238E27FC236}">
                <a16:creationId xmlns:a16="http://schemas.microsoft.com/office/drawing/2014/main" id="{4A12EC5C-DBB8-4886-A570-C9BF102095C3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057400" y="838200"/>
            <a:ext cx="8305800" cy="5608638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class One{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public: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One() {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"One Constructor called." &lt;&lt;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 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~One() {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"One Destructor called." &lt;&lt;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 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class Two{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public: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Two( const One &amp; ) 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"Conversion Constructor called." &lt;&lt;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 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~Two() {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"Two Destructor called." &lt;&lt;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 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solidFill>
                  <a:srgbClr val="FFFF00"/>
                </a:solidFill>
              </a:rPr>
              <a:t>void f( Two ){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"Function f called." &lt;&lt;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 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en-US" altLang="zh-CN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main()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One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one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1600" dirty="0">
                <a:solidFill>
                  <a:srgbClr val="FFFF00"/>
                </a:solidFill>
              </a:rPr>
              <a:t>f(one);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"Check whether Two has been destructed?" &lt;&lt; 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return 0;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  <a:endParaRPr lang="zh-CN" altLang="en-US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91652" name="Rectangle 4">
            <a:extLst>
              <a:ext uri="{FF2B5EF4-FFF2-40B4-BE49-F238E27FC236}">
                <a16:creationId xmlns:a16="http://schemas.microsoft.com/office/drawing/2014/main" id="{5E4EFF59-A83A-42EB-BCB4-921FD26EAF1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486400" y="4495800"/>
            <a:ext cx="4724400" cy="1809750"/>
          </a:xfrm>
          <a:prstGeom prst="rect">
            <a:avLst/>
          </a:prstGeom>
          <a:solidFill>
            <a:schemeClr val="bg2"/>
          </a:solidFill>
          <a:ln w="2857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One Constructor called.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Conversion Constructor called.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Function f called.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Two Destructor called.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Check whether Two has been destructed?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One Destructor called.</a:t>
            </a:r>
            <a:endParaRPr lang="zh-CN" alt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49764121-4021-458E-BC90-58B4D8E442DC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2057400"/>
            <a:ext cx="6124575" cy="838200"/>
            <a:chOff x="1344" y="1248"/>
            <a:chExt cx="3858" cy="528"/>
          </a:xfrm>
        </p:grpSpPr>
        <p:sp>
          <p:nvSpPr>
            <p:cNvPr id="61447" name="Text Box 6">
              <a:extLst>
                <a:ext uri="{FF2B5EF4-FFF2-40B4-BE49-F238E27FC236}">
                  <a16:creationId xmlns:a16="http://schemas.microsoft.com/office/drawing/2014/main" id="{7F1C1DE4-6241-4329-937B-CE31C103F84C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1968" y="1248"/>
              <a:ext cx="323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8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4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0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 2" panose="05020102010507070707" pitchFamily="18" charset="2"/>
                <a:buNone/>
              </a:pPr>
              <a:r>
                <a:rPr lang="zh-CN" altLang="en-US" sz="2400">
                  <a:solidFill>
                    <a:srgbClr val="FFFF00"/>
                  </a:solidFill>
                </a:rPr>
                <a:t>转换构造函数，参数为其它数据类型</a:t>
              </a:r>
            </a:p>
          </p:txBody>
        </p:sp>
        <p:sp>
          <p:nvSpPr>
            <p:cNvPr id="1691655" name="Line 7">
              <a:extLst>
                <a:ext uri="{FF2B5EF4-FFF2-40B4-BE49-F238E27FC236}">
                  <a16:creationId xmlns:a16="http://schemas.microsoft.com/office/drawing/2014/main" id="{0EEE1B35-0D13-42F4-9ACA-685F2D0CCDB6}"/>
                </a:ext>
              </a:extLst>
            </p:cNvPr>
            <p:cNvSpPr>
              <a:spLocks noChangeShapeType="1"/>
            </p:cNvSpPr>
            <p:nvPr/>
          </p:nvSpPr>
          <p:spPr bwMode="black">
            <a:xfrm flipV="1">
              <a:off x="1344" y="1584"/>
              <a:ext cx="1056" cy="1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61445" name="Rectangle 2">
            <a:extLst>
              <a:ext uri="{FF2B5EF4-FFF2-40B4-BE49-F238E27FC236}">
                <a16:creationId xmlns:a16="http://schemas.microsoft.com/office/drawing/2014/main" id="{BD0740A9-0F9E-4A41-AE0D-FCCC97A4C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9563"/>
            <a:ext cx="8763000" cy="577850"/>
          </a:xfrm>
          <a:noFill/>
        </p:spPr>
        <p:txBody>
          <a:bodyPr/>
          <a:lstStyle/>
          <a:p>
            <a:pPr eaLnBrk="1" hangingPunct="1"/>
            <a:r>
              <a:rPr lang="en-US" altLang="zh-CN" sz="3500"/>
              <a:t>11.8 Converting between types(</a:t>
            </a:r>
            <a:r>
              <a:rPr lang="zh-CN" altLang="en-US" sz="3500"/>
              <a:t>类型转换</a:t>
            </a:r>
            <a:r>
              <a:rPr lang="en-US" altLang="zh-CN" sz="3500"/>
              <a:t>)</a:t>
            </a:r>
            <a:endParaRPr lang="zh-CN" altLang="en-US" sz="35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E9CB279B-8295-48C5-BFB6-AC2F1889B318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3454400" y="5029200"/>
            <a:ext cx="1422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zh-CN" altLang="en-US" sz="2400">
                <a:solidFill>
                  <a:srgbClr val="FFFF00"/>
                </a:solidFill>
              </a:rPr>
              <a:t>隐式调用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9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6A06039-9396-48E3-915C-353066A94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610600" cy="534988"/>
          </a:xfrm>
          <a:noFill/>
        </p:spPr>
        <p:txBody>
          <a:bodyPr/>
          <a:lstStyle/>
          <a:p>
            <a:pPr eaLnBrk="1" hangingPunct="1"/>
            <a:r>
              <a:rPr lang="en-US" altLang="zh-CN" sz="3200"/>
              <a:t>11.8 Converting between types(</a:t>
            </a:r>
            <a:r>
              <a:rPr lang="zh-CN" altLang="en-US" sz="3200"/>
              <a:t>类型转换</a:t>
            </a:r>
            <a:r>
              <a:rPr lang="en-US" altLang="zh-CN" sz="3200"/>
              <a:t>)</a:t>
            </a:r>
            <a:endParaRPr lang="zh-CN" altLang="en-US" sz="32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0A3A7BE-6C44-4151-B9B3-BB1109BE9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17638"/>
            <a:ext cx="8610600" cy="5327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强制类型转换函数的重载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函数声明形式</a:t>
            </a:r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    A::operator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/>
              <a:t>() </a:t>
            </a:r>
            <a:r>
              <a:rPr lang="en-US" altLang="zh-CN" dirty="0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; // </a:t>
            </a:r>
            <a:r>
              <a:rPr lang="zh-CN" altLang="en-US" dirty="0"/>
              <a:t>不需要返回值</a:t>
            </a:r>
            <a:r>
              <a:rPr lang="en-US" altLang="zh-CN" dirty="0"/>
              <a:t>,</a:t>
            </a:r>
            <a:r>
              <a:rPr lang="zh-CN" altLang="en-US" dirty="0"/>
              <a:t>不修改原对象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实现：</a:t>
            </a:r>
            <a:r>
              <a:rPr lang="en-US" altLang="zh-CN" dirty="0"/>
              <a:t>A -&gt;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	A::operator </a:t>
            </a:r>
            <a:r>
              <a:rPr lang="en-US" altLang="zh-CN" dirty="0" err="1">
                <a:solidFill>
                  <a:srgbClr val="FF0000"/>
                </a:solidFill>
              </a:rPr>
              <a:t>OtherClass</a:t>
            </a:r>
            <a:r>
              <a:rPr lang="en-US" altLang="zh-CN" dirty="0"/>
              <a:t>() </a:t>
            </a:r>
            <a:r>
              <a:rPr lang="en-US" altLang="zh-CN" dirty="0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;</a:t>
            </a:r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实现：</a:t>
            </a:r>
            <a:r>
              <a:rPr lang="en-US" altLang="zh-CN" dirty="0"/>
              <a:t>A-&gt; </a:t>
            </a:r>
            <a:r>
              <a:rPr lang="en-US" altLang="zh-CN" dirty="0" err="1"/>
              <a:t>OtherClass</a:t>
            </a:r>
            <a:endParaRPr lang="en-US" altLang="zh-CN" dirty="0"/>
          </a:p>
          <a:p>
            <a:pPr lvl="1" eaLnBrk="1" hangingPunct="1">
              <a:defRPr/>
            </a:pPr>
            <a:endParaRPr lang="en-US" altLang="zh-CN" sz="1050" dirty="0"/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用户调用：</a:t>
            </a:r>
          </a:p>
          <a:p>
            <a:pPr lvl="2" eaLnBrk="1" hangingPunct="1">
              <a:defRPr/>
            </a:pPr>
            <a:r>
              <a:rPr lang="en-US" altLang="zh-CN" dirty="0"/>
              <a:t>A s</a:t>
            </a:r>
            <a:r>
              <a:rPr lang="zh-CN" altLang="en-US" dirty="0"/>
              <a:t>；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static_cast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&gt;(s);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static_cast</a:t>
            </a:r>
            <a:r>
              <a:rPr lang="en-US" altLang="zh-CN" dirty="0"/>
              <a:t>&lt;</a:t>
            </a:r>
            <a:r>
              <a:rPr lang="en-US" altLang="zh-CN" dirty="0" err="1"/>
              <a:t>OtherClass</a:t>
            </a:r>
            <a:r>
              <a:rPr lang="en-US" altLang="zh-CN" dirty="0"/>
              <a:t>&gt;(s);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编译器调用：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en-US" altLang="zh-CN" dirty="0" err="1"/>
              <a:t>s.operator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(); </a:t>
            </a:r>
            <a:r>
              <a:rPr lang="en-US" altLang="zh-CN" dirty="0" err="1"/>
              <a:t>s.operator</a:t>
            </a:r>
            <a:r>
              <a:rPr lang="en-US" altLang="zh-CN" dirty="0"/>
              <a:t> </a:t>
            </a:r>
            <a:r>
              <a:rPr lang="en-US" altLang="zh-CN" dirty="0" err="1"/>
              <a:t>OtherClass</a:t>
            </a:r>
            <a:r>
              <a:rPr lang="en-US" altLang="zh-CN" dirty="0"/>
              <a:t>();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D4FDEE3A-C2AE-46E2-9DA8-0C0C07D0F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228601"/>
            <a:ext cx="4114800" cy="6678751"/>
          </a:xfrm>
          <a:solidFill>
            <a:schemeClr val="bg2"/>
          </a:solidFill>
          <a:ln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class A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{public: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A(int=5);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A( const A &amp; );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~A();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int getSize() const;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operator int() const;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int *ptr;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int size;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A::operator int() const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 int temp=0;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for ( int i = 0; i &lt; size; i++ 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     temp=temp+ptr[i]*pow(10,i);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return temp;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} 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D9F44F38-DCD5-473C-9921-73B316FC36C7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943600" y="228600"/>
            <a:ext cx="4648200" cy="3049588"/>
          </a:xfrm>
          <a:prstGeom prst="rect">
            <a:avLst/>
          </a:prstGeom>
          <a:solidFill>
            <a:schemeClr val="bg2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int main()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A s;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cout&lt;&lt;static_cast&lt;int&gt;(s);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return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778D57-0EEB-4395-BA70-BEF97390B886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943600" y="3505200"/>
            <a:ext cx="4648200" cy="3049588"/>
          </a:xfrm>
          <a:prstGeom prst="rect">
            <a:avLst/>
          </a:prstGeom>
          <a:solidFill>
            <a:schemeClr val="bg2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int main()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A s;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cout&lt;&lt;s</a:t>
            </a:r>
            <a:r>
              <a:rPr lang="en-US" altLang="zh-CN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return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1A086-668D-4DE8-B757-CCE4318E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800601"/>
            <a:ext cx="16764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FF00"/>
                </a:solidFill>
              </a:rPr>
              <a:t>隐式调用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3CEBC-3993-492A-9666-98520BFC8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1"/>
            <a:ext cx="2895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FF00"/>
                </a:solidFill>
              </a:rPr>
              <a:t>此时不需重载</a:t>
            </a:r>
            <a:r>
              <a:rPr lang="en-US" altLang="zh-CN">
                <a:solidFill>
                  <a:srgbClr val="FFFF00"/>
                </a:solidFill>
              </a:rPr>
              <a:t>&lt;&lt;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93A0106-C506-4866-8A85-490101DE4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610600" cy="534988"/>
          </a:xfrm>
          <a:noFill/>
        </p:spPr>
        <p:txBody>
          <a:bodyPr/>
          <a:lstStyle/>
          <a:p>
            <a:pPr eaLnBrk="1" hangingPunct="1"/>
            <a:r>
              <a:rPr lang="en-US" altLang="zh-CN" sz="3200"/>
              <a:t>11.8 Converting between types(</a:t>
            </a:r>
            <a:r>
              <a:rPr lang="zh-CN" altLang="en-US" sz="3200"/>
              <a:t>类型转换</a:t>
            </a:r>
            <a:r>
              <a:rPr lang="en-US" altLang="zh-CN" sz="3200"/>
              <a:t>)</a:t>
            </a:r>
            <a:endParaRPr lang="zh-CN" altLang="en-US" sz="320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525723F-9C54-4A7A-9058-1345D1EC5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9"/>
            <a:ext cx="8410575" cy="4505325"/>
          </a:xfrm>
          <a:noFill/>
        </p:spPr>
        <p:txBody>
          <a:bodyPr/>
          <a:lstStyle/>
          <a:p>
            <a:pPr eaLnBrk="1" hangingPunct="1"/>
            <a:r>
              <a:rPr lang="zh-CN" altLang="en-US" sz="3600"/>
              <a:t>总结</a:t>
            </a:r>
            <a:endParaRPr lang="en-US" altLang="zh-CN" sz="3600"/>
          </a:p>
          <a:p>
            <a:pPr lvl="1" eaLnBrk="1" hangingPunct="1"/>
            <a:r>
              <a:rPr lang="zh-CN" altLang="en-US" sz="3200"/>
              <a:t>转换构造函数</a:t>
            </a:r>
            <a:endParaRPr lang="en-US" altLang="zh-CN" sz="3200"/>
          </a:p>
          <a:p>
            <a:pPr lvl="1" eaLnBrk="1" hangingPunct="1"/>
            <a:r>
              <a:rPr lang="zh-CN" altLang="en-US" sz="3200"/>
              <a:t>重载强制类型转换运算符</a:t>
            </a:r>
            <a:endParaRPr lang="en-US" altLang="zh-CN" sz="3200"/>
          </a:p>
          <a:p>
            <a:pPr lvl="1" eaLnBrk="1" hangingPunct="1"/>
            <a:r>
              <a:rPr lang="zh-CN" altLang="en-US" sz="3200">
                <a:solidFill>
                  <a:srgbClr val="FF0000"/>
                </a:solidFill>
              </a:rPr>
              <a:t>隐式调用原则：</a:t>
            </a:r>
            <a:endParaRPr lang="en-US" altLang="zh-CN" sz="320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z="2800"/>
              <a:t>先查找符合要求的函数</a:t>
            </a:r>
            <a:endParaRPr lang="en-US" altLang="zh-CN" sz="2800"/>
          </a:p>
          <a:p>
            <a:pPr lvl="2" eaLnBrk="1" hangingPunct="1"/>
            <a:r>
              <a:rPr lang="zh-CN" altLang="en-US" sz="2800"/>
              <a:t>再调用转换运算</a:t>
            </a:r>
            <a:endParaRPr lang="en-US" altLang="zh-CN" sz="2800"/>
          </a:p>
          <a:p>
            <a:pPr lvl="2" eaLnBrk="1" hangingPunct="1"/>
            <a:r>
              <a:rPr lang="zh-CN" altLang="en-US" sz="2800"/>
              <a:t>转换运算不能级联调用</a:t>
            </a:r>
            <a:r>
              <a:rPr lang="en-US" altLang="zh-CN" sz="2800"/>
              <a:t>(</a:t>
            </a:r>
            <a:r>
              <a:rPr lang="zh-CN" altLang="en-US" sz="2800">
                <a:solidFill>
                  <a:srgbClr val="FF0000"/>
                </a:solidFill>
              </a:rPr>
              <a:t>仅能调用一次</a:t>
            </a:r>
            <a:r>
              <a:rPr lang="en-US" altLang="zh-CN" sz="2800"/>
              <a:t>)</a:t>
            </a:r>
            <a:endParaRPr lang="zh-CN" altLang="en-US" sz="280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 sz="3200"/>
              <a:t>    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4AFCDF4-FC2A-4E18-8543-5E5264E32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Topics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6763DDA-08B4-4A73-83D7-A03A0CE67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763000" cy="5964238"/>
          </a:xfrm>
          <a:noFill/>
        </p:spPr>
        <p:txBody>
          <a:bodyPr/>
          <a:lstStyle/>
          <a:p>
            <a:pPr eaLnBrk="1" hangingPunct="1"/>
            <a:r>
              <a:rPr lang="en-US" altLang="zh-CN" sz="2400"/>
              <a:t>11.1 Introduction</a:t>
            </a:r>
          </a:p>
          <a:p>
            <a:pPr eaLnBrk="1" hangingPunct="1"/>
            <a:r>
              <a:rPr lang="en-US" altLang="zh-CN" sz="2400"/>
              <a:t>11.2 Fundamentals &amp; Restrictions</a:t>
            </a:r>
          </a:p>
          <a:p>
            <a:pPr eaLnBrk="1" hangingPunct="1"/>
            <a:r>
              <a:rPr lang="en-US" altLang="zh-CN" sz="2400"/>
              <a:t>11.3 Operator Functions as Class Members vs. Global Functions</a:t>
            </a:r>
          </a:p>
          <a:p>
            <a:pPr eaLnBrk="1" hangingPunct="1"/>
            <a:r>
              <a:rPr lang="en-US" altLang="zh-CN" sz="2400"/>
              <a:t>11.4 Overloading Stream Insertion and Stream Extraction Operators</a:t>
            </a:r>
          </a:p>
          <a:p>
            <a:pPr eaLnBrk="1" hangingPunct="1"/>
            <a:r>
              <a:rPr lang="en-US" altLang="zh-CN" sz="2400"/>
              <a:t>11.5 Overloading Unary Operators</a:t>
            </a:r>
          </a:p>
          <a:p>
            <a:pPr eaLnBrk="1" hangingPunct="1"/>
            <a:r>
              <a:rPr lang="en-US" altLang="zh-CN" sz="2400"/>
              <a:t>11.6 Overloading Binary Operators</a:t>
            </a:r>
          </a:p>
          <a:p>
            <a:pPr eaLnBrk="1" hangingPunct="1"/>
            <a:r>
              <a:rPr lang="en-US" altLang="zh-CN" sz="2400"/>
              <a:t>11.7 Case Study: Array Class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/>
              <a:t>11.8 Converting between types</a:t>
            </a:r>
            <a:endParaRPr lang="zh-CN" altLang="en-US" sz="2400"/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11.9 Case Study: String Class</a:t>
            </a:r>
          </a:p>
          <a:p>
            <a:pPr eaLnBrk="1" hangingPunct="1"/>
            <a:r>
              <a:rPr lang="en-US" altLang="zh-CN" sz="2400"/>
              <a:t>11.10 Standard Library Class string(self study)</a:t>
            </a:r>
          </a:p>
          <a:p>
            <a:pPr eaLnBrk="1" hangingPunct="1"/>
            <a:r>
              <a:rPr lang="en-US" altLang="zh-CN" sz="2400"/>
              <a:t>11.11 Overloading ++ and </a:t>
            </a:r>
            <a:r>
              <a:rPr lang="en-US" altLang="zh-CN" sz="2400">
                <a:latin typeface="Arial" panose="020B0604020202020204" pitchFamily="34" charset="0"/>
              </a:rPr>
              <a:t>––</a:t>
            </a:r>
            <a:r>
              <a:rPr lang="en-US" altLang="zh-CN" sz="2400"/>
              <a:t>(self study)</a:t>
            </a:r>
          </a:p>
          <a:p>
            <a:pPr eaLnBrk="1" hangingPunct="1"/>
            <a:r>
              <a:rPr lang="en-US" altLang="zh-CN" sz="2400"/>
              <a:t>11.12 Case Study: A Date Class(self study)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6FDB026-3641-4A68-8227-59EEDF3F0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11.1 Introduction</a:t>
            </a:r>
            <a:endParaRPr lang="zh-CN" altLang="en-US"/>
          </a:p>
        </p:txBody>
      </p:sp>
      <p:sp>
        <p:nvSpPr>
          <p:cNvPr id="1568771" name="Rectangle 3">
            <a:extLst>
              <a:ext uri="{FF2B5EF4-FFF2-40B4-BE49-F238E27FC236}">
                <a16:creationId xmlns:a16="http://schemas.microsoft.com/office/drawing/2014/main" id="{351EC3CF-7FBB-42BF-A3EE-D56FAD974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525588"/>
            <a:ext cx="8410575" cy="522604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&lt;&lt;</a:t>
            </a:r>
            <a:r>
              <a:rPr lang="en-US" altLang="zh-CN" dirty="0"/>
              <a:t> </a:t>
            </a:r>
            <a:r>
              <a:rPr lang="en-US" altLang="zh-CN" dirty="0" err="1"/>
              <a:t>int_variable</a:t>
            </a:r>
            <a:r>
              <a:rPr lang="en-US" altLang="zh-CN" dirty="0"/>
              <a:t>;// </a:t>
            </a:r>
            <a:r>
              <a:rPr lang="zh-CN" altLang="en-US" dirty="0"/>
              <a:t>整型变量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&lt;&lt;</a:t>
            </a:r>
            <a:r>
              <a:rPr lang="en-US" altLang="zh-CN" dirty="0"/>
              <a:t> </a:t>
            </a:r>
            <a:r>
              <a:rPr lang="en-US" altLang="zh-CN" dirty="0" err="1"/>
              <a:t>ptrInt</a:t>
            </a:r>
            <a:r>
              <a:rPr lang="en-US" altLang="zh-CN" dirty="0"/>
              <a:t>;// </a:t>
            </a:r>
            <a:r>
              <a:rPr lang="zh-CN" altLang="en-US" dirty="0"/>
              <a:t>整型指针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</a:t>
            </a:r>
            <a:r>
              <a:rPr lang="en-US" altLang="zh-CN" dirty="0"/>
              <a:t> </a:t>
            </a:r>
            <a:r>
              <a:rPr lang="en-US" altLang="zh-CN" dirty="0" err="1"/>
              <a:t>ptrChar</a:t>
            </a:r>
            <a:r>
              <a:rPr lang="en-US" altLang="zh-CN" dirty="0"/>
              <a:t>;// </a:t>
            </a:r>
            <a:r>
              <a:rPr lang="zh-CN" altLang="en-US" dirty="0"/>
              <a:t>字符指针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&lt;&lt;	</a:t>
            </a:r>
            <a:r>
              <a:rPr lang="zh-CN" altLang="en-US" dirty="0">
                <a:solidFill>
                  <a:srgbClr val="FF0000"/>
                </a:solidFill>
              </a:rPr>
              <a:t>”流插入运算符 </a:t>
            </a:r>
            <a:r>
              <a:rPr lang="en-US" altLang="zh-CN" dirty="0">
                <a:solidFill>
                  <a:srgbClr val="FF0000"/>
                </a:solidFill>
              </a:rPr>
              <a:t>&amp; </a:t>
            </a:r>
            <a:r>
              <a:rPr lang="zh-CN" altLang="en-US" dirty="0">
                <a:solidFill>
                  <a:srgbClr val="FF0000"/>
                </a:solidFill>
              </a:rPr>
              <a:t>按位左移运算符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	temp = 14 &lt;&lt; 2  	temp =</a:t>
            </a:r>
            <a:endParaRPr lang="zh-CN" altLang="en-US" sz="1050" dirty="0"/>
          </a:p>
          <a:p>
            <a:pPr eaLnBrk="1" hangingPunct="1"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num = 10; num = num </a:t>
            </a:r>
            <a:r>
              <a:rPr lang="en-US" altLang="zh-CN" dirty="0">
                <a:solidFill>
                  <a:srgbClr val="FF0000"/>
                </a:solidFill>
              </a:rPr>
              <a:t>+ </a:t>
            </a:r>
            <a:r>
              <a:rPr lang="en-US" altLang="zh-CN" dirty="0"/>
              <a:t>1;</a:t>
            </a:r>
          </a:p>
          <a:p>
            <a:pPr eaLnBrk="1" hangingPunct="1">
              <a:defRPr/>
            </a:pPr>
            <a:r>
              <a:rPr lang="en-US" altLang="zh-CN" dirty="0"/>
              <a:t>double num = 1.0; num = num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/>
              <a:t> 1.0;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num[10], *</a:t>
            </a:r>
            <a:r>
              <a:rPr lang="en-US" altLang="zh-CN" dirty="0" err="1"/>
              <a:t>pNum</a:t>
            </a:r>
            <a:r>
              <a:rPr lang="en-US" altLang="zh-CN" dirty="0"/>
              <a:t> = num; </a:t>
            </a:r>
            <a:r>
              <a:rPr lang="en-US" altLang="zh-CN" dirty="0" err="1"/>
              <a:t>pNum</a:t>
            </a:r>
            <a:r>
              <a:rPr lang="en-US" altLang="zh-CN" dirty="0"/>
              <a:t> = </a:t>
            </a:r>
            <a:r>
              <a:rPr lang="en-US" altLang="zh-CN" dirty="0" err="1"/>
              <a:t>pNum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/>
              <a:t> 1;</a:t>
            </a:r>
          </a:p>
          <a:p>
            <a:pPr eaLnBrk="1" hangingPunct="1">
              <a:defRPr/>
            </a:pPr>
            <a:endParaRPr lang="en-US" altLang="zh-CN" sz="12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operator overloading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/>
              <a:t>运算符重载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880226-88EE-4246-ADB4-376B88A467CE}"/>
              </a:ext>
            </a:extLst>
          </p:cNvPr>
          <p:cNvSpPr/>
          <p:nvPr/>
        </p:nvSpPr>
        <p:spPr bwMode="auto">
          <a:xfrm>
            <a:off x="6858000" y="3581401"/>
            <a:ext cx="609600" cy="4794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zh-CN" alt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6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56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938BA94-B1D7-4C91-97E3-300239025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534400" cy="590931"/>
          </a:xfrm>
          <a:noFill/>
        </p:spPr>
        <p:txBody>
          <a:bodyPr/>
          <a:lstStyle/>
          <a:p>
            <a:pPr eaLnBrk="1" hangingPunct="1"/>
            <a:r>
              <a:rPr lang="zh-CN" altLang="en-US" sz="3600"/>
              <a:t>需求：实现一个</a:t>
            </a:r>
            <a:r>
              <a:rPr lang="en-US" altLang="zh-CN" sz="3600"/>
              <a:t>String</a:t>
            </a:r>
            <a:r>
              <a:rPr lang="zh-CN" altLang="en-US" sz="3600"/>
              <a:t>类，对字符串操作</a:t>
            </a:r>
          </a:p>
        </p:txBody>
      </p:sp>
      <p:sp>
        <p:nvSpPr>
          <p:cNvPr id="1731587" name="Rectangle 3">
            <a:extLst>
              <a:ext uri="{FF2B5EF4-FFF2-40B4-BE49-F238E27FC236}">
                <a16:creationId xmlns:a16="http://schemas.microsoft.com/office/drawing/2014/main" id="{E0A1EC67-BC09-416A-AEC8-0B3D5C5D8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066801"/>
            <a:ext cx="8410575" cy="6226175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/>
              <a:t>用已有字符串初始化当前字符串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定义拷贝构造函数</a:t>
            </a:r>
          </a:p>
          <a:p>
            <a:pPr eaLnBrk="1" hangingPunct="1"/>
            <a:r>
              <a:rPr lang="zh-CN" altLang="en-US"/>
              <a:t>私有数据成员：</a:t>
            </a:r>
            <a:r>
              <a:rPr lang="en-US" altLang="zh-CN"/>
              <a:t>int length; char *sPtr;</a:t>
            </a:r>
            <a:r>
              <a:rPr lang="zh-CN" altLang="en-US"/>
              <a:t>需要哪些重载函数？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需要重载赋值运算符 </a:t>
            </a:r>
          </a:p>
          <a:p>
            <a:pPr eaLnBrk="1" hangingPunct="1"/>
            <a:r>
              <a:rPr lang="zh-CN" altLang="en-US"/>
              <a:t>提供取子串功能，如何重载运算符？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重载函数调用运算符“</a:t>
            </a:r>
            <a:r>
              <a:rPr lang="en-US" altLang="zh-CN">
                <a:solidFill>
                  <a:srgbClr val="FF0000"/>
                </a:solidFill>
              </a:rPr>
              <a:t>()</a:t>
            </a:r>
            <a:r>
              <a:rPr lang="zh-CN" altLang="en-US">
                <a:solidFill>
                  <a:srgbClr val="FF0000"/>
                </a:solidFill>
              </a:rPr>
              <a:t>”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>
                <a:solidFill>
                  <a:srgbClr val="FF0000"/>
                </a:solidFill>
              </a:rPr>
              <a:t>()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–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函数调用运算符</a:t>
            </a:r>
            <a:r>
              <a:rPr lang="en-US" altLang="zh-CN">
                <a:solidFill>
                  <a:srgbClr val="FF0000"/>
                </a:solidFill>
              </a:rPr>
              <a:t>function call operator</a:t>
            </a:r>
            <a:r>
              <a:rPr lang="en-US" altLang="zh-CN"/>
              <a:t>, can take arbitrarily long and complex parameter lists.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/>
              <a:t>	</a:t>
            </a:r>
            <a:r>
              <a:rPr lang="zh-CN" altLang="en-US"/>
              <a:t>对象名</a:t>
            </a:r>
            <a:r>
              <a:rPr lang="en-US" altLang="zh-CN"/>
              <a:t>(</a:t>
            </a:r>
            <a:r>
              <a:rPr lang="zh-CN" altLang="en-US"/>
              <a:t>参数列表</a:t>
            </a:r>
            <a:r>
              <a:rPr lang="en-US" altLang="zh-CN"/>
              <a:t>);</a:t>
            </a:r>
            <a:r>
              <a:rPr lang="zh-CN" altLang="en-US"/>
              <a:t>  </a:t>
            </a:r>
            <a:r>
              <a:rPr lang="en-US" altLang="zh-CN"/>
              <a:t>//</a:t>
            </a:r>
            <a:r>
              <a:rPr lang="zh-CN" altLang="en-US"/>
              <a:t>可以重载多种不同的情况</a:t>
            </a:r>
            <a:endParaRPr lang="en-US" altLang="zh-CN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/>
              <a:t>	</a:t>
            </a:r>
            <a:r>
              <a:rPr lang="zh-CN" altLang="en-US"/>
              <a:t>例：</a:t>
            </a:r>
            <a:r>
              <a:rPr lang="en-US" altLang="zh-CN"/>
              <a:t>string1(2,2)//</a:t>
            </a:r>
            <a:r>
              <a:rPr lang="zh-CN" altLang="en-US"/>
              <a:t>取</a:t>
            </a:r>
            <a:r>
              <a:rPr lang="en-US" altLang="zh-CN"/>
              <a:t>string1</a:t>
            </a:r>
            <a:r>
              <a:rPr lang="zh-CN" altLang="en-US"/>
              <a:t>从第二个位置开始的两个字符</a:t>
            </a:r>
            <a:endParaRPr lang="en-US" altLang="zh-CN"/>
          </a:p>
          <a:p>
            <a:pPr lvl="2" eaLnBrk="1" hangingPunct="1"/>
            <a:endParaRPr lang="zh-CN" altLang="en-US">
              <a:solidFill>
                <a:srgbClr val="FF0000"/>
              </a:solidFill>
            </a:endParaRPr>
          </a:p>
          <a:p>
            <a:pPr eaLnBrk="1" hangingPunct="1"/>
            <a:endParaRPr lang="zh-CN" alt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362BF9E-FE96-4669-ACBA-A54017E79702}"/>
              </a:ext>
            </a:extLst>
          </p:cNvPr>
          <p:cNvGrpSpPr>
            <a:grpSpLocks/>
          </p:cNvGrpSpPr>
          <p:nvPr/>
        </p:nvGrpSpPr>
        <p:grpSpPr bwMode="auto">
          <a:xfrm>
            <a:off x="5486401" y="5867400"/>
            <a:ext cx="4962525" cy="903288"/>
            <a:chOff x="2652" y="3483"/>
            <a:chExt cx="3126" cy="569"/>
          </a:xfrm>
        </p:grpSpPr>
        <p:sp>
          <p:nvSpPr>
            <p:cNvPr id="67589" name="WordArt 5">
              <a:extLst>
                <a:ext uri="{FF2B5EF4-FFF2-40B4-BE49-F238E27FC236}">
                  <a16:creationId xmlns:a16="http://schemas.microsoft.com/office/drawing/2014/main" id="{10454B19-0167-4020-B539-B9DD6213179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black">
            <a:xfrm>
              <a:off x="2652" y="3570"/>
              <a:ext cx="884" cy="482"/>
            </a:xfrm>
            <a:prstGeom prst="rect">
              <a:avLst/>
            </a:prstGeom>
          </p:spPr>
          <p:txBody>
            <a:bodyPr wrap="none" fromWordArt="1">
              <a:prstTxWarp prst="textCurveUp">
                <a:avLst>
                  <a:gd name="adj" fmla="val 40356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effectLst>
                    <a:outerShdw dist="45791" dir="2021404" algn="ctr" rotWithShape="0">
                      <a:srgbClr val="808080">
                        <a:alpha val="79999"/>
                      </a:srgbClr>
                    </a:outerShdw>
                  </a:effectLst>
                  <a:latin typeface="宋体" panose="02010600030101010101" pitchFamily="2" charset="-122"/>
                </a:rPr>
                <a:t>程序解读</a:t>
              </a:r>
            </a:p>
          </p:txBody>
        </p:sp>
        <p:sp>
          <p:nvSpPr>
            <p:cNvPr id="1731590" name="Text Box 6">
              <a:extLst>
                <a:ext uri="{FF2B5EF4-FFF2-40B4-BE49-F238E27FC236}">
                  <a16:creationId xmlns:a16="http://schemas.microsoft.com/office/drawing/2014/main" id="{57A64972-E94E-4382-A6C0-DF23C2DBE444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 rot="21096054">
              <a:off x="3647" y="3483"/>
              <a:ext cx="2131" cy="3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320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 11.9-11.11</a:t>
              </a:r>
              <a:endParaRPr lang="zh-CN" altLang="en-US" sz="32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3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3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3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3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3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73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21E888C-C330-4685-8CB0-1FD6924DD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4572000" cy="6858000"/>
          </a:xfrm>
          <a:solidFill>
            <a:schemeClr val="bg2"/>
          </a:solidFill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class String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friend ostream &amp;operator&lt;&lt;( ostream &amp;, const String &amp; 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friend istream &amp;operator&gt;&gt;( istream &amp;, String &amp; 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public: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rgbClr val="FFFF00"/>
                </a:solidFill>
              </a:rPr>
              <a:t>String( const char * = "" );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   String( const String &amp; );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   ~String();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00FF"/>
                </a:solidFill>
              </a:rPr>
              <a:t>   const String &amp;operator=( const String &amp; ); </a:t>
            </a:r>
            <a:endParaRPr lang="en-US" altLang="zh-CN" sz="1600">
              <a:solidFill>
                <a:srgbClr val="FF00FF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rgbClr val="FF00FF"/>
                </a:solidFill>
              </a:rPr>
              <a:t>   const </a:t>
            </a:r>
            <a:r>
              <a:rPr lang="en-US" altLang="en-US" sz="1600">
                <a:solidFill>
                  <a:srgbClr val="FF00FF"/>
                </a:solidFill>
              </a:rPr>
              <a:t>String &amp;operator+=( const String &amp; ); </a:t>
            </a:r>
            <a:endParaRPr lang="en-US" altLang="zh-CN" sz="1600">
              <a:solidFill>
                <a:srgbClr val="FF00FF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rgbClr val="FFFF00"/>
                </a:solidFill>
              </a:rPr>
              <a:t>bool operator!() const;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   bool operator==( const String &amp; ) const;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   bool operator&lt;( const String &amp; ) const;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rgbClr val="FFFF00"/>
                </a:solidFill>
              </a:rPr>
              <a:t>   </a:t>
            </a:r>
            <a:r>
              <a:rPr lang="en-US" altLang="en-US" sz="1600">
                <a:solidFill>
                  <a:srgbClr val="FFFF00"/>
                </a:solidFill>
              </a:rPr>
              <a:t>bool operator!=( const String &amp;right ) const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return !( *this == right );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} </a:t>
            </a:r>
            <a:endParaRPr lang="en-US" altLang="zh-CN" sz="160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rgbClr val="FFFF00"/>
                </a:solidFill>
              </a:rPr>
              <a:t>bool operator&gt;( const String &amp;right ) const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return right &lt; *this;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}</a:t>
            </a:r>
          </a:p>
        </p:txBody>
      </p:sp>
      <p:sp>
        <p:nvSpPr>
          <p:cNvPr id="68611" name="Rectangle 4">
            <a:extLst>
              <a:ext uri="{FF2B5EF4-FFF2-40B4-BE49-F238E27FC236}">
                <a16:creationId xmlns:a16="http://schemas.microsoft.com/office/drawing/2014/main" id="{08916B28-9AA5-4372-9793-CD13F1885994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096000" y="0"/>
            <a:ext cx="4572000" cy="68580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rgbClr val="FFFF00"/>
                </a:solidFill>
              </a:rPr>
              <a:t>  </a:t>
            </a:r>
            <a:r>
              <a:rPr lang="en-US" altLang="en-US" sz="1600">
                <a:solidFill>
                  <a:srgbClr val="FFFF00"/>
                </a:solidFill>
              </a:rPr>
              <a:t>bool operator&lt;=( const String &amp;right ) const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   </a:t>
            </a:r>
            <a:r>
              <a:rPr lang="en-US" altLang="en-US" sz="1600">
                <a:solidFill>
                  <a:schemeClr val="tx1"/>
                </a:solidFill>
              </a:rPr>
              <a:t>{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return !( right &lt; *this );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}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00FF"/>
                </a:solidFill>
              </a:rPr>
              <a:t>  </a:t>
            </a:r>
            <a:r>
              <a:rPr lang="en-US" altLang="en-US" sz="1600">
                <a:solidFill>
                  <a:srgbClr val="FFFF00"/>
                </a:solidFill>
              </a:rPr>
              <a:t>bool operator&gt;=( const String &amp;right ) const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   </a:t>
            </a:r>
            <a:r>
              <a:rPr lang="en-US" altLang="en-US" sz="1600">
                <a:solidFill>
                  <a:schemeClr val="tx1"/>
                </a:solidFill>
              </a:rPr>
              <a:t>{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return !( *this &lt; right );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}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1600">
              <a:solidFill>
                <a:srgbClr val="FF00FF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rgbClr val="FFFF00"/>
                </a:solidFill>
              </a:rPr>
              <a:t>char &amp;operator[</a:t>
            </a:r>
            <a:r>
              <a:rPr lang="en-US" altLang="zh-CN" sz="1600">
                <a:solidFill>
                  <a:srgbClr val="FFFF00"/>
                </a:solidFill>
              </a:rPr>
              <a:t> </a:t>
            </a:r>
            <a:r>
              <a:rPr lang="en-US" altLang="en-US" sz="1600">
                <a:solidFill>
                  <a:srgbClr val="FFFF00"/>
                </a:solidFill>
              </a:rPr>
              <a:t>]( int );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   char operator[</a:t>
            </a:r>
            <a:r>
              <a:rPr lang="en-US" altLang="zh-CN" sz="1600">
                <a:solidFill>
                  <a:srgbClr val="FFFF00"/>
                </a:solidFill>
              </a:rPr>
              <a:t> </a:t>
            </a:r>
            <a:r>
              <a:rPr lang="en-US" altLang="en-US" sz="1600">
                <a:solidFill>
                  <a:srgbClr val="FFFF00"/>
                </a:solidFill>
              </a:rPr>
              <a:t>]( int ) const; </a:t>
            </a:r>
            <a:endParaRPr lang="en-US" altLang="zh-CN" sz="1600">
              <a:solidFill>
                <a:srgbClr val="FFFF0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1600">
              <a:solidFill>
                <a:srgbClr val="FFFF0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rgbClr val="FF00FF"/>
                </a:solidFill>
              </a:rPr>
              <a:t>String operator()( int, int = 0 ) const;</a:t>
            </a:r>
            <a:r>
              <a:rPr lang="en-US" altLang="en-US" sz="1600">
                <a:solidFill>
                  <a:schemeClr val="tx1"/>
                </a:solidFill>
              </a:rPr>
              <a:t> </a:t>
            </a:r>
            <a:endParaRPr lang="en-US" altLang="zh-CN" sz="16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chemeClr val="tx1"/>
                </a:solidFill>
              </a:rPr>
              <a:t>int getLength() const; </a:t>
            </a:r>
            <a:endParaRPr lang="en-US" altLang="zh-CN" sz="16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16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private: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chemeClr val="tx1"/>
                </a:solidFill>
              </a:rPr>
              <a:t>int length; </a:t>
            </a:r>
            <a:endParaRPr lang="en-US" altLang="zh-CN" sz="16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chemeClr val="tx1"/>
                </a:solidFill>
              </a:rPr>
              <a:t>char *sPtr; </a:t>
            </a:r>
            <a:endParaRPr lang="en-US" altLang="zh-CN" sz="16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   void setString( const char * );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};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#endif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8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75CCF6D-C645-4E6F-9113-31BA3810F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76201"/>
            <a:ext cx="4419600" cy="6729413"/>
          </a:xfrm>
          <a:solidFill>
            <a:schemeClr val="bg2"/>
          </a:solidFill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#include &lt;iomanip&gt;</a:t>
            </a:r>
            <a:r>
              <a:rPr lang="en-US" altLang="zh-CN" sz="1800">
                <a:solidFill>
                  <a:schemeClr val="tx1"/>
                </a:solidFill>
              </a:rPr>
              <a:t>   </a:t>
            </a:r>
            <a:r>
              <a:rPr lang="en-US" altLang="en-US" sz="1800">
                <a:solidFill>
                  <a:schemeClr val="tx1"/>
                </a:solidFill>
              </a:rPr>
              <a:t>using std::setw;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#include &lt;cstring&gt;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using std::strcmp;</a:t>
            </a:r>
            <a:r>
              <a:rPr lang="en-US" altLang="zh-CN" sz="1800">
                <a:solidFill>
                  <a:schemeClr val="tx1"/>
                </a:solidFill>
              </a:rPr>
              <a:t>  </a:t>
            </a:r>
            <a:r>
              <a:rPr lang="en-US" altLang="en-US" sz="1800">
                <a:solidFill>
                  <a:schemeClr val="tx1"/>
                </a:solidFill>
              </a:rPr>
              <a:t>using std::strcpy;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using std::strcat;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#include &lt;cstdlib&gt;</a:t>
            </a:r>
            <a:r>
              <a:rPr lang="en-US" altLang="zh-CN" sz="1800">
                <a:solidFill>
                  <a:schemeClr val="tx1"/>
                </a:solidFill>
              </a:rPr>
              <a:t>   </a:t>
            </a:r>
            <a:r>
              <a:rPr lang="en-US" altLang="en-US" sz="1800">
                <a:solidFill>
                  <a:schemeClr val="tx1"/>
                </a:solidFill>
              </a:rPr>
              <a:t>using std::exit;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#include "String.h"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zh-CN" sz="180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FF00FF"/>
                </a:solidFill>
              </a:rPr>
              <a:t>String::String( const char *s )</a:t>
            </a:r>
            <a:endParaRPr lang="en-US" altLang="zh-CN" sz="1800">
              <a:solidFill>
                <a:srgbClr val="FF00FF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00FF"/>
                </a:solidFill>
              </a:rPr>
              <a:t>          </a:t>
            </a:r>
            <a:r>
              <a:rPr lang="en-US" altLang="en-US" sz="1800">
                <a:solidFill>
                  <a:srgbClr val="FF00FF"/>
                </a:solidFill>
              </a:rPr>
              <a:t>: length( ( s != 0 ) ? strlen( s ) : 0 )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{   cout &lt;&lt; "Conversion (and default) 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</a:t>
            </a:r>
            <a:r>
              <a:rPr lang="en-US" altLang="en-US" sz="1800">
                <a:solidFill>
                  <a:schemeClr val="tx1"/>
                </a:solidFill>
              </a:rPr>
              <a:t>constructor: " &lt;&lt; s &lt;&lt; endl;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   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en-US" sz="1800">
                <a:solidFill>
                  <a:srgbClr val="00FF00"/>
                </a:solidFill>
              </a:rPr>
              <a:t>setString( s );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}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FF00FF"/>
                </a:solidFill>
              </a:rPr>
              <a:t>String::String( const String &amp;copy )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FF00FF"/>
                </a:solidFill>
              </a:rPr>
              <a:t>   : length( copy.length )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{   cout &lt;&lt; "Copy constructor: " &lt;&lt; 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</a:t>
            </a:r>
            <a:r>
              <a:rPr lang="en-US" altLang="en-US" sz="1800">
                <a:solidFill>
                  <a:schemeClr val="tx1"/>
                </a:solidFill>
              </a:rPr>
              <a:t>copy.sPtr &lt;&lt; endl;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    </a:t>
            </a:r>
            <a:r>
              <a:rPr lang="en-US" altLang="en-US" sz="1800">
                <a:solidFill>
                  <a:srgbClr val="00FF00"/>
                </a:solidFill>
              </a:rPr>
              <a:t>setString( copy.sPtr );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}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FF00FF"/>
                </a:solidFill>
              </a:rPr>
              <a:t>String::~String()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{   cout &lt;&lt; "Destructor: " &lt;&lt; sPtr &lt;&lt; endl;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en-US" sz="1800">
                <a:solidFill>
                  <a:schemeClr val="tx1"/>
                </a:solidFill>
              </a:rPr>
              <a:t>   delete [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en-US" sz="1800">
                <a:solidFill>
                  <a:schemeClr val="tx1"/>
                </a:solidFill>
              </a:rPr>
              <a:t>] sPtr;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EC66D14-A87E-4E68-BE86-B8154395F8E8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172200" y="76201"/>
            <a:ext cx="4419600" cy="6627813"/>
          </a:xfrm>
          <a:prstGeom prst="rect">
            <a:avLst/>
          </a:prstGeom>
          <a:solidFill>
            <a:schemeClr val="bg2"/>
          </a:solidFill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void String::</a:t>
            </a:r>
            <a:r>
              <a:rPr lang="en-US" altLang="zh-CN" sz="1600">
                <a:solidFill>
                  <a:srgbClr val="00FF00"/>
                </a:solidFill>
              </a:rPr>
              <a:t>setString</a:t>
            </a:r>
            <a:r>
              <a:rPr lang="en-US" altLang="zh-CN" sz="1600">
                <a:solidFill>
                  <a:schemeClr val="tx1"/>
                </a:solidFill>
              </a:rPr>
              <a:t>( const char *string2 )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sPtr = new char[ length + 1 ];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if ( string2 != 0 )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   </a:t>
            </a:r>
            <a:r>
              <a:rPr lang="en-US" altLang="zh-CN" sz="1600">
                <a:solidFill>
                  <a:srgbClr val="FFFF00"/>
                </a:solidFill>
              </a:rPr>
              <a:t>strcpy</a:t>
            </a:r>
            <a:r>
              <a:rPr lang="en-US" altLang="zh-CN" sz="1600">
                <a:solidFill>
                  <a:schemeClr val="tx1"/>
                </a:solidFill>
              </a:rPr>
              <a:t>( sPtr, string2 );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else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   sPtr[ 0 ] = '\0';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}</a:t>
            </a:r>
            <a:r>
              <a:rPr lang="en-US" altLang="zh-CN"/>
              <a:t> </a:t>
            </a:r>
            <a:endParaRPr lang="en-US" altLang="zh-CN" sz="1200">
              <a:solidFill>
                <a:srgbClr val="FFFF0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const String &amp;String::operator=( const </a:t>
            </a:r>
            <a:endParaRPr lang="en-US" altLang="zh-CN" sz="1600">
              <a:solidFill>
                <a:srgbClr val="FFFF0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rgbClr val="FFFF00"/>
                </a:solidFill>
              </a:rPr>
              <a:t>                                            </a:t>
            </a:r>
            <a:r>
              <a:rPr lang="en-US" altLang="en-US" sz="1600">
                <a:solidFill>
                  <a:srgbClr val="FFFF00"/>
                </a:solidFill>
              </a:rPr>
              <a:t>String &amp;right 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{   cout &lt;&lt; "operator= called" &lt;&lt; endl;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if ( &amp;right != this ) </a:t>
            </a:r>
            <a:r>
              <a:rPr lang="en-US" altLang="en-US" sz="1600">
                <a:solidFill>
                  <a:srgbClr val="00FF00"/>
                </a:solidFill>
              </a:rPr>
              <a:t>// avoid self assignment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{     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delete [</a:t>
            </a:r>
            <a:r>
              <a:rPr lang="en-US" altLang="zh-CN" sz="1600">
                <a:solidFill>
                  <a:schemeClr val="tx1"/>
                </a:solidFill>
              </a:rPr>
              <a:t> </a:t>
            </a:r>
            <a:r>
              <a:rPr lang="en-US" altLang="en-US" sz="1600">
                <a:solidFill>
                  <a:schemeClr val="tx1"/>
                </a:solidFill>
              </a:rPr>
              <a:t>] sPtr; </a:t>
            </a:r>
            <a:r>
              <a:rPr lang="en-US" altLang="en-US" sz="1600">
                <a:solidFill>
                  <a:srgbClr val="00FF00"/>
                </a:solidFill>
              </a:rPr>
              <a:t>// prevents memory leak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length = right.length</a:t>
            </a:r>
            <a:r>
              <a:rPr lang="en-US" altLang="zh-CN" sz="1600">
                <a:solidFill>
                  <a:schemeClr val="tx1"/>
                </a:solidFill>
              </a:rPr>
              <a:t>;</a:t>
            </a:r>
            <a:endParaRPr lang="en-US" altLang="en-US" sz="16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</a:t>
            </a:r>
            <a:r>
              <a:rPr lang="en-US" altLang="en-US" sz="1600">
                <a:solidFill>
                  <a:srgbClr val="00FF00"/>
                </a:solidFill>
              </a:rPr>
              <a:t>setString( right.sPtr );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}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else      </a:t>
            </a:r>
            <a:endParaRPr lang="en-US" altLang="zh-CN" sz="16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</a:t>
            </a:r>
            <a:r>
              <a:rPr lang="en-US" altLang="en-US" sz="1600">
                <a:solidFill>
                  <a:schemeClr val="tx1"/>
                </a:solidFill>
              </a:rPr>
              <a:t>cout &lt;&lt; "Attempted assignment of a String to itself" &lt;&lt; endl;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   return *this; </a:t>
            </a:r>
            <a:r>
              <a:rPr lang="en-US" altLang="zh-CN" sz="1600">
                <a:solidFill>
                  <a:srgbClr val="FFFF00"/>
                </a:solidFill>
              </a:rPr>
              <a:t> </a:t>
            </a:r>
            <a:r>
              <a:rPr lang="en-US" altLang="zh-CN" sz="1600">
                <a:solidFill>
                  <a:schemeClr val="tx1"/>
                </a:solidFill>
              </a:rPr>
              <a:t> </a:t>
            </a:r>
            <a:r>
              <a:rPr lang="en-US" altLang="en-US" sz="1600">
                <a:solidFill>
                  <a:schemeClr val="tx1"/>
                </a:solidFill>
              </a:rPr>
              <a:t>}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sz="3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AA26172-AE3A-4849-AE43-DBCE87F7D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"/>
            <a:ext cx="4724400" cy="6565900"/>
          </a:xfrm>
          <a:solidFill>
            <a:schemeClr val="bg2"/>
          </a:solidFill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const </a:t>
            </a:r>
            <a:r>
              <a:rPr lang="en-US" altLang="en-US" sz="1600">
                <a:solidFill>
                  <a:srgbClr val="FF00FF"/>
                </a:solidFill>
              </a:rPr>
              <a:t>String &amp;String::operator+=( const String </a:t>
            </a:r>
            <a:endParaRPr lang="en-US" altLang="zh-CN" sz="1600">
              <a:solidFill>
                <a:srgbClr val="FF00FF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00FF"/>
                </a:solidFill>
              </a:rPr>
              <a:t>&amp;right )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int</a:t>
            </a:r>
            <a:r>
              <a:rPr lang="en-US" altLang="en-US" sz="1600">
                <a:solidFill>
                  <a:srgbClr val="FFFF00"/>
                </a:solidFill>
              </a:rPr>
              <a:t> </a:t>
            </a:r>
            <a:r>
              <a:rPr lang="en-US" altLang="en-US" sz="1600">
                <a:solidFill>
                  <a:schemeClr val="tx1"/>
                </a:solidFill>
              </a:rPr>
              <a:t>newLength = length + right.length; </a:t>
            </a:r>
            <a:endParaRPr lang="en-US" altLang="zh-CN" sz="160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chemeClr val="tx1"/>
                </a:solidFill>
              </a:rPr>
              <a:t>char *tempPtr = new char[ newLength + 1 ];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   strcpy( tempPtr, sPtr );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   strcpy( tempPtr + length, right.sPtr );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en-US" sz="160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delete [] sPtr; </a:t>
            </a:r>
            <a:endParaRPr lang="en-US" altLang="zh-CN" sz="160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chemeClr val="tx1"/>
                </a:solidFill>
              </a:rPr>
              <a:t>sPtr = tempPtr; </a:t>
            </a:r>
            <a:endParaRPr lang="en-US" altLang="zh-CN" sz="160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chemeClr val="tx1"/>
                </a:solidFill>
              </a:rPr>
              <a:t>length = newLength; </a:t>
            </a:r>
            <a:endParaRPr lang="en-US" altLang="zh-CN" sz="160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chemeClr val="tx1"/>
                </a:solidFill>
              </a:rPr>
              <a:t>return *this;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00FF"/>
                </a:solidFill>
              </a:rPr>
              <a:t>bool String::operator!() const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return length == 0;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}</a:t>
            </a:r>
            <a:r>
              <a:rPr lang="en-US" altLang="zh-CN" sz="1600">
                <a:solidFill>
                  <a:schemeClr val="tx1"/>
                </a:solidFill>
              </a:rPr>
              <a:t>   </a:t>
            </a:r>
            <a:endParaRPr lang="en-US" altLang="en-US" sz="160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00FF"/>
                </a:solidFill>
              </a:rPr>
              <a:t>bool String::operator==( const String &amp;right ) </a:t>
            </a:r>
            <a:endParaRPr lang="en-US" altLang="zh-CN" sz="1600">
              <a:solidFill>
                <a:srgbClr val="FF00FF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00FF"/>
                </a:solidFill>
              </a:rPr>
              <a:t>const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return </a:t>
            </a:r>
            <a:r>
              <a:rPr lang="en-US" altLang="en-US" sz="1600">
                <a:solidFill>
                  <a:srgbClr val="FFFF00"/>
                </a:solidFill>
              </a:rPr>
              <a:t>strcmp</a:t>
            </a:r>
            <a:r>
              <a:rPr lang="en-US" altLang="en-US" sz="1600">
                <a:solidFill>
                  <a:schemeClr val="tx1"/>
                </a:solidFill>
              </a:rPr>
              <a:t>( sPtr, right.sPtr ) == 0;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00FF"/>
                </a:solidFill>
              </a:rPr>
              <a:t>bool String::operator&lt;( const String &amp;right ) const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return strcmp( sPtr, right.sPtr ) &lt; 0;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ED49C6F-F6B6-40F2-8302-D6D2894AC59B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400800" y="152401"/>
            <a:ext cx="4191000" cy="569277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char &amp;String::operator[</a:t>
            </a:r>
            <a:r>
              <a:rPr lang="en-US" altLang="zh-CN" sz="1600">
                <a:solidFill>
                  <a:srgbClr val="FFFF00"/>
                </a:solidFill>
              </a:rPr>
              <a:t> </a:t>
            </a:r>
            <a:r>
              <a:rPr lang="en-US" altLang="en-US" sz="1600">
                <a:solidFill>
                  <a:srgbClr val="FFFF00"/>
                </a:solidFill>
              </a:rPr>
              <a:t>]( int subscript 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{ if ( subscript &lt; 0 || subscript &gt;= length 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rgbClr val="FFFF00"/>
                </a:solidFill>
              </a:rPr>
              <a:t>{ </a:t>
            </a:r>
            <a:r>
              <a:rPr lang="en-US" altLang="en-US" sz="1600">
                <a:solidFill>
                  <a:srgbClr val="FF0000"/>
                </a:solidFill>
                <a:hlinkClick r:id="rId5" action="ppaction://hlinksldjump"/>
              </a:rPr>
              <a:t>cerr</a:t>
            </a:r>
            <a:r>
              <a:rPr lang="en-US" altLang="en-US" sz="1600">
                <a:solidFill>
                  <a:schemeClr val="tx1"/>
                </a:solidFill>
                <a:hlinkClick r:id="rId5" action="ppaction://hlinksldjump"/>
              </a:rPr>
              <a:t> </a:t>
            </a:r>
            <a:r>
              <a:rPr lang="en-US" altLang="en-US" sz="1600">
                <a:solidFill>
                  <a:schemeClr val="tx1"/>
                </a:solidFill>
              </a:rPr>
              <a:t>&lt;&lt; "Error: Subscript " &lt;&lt; subscript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   &lt;&lt; " out of range" &lt;&lt; endl;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      exit( 1 );</a:t>
            </a:r>
            <a:r>
              <a:rPr lang="en-US" altLang="en-US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rgbClr val="00FF00"/>
                </a:solidFill>
              </a:rPr>
              <a:t>//</a:t>
            </a:r>
            <a:r>
              <a:rPr lang="zh-CN" altLang="en-US" sz="1600">
                <a:solidFill>
                  <a:srgbClr val="00FF00"/>
                </a:solidFill>
              </a:rPr>
              <a:t>退出整个程序，返回值为</a:t>
            </a:r>
            <a:r>
              <a:rPr lang="en-US" altLang="zh-CN" sz="1600">
                <a:solidFill>
                  <a:srgbClr val="00FF00"/>
                </a:solidFill>
              </a:rPr>
              <a:t>1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rgbClr val="00FF00"/>
                </a:solidFill>
              </a:rPr>
              <a:t>    </a:t>
            </a:r>
            <a:r>
              <a:rPr lang="en-US" altLang="en-US" sz="1600">
                <a:solidFill>
                  <a:srgbClr val="FFFF00"/>
                </a:solidFill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return sPtr[ subscript ]; </a:t>
            </a:r>
            <a:endParaRPr lang="en-US" altLang="zh-CN" sz="16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char String::operator[</a:t>
            </a:r>
            <a:r>
              <a:rPr lang="en-US" altLang="zh-CN" sz="1600">
                <a:solidFill>
                  <a:srgbClr val="FFFF00"/>
                </a:solidFill>
              </a:rPr>
              <a:t> </a:t>
            </a:r>
            <a:r>
              <a:rPr lang="en-US" altLang="en-US" sz="1600">
                <a:solidFill>
                  <a:srgbClr val="FFFF00"/>
                </a:solidFill>
              </a:rPr>
              <a:t>]( int subscript ) const</a:t>
            </a:r>
            <a:r>
              <a:rPr lang="en-US" altLang="zh-CN" sz="1600">
                <a:solidFill>
                  <a:srgbClr val="FFFF00"/>
                </a:solidFill>
              </a:rPr>
              <a:t>  </a:t>
            </a:r>
            <a:r>
              <a:rPr lang="en-US" altLang="zh-CN" sz="1600">
                <a:solidFill>
                  <a:srgbClr val="00FF00"/>
                </a:solidFill>
              </a:rPr>
              <a:t>// </a:t>
            </a:r>
            <a:r>
              <a:rPr lang="zh-CN" altLang="en-US" sz="1600">
                <a:solidFill>
                  <a:srgbClr val="00FF00"/>
                </a:solidFill>
              </a:rPr>
              <a:t>右值</a:t>
            </a:r>
            <a:endParaRPr lang="en-US" altLang="en-US" sz="1600">
              <a:solidFill>
                <a:srgbClr val="00FF0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chemeClr val="tx1"/>
                </a:solidFill>
              </a:rPr>
              <a:t>if ( subscript &lt; 0 || subscript &gt;= length 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rgbClr val="FFFF00"/>
                </a:solidFill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cerr &lt;&lt; "Error: Subscript " &lt;&lt; subscript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     &lt;&lt; " out of range" &lt;&lt; endl;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rgbClr val="FFFF00"/>
                </a:solidFill>
              </a:rPr>
              <a:t>      exit( 1 ); </a:t>
            </a:r>
            <a:r>
              <a:rPr lang="en-US" altLang="zh-CN" sz="1600">
                <a:solidFill>
                  <a:srgbClr val="FFFF00"/>
                </a:solidFill>
              </a:rPr>
              <a:t>  </a:t>
            </a:r>
            <a:r>
              <a:rPr lang="en-US" altLang="zh-CN" sz="1600">
                <a:solidFill>
                  <a:schemeClr val="tx1"/>
                </a:solidFill>
              </a:rPr>
              <a:t>   </a:t>
            </a:r>
            <a:r>
              <a:rPr lang="en-US" altLang="en-US" sz="1600">
                <a:solidFill>
                  <a:srgbClr val="FFFF00"/>
                </a:solidFill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   return sPtr[ subscript ];</a:t>
            </a:r>
            <a:r>
              <a:rPr lang="en-US" altLang="zh-CN" sz="1600">
                <a:solidFill>
                  <a:schemeClr val="tx1"/>
                </a:solidFill>
              </a:rPr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tx1"/>
                </a:solidFill>
              </a:rPr>
              <a:t>}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E4E48DF-5209-4EE4-B151-FF0B8703F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"/>
            <a:ext cx="4724400" cy="6862763"/>
          </a:xfrm>
          <a:solidFill>
            <a:schemeClr val="bg2"/>
          </a:solidFill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FF00FF"/>
                </a:solidFill>
              </a:rPr>
              <a:t>String String::operator()</a:t>
            </a:r>
            <a:endParaRPr lang="en-US" altLang="zh-CN" sz="2000">
              <a:solidFill>
                <a:srgbClr val="FF00FF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rgbClr val="FF00FF"/>
                </a:solidFill>
              </a:rPr>
              <a:t>     </a:t>
            </a:r>
            <a:r>
              <a:rPr lang="en-US" altLang="en-US" sz="2000">
                <a:solidFill>
                  <a:srgbClr val="FF00FF"/>
                </a:solidFill>
              </a:rPr>
              <a:t>( int index, </a:t>
            </a:r>
            <a:r>
              <a:rPr lang="en-US" altLang="zh-CN" sz="2000">
                <a:solidFill>
                  <a:srgbClr val="FF00FF"/>
                </a:solidFill>
              </a:rPr>
              <a:t> </a:t>
            </a:r>
            <a:r>
              <a:rPr lang="en-US" altLang="en-US" sz="2000">
                <a:solidFill>
                  <a:srgbClr val="FF00FF"/>
                </a:solidFill>
              </a:rPr>
              <a:t>int subLength ) const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if ( index &lt; 0 || index &gt;= length || subLength &lt; 0 )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return "";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en-US" sz="2000">
                <a:solidFill>
                  <a:schemeClr val="tx1"/>
                </a:solidFill>
              </a:rPr>
              <a:t>int len;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if ( ( subLength == 0 ) || ( index + subLength &gt; length )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len = length - index;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else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len = subLength;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0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en-US" sz="2000">
                <a:solidFill>
                  <a:srgbClr val="FFFF00"/>
                </a:solidFill>
              </a:rPr>
              <a:t>char *tempPtr</a:t>
            </a:r>
            <a:r>
              <a:rPr lang="en-US" altLang="en-US" sz="2000">
                <a:solidFill>
                  <a:schemeClr val="tx1"/>
                </a:solidFill>
              </a:rPr>
              <a:t> = </a:t>
            </a:r>
            <a:r>
              <a:rPr lang="en-US" altLang="en-US" sz="2000">
                <a:solidFill>
                  <a:srgbClr val="FFFF00"/>
                </a:solidFill>
              </a:rPr>
              <a:t>new char[ len + 1 ];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en-US" sz="2000">
                <a:solidFill>
                  <a:schemeClr val="tx1"/>
                </a:solidFill>
              </a:rPr>
              <a:t>strncpy( tempPtr, &amp;sPtr[ index ], 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                                          </a:t>
            </a:r>
            <a:r>
              <a:rPr lang="en-US" altLang="en-US" sz="2000">
                <a:solidFill>
                  <a:schemeClr val="tx1"/>
                </a:solidFill>
              </a:rPr>
              <a:t>len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tempPtr[ len ] = '\0';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0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rgbClr val="FFFF00"/>
                </a:solidFill>
              </a:rPr>
              <a:t>   </a:t>
            </a:r>
            <a:r>
              <a:rPr lang="en-US" altLang="en-US" sz="2000">
                <a:solidFill>
                  <a:srgbClr val="FFFF00"/>
                </a:solidFill>
              </a:rPr>
              <a:t>String tempString( tempPtr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</a:t>
            </a:r>
            <a:r>
              <a:rPr lang="en-US" altLang="en-US" sz="2000">
                <a:solidFill>
                  <a:srgbClr val="FFFF00"/>
                </a:solidFill>
              </a:rPr>
              <a:t>delete [</a:t>
            </a:r>
            <a:r>
              <a:rPr lang="en-US" altLang="zh-CN" sz="2000">
                <a:solidFill>
                  <a:srgbClr val="FFFF00"/>
                </a:solidFill>
              </a:rPr>
              <a:t> </a:t>
            </a:r>
            <a:r>
              <a:rPr lang="en-US" altLang="en-US" sz="2000">
                <a:solidFill>
                  <a:srgbClr val="FFFF00"/>
                </a:solidFill>
              </a:rPr>
              <a:t>] tempPtr; </a:t>
            </a:r>
            <a:endParaRPr lang="en-US" altLang="zh-CN" sz="200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en-US" sz="2000">
                <a:solidFill>
                  <a:schemeClr val="tx1"/>
                </a:solidFill>
              </a:rPr>
              <a:t>return tempString;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2C1BB23-50EE-450C-887F-A3C7395E5AE3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400800" y="336551"/>
            <a:ext cx="4191000" cy="580707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int String::getLength() const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{    return length;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}</a:t>
            </a:r>
            <a:endParaRPr lang="en-US" altLang="zh-CN" sz="18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ostream &amp;operator</a:t>
            </a:r>
            <a:r>
              <a:rPr lang="en-US" altLang="en-US" sz="1800">
                <a:solidFill>
                  <a:srgbClr val="FF00FF"/>
                </a:solidFill>
              </a:rPr>
              <a:t>&lt;&lt;</a:t>
            </a:r>
            <a:r>
              <a:rPr lang="en-US" altLang="en-US" sz="1800">
                <a:solidFill>
                  <a:schemeClr val="tx1"/>
                </a:solidFill>
              </a:rPr>
              <a:t>( ostream &amp;output, const String &amp;s 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   output &lt;&lt; s.sPtr;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   return output;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istream &amp;operator</a:t>
            </a:r>
            <a:r>
              <a:rPr lang="en-US" altLang="en-US" sz="1800">
                <a:solidFill>
                  <a:srgbClr val="FF00FF"/>
                </a:solidFill>
              </a:rPr>
              <a:t>&gt;&gt;</a:t>
            </a:r>
            <a:r>
              <a:rPr lang="en-US" altLang="en-US" sz="1800">
                <a:solidFill>
                  <a:schemeClr val="tx1"/>
                </a:solidFill>
              </a:rPr>
              <a:t>( istream &amp;input, String &amp;s 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   char temp[ 100 ];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   input &gt;&gt; setw( 100 ) &gt;&gt;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   </a:t>
            </a:r>
            <a:r>
              <a:rPr lang="en-US" altLang="en-US" sz="1800">
                <a:solidFill>
                  <a:srgbClr val="FFC000"/>
                </a:solidFill>
              </a:rPr>
              <a:t>s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   return input;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}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2786A8-BC5A-4FB1-A522-038D4FB5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539" y="5138738"/>
            <a:ext cx="3071675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FFC000"/>
                </a:solidFill>
              </a:rPr>
              <a:t>//</a:t>
            </a:r>
            <a:r>
              <a:rPr lang="zh-CN" altLang="en-US" sz="1800">
                <a:solidFill>
                  <a:srgbClr val="FFC000"/>
                </a:solidFill>
              </a:rPr>
              <a:t>转换构造函数</a:t>
            </a:r>
            <a:r>
              <a:rPr lang="en-US" altLang="zh-CN" sz="1800">
                <a:solidFill>
                  <a:srgbClr val="FFC000"/>
                </a:solidFill>
              </a:rPr>
              <a:t>+ ’=’</a:t>
            </a:r>
            <a:r>
              <a:rPr lang="zh-CN" altLang="en-US" sz="1800">
                <a:solidFill>
                  <a:srgbClr val="FFC000"/>
                </a:solidFill>
              </a:rPr>
              <a:t>的重载</a:t>
            </a:r>
            <a:r>
              <a:rPr lang="en-US" altLang="en-US" sz="1800">
                <a:solidFill>
                  <a:srgbClr val="FFC000"/>
                </a:solidFill>
              </a:rPr>
              <a:t> </a:t>
            </a:r>
            <a:endParaRPr lang="zh-CN" altLang="en-US" sz="18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94A43EE-B835-42DE-96DF-ABBF305F9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11.9 Case Study: String Class</a:t>
            </a:r>
            <a:endParaRPr lang="zh-CN" alt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BB48900-25E5-410B-9DA5-5734E3CA1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143000"/>
            <a:ext cx="8410575" cy="3582988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String Class</a:t>
            </a:r>
          </a:p>
          <a:p>
            <a:pPr lvl="1" eaLnBrk="1" hangingPunct="1"/>
            <a:r>
              <a:rPr lang="en-US" altLang="zh-CN"/>
              <a:t>copy constructor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/>
              <a:t>	</a:t>
            </a:r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String s1(s2);</a:t>
            </a:r>
          </a:p>
          <a:p>
            <a:pPr lvl="1" eaLnBrk="1" hangingPunct="1"/>
            <a:r>
              <a:rPr lang="en-US" altLang="zh-CN"/>
              <a:t>conversion constructor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/>
              <a:t>	</a:t>
            </a:r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String s3(“hello”);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/>
              <a:t>	</a:t>
            </a:r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myString = “hello”;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Step1.</a:t>
            </a:r>
            <a:r>
              <a:rPr lang="zh-CN" altLang="en-US"/>
              <a:t>调用转换构造函数，生成一个临时对象；</a:t>
            </a:r>
            <a:endParaRPr lang="en-US" altLang="zh-CN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Step2.</a:t>
            </a:r>
            <a:r>
              <a:rPr lang="zh-CN" altLang="en-US"/>
              <a:t>调用重载的赋值运算</a:t>
            </a:r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>
            <a:extLst>
              <a:ext uri="{FF2B5EF4-FFF2-40B4-BE49-F238E27FC236}">
                <a16:creationId xmlns:a16="http://schemas.microsoft.com/office/drawing/2014/main" id="{07D0DEDD-1DC4-402F-AE66-B44652483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01639"/>
            <a:ext cx="4495800" cy="6467091"/>
          </a:xfrm>
          <a:solidFill>
            <a:schemeClr val="bg2"/>
          </a:solidFill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int main()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</a:t>
            </a:r>
            <a:r>
              <a:rPr lang="en-US" altLang="zh-CN" sz="1800">
                <a:solidFill>
                  <a:srgbClr val="FFFF00"/>
                </a:solidFill>
              </a:rPr>
              <a:t>String s1( "happy" 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String s2( " birthday" 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String s3;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</a:t>
            </a:r>
            <a:r>
              <a:rPr lang="en-US" altLang="zh-CN" sz="1800">
                <a:solidFill>
                  <a:srgbClr val="FF00FF"/>
                </a:solidFill>
              </a:rPr>
              <a:t>boolalpha </a:t>
            </a:r>
            <a:r>
              <a:rPr lang="en-US" altLang="zh-CN" sz="1800">
                <a:solidFill>
                  <a:schemeClr val="tx1"/>
                </a:solidFill>
              </a:rPr>
              <a:t>&lt;&lt; "\n\nThe results of comparing s2 and s1:"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&lt;&lt; "\ns2 == s1 yields " &lt;&lt; ( </a:t>
            </a:r>
            <a:r>
              <a:rPr lang="en-US" altLang="zh-CN" sz="1800">
                <a:solidFill>
                  <a:srgbClr val="FFFF00"/>
                </a:solidFill>
              </a:rPr>
              <a:t>s2 == s1</a:t>
            </a:r>
            <a:r>
              <a:rPr lang="en-US" altLang="zh-CN" sz="180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&lt;&lt; "\ns2 != s1 yields " &lt;&lt; ( </a:t>
            </a:r>
            <a:r>
              <a:rPr lang="en-US" altLang="zh-CN" sz="1800">
                <a:solidFill>
                  <a:srgbClr val="FFFF00"/>
                </a:solidFill>
              </a:rPr>
              <a:t>s2 != s1</a:t>
            </a:r>
            <a:r>
              <a:rPr lang="en-US" altLang="zh-CN" sz="180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&lt;&lt; "\ns2 &gt;  s1 yields " &lt;&lt; ( </a:t>
            </a:r>
            <a:r>
              <a:rPr lang="en-US" altLang="zh-CN" sz="1800">
                <a:solidFill>
                  <a:srgbClr val="FFFF00"/>
                </a:solidFill>
              </a:rPr>
              <a:t>s2 &gt; s1</a:t>
            </a:r>
            <a:r>
              <a:rPr lang="en-US" altLang="zh-CN" sz="180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&lt;&lt; "\ns2 &lt;  s1 yields " &lt;&lt; ( </a:t>
            </a:r>
            <a:r>
              <a:rPr lang="en-US" altLang="zh-CN" sz="1800">
                <a:solidFill>
                  <a:srgbClr val="FFFF00"/>
                </a:solidFill>
              </a:rPr>
              <a:t>s2 &lt; s1</a:t>
            </a:r>
            <a:r>
              <a:rPr lang="en-US" altLang="zh-CN" sz="180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&lt;&lt; "\ns2 &gt;= s1 yields " &lt;&lt; ( </a:t>
            </a:r>
            <a:r>
              <a:rPr lang="en-US" altLang="zh-CN" sz="1800">
                <a:solidFill>
                  <a:srgbClr val="FFFF00"/>
                </a:solidFill>
              </a:rPr>
              <a:t>s2 &gt;= s1</a:t>
            </a:r>
            <a:r>
              <a:rPr lang="en-US" altLang="zh-CN" sz="180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&lt;&lt; "\ns2 &lt;= s1 yields " &lt;&lt; ( </a:t>
            </a:r>
            <a:r>
              <a:rPr lang="en-US" altLang="zh-CN" sz="1800">
                <a:solidFill>
                  <a:srgbClr val="FFFF00"/>
                </a:solidFill>
              </a:rPr>
              <a:t>s2 &lt;= s1</a:t>
            </a:r>
            <a:r>
              <a:rPr lang="en-US" altLang="zh-CN" sz="1800">
                <a:solidFill>
                  <a:schemeClr val="tx1"/>
                </a:solidFill>
              </a:rPr>
              <a:t>);    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if ( </a:t>
            </a:r>
            <a:r>
              <a:rPr lang="en-US" altLang="zh-CN" sz="1800">
                <a:solidFill>
                  <a:srgbClr val="FFFF00"/>
                </a:solidFill>
              </a:rPr>
              <a:t>!s3</a:t>
            </a:r>
            <a:r>
              <a:rPr lang="en-US" altLang="zh-CN" sz="1800">
                <a:solidFill>
                  <a:schemeClr val="tx1"/>
                </a:solidFill>
              </a:rPr>
              <a:t> )  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   s3 = s1;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 cout &lt;&lt; "s3 is \"" &lt;&lt; s3 &lt;&lt; "\"";  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zh-CN" sz="1800">
                <a:solidFill>
                  <a:srgbClr val="FFFF00"/>
                </a:solidFill>
              </a:rPr>
              <a:t>s1 += s2;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cout &lt;&lt; s1;</a:t>
            </a:r>
            <a:r>
              <a:rPr lang="en-US" altLang="zh-CN" sz="1800">
                <a:solidFill>
                  <a:schemeClr val="tx1"/>
                </a:solidFill>
              </a:rPr>
              <a:t>        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CFC5A4C0-252D-4285-B959-3A8931E33DA8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172200" y="76201"/>
            <a:ext cx="4419600" cy="648652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50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"\n\ns1 += \" to you\" yields" &lt;&lt; endl;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s1 += " to you";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"s1 = " &lt;&lt; s1 &lt;&lt; "\n\n";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"The substring of s1 starting at\n"      &lt;&lt; "location 0 for 14 characters, s1(0, 14), is:\n"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&lt;&lt; </a:t>
            </a:r>
            <a:r>
              <a:rPr lang="en-US" altLang="zh-CN" sz="1800">
                <a:solidFill>
                  <a:srgbClr val="FFFF00"/>
                </a:solidFill>
              </a:rPr>
              <a:t>s1( 0, 14 )</a:t>
            </a:r>
            <a:r>
              <a:rPr lang="en-US" altLang="zh-CN" sz="1800">
                <a:solidFill>
                  <a:schemeClr val="tx1"/>
                </a:solidFill>
              </a:rPr>
              <a:t> &lt;&lt;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\n\n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800">
                <a:solidFill>
                  <a:schemeClr val="tx1"/>
                </a:solidFill>
              </a:rPr>
              <a:t>;</a:t>
            </a:r>
            <a:r>
              <a:rPr lang="en-US" altLang="zh-CN" sz="1400">
                <a:solidFill>
                  <a:schemeClr val="tx1"/>
                </a:solidFill>
              </a:rPr>
              <a:t>   </a:t>
            </a:r>
            <a:endParaRPr lang="zh-CN" altLang="en-US" sz="180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"The substring of s1 starting at\n" &lt;&lt; </a:t>
            </a:r>
            <a:r>
              <a:rPr lang="en-US" altLang="zh-CN" sz="1800">
                <a:solidFill>
                  <a:srgbClr val="FFFF00"/>
                </a:solidFill>
              </a:rPr>
              <a:t>s1( 15 )</a:t>
            </a:r>
            <a:r>
              <a:rPr lang="en-US" altLang="zh-CN" sz="1800">
                <a:solidFill>
                  <a:schemeClr val="tx1"/>
                </a:solidFill>
              </a:rPr>
              <a:t> &lt;&lt; "\n\n";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String *s4Ptr = new String( s1 );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\n*s4Ptr =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800">
                <a:solidFill>
                  <a:schemeClr val="tx1"/>
                </a:solidFill>
              </a:rPr>
              <a:t> &lt;&lt; *s4Ptr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cout &lt;&lt; "assigning *s4Ptr to *s4Ptr"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*s4Ptr = *s4Ptr;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cout &lt;&lt; "*s4Ptr = " &lt;&lt; *s4Ptr &lt;&lt; endl;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</a:t>
            </a:r>
            <a:r>
              <a:rPr lang="en-US" altLang="zh-CN" sz="1800">
                <a:solidFill>
                  <a:srgbClr val="FFFF00"/>
                </a:solidFill>
              </a:rPr>
              <a:t>delete s4Ptr;</a:t>
            </a:r>
            <a:r>
              <a:rPr lang="en-US" altLang="zh-CN" sz="1800">
                <a:solidFill>
                  <a:schemeClr val="tx1"/>
                </a:solidFill>
              </a:rPr>
              <a:t>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</a:t>
            </a:r>
            <a:r>
              <a:rPr lang="en-US" altLang="zh-CN" sz="1800">
                <a:solidFill>
                  <a:srgbClr val="FFFF00"/>
                </a:solidFill>
              </a:rPr>
              <a:t>s1[ 0 ] = 'H';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s1[ 6 ] = 'B';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s1[ 30 ] = 'd';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zh-CN" sz="1800">
                <a:solidFill>
                  <a:srgbClr val="00FF00"/>
                </a:solidFill>
              </a:rPr>
              <a:t>// ERROR: subscript out of range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} 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3">
            <a:extLst>
              <a:ext uri="{FF2B5EF4-FFF2-40B4-BE49-F238E27FC236}">
                <a16:creationId xmlns:a16="http://schemas.microsoft.com/office/drawing/2014/main" id="{137AE0C8-2CD9-479F-8F65-1F9A138CE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417638"/>
            <a:ext cx="11214100" cy="480131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03" name="Object 4">
            <a:extLst>
              <a:ext uri="{FF2B5EF4-FFF2-40B4-BE49-F238E27FC236}">
                <a16:creationId xmlns:a16="http://schemas.microsoft.com/office/drawing/2014/main" id="{E059A917-B75D-4468-AD8E-A09BD003E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"/>
          <a:ext cx="7696200" cy="686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Document" r:id="rId3" imgW="7046703" imgH="6657913" progId="Word.Document.8">
                  <p:embed/>
                </p:oleObj>
              </mc:Choice>
              <mc:Fallback>
                <p:oleObj name="Document" r:id="rId3" imgW="7046703" imgH="665791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"/>
                        <a:ext cx="7696200" cy="686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1E246962-493C-4AF5-8326-8C628C8079F7}"/>
              </a:ext>
            </a:extLst>
          </p:cNvPr>
          <p:cNvSpPr/>
          <p:nvPr/>
        </p:nvSpPr>
        <p:spPr bwMode="auto">
          <a:xfrm>
            <a:off x="1676400" y="5105401"/>
            <a:ext cx="4953000" cy="4801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40C189-3F6F-4C79-8071-2ED0A6E2756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172200" y="1"/>
            <a:ext cx="4495800" cy="6467091"/>
          </a:xfrm>
          <a:prstGeom prst="rect">
            <a:avLst/>
          </a:prstGeom>
          <a:solidFill>
            <a:schemeClr val="bg2"/>
          </a:solidFill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 err="1">
                <a:latin typeface="+mn-lt"/>
                <a:ea typeface="+mn-ea"/>
              </a:rPr>
              <a:t>int</a:t>
            </a:r>
            <a:r>
              <a:rPr lang="en-US" altLang="zh-CN" sz="1800" kern="0" dirty="0">
                <a:latin typeface="+mn-lt"/>
                <a:ea typeface="+mn-ea"/>
              </a:rPr>
              <a:t> main()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{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   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String s1( "happy" );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   String s2( " birthday" );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   String s3;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   </a:t>
            </a:r>
            <a:r>
              <a:rPr lang="en-US" altLang="zh-CN" sz="1800" kern="0" dirty="0" err="1">
                <a:latin typeface="+mn-lt"/>
                <a:ea typeface="+mn-ea"/>
              </a:rPr>
              <a:t>cout</a:t>
            </a:r>
            <a:r>
              <a:rPr lang="en-US" altLang="zh-CN" sz="1800" kern="0" dirty="0">
                <a:latin typeface="+mn-lt"/>
                <a:ea typeface="+mn-ea"/>
              </a:rPr>
              <a:t> &lt;&lt; </a:t>
            </a:r>
            <a:r>
              <a:rPr lang="en-US" altLang="zh-CN" sz="1800" kern="0" dirty="0" err="1">
                <a:solidFill>
                  <a:srgbClr val="FF00FF"/>
                </a:solidFill>
                <a:latin typeface="+mn-lt"/>
                <a:ea typeface="+mn-ea"/>
              </a:rPr>
              <a:t>boolalpha</a:t>
            </a:r>
            <a:r>
              <a:rPr lang="en-US" altLang="zh-CN" sz="1800" kern="0" dirty="0">
                <a:solidFill>
                  <a:srgbClr val="FF00FF"/>
                </a:solidFill>
                <a:latin typeface="+mn-lt"/>
                <a:ea typeface="+mn-ea"/>
              </a:rPr>
              <a:t> </a:t>
            </a:r>
            <a:r>
              <a:rPr lang="en-US" altLang="zh-CN" sz="1800" kern="0" dirty="0">
                <a:latin typeface="+mn-lt"/>
                <a:ea typeface="+mn-ea"/>
              </a:rPr>
              <a:t>&lt;&lt; "\n\</a:t>
            </a:r>
            <a:r>
              <a:rPr lang="en-US" altLang="zh-CN" sz="1800" kern="0" dirty="0" err="1">
                <a:latin typeface="+mn-lt"/>
                <a:ea typeface="+mn-ea"/>
              </a:rPr>
              <a:t>nThe</a:t>
            </a:r>
            <a:r>
              <a:rPr lang="en-US" altLang="zh-CN" sz="1800" kern="0" dirty="0">
                <a:latin typeface="+mn-lt"/>
                <a:ea typeface="+mn-ea"/>
              </a:rPr>
              <a:t> results of comparing s2 and s1:"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    &lt;&lt; "\ns2 == s1 yields " &lt;&lt; ( 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s2 == s1</a:t>
            </a:r>
            <a:r>
              <a:rPr lang="en-US" altLang="zh-CN" sz="1800" kern="0" dirty="0">
                <a:latin typeface="+mn-lt"/>
                <a:ea typeface="+mn-ea"/>
              </a:rPr>
              <a:t> )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    &lt;&lt; "\ns2 != s1 yields " &lt;&lt; ( 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s2 != s1</a:t>
            </a:r>
            <a:r>
              <a:rPr lang="en-US" altLang="zh-CN" sz="1800" kern="0" dirty="0">
                <a:latin typeface="+mn-lt"/>
                <a:ea typeface="+mn-ea"/>
              </a:rPr>
              <a:t> )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    &lt;&lt; "\ns2 &gt;  s1 yields " &lt;&lt; ( 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s2 &gt; s1</a:t>
            </a:r>
            <a:r>
              <a:rPr lang="en-US" altLang="zh-CN" sz="1800" kern="0" dirty="0">
                <a:latin typeface="+mn-lt"/>
                <a:ea typeface="+mn-ea"/>
              </a:rPr>
              <a:t> )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    &lt;&lt; "\ns2 &lt;  s1 yields " &lt;&lt; ( 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s2 &lt; s1</a:t>
            </a:r>
            <a:r>
              <a:rPr lang="en-US" altLang="zh-CN" sz="1800" kern="0" dirty="0">
                <a:latin typeface="+mn-lt"/>
                <a:ea typeface="+mn-ea"/>
              </a:rPr>
              <a:t> )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    &lt;&lt; "\ns2 &gt;= s1 yields " &lt;&lt; ( 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s2 &gt;= s1</a:t>
            </a:r>
            <a:r>
              <a:rPr lang="en-US" altLang="zh-CN" sz="1800" kern="0" dirty="0">
                <a:latin typeface="+mn-lt"/>
                <a:ea typeface="+mn-ea"/>
              </a:rPr>
              <a:t> )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    &lt;&lt; "\ns2 &lt;= s1 yields " &lt;&lt; ( 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s2 &lt;= s1</a:t>
            </a:r>
            <a:r>
              <a:rPr lang="en-US" altLang="zh-CN" sz="1800" kern="0" dirty="0">
                <a:latin typeface="+mn-lt"/>
                <a:ea typeface="+mn-ea"/>
              </a:rPr>
              <a:t>);      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   if ( 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!s3</a:t>
            </a:r>
            <a:r>
              <a:rPr lang="en-US" altLang="zh-CN" sz="1800" kern="0" dirty="0">
                <a:latin typeface="+mn-lt"/>
                <a:ea typeface="+mn-ea"/>
              </a:rPr>
              <a:t> )   {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        s3 = s1; 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      </a:t>
            </a:r>
            <a:r>
              <a:rPr lang="en-US" altLang="zh-CN" sz="1800" kern="0" dirty="0" err="1">
                <a:latin typeface="+mn-lt"/>
                <a:ea typeface="+mn-ea"/>
              </a:rPr>
              <a:t>cout</a:t>
            </a:r>
            <a:r>
              <a:rPr lang="en-US" altLang="zh-CN" sz="1800" kern="0" dirty="0">
                <a:latin typeface="+mn-lt"/>
                <a:ea typeface="+mn-ea"/>
              </a:rPr>
              <a:t> &lt;&lt; "s3 is \"" &lt;&lt; s3 &lt;&lt; "\"";   }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latin typeface="+mn-lt"/>
                <a:ea typeface="+mn-ea"/>
              </a:rPr>
              <a:t>   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s1 += s2;</a:t>
            </a:r>
            <a:r>
              <a:rPr lang="en-US" altLang="zh-CN" sz="1800" kern="0" dirty="0">
                <a:latin typeface="+mn-lt"/>
                <a:ea typeface="+mn-ea"/>
              </a:rPr>
              <a:t> </a:t>
            </a:r>
          </a:p>
          <a:p>
            <a:pPr marL="447675" indent="-447675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85000"/>
              <a:defRPr/>
            </a:pP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   </a:t>
            </a:r>
            <a:r>
              <a:rPr lang="en-US" altLang="zh-CN" sz="1800" kern="0" dirty="0" err="1">
                <a:solidFill>
                  <a:srgbClr val="FFFF00"/>
                </a:solidFill>
                <a:latin typeface="+mn-lt"/>
                <a:ea typeface="+mn-ea"/>
              </a:rPr>
              <a:t>cout</a:t>
            </a:r>
            <a:r>
              <a:rPr lang="en-US" altLang="zh-CN" sz="1800" kern="0" dirty="0">
                <a:solidFill>
                  <a:srgbClr val="FFFF00"/>
                </a:solidFill>
                <a:latin typeface="+mn-lt"/>
                <a:ea typeface="+mn-ea"/>
              </a:rPr>
              <a:t> &lt;&lt; s1;</a:t>
            </a:r>
            <a:r>
              <a:rPr lang="en-US" altLang="zh-CN" sz="1800" kern="0" dirty="0">
                <a:latin typeface="+mn-lt"/>
                <a:ea typeface="+mn-ea"/>
              </a:rPr>
              <a:t>        </a:t>
            </a:r>
            <a:endParaRPr lang="zh-CN" altLang="en-US" sz="1800" kern="0" dirty="0">
              <a:latin typeface="+mn-lt"/>
              <a:ea typeface="+mn-ea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ABC67C-B512-4A0B-B1DA-CE78214D7F91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240463" y="7939"/>
            <a:ext cx="4419600" cy="6817251"/>
          </a:xfrm>
          <a:prstGeom prst="rect">
            <a:avLst/>
          </a:prstGeom>
          <a:solidFill>
            <a:schemeClr val="bg2"/>
          </a:solidFill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50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"\n\ns1 += \" to you\" yields" &lt;&lt; endl;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s1 += " to you";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"s1 = " &lt;&lt; s1 &lt;&lt; "\n\n";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"The substring of s1 starting at\n"      &lt;&lt; "location 0 for 14 characters, s1(0, 14), is:\n"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&lt;&lt; </a:t>
            </a:r>
            <a:r>
              <a:rPr lang="en-US" altLang="zh-CN" sz="1800">
                <a:solidFill>
                  <a:srgbClr val="FFFF00"/>
                </a:solidFill>
              </a:rPr>
              <a:t>s1( 0, 14 )</a:t>
            </a:r>
            <a:r>
              <a:rPr lang="en-US" altLang="zh-CN" sz="1800">
                <a:solidFill>
                  <a:schemeClr val="tx1"/>
                </a:solidFill>
              </a:rPr>
              <a:t> &lt;&lt;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\n\n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800">
                <a:solidFill>
                  <a:schemeClr val="tx1"/>
                </a:solidFill>
              </a:rPr>
              <a:t>;</a:t>
            </a:r>
            <a:r>
              <a:rPr lang="en-US" altLang="zh-CN" sz="1400">
                <a:solidFill>
                  <a:schemeClr val="tx1"/>
                </a:solidFill>
              </a:rPr>
              <a:t>   </a:t>
            </a:r>
            <a:r>
              <a:rPr lang="en-US" altLang="zh-CN" sz="1800">
                <a:solidFill>
                  <a:srgbClr val="FF0000"/>
                </a:solidFill>
              </a:rPr>
              <a:t>//</a:t>
            </a:r>
            <a:r>
              <a:rPr lang="zh-CN" altLang="en-US" sz="1800">
                <a:solidFill>
                  <a:srgbClr val="FF0000"/>
                </a:solidFill>
              </a:rPr>
              <a:t>调用哪些函数？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"The substring of s1 starting at\n" &lt;&lt; </a:t>
            </a:r>
            <a:r>
              <a:rPr lang="en-US" altLang="zh-CN" sz="1800">
                <a:solidFill>
                  <a:srgbClr val="FFFF00"/>
                </a:solidFill>
              </a:rPr>
              <a:t>s1( 15 )</a:t>
            </a:r>
            <a:r>
              <a:rPr lang="en-US" altLang="zh-CN" sz="1800">
                <a:solidFill>
                  <a:schemeClr val="tx1"/>
                </a:solidFill>
              </a:rPr>
              <a:t> &lt;&lt; "\n\n";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String *s4Ptr = new String( s1 );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\n*s4Ptr =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800">
                <a:solidFill>
                  <a:schemeClr val="tx1"/>
                </a:solidFill>
              </a:rPr>
              <a:t> &lt;&lt; *s4Ptr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cout &lt;&lt; "assigning *s4Ptr to *s4Ptr"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*s4Ptr = *s4Ptr;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cout &lt;&lt; "*s4Ptr = " &lt;&lt; *s4Ptr &lt;&lt; endl;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</a:t>
            </a:r>
            <a:r>
              <a:rPr lang="en-US" altLang="zh-CN" sz="1800">
                <a:solidFill>
                  <a:srgbClr val="FFFF00"/>
                </a:solidFill>
              </a:rPr>
              <a:t>delete s4Ptr;</a:t>
            </a:r>
            <a:r>
              <a:rPr lang="en-US" altLang="zh-CN" sz="1800">
                <a:solidFill>
                  <a:schemeClr val="tx1"/>
                </a:solidFill>
              </a:rPr>
              <a:t>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</a:t>
            </a:r>
            <a:r>
              <a:rPr lang="en-US" altLang="zh-CN" sz="1800">
                <a:solidFill>
                  <a:srgbClr val="FFFF00"/>
                </a:solidFill>
              </a:rPr>
              <a:t>s1[ 0 ] = 'H';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s1[ 6 ] = 'B';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s1[ 30 ] = 'd';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zh-CN" sz="1800">
                <a:solidFill>
                  <a:srgbClr val="00FF00"/>
                </a:solidFill>
              </a:rPr>
              <a:t>// ERROR: subscript out of range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} 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6" grpId="1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3">
            <a:extLst>
              <a:ext uri="{FF2B5EF4-FFF2-40B4-BE49-F238E27FC236}">
                <a16:creationId xmlns:a16="http://schemas.microsoft.com/office/drawing/2014/main" id="{726CEA53-DE2E-49F1-BACA-BA35FDE4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417638"/>
            <a:ext cx="11214100" cy="480131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27" name="Object 4">
            <a:extLst>
              <a:ext uri="{FF2B5EF4-FFF2-40B4-BE49-F238E27FC236}">
                <a16:creationId xmlns:a16="http://schemas.microsoft.com/office/drawing/2014/main" id="{CC5B53FF-1C31-4701-8840-D323F6BEE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8600"/>
          <a:ext cx="85344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Document" r:id="rId3" imgW="7046703" imgH="4785499" progId="Word.Document.8">
                  <p:embed/>
                </p:oleObj>
              </mc:Choice>
              <mc:Fallback>
                <p:oleObj name="Document" r:id="rId3" imgW="7046703" imgH="478549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"/>
                        <a:ext cx="8534400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1">
            <a:extLst>
              <a:ext uri="{FF2B5EF4-FFF2-40B4-BE49-F238E27FC236}">
                <a16:creationId xmlns:a16="http://schemas.microsoft.com/office/drawing/2014/main" id="{5E6CEB1D-5E6C-4C28-A273-B989AF921776}"/>
              </a:ext>
            </a:extLst>
          </p:cNvPr>
          <p:cNvGrpSpPr>
            <a:grpSpLocks/>
          </p:cNvGrpSpPr>
          <p:nvPr/>
        </p:nvGrpSpPr>
        <p:grpSpPr bwMode="auto">
          <a:xfrm>
            <a:off x="1674814" y="382588"/>
            <a:ext cx="3889375" cy="533400"/>
            <a:chOff x="151606" y="381794"/>
            <a:chExt cx="3887788" cy="534194"/>
          </a:xfrm>
        </p:grpSpPr>
        <p:cxnSp>
          <p:nvCxnSpPr>
            <p:cNvPr id="77830" name="直接连接符 6">
              <a:extLst>
                <a:ext uri="{FF2B5EF4-FFF2-40B4-BE49-F238E27FC236}">
                  <a16:creationId xmlns:a16="http://schemas.microsoft.com/office/drawing/2014/main" id="{04D855BA-8701-414B-9245-5DA6F41640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-114300" y="647700"/>
              <a:ext cx="533400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31" name="直接连接符 8">
              <a:extLst>
                <a:ext uri="{FF2B5EF4-FFF2-40B4-BE49-F238E27FC236}">
                  <a16:creationId xmlns:a16="http://schemas.microsoft.com/office/drawing/2014/main" id="{B4E68984-90B6-4D91-B011-37D4503361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2400" y="914400"/>
              <a:ext cx="3886200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32" name="直接连接符 10">
              <a:extLst>
                <a:ext uri="{FF2B5EF4-FFF2-40B4-BE49-F238E27FC236}">
                  <a16:creationId xmlns:a16="http://schemas.microsoft.com/office/drawing/2014/main" id="{A5880718-643B-4507-B30B-8198C0AC7C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0000" y="685800"/>
              <a:ext cx="457200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872A0A6B-A995-4E5C-B4B6-22A055C8339B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248400" y="7939"/>
            <a:ext cx="4419600" cy="6817251"/>
          </a:xfrm>
          <a:prstGeom prst="rect">
            <a:avLst/>
          </a:prstGeom>
          <a:solidFill>
            <a:schemeClr val="bg2"/>
          </a:solidFill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50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"\n\ns1 += \" to you\" yields" &lt;&lt; endl;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s1 += " to you";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"s1 = " &lt;&lt; s1 &lt;&lt; "\n\n";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"The substring of s1 starting at\n"      &lt;&lt; "location 0 for 14 characters, s1(0, 14), is:\n"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&lt;&lt; </a:t>
            </a:r>
            <a:r>
              <a:rPr lang="en-US" altLang="zh-CN" sz="1800">
                <a:solidFill>
                  <a:srgbClr val="FFFF00"/>
                </a:solidFill>
              </a:rPr>
              <a:t>s1( 0, 14 )</a:t>
            </a:r>
            <a:r>
              <a:rPr lang="en-US" altLang="zh-CN" sz="1800">
                <a:solidFill>
                  <a:schemeClr val="tx1"/>
                </a:solidFill>
              </a:rPr>
              <a:t> &lt;&lt;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\n\n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800">
                <a:solidFill>
                  <a:schemeClr val="tx1"/>
                </a:solidFill>
              </a:rPr>
              <a:t>;</a:t>
            </a:r>
            <a:r>
              <a:rPr lang="en-US" altLang="zh-CN" sz="1400">
                <a:solidFill>
                  <a:schemeClr val="tx1"/>
                </a:solidFill>
              </a:rPr>
              <a:t>   </a:t>
            </a:r>
            <a:r>
              <a:rPr lang="en-US" altLang="zh-CN" sz="1800">
                <a:solidFill>
                  <a:srgbClr val="FF0000"/>
                </a:solidFill>
              </a:rPr>
              <a:t>//</a:t>
            </a:r>
            <a:r>
              <a:rPr lang="zh-CN" altLang="en-US" sz="1800">
                <a:solidFill>
                  <a:srgbClr val="FF0000"/>
                </a:solidFill>
              </a:rPr>
              <a:t>调用哪些函数？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"The substring of s1 starting at\n" &lt;&lt; </a:t>
            </a:r>
            <a:r>
              <a:rPr lang="en-US" altLang="zh-CN" sz="1800">
                <a:solidFill>
                  <a:srgbClr val="FFFF00"/>
                </a:solidFill>
              </a:rPr>
              <a:t>s1( 15 )</a:t>
            </a:r>
            <a:r>
              <a:rPr lang="en-US" altLang="zh-CN" sz="1800">
                <a:solidFill>
                  <a:schemeClr val="tx1"/>
                </a:solidFill>
              </a:rPr>
              <a:t> &lt;&lt; "\n\n";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String *s4Ptr = new String( s1 );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cout &lt;&lt;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\n*s4Ptr = 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800">
                <a:solidFill>
                  <a:schemeClr val="tx1"/>
                </a:solidFill>
              </a:rPr>
              <a:t> &lt;&lt; *s4Ptr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cout &lt;&lt; "assigning *s4Ptr to *s4Ptr"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*s4Ptr = *s4Ptr;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cout &lt;&lt; "*s4Ptr = " &lt;&lt; *s4Ptr &lt;&lt; endl;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</a:t>
            </a:r>
            <a:r>
              <a:rPr lang="en-US" altLang="zh-CN" sz="1800">
                <a:solidFill>
                  <a:srgbClr val="FFFF00"/>
                </a:solidFill>
              </a:rPr>
              <a:t>delete s4Ptr;</a:t>
            </a:r>
            <a:r>
              <a:rPr lang="en-US" altLang="zh-CN" sz="1800">
                <a:solidFill>
                  <a:schemeClr val="tx1"/>
                </a:solidFill>
              </a:rPr>
              <a:t>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</a:t>
            </a:r>
            <a:r>
              <a:rPr lang="en-US" altLang="zh-CN" sz="1800">
                <a:solidFill>
                  <a:srgbClr val="FFFF00"/>
                </a:solidFill>
              </a:rPr>
              <a:t>s1[ 0 ] = 'H';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s1[ 6 ] = 'B';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FF00"/>
                </a:solidFill>
              </a:rPr>
              <a:t>   s1[ 30 ] = 'd';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zh-CN" sz="1800">
                <a:solidFill>
                  <a:srgbClr val="00FF00"/>
                </a:solidFill>
              </a:rPr>
              <a:t>// ERROR: subscript out of range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} 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EF34FBC-BFAA-47AC-B2FA-DAEBAA335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11.9 Case Study: String Class</a:t>
            </a:r>
            <a:endParaRPr lang="zh-CN" alt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DF05C4E-C24E-46D5-833D-3AD4CC23A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143001"/>
            <a:ext cx="8410575" cy="6149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临时对象问题</a:t>
            </a:r>
            <a:endParaRPr lang="en-US" altLang="zh-CN" sz="3200" dirty="0"/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myString</a:t>
            </a:r>
            <a:r>
              <a:rPr lang="en-US" altLang="zh-CN" dirty="0"/>
              <a:t> = “hello”; </a:t>
            </a:r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Step1.</a:t>
            </a:r>
            <a:r>
              <a:rPr lang="zh-CN" altLang="en-US" dirty="0"/>
              <a:t>调用转换构造函数，生成一个临时对象；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Step2.</a:t>
            </a:r>
            <a:r>
              <a:rPr lang="zh-CN" altLang="en-US" dirty="0"/>
              <a:t>调用重载的赋值运算</a:t>
            </a:r>
            <a:endParaRPr lang="en-US" altLang="zh-CN" dirty="0"/>
          </a:p>
          <a:p>
            <a:pPr marL="533400" indent="-533400">
              <a:buClr>
                <a:srgbClr val="FF0000"/>
              </a:buClr>
              <a:buFont typeface="Wingdings 2" panose="05020102010507070707" pitchFamily="18" charset="2"/>
              <a:buAutoNum type="circleNumDbPlain"/>
              <a:defRPr/>
            </a:pPr>
            <a:r>
              <a:rPr lang="zh-CN" altLang="en-US" dirty="0"/>
              <a:t>类型转换</a:t>
            </a:r>
          </a:p>
          <a:p>
            <a:pPr marL="936625" lvl="1" indent="-457200">
              <a:buClr>
                <a:srgbClr val="FF0000"/>
              </a:buClr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void f( Two ){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&lt;&lt; "Function f called." &lt;&lt; 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endl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 }</a:t>
            </a:r>
          </a:p>
          <a:p>
            <a:pPr marL="936625" lvl="1" indent="-457200">
              <a:buClr>
                <a:srgbClr val="FF0000"/>
              </a:buClr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f(one); //Two</a:t>
            </a:r>
            <a:r>
              <a:rPr lang="zh-CN" altLang="en-US" dirty="0">
                <a:solidFill>
                  <a:srgbClr val="0000FF"/>
                </a:solidFill>
              </a:rPr>
              <a:t>的临时对象</a:t>
            </a:r>
          </a:p>
          <a:p>
            <a:pPr marL="533400" indent="-533400">
              <a:buClr>
                <a:srgbClr val="FF0000"/>
              </a:buClr>
              <a:buFont typeface="Wingdings 2" panose="05020102010507070707" pitchFamily="18" charset="2"/>
              <a:buAutoNum type="circleNumDbPlain"/>
              <a:defRPr/>
            </a:pPr>
            <a:r>
              <a:rPr lang="zh-CN" altLang="en-US" dirty="0"/>
              <a:t>函数返回对象 </a:t>
            </a:r>
          </a:p>
          <a:p>
            <a:pPr marL="936625" lvl="1" indent="-457200">
              <a:buClr>
                <a:srgbClr val="FF0000"/>
              </a:buClr>
              <a:buNone/>
              <a:defRPr/>
            </a:pP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&lt;&lt;String(5,15);</a:t>
            </a:r>
          </a:p>
          <a:p>
            <a:pPr marL="533400" indent="-533400">
              <a:buClr>
                <a:srgbClr val="FF0000"/>
              </a:buClr>
              <a:buFont typeface="Wingdings 2" panose="05020102010507070707" pitchFamily="18" charset="2"/>
              <a:buAutoNum type="circleNumDbPlain"/>
              <a:defRPr/>
            </a:pPr>
            <a:r>
              <a:rPr lang="zh-CN" altLang="en-US" dirty="0"/>
              <a:t>无名临时对象</a:t>
            </a:r>
          </a:p>
          <a:p>
            <a:pPr marL="936625" lvl="1" indent="-457200">
              <a:buClr>
                <a:srgbClr val="FF0000"/>
              </a:buClr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Integer &amp;t = Integer(10); </a:t>
            </a:r>
            <a:r>
              <a:rPr lang="zh-CN" altLang="en-US" dirty="0">
                <a:solidFill>
                  <a:srgbClr val="0000FF"/>
                </a:solidFill>
              </a:rPr>
              <a:t>等价于 </a:t>
            </a:r>
            <a:r>
              <a:rPr lang="en-US" altLang="zh-CN" dirty="0">
                <a:solidFill>
                  <a:srgbClr val="0000FF"/>
                </a:solidFill>
              </a:rPr>
              <a:t>Integer t(10);</a:t>
            </a:r>
          </a:p>
          <a:p>
            <a:pPr eaLnBrk="1" hangingPunct="1">
              <a:defRPr/>
            </a:pP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F15EE88-D57B-4948-87F6-941EBDCD0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11.1 Introduction</a:t>
            </a:r>
            <a:endParaRPr lang="zh-CN" altLang="en-US"/>
          </a:p>
        </p:txBody>
      </p:sp>
      <p:sp>
        <p:nvSpPr>
          <p:cNvPr id="1645571" name="Rectangle 3">
            <a:extLst>
              <a:ext uri="{FF2B5EF4-FFF2-40B4-BE49-F238E27FC236}">
                <a16:creationId xmlns:a16="http://schemas.microsoft.com/office/drawing/2014/main" id="{2507C145-D6B0-4189-930F-3EF12C2FE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9"/>
            <a:ext cx="8410575" cy="5278437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/>
              <a:t>C++</a:t>
            </a:r>
            <a:r>
              <a:rPr lang="zh-CN" altLang="en-US"/>
              <a:t>语言为了支持</a:t>
            </a:r>
            <a:r>
              <a:rPr lang="zh-CN" altLang="en-US">
                <a:solidFill>
                  <a:srgbClr val="FF0000"/>
                </a:solidFill>
              </a:rPr>
              <a:t>基本数据类型</a:t>
            </a:r>
            <a:r>
              <a:rPr lang="zh-CN" altLang="en-US"/>
              <a:t>数据运算，内置了多种运算符，并且其中部分已针对操作数类型的不同进行了重载；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/>
              <a:t>当需要将这些运算符用于</a:t>
            </a:r>
            <a:r>
              <a:rPr lang="zh-CN" altLang="en-US">
                <a:solidFill>
                  <a:srgbClr val="FF0000"/>
                </a:solidFill>
              </a:rPr>
              <a:t>用户自定义类型</a:t>
            </a:r>
            <a:r>
              <a:rPr lang="zh-CN" altLang="en-US"/>
              <a:t>时，用户可进行</a:t>
            </a:r>
            <a:r>
              <a:rPr lang="zh-CN" altLang="en-US">
                <a:solidFill>
                  <a:srgbClr val="FF0000"/>
                </a:solidFill>
              </a:rPr>
              <a:t>运算符重载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 sz="1400"/>
          </a:p>
          <a:p>
            <a:pPr eaLnBrk="1" hangingPunct="1"/>
            <a:r>
              <a:rPr lang="zh-CN" altLang="en-US"/>
              <a:t>重载运算符的基本概念、限制，何时选择重载？</a:t>
            </a:r>
          </a:p>
          <a:p>
            <a:pPr eaLnBrk="1" hangingPunct="1"/>
            <a:r>
              <a:rPr lang="zh-CN" altLang="en-US"/>
              <a:t>如何实现重载？全局 </a:t>
            </a:r>
            <a:r>
              <a:rPr lang="en-US" altLang="zh-CN"/>
              <a:t>vs </a:t>
            </a:r>
            <a:r>
              <a:rPr lang="zh-CN" altLang="en-US"/>
              <a:t>成员函数</a:t>
            </a:r>
          </a:p>
          <a:p>
            <a:pPr eaLnBrk="1" hangingPunct="1"/>
            <a:r>
              <a:rPr lang="zh-CN" altLang="en-US"/>
              <a:t>拷贝构造函数 </a:t>
            </a:r>
            <a:r>
              <a:rPr lang="en-US" altLang="zh-CN"/>
              <a:t>/ </a:t>
            </a:r>
            <a:r>
              <a:rPr lang="zh-CN" altLang="en-US"/>
              <a:t>转换构造函数</a:t>
            </a:r>
          </a:p>
          <a:p>
            <a:pPr eaLnBrk="1" hangingPunct="1"/>
            <a:r>
              <a:rPr lang="zh-CN" altLang="en-US"/>
              <a:t>自定义</a:t>
            </a:r>
            <a:r>
              <a:rPr lang="en-US" altLang="zh-CN"/>
              <a:t>String</a:t>
            </a:r>
            <a:r>
              <a:rPr lang="zh-CN" altLang="en-US"/>
              <a:t>类 </a:t>
            </a:r>
            <a:r>
              <a:rPr lang="en-US" altLang="zh-CN"/>
              <a:t>vs </a:t>
            </a:r>
            <a:r>
              <a:rPr lang="zh-CN" altLang="en-US"/>
              <a:t>标准</a:t>
            </a:r>
            <a:r>
              <a:rPr lang="en-US" altLang="zh-CN"/>
              <a:t>string</a:t>
            </a:r>
            <a:r>
              <a:rPr lang="zh-CN" altLang="en-US"/>
              <a:t>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4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64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4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4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E123914-A055-4E37-829E-D13BED2D0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11.9 Case Study: String Class</a:t>
            </a:r>
            <a:endParaRPr lang="zh-CN" altLang="en-US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03FA614-D141-446C-AD67-2512439A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143001"/>
            <a:ext cx="8410575" cy="923925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函数返回对象时</a:t>
            </a:r>
            <a:endParaRPr lang="en-US" altLang="zh-CN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6356AD-C23B-4492-801F-36E74BB3EAB4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905000" y="1589088"/>
            <a:ext cx="4191000" cy="4432300"/>
          </a:xfrm>
          <a:prstGeom prst="rect">
            <a:avLst/>
          </a:prstGeom>
          <a:solidFill>
            <a:schemeClr val="bg2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9048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// Code 1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Integer Func()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{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Integer itgr;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	</a:t>
            </a:r>
            <a:r>
              <a:rPr lang="en-US" altLang="zh-CN" sz="2000" noProof="1">
                <a:solidFill>
                  <a:srgbClr val="FF0000"/>
                </a:solidFill>
              </a:rPr>
              <a:t>return itgr;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void main()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	Integer </a:t>
            </a:r>
            <a:r>
              <a:rPr lang="en-US" altLang="zh-CN" sz="2000" noProof="1">
                <a:solidFill>
                  <a:srgbClr val="FF0000"/>
                </a:solidFill>
              </a:rPr>
              <a:t>in = Func();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rgbClr val="FFFF00"/>
                </a:solidFill>
              </a:rPr>
              <a:t>Integer&amp; iRef = Func();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rgbClr val="FFFF00"/>
                </a:solidFill>
              </a:rPr>
              <a:t>	cout&lt;&lt; iRef;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16E6B-C101-4EC7-BD7B-07CA85FC393A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324600" y="1600201"/>
            <a:ext cx="4191000" cy="4062413"/>
          </a:xfrm>
          <a:prstGeom prst="rect">
            <a:avLst/>
          </a:prstGeom>
          <a:solidFill>
            <a:schemeClr val="bg2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9048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// Code 2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Integer &amp; Func()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{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Integer itgr;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	</a:t>
            </a:r>
            <a:r>
              <a:rPr lang="en-US" altLang="zh-CN" sz="2000" noProof="1">
                <a:solidFill>
                  <a:srgbClr val="FF0000"/>
                </a:solidFill>
              </a:rPr>
              <a:t>return itgr;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void main()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	Integer &amp; in </a:t>
            </a:r>
            <a:r>
              <a:rPr lang="en-US" altLang="zh-CN" sz="2000" noProof="1">
                <a:solidFill>
                  <a:srgbClr val="FF0000"/>
                </a:solidFill>
              </a:rPr>
              <a:t>= Func();</a:t>
            </a:r>
            <a:endParaRPr lang="en-US" altLang="zh-CN" sz="2000">
              <a:solidFill>
                <a:srgbClr val="FFFF0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rgbClr val="FFFF00"/>
                </a:solidFill>
              </a:rPr>
              <a:t>	cout&lt;&lt; in;//bad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3425" name="Picture 1" descr="C:\Users\dftalent\AppData\Roaming\Tencent\Users\34848281\QQ\WinTemp\RichOle\GL~PU6)~JP2OGXVIYF10Y6R.jpg">
            <a:extLst>
              <a:ext uri="{FF2B5EF4-FFF2-40B4-BE49-F238E27FC236}">
                <a16:creationId xmlns:a16="http://schemas.microsoft.com/office/drawing/2014/main" id="{821F76FB-9C51-4CC3-8094-172D98888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8" y="2106613"/>
            <a:ext cx="571341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3">
            <a:extLst>
              <a:ext uri="{FF2B5EF4-FFF2-40B4-BE49-F238E27FC236}">
                <a16:creationId xmlns:a16="http://schemas.microsoft.com/office/drawing/2014/main" id="{DA720790-7A7A-401B-BFD6-67C6375940CD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4191000"/>
            <a:ext cx="381000" cy="381000"/>
            <a:chOff x="-838200" y="2514600"/>
            <a:chExt cx="685800" cy="685800"/>
          </a:xfrm>
        </p:grpSpPr>
        <p:cxnSp>
          <p:nvCxnSpPr>
            <p:cNvPr id="80904" name="直接连接符 7">
              <a:extLst>
                <a:ext uri="{FF2B5EF4-FFF2-40B4-BE49-F238E27FC236}">
                  <a16:creationId xmlns:a16="http://schemas.microsoft.com/office/drawing/2014/main" id="{F5B03F9E-073F-4732-9268-52F464E6C3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-838200" y="2514600"/>
              <a:ext cx="685800" cy="6858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05" name="直接连接符 8">
              <a:extLst>
                <a:ext uri="{FF2B5EF4-FFF2-40B4-BE49-F238E27FC236}">
                  <a16:creationId xmlns:a16="http://schemas.microsoft.com/office/drawing/2014/main" id="{709ABBF4-F036-426C-93D9-8A910B3622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838200" y="2514600"/>
              <a:ext cx="685800" cy="6858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3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矩形 3">
            <a:extLst>
              <a:ext uri="{FF2B5EF4-FFF2-40B4-BE49-F238E27FC236}">
                <a16:creationId xmlns:a16="http://schemas.microsoft.com/office/drawing/2014/main" id="{396C4579-D97C-4E1D-AA26-D63CB8D7C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1219200"/>
            <a:ext cx="4876800" cy="784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solidFill>
                  <a:schemeClr val="bg2"/>
                </a:solidFill>
              </a:rPr>
              <a:t>9:28:59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zh-CN" altLang="en-US" sz="1200">
                <a:solidFill>
                  <a:schemeClr val="bg2"/>
                </a:solidFill>
              </a:rPr>
              <a:t>天使</a:t>
            </a:r>
            <a:r>
              <a:rPr lang="en-US" altLang="zh-CN" sz="1200">
                <a:solidFill>
                  <a:schemeClr val="bg2"/>
                </a:solidFill>
              </a:rPr>
              <a:t>&amp;</a:t>
            </a:r>
            <a:r>
              <a:rPr lang="zh-CN" altLang="en-US" sz="1200">
                <a:solidFill>
                  <a:schemeClr val="bg2"/>
                </a:solidFill>
              </a:rPr>
              <a:t>海豚 </a:t>
            </a:r>
            <a:r>
              <a:rPr lang="en-US" altLang="zh-CN" sz="1200">
                <a:solidFill>
                  <a:schemeClr val="bg2"/>
                </a:solidFill>
              </a:rPr>
              <a:t>2016/4/5 9:28:59</a:t>
            </a:r>
            <a:br>
              <a:rPr lang="en-US" altLang="zh-CN" sz="1200">
                <a:solidFill>
                  <a:schemeClr val="bg2"/>
                </a:solidFill>
              </a:rPr>
            </a:br>
            <a:br>
              <a:rPr lang="en-US" altLang="zh-CN" sz="1200">
                <a:solidFill>
                  <a:schemeClr val="bg2"/>
                </a:solidFill>
              </a:rPr>
            </a:b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#include &lt;iostream&gt;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using namespace std;</a:t>
            </a:r>
            <a:br>
              <a:rPr lang="en-US" altLang="zh-CN" sz="1200">
                <a:solidFill>
                  <a:schemeClr val="bg2"/>
                </a:solidFill>
              </a:rPr>
            </a:b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class A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public: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A(int a):x(a){cout&lt;&lt;"Constructor Called, and x = "&lt;&lt;x&lt;&lt;endl;}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A(A &amp;a):x(a.x){cout&lt;&lt;"Copy Constructor Called, and x = "&lt;&lt;x&lt;&lt;endl;}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void print(){cout&lt;&lt;"print function called, and x = "&lt;&lt;x&lt;&lt;endl;}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A ReturnA(){A a(1); return a;}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A &amp; ReturnRef(){A a(3); return a;}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~A(){cout&lt;&lt;"Deconstructor Called, and x = "&lt;&lt;x&lt;&lt;endl;}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private: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     int x;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};</a:t>
            </a:r>
            <a:br>
              <a:rPr lang="en-US" altLang="zh-CN" sz="1200">
                <a:solidFill>
                  <a:schemeClr val="bg2"/>
                </a:solidFill>
              </a:rPr>
            </a:b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void main(void)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A &amp; ref = A(2);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ref.print();</a:t>
            </a:r>
            <a:br>
              <a:rPr lang="en-US" altLang="zh-CN" sz="1200">
                <a:solidFill>
                  <a:schemeClr val="bg2"/>
                </a:solidFill>
              </a:rPr>
            </a:b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cout&lt;&lt;endl;</a:t>
            </a:r>
            <a:br>
              <a:rPr lang="en-US" altLang="zh-CN" sz="1200">
                <a:solidFill>
                  <a:schemeClr val="bg2"/>
                </a:solidFill>
              </a:rPr>
            </a:b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A&amp; refB = ref.ReturnA();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refB.print();</a:t>
            </a:r>
            <a:br>
              <a:rPr lang="en-US" altLang="zh-CN" sz="1200">
                <a:solidFill>
                  <a:schemeClr val="bg2"/>
                </a:solidFill>
              </a:rPr>
            </a:b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cout&lt;&lt;endl;</a:t>
            </a:r>
            <a:br>
              <a:rPr lang="en-US" altLang="zh-CN" sz="1200">
                <a:solidFill>
                  <a:schemeClr val="bg2"/>
                </a:solidFill>
              </a:rPr>
            </a:b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ref.ReturnA();</a:t>
            </a:r>
            <a:br>
              <a:rPr lang="en-US" altLang="zh-CN" sz="1200">
                <a:solidFill>
                  <a:schemeClr val="bg2"/>
                </a:solidFill>
              </a:rPr>
            </a:b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cout&lt;&lt;endl;</a:t>
            </a:r>
            <a:br>
              <a:rPr lang="en-US" altLang="zh-CN" sz="1200">
                <a:solidFill>
                  <a:schemeClr val="bg2"/>
                </a:solidFill>
              </a:rPr>
            </a:b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A&amp; refC = ref.ReturnRef();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refC.print();</a:t>
            </a:r>
            <a:br>
              <a:rPr lang="en-US" altLang="zh-CN" sz="1200">
                <a:solidFill>
                  <a:schemeClr val="bg2"/>
                </a:solidFill>
              </a:rPr>
            </a:b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}</a:t>
            </a:r>
            <a:br>
              <a:rPr lang="en-US" altLang="zh-CN" sz="1200">
                <a:solidFill>
                  <a:schemeClr val="bg2"/>
                </a:solidFill>
              </a:rPr>
            </a:br>
            <a:endParaRPr lang="en-US" altLang="zh-CN" sz="1200">
              <a:solidFill>
                <a:schemeClr val="bg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CF5A19-586E-4406-B6FA-5BDEE8EC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228601"/>
            <a:ext cx="40195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2500D61B-A2AC-461E-91EA-B39E2EAC8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1" y="228600"/>
            <a:ext cx="8410575" cy="2840038"/>
          </a:xfrm>
          <a:solidFill>
            <a:schemeClr val="bg2"/>
          </a:solidFill>
          <a:ln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// Code 2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Complex &amp;Complex::operator+( const Complex &amp;operand2 ) const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   </a:t>
            </a:r>
            <a:r>
              <a:rPr lang="en-US" altLang="zh-CN" sz="2400" noProof="1">
                <a:solidFill>
                  <a:srgbClr val="FF0000"/>
                </a:solidFill>
              </a:rPr>
              <a:t>return Complex( real + operand2.real,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</a:rPr>
              <a:t> imaginary + operand2.imaginary 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}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55473FA2-25C9-4A34-9D88-37F54E42F6B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828800" y="3276600"/>
            <a:ext cx="8534400" cy="3278188"/>
          </a:xfrm>
          <a:prstGeom prst="rect">
            <a:avLst/>
          </a:prstGeom>
          <a:solidFill>
            <a:schemeClr val="bg2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// Code 3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Complex &amp;Complex::operator+( const Complex &amp;operand2 ) const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{</a:t>
            </a:r>
            <a:r>
              <a:rPr lang="en-US" altLang="zh-CN" sz="2400">
                <a:solidFill>
                  <a:schemeClr val="tx1"/>
                </a:solidFill>
              </a:rPr>
              <a:t>  Complex temp</a:t>
            </a:r>
            <a:r>
              <a:rPr lang="zh-CN" altLang="en-US" sz="2400">
                <a:solidFill>
                  <a:schemeClr val="tx1"/>
                </a:solidFill>
              </a:rPr>
              <a:t>；</a:t>
            </a:r>
            <a:endParaRPr lang="zh-CN" altLang="zh-CN" sz="24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zh-CN" sz="2400" noProof="1">
                <a:solidFill>
                  <a:schemeClr val="tx1"/>
                </a:solidFill>
              </a:rPr>
              <a:t>   </a:t>
            </a:r>
            <a:r>
              <a:rPr lang="en-US" altLang="zh-CN" sz="2400">
                <a:solidFill>
                  <a:schemeClr val="tx1"/>
                </a:solidFill>
              </a:rPr>
              <a:t>temp=</a:t>
            </a:r>
            <a:r>
              <a:rPr lang="en-US" altLang="zh-CN" sz="2400" noProof="1">
                <a:solidFill>
                  <a:schemeClr val="tx1"/>
                </a:solidFill>
              </a:rPr>
              <a:t> Complex( real + operand2.real, imaginary + operand2.imaginary );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   </a:t>
            </a:r>
            <a:r>
              <a:rPr lang="en-US" altLang="zh-CN" sz="2400">
                <a:solidFill>
                  <a:srgbClr val="FF0000"/>
                </a:solidFill>
              </a:rPr>
              <a:t>return temp;</a:t>
            </a:r>
            <a:endParaRPr lang="en-US" altLang="zh-CN" sz="2400" noProof="1">
              <a:solidFill>
                <a:srgbClr val="FF000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}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9F2440BA-10BF-429E-B208-470FA8A8C2F7}"/>
              </a:ext>
            </a:extLst>
          </p:cNvPr>
          <p:cNvGrpSpPr>
            <a:grpSpLocks/>
          </p:cNvGrpSpPr>
          <p:nvPr/>
        </p:nvGrpSpPr>
        <p:grpSpPr bwMode="auto">
          <a:xfrm>
            <a:off x="3368675" y="2286000"/>
            <a:ext cx="7037388" cy="3505200"/>
            <a:chOff x="999" y="1488"/>
            <a:chExt cx="4433" cy="2208"/>
          </a:xfrm>
        </p:grpSpPr>
        <p:sp>
          <p:nvSpPr>
            <p:cNvPr id="83973" name="AutoShape 5">
              <a:extLst>
                <a:ext uri="{FF2B5EF4-FFF2-40B4-BE49-F238E27FC236}">
                  <a16:creationId xmlns:a16="http://schemas.microsoft.com/office/drawing/2014/main" id="{2A54ADC2-84E6-43A2-9BC5-32FBB3BBE7F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999" y="1702"/>
              <a:ext cx="4433" cy="627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FFFF00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8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4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0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 2" panose="05020102010507070707" pitchFamily="18" charset="2"/>
                <a:buNone/>
              </a:pPr>
              <a:r>
                <a:rPr lang="zh-CN" altLang="en-US">
                  <a:solidFill>
                    <a:srgbClr val="0000FF"/>
                  </a:solidFill>
                </a:rPr>
                <a:t>千万不要返回临时对象和局部对象的引用！</a:t>
              </a:r>
            </a:p>
          </p:txBody>
        </p:sp>
        <p:sp>
          <p:nvSpPr>
            <p:cNvPr id="83974" name="Line 6">
              <a:extLst>
                <a:ext uri="{FF2B5EF4-FFF2-40B4-BE49-F238E27FC236}">
                  <a16:creationId xmlns:a16="http://schemas.microsoft.com/office/drawing/2014/main" id="{0F4E213D-A239-4FE4-83EE-B4F2A7E584FE}"/>
                </a:ext>
              </a:extLst>
            </p:cNvPr>
            <p:cNvSpPr>
              <a:spLocks noChangeShapeType="1"/>
            </p:cNvSpPr>
            <p:nvPr/>
          </p:nvSpPr>
          <p:spPr bwMode="black">
            <a:xfrm flipH="1" flipV="1">
              <a:off x="3024" y="1488"/>
              <a:ext cx="432" cy="33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3975" name="Line 7">
              <a:extLst>
                <a:ext uri="{FF2B5EF4-FFF2-40B4-BE49-F238E27FC236}">
                  <a16:creationId xmlns:a16="http://schemas.microsoft.com/office/drawing/2014/main" id="{A78444E7-D564-43D9-A5CE-E3A6CDFDC57F}"/>
                </a:ext>
              </a:extLst>
            </p:cNvPr>
            <p:cNvSpPr>
              <a:spLocks noChangeShapeType="1"/>
            </p:cNvSpPr>
            <p:nvPr/>
          </p:nvSpPr>
          <p:spPr bwMode="black">
            <a:xfrm flipH="1">
              <a:off x="1536" y="2256"/>
              <a:ext cx="1920" cy="144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8B068D0-B4D8-4727-A5A0-27F7903CD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Topics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57E832C-8096-4E82-ADA7-CA15DDD6E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763000" cy="5964238"/>
          </a:xfrm>
          <a:noFill/>
        </p:spPr>
        <p:txBody>
          <a:bodyPr/>
          <a:lstStyle/>
          <a:p>
            <a:pPr eaLnBrk="1" hangingPunct="1"/>
            <a:r>
              <a:rPr lang="en-US" altLang="zh-CN" sz="2400"/>
              <a:t>11.1 Introduction</a:t>
            </a:r>
          </a:p>
          <a:p>
            <a:pPr eaLnBrk="1" hangingPunct="1"/>
            <a:r>
              <a:rPr lang="en-US" altLang="zh-CN" sz="2400"/>
              <a:t>11.2 Fundamentals &amp; Restrictions</a:t>
            </a:r>
          </a:p>
          <a:p>
            <a:pPr eaLnBrk="1" hangingPunct="1"/>
            <a:r>
              <a:rPr lang="en-US" altLang="zh-CN" sz="2400"/>
              <a:t>11.3 Operator Functions as Class Members vs. Global Functions</a:t>
            </a:r>
          </a:p>
          <a:p>
            <a:pPr eaLnBrk="1" hangingPunct="1"/>
            <a:r>
              <a:rPr lang="en-US" altLang="zh-CN" sz="2400"/>
              <a:t>11.4 Overloading Stream Insertion and Stream Extraction Operators</a:t>
            </a:r>
          </a:p>
          <a:p>
            <a:pPr eaLnBrk="1" hangingPunct="1"/>
            <a:r>
              <a:rPr lang="en-US" altLang="zh-CN" sz="2400"/>
              <a:t>11.5 Overloading Unary Operators</a:t>
            </a:r>
          </a:p>
          <a:p>
            <a:pPr eaLnBrk="1" hangingPunct="1"/>
            <a:r>
              <a:rPr lang="en-US" altLang="zh-CN" sz="2400"/>
              <a:t>11.6 Overloading Binary Operators</a:t>
            </a:r>
          </a:p>
          <a:p>
            <a:pPr eaLnBrk="1" hangingPunct="1"/>
            <a:r>
              <a:rPr lang="en-US" altLang="zh-CN" sz="2400"/>
              <a:t>11.7 Case Study: Array Class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/>
              <a:t>11.8 Converting between types</a:t>
            </a:r>
            <a:endParaRPr lang="zh-CN" altLang="en-US" sz="2400"/>
          </a:p>
          <a:p>
            <a:pPr eaLnBrk="1" hangingPunct="1"/>
            <a:r>
              <a:rPr lang="en-US" altLang="zh-CN" sz="2400"/>
              <a:t>11.9 Case Study: String Class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11.10 Standard Library Class string(self study)</a:t>
            </a:r>
          </a:p>
          <a:p>
            <a:pPr eaLnBrk="1" hangingPunct="1"/>
            <a:r>
              <a:rPr lang="en-US" altLang="zh-CN" sz="2400"/>
              <a:t>11.11 Overloading ++ and </a:t>
            </a:r>
            <a:r>
              <a:rPr lang="en-US" altLang="zh-CN" sz="2400">
                <a:latin typeface="Arial" panose="020B0604020202020204" pitchFamily="34" charset="0"/>
              </a:rPr>
              <a:t>––</a:t>
            </a:r>
            <a:r>
              <a:rPr lang="en-US" altLang="zh-CN" sz="2400"/>
              <a:t>(self study)</a:t>
            </a:r>
          </a:p>
          <a:p>
            <a:pPr eaLnBrk="1" hangingPunct="1"/>
            <a:r>
              <a:rPr lang="en-US" altLang="zh-CN" sz="2400"/>
              <a:t>11.12 Case Study: A Date Class(self study)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FA5298C-5A5D-44F1-833D-C2FEACC57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11906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11.10 Standard Library Class string(</a:t>
            </a:r>
            <a:r>
              <a:rPr lang="zh-CN" altLang="en-US"/>
              <a:t>自学，同</a:t>
            </a:r>
            <a:r>
              <a:rPr lang="en-US" altLang="zh-CN"/>
              <a:t>String</a:t>
            </a:r>
            <a:r>
              <a:rPr lang="zh-CN" altLang="en-US"/>
              <a:t>的区别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2256EA8-2CFE-4C11-8B7D-6EC81B289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8"/>
            <a:ext cx="8410575" cy="1757362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three member functions of standard class string - </a:t>
            </a:r>
            <a:r>
              <a:rPr lang="en-US" altLang="zh-CN">
                <a:solidFill>
                  <a:srgbClr val="FF0000"/>
                </a:solidFill>
              </a:rPr>
              <a:t>empty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substr</a:t>
            </a:r>
            <a:r>
              <a:rPr lang="en-US" altLang="zh-CN"/>
              <a:t> and </a:t>
            </a:r>
            <a:r>
              <a:rPr lang="en-US" altLang="zh-CN">
                <a:solidFill>
                  <a:srgbClr val="FF0000"/>
                </a:solidFill>
              </a:rPr>
              <a:t>at</a:t>
            </a:r>
            <a:r>
              <a:rPr lang="en-US" altLang="zh-CN"/>
              <a:t> that were not part of our String example</a:t>
            </a:r>
          </a:p>
          <a:p>
            <a:pPr eaLnBrk="1" hangingPunct="1"/>
            <a:r>
              <a:rPr lang="en-US" altLang="zh-CN"/>
              <a:t>Header file: &lt;string&gt;</a:t>
            </a:r>
          </a:p>
        </p:txBody>
      </p:sp>
      <p:grpSp>
        <p:nvGrpSpPr>
          <p:cNvPr id="86020" name="Group 4">
            <a:extLst>
              <a:ext uri="{FF2B5EF4-FFF2-40B4-BE49-F238E27FC236}">
                <a16:creationId xmlns:a16="http://schemas.microsoft.com/office/drawing/2014/main" id="{207D36E6-3BE6-4A87-857F-75898E3F9E59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4797426"/>
            <a:ext cx="4533900" cy="873125"/>
            <a:chOff x="2652" y="3502"/>
            <a:chExt cx="2856" cy="550"/>
          </a:xfrm>
        </p:grpSpPr>
        <p:sp>
          <p:nvSpPr>
            <p:cNvPr id="86021" name="WordArt 5">
              <a:extLst>
                <a:ext uri="{FF2B5EF4-FFF2-40B4-BE49-F238E27FC236}">
                  <a16:creationId xmlns:a16="http://schemas.microsoft.com/office/drawing/2014/main" id="{D628D28A-1520-48AB-8340-D448A93944B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black">
            <a:xfrm>
              <a:off x="2652" y="3570"/>
              <a:ext cx="884" cy="482"/>
            </a:xfrm>
            <a:prstGeom prst="rect">
              <a:avLst/>
            </a:prstGeom>
          </p:spPr>
          <p:txBody>
            <a:bodyPr wrap="none" fromWordArt="1">
              <a:prstTxWarp prst="textCurveUp">
                <a:avLst>
                  <a:gd name="adj" fmla="val 40356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effectLst>
                    <a:outerShdw dist="45791" dir="2021404" algn="ctr" rotWithShape="0">
                      <a:srgbClr val="808080">
                        <a:alpha val="79999"/>
                      </a:srgbClr>
                    </a:outerShdw>
                  </a:effectLst>
                  <a:latin typeface="宋体" panose="02010600030101010101" pitchFamily="2" charset="-122"/>
                </a:rPr>
                <a:t>程序解读</a:t>
              </a:r>
            </a:p>
          </p:txBody>
        </p:sp>
        <p:sp>
          <p:nvSpPr>
            <p:cNvPr id="1694726" name="Text Box 6">
              <a:extLst>
                <a:ext uri="{FF2B5EF4-FFF2-40B4-BE49-F238E27FC236}">
                  <a16:creationId xmlns:a16="http://schemas.microsoft.com/office/drawing/2014/main" id="{B943F460-3975-4F5E-ADC0-1E5E6D15A457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 rot="21096054">
              <a:off x="3648" y="3502"/>
              <a:ext cx="1860" cy="3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zh-CN" sz="320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11.15</a:t>
              </a:r>
              <a:endParaRPr lang="zh-CN" altLang="en-US" sz="32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>
            <a:extLst>
              <a:ext uri="{FF2B5EF4-FFF2-40B4-BE49-F238E27FC236}">
                <a16:creationId xmlns:a16="http://schemas.microsoft.com/office/drawing/2014/main" id="{E64279A1-B95C-4429-BD62-7F6ACD255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7021538"/>
          </a:xfrm>
          <a:solidFill>
            <a:schemeClr val="bg2"/>
          </a:solidFill>
          <a:ln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int main()   {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rgbClr val="FFFF00"/>
                </a:solidFill>
              </a:rPr>
              <a:t>string s1( "happy" );      string s2( " birthday" );       string s3;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rgbClr val="FF00FF"/>
                </a:solidFill>
              </a:rPr>
              <a:t>cout &lt;&lt; "s1 is \"" &lt;&lt; s1 &lt;&lt; "\"; s2 is \"" &lt;&lt; s2     &lt;&lt; "\"; s3 is \"" &lt;&lt; s3 &lt;&lt; '\"' 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zh-CN" sz="2000">
              <a:solidFill>
                <a:srgbClr val="FF00FF"/>
              </a:solidFill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if ( </a:t>
            </a:r>
            <a:r>
              <a:rPr lang="en-US" altLang="zh-CN" sz="2000">
                <a:solidFill>
                  <a:srgbClr val="FFFF00"/>
                </a:solidFill>
              </a:rPr>
              <a:t>s3.empty()</a:t>
            </a:r>
            <a:r>
              <a:rPr lang="en-US" altLang="zh-CN" sz="2000">
                <a:solidFill>
                  <a:schemeClr val="tx1"/>
                </a:solidFill>
              </a:rPr>
              <a:t> )   {      cout &lt;&lt; "s3 is empty; assigning s1 to s3;" &lt;&lt; endl;    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                                    </a:t>
            </a:r>
            <a:r>
              <a:rPr lang="en-US" altLang="zh-CN" sz="2000">
                <a:solidFill>
                  <a:srgbClr val="FFFF00"/>
                </a:solidFill>
              </a:rPr>
              <a:t>s3 = s1;</a:t>
            </a:r>
            <a:r>
              <a:rPr lang="en-US" altLang="zh-CN" sz="2000">
                <a:solidFill>
                  <a:schemeClr val="tx1"/>
                </a:solidFill>
              </a:rPr>
              <a:t>                    }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rgbClr val="FFFF00"/>
                </a:solidFill>
              </a:rPr>
              <a:t>s1 += s2;</a:t>
            </a:r>
            <a:r>
              <a:rPr lang="en-US" altLang="zh-CN" sz="2000">
                <a:solidFill>
                  <a:schemeClr val="tx1"/>
                </a:solidFill>
              </a:rPr>
              <a:t>      cout &lt;&lt; s1;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rgbClr val="FFFF00"/>
                </a:solidFill>
              </a:rPr>
              <a:t>s1 += " to you";</a:t>
            </a:r>
            <a:r>
              <a:rPr lang="en-US" altLang="zh-CN" sz="2000">
                <a:solidFill>
                  <a:schemeClr val="tx1"/>
                </a:solidFill>
              </a:rPr>
              <a:t>     cout &lt;&lt; "s1 = " &lt;&lt; s1 &lt;&lt; "\n\n";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&lt;&lt; "The substring of s1 starting at location 0 for\n"      &lt;&lt; "14 characters,  s1.substr(0, 14), is:\n"      &lt;&lt; </a:t>
            </a:r>
            <a:r>
              <a:rPr lang="en-US" altLang="zh-CN" sz="2000">
                <a:solidFill>
                  <a:srgbClr val="FFFF00"/>
                </a:solidFill>
              </a:rPr>
              <a:t>s1.substr( 0, 14 )</a:t>
            </a:r>
            <a:r>
              <a:rPr lang="en-US" altLang="zh-CN" sz="2000">
                <a:solidFill>
                  <a:schemeClr val="tx1"/>
                </a:solidFill>
              </a:rPr>
              <a:t> &lt;&lt; "\n\n";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rgbClr val="FF00FF"/>
                </a:solidFill>
              </a:rPr>
              <a:t>s1.substr( 15 )</a:t>
            </a:r>
            <a:r>
              <a:rPr lang="en-US" altLang="zh-CN" sz="2000">
                <a:solidFill>
                  <a:schemeClr val="tx1"/>
                </a:solidFill>
              </a:rPr>
              <a:t> &lt;&lt; endl;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string *s4Ptr = new string( s1 );     cout &lt;&lt; "\n*s4Ptr = " &lt;&lt; *s4Ptr &lt;&lt; "\n\n";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cout &lt;&lt; "assigning *s4Ptr to *s4Ptr" &lt;&lt; endl;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rgbClr val="FFFF00"/>
                </a:solidFill>
              </a:rPr>
              <a:t>*s4Ptr = *s4Ptr;  //</a:t>
            </a:r>
            <a:r>
              <a:rPr lang="zh-CN" altLang="en-US" sz="2000">
                <a:solidFill>
                  <a:srgbClr val="FFFF00"/>
                </a:solidFill>
              </a:rPr>
              <a:t>测试自我赋值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&lt;&lt; "*s4Ptr = " &lt;&lt; *s4Ptr &lt;&lt; endl;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rgbClr val="FFFF00"/>
                </a:solidFill>
              </a:rPr>
              <a:t>   delete s4Ptr;    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rgbClr val="FF00FF"/>
                </a:solidFill>
              </a:rPr>
              <a:t>s1[ 0 ] = 'H';         s1[ 6 ] = 'B';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&lt;&lt; "\ns1 after s1[0] = 'H' and s1[6] = 'B' is: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tx1"/>
                </a:solidFill>
              </a:rPr>
              <a:t>           &lt;&lt; s1 &lt;&lt; "\n\n";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   s1.at( 30 ) = 'd';</a:t>
            </a:r>
            <a:r>
              <a:rPr lang="en-US" altLang="zh-CN" sz="2000">
                <a:solidFill>
                  <a:schemeClr val="tx1"/>
                </a:solidFill>
              </a:rPr>
              <a:t> // ERROR: subscript out of range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return 0;    } 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F9F79E3-8055-4866-8C2A-7781F5991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Topics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46834C5-C024-4164-BD65-3B37BDF6D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763000" cy="5964238"/>
          </a:xfrm>
          <a:noFill/>
        </p:spPr>
        <p:txBody>
          <a:bodyPr/>
          <a:lstStyle/>
          <a:p>
            <a:pPr eaLnBrk="1" hangingPunct="1"/>
            <a:r>
              <a:rPr lang="en-US" altLang="zh-CN" sz="2400"/>
              <a:t>11.1 Introduction</a:t>
            </a:r>
          </a:p>
          <a:p>
            <a:pPr eaLnBrk="1" hangingPunct="1"/>
            <a:r>
              <a:rPr lang="en-US" altLang="zh-CN" sz="2400"/>
              <a:t>11.2 Fundamentals &amp; Restrictions</a:t>
            </a:r>
          </a:p>
          <a:p>
            <a:pPr eaLnBrk="1" hangingPunct="1"/>
            <a:r>
              <a:rPr lang="en-US" altLang="zh-CN" sz="2400"/>
              <a:t>11.3 Operator Functions as Class Members vs. Global Functions</a:t>
            </a:r>
          </a:p>
          <a:p>
            <a:pPr eaLnBrk="1" hangingPunct="1"/>
            <a:r>
              <a:rPr lang="en-US" altLang="zh-CN" sz="2400"/>
              <a:t>11.4 Overloading Stream Insertion and Stream Extraction Operators</a:t>
            </a:r>
          </a:p>
          <a:p>
            <a:pPr eaLnBrk="1" hangingPunct="1"/>
            <a:r>
              <a:rPr lang="en-US" altLang="zh-CN" sz="2400"/>
              <a:t>11.5 Overloading Unary Operators</a:t>
            </a:r>
          </a:p>
          <a:p>
            <a:pPr eaLnBrk="1" hangingPunct="1"/>
            <a:r>
              <a:rPr lang="en-US" altLang="zh-CN" sz="2400"/>
              <a:t>11.6 Overloading Binary Operators</a:t>
            </a:r>
          </a:p>
          <a:p>
            <a:pPr eaLnBrk="1" hangingPunct="1"/>
            <a:r>
              <a:rPr lang="en-US" altLang="zh-CN" sz="2400"/>
              <a:t>11.7 Case Study: Array Class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/>
              <a:t>11.8 Converting between types</a:t>
            </a:r>
            <a:endParaRPr lang="zh-CN" altLang="en-US" sz="2400"/>
          </a:p>
          <a:p>
            <a:pPr eaLnBrk="1" hangingPunct="1"/>
            <a:r>
              <a:rPr lang="en-US" altLang="zh-CN" sz="2400"/>
              <a:t>11.9 Case Study: String Class</a:t>
            </a:r>
          </a:p>
          <a:p>
            <a:pPr eaLnBrk="1" hangingPunct="1"/>
            <a:r>
              <a:rPr lang="en-US" altLang="zh-CN" sz="2400"/>
              <a:t>11.10 Standard Library Class string(self study)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11.11 Overloading ++ and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––</a:t>
            </a:r>
            <a:r>
              <a:rPr lang="en-US" altLang="zh-CN" sz="2400">
                <a:solidFill>
                  <a:srgbClr val="FF0000"/>
                </a:solidFill>
              </a:rPr>
              <a:t>(self study)</a:t>
            </a:r>
          </a:p>
          <a:p>
            <a:pPr eaLnBrk="1" hangingPunct="1"/>
            <a:r>
              <a:rPr lang="en-US" altLang="zh-CN" sz="2400"/>
              <a:t>11.12 Case Study: A Date Class(self study)</a:t>
            </a: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65895E8-DE73-4A76-982D-63879E7EE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11.11 Overloading ++ and </a:t>
            </a:r>
            <a:r>
              <a:rPr lang="en-US" altLang="zh-CN">
                <a:latin typeface="Arial" panose="020B0604020202020204" pitchFamily="34" charset="0"/>
              </a:rPr>
              <a:t>–</a:t>
            </a:r>
            <a:r>
              <a:rPr lang="en-US" altLang="zh-CN"/>
              <a:t> </a:t>
            </a:r>
            <a:r>
              <a:rPr lang="en-US" altLang="zh-CN">
                <a:latin typeface="Arial" panose="020B0604020202020204" pitchFamily="34" charset="0"/>
              </a:rPr>
              <a:t>–</a:t>
            </a:r>
            <a:endParaRPr lang="zh-CN" altLang="en-US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490975E-0637-4C8B-A20F-6E69BD08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1" y="1417638"/>
            <a:ext cx="8410575" cy="4894262"/>
          </a:xfrm>
        </p:spPr>
        <p:txBody>
          <a:bodyPr/>
          <a:lstStyle/>
          <a:p>
            <a:r>
              <a:rPr lang="zh-CN" altLang="en-US" sz="3200"/>
              <a:t>前置自增</a:t>
            </a:r>
            <a:r>
              <a:rPr lang="en-US" altLang="zh-CN" sz="3200"/>
              <a:t>(</a:t>
            </a:r>
            <a:r>
              <a:rPr lang="zh-CN" altLang="en-US" sz="3200"/>
              <a:t>自减</a:t>
            </a:r>
            <a:r>
              <a:rPr lang="en-US" altLang="zh-CN" sz="3200"/>
              <a:t>)</a:t>
            </a:r>
          </a:p>
          <a:p>
            <a:pPr lvl="1"/>
            <a:r>
              <a:rPr lang="en-US" altLang="zh-CN" sz="2800"/>
              <a:t>++a;--a;</a:t>
            </a:r>
          </a:p>
          <a:p>
            <a:r>
              <a:rPr lang="zh-CN" altLang="en-US" sz="3200"/>
              <a:t>后置自增</a:t>
            </a:r>
            <a:r>
              <a:rPr lang="en-US" altLang="zh-CN" sz="3200"/>
              <a:t>(</a:t>
            </a:r>
            <a:r>
              <a:rPr lang="zh-CN" altLang="en-US" sz="3200"/>
              <a:t>自减</a:t>
            </a:r>
            <a:r>
              <a:rPr lang="en-US" altLang="zh-CN" sz="3200"/>
              <a:t>)</a:t>
            </a:r>
          </a:p>
          <a:p>
            <a:pPr lvl="1"/>
            <a:r>
              <a:rPr lang="en-US" altLang="zh-CN" sz="2800"/>
              <a:t>a++;a--;</a:t>
            </a:r>
          </a:p>
          <a:p>
            <a:pPr lvl="1"/>
            <a:endParaRPr lang="en-US" altLang="zh-CN" sz="2800"/>
          </a:p>
          <a:p>
            <a:r>
              <a:rPr lang="zh-CN" altLang="en-US" sz="3200"/>
              <a:t>目标：实现对用户自定义类型对象的自增与自减</a:t>
            </a:r>
            <a:endParaRPr lang="en-US" altLang="zh-CN" sz="3200"/>
          </a:p>
          <a:p>
            <a:pPr lvl="1"/>
            <a:r>
              <a:rPr lang="en-US" altLang="zh-CN"/>
              <a:t>date ++;</a:t>
            </a:r>
          </a:p>
          <a:p>
            <a:endParaRPr lang="zh-CN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ACE267D-CCA9-4F0E-89D0-047AF0713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11.11 Overloading ++ and </a:t>
            </a:r>
            <a:r>
              <a:rPr lang="en-US" altLang="zh-CN">
                <a:latin typeface="Arial" panose="020B0604020202020204" pitchFamily="34" charset="0"/>
              </a:rPr>
              <a:t>–</a:t>
            </a:r>
            <a:r>
              <a:rPr lang="en-US" altLang="zh-CN"/>
              <a:t> </a:t>
            </a:r>
            <a:r>
              <a:rPr lang="en-US" altLang="zh-CN">
                <a:latin typeface="Arial" panose="020B0604020202020204" pitchFamily="34" charset="0"/>
              </a:rPr>
              <a:t>–</a:t>
            </a:r>
            <a:endParaRPr lang="zh-CN" altLang="en-US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71F755E-00A5-4884-A268-B9E681DC4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17638"/>
            <a:ext cx="3581400" cy="4762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++d1  (</a:t>
            </a:r>
            <a:r>
              <a:rPr lang="zh-CN" altLang="en-US"/>
              <a:t>前置自增</a:t>
            </a:r>
            <a:r>
              <a:rPr lang="en-US" altLang="zh-CN"/>
              <a:t>)</a:t>
            </a:r>
          </a:p>
        </p:txBody>
      </p:sp>
      <p:sp>
        <p:nvSpPr>
          <p:cNvPr id="1717252" name="Line 4">
            <a:extLst>
              <a:ext uri="{FF2B5EF4-FFF2-40B4-BE49-F238E27FC236}">
                <a16:creationId xmlns:a16="http://schemas.microsoft.com/office/drawing/2014/main" id="{38CE2586-1E82-4D05-B0B4-E43B9720317B}"/>
              </a:ext>
            </a:extLst>
          </p:cNvPr>
          <p:cNvSpPr>
            <a:spLocks noChangeShapeType="1"/>
          </p:cNvSpPr>
          <p:nvPr/>
        </p:nvSpPr>
        <p:spPr bwMode="black">
          <a:xfrm>
            <a:off x="2895600" y="19050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717253" name="Rectangle 5">
            <a:extLst>
              <a:ext uri="{FF2B5EF4-FFF2-40B4-BE49-F238E27FC236}">
                <a16:creationId xmlns:a16="http://schemas.microsoft.com/office/drawing/2014/main" id="{1473CBAB-87CD-49AE-BCC6-BDFC2B90C1C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808686" y="2960336"/>
            <a:ext cx="2958054" cy="480131"/>
          </a:xfrm>
          <a:prstGeom prst="rect">
            <a:avLst/>
          </a:prstGeom>
          <a:noFill/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d1.operator++()</a:t>
            </a:r>
          </a:p>
        </p:txBody>
      </p:sp>
      <p:sp>
        <p:nvSpPr>
          <p:cNvPr id="1717254" name="Line 6">
            <a:extLst>
              <a:ext uri="{FF2B5EF4-FFF2-40B4-BE49-F238E27FC236}">
                <a16:creationId xmlns:a16="http://schemas.microsoft.com/office/drawing/2014/main" id="{F22215CD-7655-4C95-865D-B6D87D7F19D5}"/>
              </a:ext>
            </a:extLst>
          </p:cNvPr>
          <p:cNvSpPr>
            <a:spLocks noChangeShapeType="1"/>
          </p:cNvSpPr>
          <p:nvPr/>
        </p:nvSpPr>
        <p:spPr bwMode="black">
          <a:xfrm>
            <a:off x="2895600" y="35052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717256" name="Rectangle 8">
            <a:extLst>
              <a:ext uri="{FF2B5EF4-FFF2-40B4-BE49-F238E27FC236}">
                <a16:creationId xmlns:a16="http://schemas.microsoft.com/office/drawing/2014/main" id="{1B07D371-500E-4810-B18B-A1F2D29C5A9A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655982" y="4572001"/>
            <a:ext cx="3822265" cy="480131"/>
          </a:xfrm>
          <a:prstGeom prst="rect">
            <a:avLst/>
          </a:prstGeom>
          <a:noFill/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Date  &amp;operator++();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17258" name="Line 10">
            <a:extLst>
              <a:ext uri="{FF2B5EF4-FFF2-40B4-BE49-F238E27FC236}">
                <a16:creationId xmlns:a16="http://schemas.microsoft.com/office/drawing/2014/main" id="{B1CE5F7B-F7F7-4485-AE4B-27A0D8CA0772}"/>
              </a:ext>
            </a:extLst>
          </p:cNvPr>
          <p:cNvSpPr>
            <a:spLocks noChangeShapeType="1"/>
          </p:cNvSpPr>
          <p:nvPr/>
        </p:nvSpPr>
        <p:spPr bwMode="black">
          <a:xfrm>
            <a:off x="5181600" y="1905001"/>
            <a:ext cx="1676400" cy="1020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717259" name="Rectangle 11">
            <a:extLst>
              <a:ext uri="{FF2B5EF4-FFF2-40B4-BE49-F238E27FC236}">
                <a16:creationId xmlns:a16="http://schemas.microsoft.com/office/drawing/2014/main" id="{75D38ECE-C6D0-4E2C-B928-51A3DC4F116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821566" y="2990498"/>
            <a:ext cx="2860271" cy="480131"/>
          </a:xfrm>
          <a:prstGeom prst="rect">
            <a:avLst/>
          </a:prstGeom>
          <a:noFill/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operator++(d1)</a:t>
            </a:r>
          </a:p>
        </p:txBody>
      </p:sp>
      <p:sp>
        <p:nvSpPr>
          <p:cNvPr id="1717260" name="Line 12">
            <a:extLst>
              <a:ext uri="{FF2B5EF4-FFF2-40B4-BE49-F238E27FC236}">
                <a16:creationId xmlns:a16="http://schemas.microsoft.com/office/drawing/2014/main" id="{52A8434F-52E4-4ED8-B4AA-AD8D5B01FBB9}"/>
              </a:ext>
            </a:extLst>
          </p:cNvPr>
          <p:cNvSpPr>
            <a:spLocks noChangeShapeType="1"/>
          </p:cNvSpPr>
          <p:nvPr/>
        </p:nvSpPr>
        <p:spPr bwMode="black">
          <a:xfrm>
            <a:off x="6858000" y="3535364"/>
            <a:ext cx="0" cy="1646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717261" name="Rectangle 13">
            <a:extLst>
              <a:ext uri="{FF2B5EF4-FFF2-40B4-BE49-F238E27FC236}">
                <a16:creationId xmlns:a16="http://schemas.microsoft.com/office/drawing/2014/main" id="{793109A1-3C83-45C1-B5F7-0AF53621180A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056885" y="5181601"/>
            <a:ext cx="5016694" cy="480131"/>
          </a:xfrm>
          <a:prstGeom prst="rect">
            <a:avLst/>
          </a:prstGeom>
          <a:noFill/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Date  &amp;operator++(Date &amp;);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17262" name="Text Box 14">
            <a:extLst>
              <a:ext uri="{FF2B5EF4-FFF2-40B4-BE49-F238E27FC236}">
                <a16:creationId xmlns:a16="http://schemas.microsoft.com/office/drawing/2014/main" id="{12B6EF0F-5603-4D78-A733-9D0311551D2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971800" y="2209801"/>
            <a:ext cx="1219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成员函数</a:t>
            </a:r>
          </a:p>
        </p:txBody>
      </p:sp>
      <p:sp>
        <p:nvSpPr>
          <p:cNvPr id="1717263" name="Text Box 15">
            <a:extLst>
              <a:ext uri="{FF2B5EF4-FFF2-40B4-BE49-F238E27FC236}">
                <a16:creationId xmlns:a16="http://schemas.microsoft.com/office/drawing/2014/main" id="{F120A769-68CE-4C5D-832A-5007438EAC8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791200" y="1905001"/>
            <a:ext cx="1219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全局函数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1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1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1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1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1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253" grpId="0" animBg="1"/>
      <p:bldP spid="1717256" grpId="0" animBg="1"/>
      <p:bldP spid="1717259" grpId="0" animBg="1"/>
      <p:bldP spid="171726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ADFD8AE-AE55-4F82-943C-C58669241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11.11 Overloading ++ and </a:t>
            </a:r>
            <a:r>
              <a:rPr lang="en-US" altLang="zh-CN">
                <a:latin typeface="Arial" panose="020B0604020202020204" pitchFamily="34" charset="0"/>
              </a:rPr>
              <a:t>–</a:t>
            </a:r>
            <a:r>
              <a:rPr lang="en-US" altLang="zh-CN"/>
              <a:t> </a:t>
            </a:r>
            <a:r>
              <a:rPr lang="en-US" altLang="zh-CN">
                <a:latin typeface="Arial" panose="020B0604020202020204" pitchFamily="34" charset="0"/>
              </a:rPr>
              <a:t>–</a:t>
            </a:r>
            <a:endParaRPr lang="zh-CN" altLang="en-US"/>
          </a:p>
        </p:txBody>
      </p:sp>
      <p:sp>
        <p:nvSpPr>
          <p:cNvPr id="91139" name="Rectangle 4">
            <a:extLst>
              <a:ext uri="{FF2B5EF4-FFF2-40B4-BE49-F238E27FC236}">
                <a16:creationId xmlns:a16="http://schemas.microsoft.com/office/drawing/2014/main" id="{92D3866A-4B4E-4273-A76C-8B713D3B559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905000" y="1417638"/>
            <a:ext cx="358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d1++  (</a:t>
            </a:r>
            <a:r>
              <a:rPr lang="zh-CN" altLang="en-US"/>
              <a:t>后置自增</a:t>
            </a:r>
            <a:r>
              <a:rPr lang="en-US" altLang="zh-CN"/>
              <a:t>)</a:t>
            </a:r>
          </a:p>
        </p:txBody>
      </p:sp>
      <p:sp>
        <p:nvSpPr>
          <p:cNvPr id="1733637" name="Line 5">
            <a:extLst>
              <a:ext uri="{FF2B5EF4-FFF2-40B4-BE49-F238E27FC236}">
                <a16:creationId xmlns:a16="http://schemas.microsoft.com/office/drawing/2014/main" id="{9F10EBC6-0565-45A8-8FCF-A1237A87B756}"/>
              </a:ext>
            </a:extLst>
          </p:cNvPr>
          <p:cNvSpPr>
            <a:spLocks noChangeShapeType="1"/>
          </p:cNvSpPr>
          <p:nvPr/>
        </p:nvSpPr>
        <p:spPr bwMode="black">
          <a:xfrm>
            <a:off x="2895600" y="19050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733638" name="Rectangle 6">
            <a:extLst>
              <a:ext uri="{FF2B5EF4-FFF2-40B4-BE49-F238E27FC236}">
                <a16:creationId xmlns:a16="http://schemas.microsoft.com/office/drawing/2014/main" id="{C5B4AB3F-EE0A-4711-AC5E-9DAF30D7643A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706087" y="2960336"/>
            <a:ext cx="3164841" cy="480131"/>
          </a:xfrm>
          <a:prstGeom prst="rect">
            <a:avLst/>
          </a:prstGeom>
          <a:noFill/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d1.operator++(0)</a:t>
            </a:r>
          </a:p>
        </p:txBody>
      </p:sp>
      <p:sp>
        <p:nvSpPr>
          <p:cNvPr id="1733639" name="Line 7">
            <a:extLst>
              <a:ext uri="{FF2B5EF4-FFF2-40B4-BE49-F238E27FC236}">
                <a16:creationId xmlns:a16="http://schemas.microsoft.com/office/drawing/2014/main" id="{3D7CBC55-30ED-4200-BD01-9BC12D50EA6C}"/>
              </a:ext>
            </a:extLst>
          </p:cNvPr>
          <p:cNvSpPr>
            <a:spLocks noChangeShapeType="1"/>
          </p:cNvSpPr>
          <p:nvPr/>
        </p:nvSpPr>
        <p:spPr bwMode="black">
          <a:xfrm>
            <a:off x="2895600" y="35052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733640" name="Rectangle 8">
            <a:extLst>
              <a:ext uri="{FF2B5EF4-FFF2-40B4-BE49-F238E27FC236}">
                <a16:creationId xmlns:a16="http://schemas.microsoft.com/office/drawing/2014/main" id="{E6848436-CD46-403F-9B1B-7B9238C703E7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578235" y="4572001"/>
            <a:ext cx="3977756" cy="480131"/>
          </a:xfrm>
          <a:prstGeom prst="rect">
            <a:avLst/>
          </a:prstGeom>
          <a:noFill/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Date  operator++(int);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33641" name="Line 9">
            <a:extLst>
              <a:ext uri="{FF2B5EF4-FFF2-40B4-BE49-F238E27FC236}">
                <a16:creationId xmlns:a16="http://schemas.microsoft.com/office/drawing/2014/main" id="{EAC82867-7972-4BE9-AB66-898DE8441F09}"/>
              </a:ext>
            </a:extLst>
          </p:cNvPr>
          <p:cNvSpPr>
            <a:spLocks noChangeShapeType="1"/>
          </p:cNvSpPr>
          <p:nvPr/>
        </p:nvSpPr>
        <p:spPr bwMode="black">
          <a:xfrm>
            <a:off x="5181600" y="1905001"/>
            <a:ext cx="1676400" cy="1020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733642" name="Rectangle 10">
            <a:extLst>
              <a:ext uri="{FF2B5EF4-FFF2-40B4-BE49-F238E27FC236}">
                <a16:creationId xmlns:a16="http://schemas.microsoft.com/office/drawing/2014/main" id="{8BDB8815-7499-4FF9-A79D-EB27663C4345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670073" y="2990498"/>
            <a:ext cx="3164842" cy="480131"/>
          </a:xfrm>
          <a:prstGeom prst="rect">
            <a:avLst/>
          </a:prstGeom>
          <a:noFill/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operator++(d1,0)</a:t>
            </a:r>
          </a:p>
        </p:txBody>
      </p:sp>
      <p:sp>
        <p:nvSpPr>
          <p:cNvPr id="1733643" name="Line 11">
            <a:extLst>
              <a:ext uri="{FF2B5EF4-FFF2-40B4-BE49-F238E27FC236}">
                <a16:creationId xmlns:a16="http://schemas.microsoft.com/office/drawing/2014/main" id="{AFE22140-ABCF-4DCD-97FD-A79AF5B81F33}"/>
              </a:ext>
            </a:extLst>
          </p:cNvPr>
          <p:cNvSpPr>
            <a:spLocks noChangeShapeType="1"/>
          </p:cNvSpPr>
          <p:nvPr/>
        </p:nvSpPr>
        <p:spPr bwMode="black">
          <a:xfrm>
            <a:off x="6858000" y="3535364"/>
            <a:ext cx="0" cy="1646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733644" name="Rectangle 12">
            <a:extLst>
              <a:ext uri="{FF2B5EF4-FFF2-40B4-BE49-F238E27FC236}">
                <a16:creationId xmlns:a16="http://schemas.microsoft.com/office/drawing/2014/main" id="{39E04C06-15B4-4FCE-8575-C98604EE2DA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880555" y="5181601"/>
            <a:ext cx="5369355" cy="480131"/>
          </a:xfrm>
          <a:prstGeom prst="rect">
            <a:avLst/>
          </a:prstGeom>
          <a:noFill/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Date  operator++(Date &amp;, </a:t>
            </a:r>
            <a:r>
              <a:rPr lang="en-US" altLang="zh-CN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  <a:endParaRPr lang="zh-CN" altLang="en-US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33645" name="Text Box 13">
            <a:extLst>
              <a:ext uri="{FF2B5EF4-FFF2-40B4-BE49-F238E27FC236}">
                <a16:creationId xmlns:a16="http://schemas.microsoft.com/office/drawing/2014/main" id="{207C9ECE-2476-468E-8E6A-3E02E86669C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971800" y="2209801"/>
            <a:ext cx="1219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成员函数</a:t>
            </a:r>
          </a:p>
        </p:txBody>
      </p:sp>
      <p:sp>
        <p:nvSpPr>
          <p:cNvPr id="1733646" name="Text Box 14">
            <a:extLst>
              <a:ext uri="{FF2B5EF4-FFF2-40B4-BE49-F238E27FC236}">
                <a16:creationId xmlns:a16="http://schemas.microsoft.com/office/drawing/2014/main" id="{F9AB256E-2FFD-4FB5-AC45-35F7E7A7C46C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791200" y="1905001"/>
            <a:ext cx="1219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全局函数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3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3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3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3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3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3638" grpId="0" animBg="1"/>
      <p:bldP spid="1733640" grpId="0" animBg="1"/>
      <p:bldP spid="1733642" grpId="0" animBg="1"/>
      <p:bldP spid="17336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EA01A64-4B88-4BB1-9916-DB91F4C0A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Topics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F43AF83-7C27-4404-816E-193453C80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762001"/>
            <a:ext cx="8763000" cy="5668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11.1 Introduction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11.2 Fundamentals &amp; Restrictions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11.3 Operator Functions as Class Members vs. Global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11.4 Overloading Stream Insertion and Stream Extraction Operators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11.5 Overloading Unary Operators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11.6 Overloading Binary Operators</a:t>
            </a:r>
          </a:p>
          <a:p>
            <a:pPr eaLnBrk="1" hangingPunct="1"/>
            <a:r>
              <a:rPr lang="en-US" altLang="zh-CN" sz="2400"/>
              <a:t>11.7 Case Study: Array Class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/>
              <a:t>11.8 Converting between types</a:t>
            </a:r>
            <a:endParaRPr lang="zh-CN" altLang="en-US" sz="2400"/>
          </a:p>
          <a:p>
            <a:pPr eaLnBrk="1" hangingPunct="1"/>
            <a:r>
              <a:rPr lang="en-US" altLang="zh-CN" sz="2400"/>
              <a:t>11.9 Case Study: String Class</a:t>
            </a:r>
          </a:p>
          <a:p>
            <a:pPr eaLnBrk="1" hangingPunct="1"/>
            <a:r>
              <a:rPr lang="en-US" altLang="zh-CN" sz="2400"/>
              <a:t>11.10 Standard Library Class string(self study)</a:t>
            </a:r>
          </a:p>
          <a:p>
            <a:pPr eaLnBrk="1" hangingPunct="1"/>
            <a:r>
              <a:rPr lang="en-US" altLang="zh-CN" sz="2400"/>
              <a:t>11.11 Overloading ++ and </a:t>
            </a:r>
            <a:r>
              <a:rPr lang="en-US" altLang="zh-CN" sz="2400">
                <a:latin typeface="Arial" panose="020B0604020202020204" pitchFamily="34" charset="0"/>
              </a:rPr>
              <a:t>––</a:t>
            </a:r>
            <a:r>
              <a:rPr lang="en-US" altLang="zh-CN" sz="2400"/>
              <a:t>(self study)</a:t>
            </a:r>
          </a:p>
          <a:p>
            <a:pPr eaLnBrk="1" hangingPunct="1"/>
            <a:r>
              <a:rPr lang="en-US" altLang="zh-CN" sz="2400"/>
              <a:t>11.12 Case Study: A Date Class(self study)</a:t>
            </a:r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>
            <a:extLst>
              <a:ext uri="{FF2B5EF4-FFF2-40B4-BE49-F238E27FC236}">
                <a16:creationId xmlns:a16="http://schemas.microsoft.com/office/drawing/2014/main" id="{CDC8F96D-A07C-4C34-9695-627315E47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  <a:solidFill>
            <a:schemeClr val="bg2"/>
          </a:solidFill>
          <a:ln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120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Class C{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friend ostream &amp; operator&lt;&lt;(ostream &amp;output, const C&amp;c);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int value;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Public: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C() {value = 0;}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rgbClr val="FF0000"/>
                </a:solidFill>
              </a:rPr>
              <a:t>C&amp; operator++() {value ++; return *this;}//</a:t>
            </a:r>
            <a:r>
              <a:rPr lang="zh-CN" altLang="en-US" sz="2000">
                <a:solidFill>
                  <a:srgbClr val="FF0000"/>
                </a:solidFill>
              </a:rPr>
              <a:t>前置</a:t>
            </a:r>
            <a:endParaRPr lang="en-US" altLang="zh-CN" sz="200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	C operator++(int) //</a:t>
            </a:r>
            <a:r>
              <a:rPr lang="zh-CN" altLang="en-US" sz="2000">
                <a:solidFill>
                  <a:srgbClr val="FF0000"/>
                </a:solidFill>
              </a:rPr>
              <a:t>后置</a:t>
            </a:r>
            <a:endParaRPr lang="en-US" altLang="zh-CN" sz="200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{	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	C temp = *this;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	++(*this);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	return temp;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ostream &amp; operator&lt;&lt;(ostream &amp;output, const C&amp;c)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output&lt;&lt;c.value;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	return output;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}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>
            <a:extLst>
              <a:ext uri="{FF2B5EF4-FFF2-40B4-BE49-F238E27FC236}">
                <a16:creationId xmlns:a16="http://schemas.microsoft.com/office/drawing/2014/main" id="{39A76A55-E40C-4218-8C25-BB4C9B75A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274639"/>
            <a:ext cx="5943600" cy="5189113"/>
          </a:xfrm>
          <a:solidFill>
            <a:schemeClr val="bg2"/>
          </a:solidFill>
          <a:ln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int main()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{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    C c1;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    cout&lt;&lt;c1++&lt;&lt;endl;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    cout&lt;&lt;++c1&lt;&lt;endl;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CN" sz="2400" noProof="1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    cout&lt;&lt;"++c1++ = "&lt;&lt; ++c1++&lt;&lt;endl</a:t>
            </a:r>
            <a:endParaRPr lang="en-US" altLang="en-US" sz="2400" noProof="1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noProof="1">
                <a:solidFill>
                  <a:schemeClr val="tx1"/>
                </a:solidFill>
              </a:rPr>
              <a:t>    </a:t>
            </a:r>
            <a:r>
              <a:rPr lang="en-US" altLang="zh-CN" sz="2400" noProof="1">
                <a:solidFill>
                  <a:schemeClr val="tx1"/>
                </a:solidFill>
              </a:rPr>
              <a:t>cout&lt;&lt;"current c1 = "&lt;&lt;c1&lt;&lt;endl;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CN" sz="2400" noProof="1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    return 0;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}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2710" name="AutoShape 6">
            <a:extLst>
              <a:ext uri="{FF2B5EF4-FFF2-40B4-BE49-F238E27FC236}">
                <a16:creationId xmlns:a16="http://schemas.microsoft.com/office/drawing/2014/main" id="{5687612C-8D3D-40C5-9F91-7C4125A97148}"/>
              </a:ext>
            </a:extLst>
          </p:cNvPr>
          <p:cNvSpPr>
            <a:spLocks noChangeArrowheads="1"/>
          </p:cNvSpPr>
          <p:nvPr/>
        </p:nvSpPr>
        <p:spPr bwMode="black">
          <a:xfrm>
            <a:off x="7620000" y="2807578"/>
            <a:ext cx="2541588" cy="638008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0000FF"/>
                </a:solidFill>
              </a:rPr>
              <a:t>临时对象</a:t>
            </a:r>
          </a:p>
        </p:txBody>
      </p:sp>
      <p:pic>
        <p:nvPicPr>
          <p:cNvPr id="72711" name="Picture 7">
            <a:extLst>
              <a:ext uri="{FF2B5EF4-FFF2-40B4-BE49-F238E27FC236}">
                <a16:creationId xmlns:a16="http://schemas.microsoft.com/office/drawing/2014/main" id="{40873C02-84EB-4475-A888-894C3F7E1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572000" y="5180014"/>
            <a:ext cx="42672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1900B37-27AD-457F-88AE-493BE3AA4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646113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78F580B-8E94-4C28-92B3-392C0DA8C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8"/>
            <a:ext cx="8410575" cy="125571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说明：后置自增（自减）运算符需要创建临时对象，将对性能造成影响，特别是在循环中使用时，应尽量减少使用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B7B4EA0-ED6D-4B7D-B94B-4E1A15C94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Topics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6CDC7AE-77CA-456B-A32C-F3333A530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763000" cy="5964238"/>
          </a:xfrm>
          <a:noFill/>
        </p:spPr>
        <p:txBody>
          <a:bodyPr/>
          <a:lstStyle/>
          <a:p>
            <a:pPr eaLnBrk="1" hangingPunct="1"/>
            <a:r>
              <a:rPr lang="en-US" altLang="zh-CN" sz="2400"/>
              <a:t>11.1 Introduction</a:t>
            </a:r>
          </a:p>
          <a:p>
            <a:pPr eaLnBrk="1" hangingPunct="1"/>
            <a:r>
              <a:rPr lang="en-US" altLang="zh-CN" sz="2400"/>
              <a:t>11.2 Fundamentals &amp; Restrictions</a:t>
            </a:r>
          </a:p>
          <a:p>
            <a:pPr eaLnBrk="1" hangingPunct="1"/>
            <a:r>
              <a:rPr lang="en-US" altLang="zh-CN" sz="2400"/>
              <a:t>11.3 Operator Functions as Class Members vs. Global Functions</a:t>
            </a:r>
          </a:p>
          <a:p>
            <a:pPr eaLnBrk="1" hangingPunct="1"/>
            <a:r>
              <a:rPr lang="en-US" altLang="zh-CN" sz="2400"/>
              <a:t>11.4 Overloading Stream Insertion and Stream Extraction Operators</a:t>
            </a:r>
          </a:p>
          <a:p>
            <a:pPr eaLnBrk="1" hangingPunct="1"/>
            <a:r>
              <a:rPr lang="en-US" altLang="zh-CN" sz="2400"/>
              <a:t>11.5 Overloading Unary Operators</a:t>
            </a:r>
          </a:p>
          <a:p>
            <a:pPr eaLnBrk="1" hangingPunct="1"/>
            <a:r>
              <a:rPr lang="en-US" altLang="zh-CN" sz="2400"/>
              <a:t>11.6 Overloading Binary Operators</a:t>
            </a:r>
          </a:p>
          <a:p>
            <a:pPr eaLnBrk="1" hangingPunct="1"/>
            <a:r>
              <a:rPr lang="en-US" altLang="zh-CN" sz="2400"/>
              <a:t>11.7 Case Study: Array Class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/>
              <a:t>11.8 Converting between types</a:t>
            </a:r>
            <a:endParaRPr lang="zh-CN" altLang="en-US" sz="2400"/>
          </a:p>
          <a:p>
            <a:pPr eaLnBrk="1" hangingPunct="1"/>
            <a:r>
              <a:rPr lang="en-US" altLang="zh-CN" sz="2400"/>
              <a:t>11.9 Case Study: String Class</a:t>
            </a:r>
          </a:p>
          <a:p>
            <a:pPr eaLnBrk="1" hangingPunct="1"/>
            <a:r>
              <a:rPr lang="en-US" altLang="zh-CN" sz="2400"/>
              <a:t>11.10 Standard Library Class string(self study)</a:t>
            </a:r>
          </a:p>
          <a:p>
            <a:pPr eaLnBrk="1" hangingPunct="1"/>
            <a:r>
              <a:rPr lang="en-US" altLang="zh-CN" sz="2400"/>
              <a:t>11.11 Overloading ++ and </a:t>
            </a:r>
            <a:r>
              <a:rPr lang="en-US" altLang="zh-CN" sz="2400">
                <a:latin typeface="Arial" panose="020B0604020202020204" pitchFamily="34" charset="0"/>
              </a:rPr>
              <a:t>––</a:t>
            </a:r>
            <a:r>
              <a:rPr lang="en-US" altLang="zh-CN" sz="2400"/>
              <a:t>(self study)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11.12 Case Study: A Date Class(self study)</a:t>
            </a:r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A435FE9-BED1-45A7-A9CB-5C9940085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1372164" name="Rectangle 4">
            <a:extLst>
              <a:ext uri="{FF2B5EF4-FFF2-40B4-BE49-F238E27FC236}">
                <a16:creationId xmlns:a16="http://schemas.microsoft.com/office/drawing/2014/main" id="{3E83AE0A-F5B8-427B-B67B-319419478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990601"/>
            <a:ext cx="8410575" cy="4524315"/>
          </a:xfrm>
          <a:noFill/>
        </p:spPr>
        <p:txBody>
          <a:bodyPr/>
          <a:lstStyle/>
          <a:p>
            <a:pPr marL="533400" indent="-533400" eaLnBrk="1" hangingPunct="1"/>
            <a:r>
              <a:rPr lang="zh-CN" altLang="en-US"/>
              <a:t>哪些运算符可以重载？何时需要重载？有何限制？如何重载？</a:t>
            </a:r>
          </a:p>
          <a:p>
            <a:pPr marL="936625" lvl="1" indent="-457200" eaLnBrk="1" hangingPunct="1"/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>
                <a:solidFill>
                  <a:srgbClr val="FF0000"/>
                </a:solidFill>
              </a:rPr>
              <a:t>.*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>
                <a:solidFill>
                  <a:srgbClr val="FF0000"/>
                </a:solidFill>
              </a:rPr>
              <a:t>::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en-US" altLang="zh-CN"/>
              <a:t>,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>
                <a:solidFill>
                  <a:srgbClr val="FF0000"/>
                </a:solidFill>
              </a:rPr>
              <a:t>?: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不能重载</a:t>
            </a:r>
          </a:p>
          <a:p>
            <a:pPr marL="936625" lvl="1" indent="-457200" eaLnBrk="1" hangingPunct="1"/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,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可以直接使用但有时也需要重载</a:t>
            </a:r>
          </a:p>
          <a:p>
            <a:pPr marL="533400" indent="-533400" eaLnBrk="1" hangingPunct="1"/>
            <a:r>
              <a:rPr lang="zh-CN" altLang="en-US"/>
              <a:t>成员函数 </a:t>
            </a:r>
            <a:r>
              <a:rPr lang="en-US" altLang="zh-CN"/>
              <a:t>vs </a:t>
            </a:r>
            <a:r>
              <a:rPr lang="zh-CN" altLang="en-US"/>
              <a:t>全局函数</a:t>
            </a:r>
          </a:p>
          <a:p>
            <a:pPr marL="936625" lvl="1" indent="-457200" eaLnBrk="1" hangingPunct="1"/>
            <a:r>
              <a:rPr lang="en-US" altLang="zh-CN">
                <a:solidFill>
                  <a:srgbClr val="FF0000"/>
                </a:solidFill>
              </a:rPr>
              <a:t>( ), [ ], -&gt;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赋值</a:t>
            </a:r>
            <a:r>
              <a:rPr lang="en-US" altLang="zh-CN">
                <a:solidFill>
                  <a:srgbClr val="FF0000"/>
                </a:solidFill>
              </a:rPr>
              <a:t>(=, +=, -=</a:t>
            </a:r>
            <a:r>
              <a:rPr lang="zh-CN" altLang="en-US">
                <a:solidFill>
                  <a:srgbClr val="FF0000"/>
                </a:solidFill>
              </a:rPr>
              <a:t>等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/>
              <a:t>运算符</a:t>
            </a:r>
            <a:r>
              <a:rPr lang="zh-CN" altLang="en-US">
                <a:solidFill>
                  <a:srgbClr val="FF0000"/>
                </a:solidFill>
              </a:rPr>
              <a:t>必须</a:t>
            </a:r>
            <a:r>
              <a:rPr lang="zh-CN" altLang="en-US"/>
              <a:t>重载为成员函数（有时函数需要被重载为常成员函数）</a:t>
            </a:r>
          </a:p>
          <a:p>
            <a:pPr marL="936625" lvl="1" indent="-457200" eaLnBrk="1" hangingPunct="1"/>
            <a:r>
              <a:rPr lang="zh-CN" altLang="en-US"/>
              <a:t>支持交换律的运算符必须重载为全局函数</a:t>
            </a:r>
          </a:p>
          <a:p>
            <a:pPr marL="533400" indent="-533400" eaLnBrk="1" hangingPunct="1"/>
            <a:r>
              <a:rPr lang="zh-CN" altLang="en-US"/>
              <a:t>拷贝构造函数和转换构造函数</a:t>
            </a:r>
          </a:p>
          <a:p>
            <a:pPr marL="533400" indent="-533400" eaLnBrk="1" hangingPunct="1"/>
            <a:r>
              <a:rPr lang="zh-CN" altLang="en-US"/>
              <a:t>自定义</a:t>
            </a:r>
            <a:r>
              <a:rPr lang="en-US" altLang="zh-CN"/>
              <a:t>String</a:t>
            </a:r>
            <a:r>
              <a:rPr lang="zh-CN" altLang="en-US"/>
              <a:t>类 </a:t>
            </a:r>
            <a:r>
              <a:rPr lang="en-US" altLang="zh-CN"/>
              <a:t>vs </a:t>
            </a:r>
            <a:r>
              <a:rPr lang="zh-CN" altLang="en-US"/>
              <a:t>标准</a:t>
            </a:r>
            <a:r>
              <a:rPr lang="en-US" altLang="zh-CN"/>
              <a:t>string</a:t>
            </a:r>
            <a:r>
              <a:rPr lang="zh-CN" altLang="en-US"/>
              <a:t>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7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DC78703-A95B-47BA-BBDA-3ED0C32F3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6413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12F014F7-B8C2-4E88-81C3-EFA821474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610600" cy="3619452"/>
          </a:xfrm>
          <a:noFill/>
        </p:spPr>
        <p:txBody>
          <a:bodyPr/>
          <a:lstStyle/>
          <a:p>
            <a:pPr marL="533400" indent="-533400"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endParaRPr lang="en-US" altLang="zh-CN">
              <a:solidFill>
                <a:srgbClr val="FF0000"/>
              </a:solidFill>
            </a:endParaRPr>
          </a:p>
          <a:p>
            <a:pPr marL="936625" lvl="1" indent="-457200" eaLnBrk="1" hangingPunct="1"/>
            <a:r>
              <a:rPr lang="en-US" altLang="zh-CN">
                <a:solidFill>
                  <a:srgbClr val="0000FF"/>
                </a:solidFill>
              </a:rPr>
              <a:t>const</a:t>
            </a:r>
            <a:r>
              <a:rPr lang="en-US" altLang="zh-CN"/>
              <a:t> Array &amp;operator=( const Array &amp; );</a:t>
            </a:r>
          </a:p>
          <a:p>
            <a:pPr marL="533400" indent="-533400"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FF0000"/>
                </a:solidFill>
              </a:rPr>
              <a:t>&lt;&lt;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>
                <a:solidFill>
                  <a:srgbClr val="FF0000"/>
                </a:solidFill>
              </a:rPr>
              <a:t> and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rgbClr val="FF0000"/>
                </a:solidFill>
              </a:rPr>
              <a:t>&gt;&gt;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endParaRPr lang="en-US" altLang="zh-CN">
              <a:solidFill>
                <a:srgbClr val="FF0000"/>
              </a:solidFill>
            </a:endParaRPr>
          </a:p>
          <a:p>
            <a:pPr marL="936625" lvl="1" indent="-457200" eaLnBrk="1" hangingPunct="1"/>
            <a:r>
              <a:rPr lang="en-US" altLang="zh-CN"/>
              <a:t>friend ostream </a:t>
            </a:r>
            <a:r>
              <a:rPr lang="en-US" altLang="zh-CN">
                <a:solidFill>
                  <a:srgbClr val="0000FF"/>
                </a:solidFill>
              </a:rPr>
              <a:t>&amp;</a:t>
            </a:r>
            <a:r>
              <a:rPr lang="en-US" altLang="zh-CN"/>
              <a:t>operator&lt;&lt;(ostream</a:t>
            </a:r>
            <a:r>
              <a:rPr lang="en-US" altLang="zh-CN">
                <a:solidFill>
                  <a:srgbClr val="0000FF"/>
                </a:solidFill>
              </a:rPr>
              <a:t>&amp;</a:t>
            </a:r>
            <a:r>
              <a:rPr lang="en-US" altLang="zh-CN"/>
              <a:t>,const Array </a:t>
            </a:r>
            <a:r>
              <a:rPr lang="en-US" altLang="zh-CN">
                <a:solidFill>
                  <a:srgbClr val="0000FF"/>
                </a:solidFill>
              </a:rPr>
              <a:t>&amp;</a:t>
            </a:r>
            <a:r>
              <a:rPr lang="en-US" altLang="zh-CN"/>
              <a:t>)</a:t>
            </a:r>
          </a:p>
          <a:p>
            <a:pPr marL="936625" lvl="1" indent="-457200" eaLnBrk="1" hangingPunct="1"/>
            <a:r>
              <a:rPr lang="en-US" altLang="zh-CN"/>
              <a:t>friend istream </a:t>
            </a:r>
            <a:r>
              <a:rPr lang="en-US" altLang="zh-CN">
                <a:solidFill>
                  <a:srgbClr val="0000FF"/>
                </a:solidFill>
              </a:rPr>
              <a:t>&amp;</a:t>
            </a:r>
            <a:r>
              <a:rPr lang="en-US" altLang="zh-CN"/>
              <a:t>operator&gt;&gt;(istream</a:t>
            </a:r>
            <a:r>
              <a:rPr lang="en-US" altLang="zh-CN">
                <a:solidFill>
                  <a:srgbClr val="0000FF"/>
                </a:solidFill>
              </a:rPr>
              <a:t>&amp;</a:t>
            </a:r>
            <a:r>
              <a:rPr lang="en-US" altLang="zh-CN"/>
              <a:t>, Array</a:t>
            </a:r>
            <a:r>
              <a:rPr lang="en-US" altLang="zh-CN">
                <a:solidFill>
                  <a:srgbClr val="0000FF"/>
                </a:solidFill>
              </a:rPr>
              <a:t> &amp;</a:t>
            </a:r>
            <a:r>
              <a:rPr lang="en-US" altLang="zh-CN"/>
              <a:t>)</a:t>
            </a:r>
          </a:p>
          <a:p>
            <a:pPr marL="533400" indent="-533400" eaLnBrk="1" hangingPunct="1"/>
            <a:r>
              <a:rPr lang="zh-CN" altLang="en-US">
                <a:solidFill>
                  <a:srgbClr val="FF0000"/>
                </a:solidFill>
              </a:rPr>
              <a:t>拷贝构造函数</a:t>
            </a:r>
          </a:p>
          <a:p>
            <a:pPr marL="936625" lvl="1" indent="-457200" eaLnBrk="1" hangingPunct="1"/>
            <a:r>
              <a:rPr lang="en-US" altLang="zh-CN"/>
              <a:t>Num (const Num </a:t>
            </a:r>
            <a:r>
              <a:rPr lang="en-US" altLang="zh-CN">
                <a:solidFill>
                  <a:srgbClr val="0000FF"/>
                </a:solidFill>
              </a:rPr>
              <a:t>&amp;</a:t>
            </a:r>
            <a:r>
              <a:rPr lang="en-US" altLang="zh-CN"/>
              <a:t> n);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9740DA5-E09D-4D18-910A-ED40FC31E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2451" y="1824038"/>
            <a:ext cx="8410575" cy="1757362"/>
          </a:xfrm>
          <a:noFill/>
        </p:spPr>
        <p:txBody>
          <a:bodyPr/>
          <a:lstStyle/>
          <a:p>
            <a:pPr eaLnBrk="1" hangingPunct="1"/>
            <a:r>
              <a:rPr lang="zh-CN" altLang="en-US" sz="3600"/>
              <a:t>实验必选题目</a:t>
            </a:r>
            <a:r>
              <a:rPr lang="en-US" altLang="zh-CN" sz="3600"/>
              <a:t>(</a:t>
            </a:r>
            <a:r>
              <a:rPr lang="zh-CN" altLang="en-US" sz="3600"/>
              <a:t>交实验报告</a:t>
            </a:r>
            <a:r>
              <a:rPr lang="en-US" altLang="zh-CN" sz="3600"/>
              <a:t>)</a:t>
            </a:r>
            <a:r>
              <a:rPr lang="zh-CN" altLang="en-US" sz="3600"/>
              <a:t>：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/>
              <a:t>    11.13</a:t>
            </a:r>
            <a:r>
              <a:rPr lang="zh-CN" altLang="en-US"/>
              <a:t>，</a:t>
            </a:r>
            <a:r>
              <a:rPr lang="en-US" altLang="zh-CN"/>
              <a:t>11.14</a:t>
            </a:r>
            <a:r>
              <a:rPr lang="zh-CN" altLang="en-US"/>
              <a:t>，</a:t>
            </a:r>
            <a:r>
              <a:rPr lang="en-US" altLang="zh-CN"/>
              <a:t>11.15</a:t>
            </a:r>
            <a:r>
              <a:rPr lang="zh-CN" altLang="en-US"/>
              <a:t>，</a:t>
            </a:r>
            <a:r>
              <a:rPr lang="en-US" altLang="zh-CN"/>
              <a:t>11.17 </a:t>
            </a:r>
            <a:endParaRPr lang="zh-CN" altLang="en-US" sz="3600"/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sz="3600"/>
          </a:p>
        </p:txBody>
      </p:sp>
      <p:sp>
        <p:nvSpPr>
          <p:cNvPr id="1362947" name="WordArt 3">
            <a:extLst>
              <a:ext uri="{FF2B5EF4-FFF2-40B4-BE49-F238E27FC236}">
                <a16:creationId xmlns:a16="http://schemas.microsoft.com/office/drawing/2014/main" id="{6BE7558F-A65A-467A-9D2A-3F7E3ED08C85}"/>
              </a:ext>
            </a:extLst>
          </p:cNvPr>
          <p:cNvSpPr>
            <a:spLocks noChangeArrowheads="1" noChangeShapeType="1" noTextEdit="1"/>
          </p:cNvSpPr>
          <p:nvPr/>
        </p:nvSpPr>
        <p:spPr bwMode="black">
          <a:xfrm>
            <a:off x="2259013" y="287338"/>
            <a:ext cx="2309812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Homework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！</a:t>
            </a: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extLst>
              <a:ext uri="{FF2B5EF4-FFF2-40B4-BE49-F238E27FC236}">
                <a16:creationId xmlns:a16="http://schemas.microsoft.com/office/drawing/2014/main" id="{481C04E6-9A16-45E6-98D1-911784035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32600"/>
          </a:xfrm>
          <a:solidFill>
            <a:schemeClr val="bg2"/>
          </a:solidFill>
          <a:ln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int main() 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rgbClr val="FFFF00"/>
                </a:solidFill>
              </a:rPr>
              <a:t>Array integers1( 7 );   Array integers2;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rgbClr val="FF0000"/>
                </a:solidFill>
              </a:rPr>
              <a:t>const</a:t>
            </a:r>
            <a:r>
              <a:rPr lang="en-US" altLang="zh-CN" sz="2000">
                <a:solidFill>
                  <a:srgbClr val="FFFF00"/>
                </a:solidFill>
              </a:rPr>
              <a:t> Array integers4=integers2;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rgbClr val="FFFF00"/>
                </a:solidFill>
              </a:rPr>
              <a:t>   cout &lt;&lt; </a:t>
            </a:r>
            <a:r>
              <a:rPr lang="en-US" altLang="zh-CN" sz="2000">
                <a:solidFill>
                  <a:srgbClr val="FFFF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rgbClr val="FFFF00"/>
                </a:solidFill>
              </a:rPr>
              <a:t>integers4:\n</a:t>
            </a:r>
            <a:r>
              <a:rPr lang="en-US" altLang="zh-CN" sz="2000">
                <a:solidFill>
                  <a:srgbClr val="FFFF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000">
                <a:solidFill>
                  <a:srgbClr val="FFFF00"/>
                </a:solidFill>
              </a:rPr>
              <a:t> &lt;&lt;integers4[0];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rgbClr val="FF00FF"/>
                </a:solidFill>
              </a:rPr>
              <a:t>//</a:t>
            </a:r>
            <a:r>
              <a:rPr lang="zh-CN" altLang="en-US" sz="2000">
                <a:solidFill>
                  <a:srgbClr val="FF00FF"/>
                </a:solidFill>
              </a:rPr>
              <a:t>调用</a:t>
            </a:r>
            <a:r>
              <a:rPr lang="en-US" altLang="zh-CN" sz="2000">
                <a:solidFill>
                  <a:srgbClr val="FF00FF"/>
                </a:solidFill>
              </a:rPr>
              <a:t>const</a:t>
            </a:r>
            <a:r>
              <a:rPr lang="zh-CN" altLang="en-US" sz="2000">
                <a:solidFill>
                  <a:srgbClr val="FF00FF"/>
                </a:solidFill>
              </a:rPr>
              <a:t>运算符函数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rgbClr val="FF00FF"/>
                </a:solidFill>
              </a:rPr>
              <a:t>[ 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if ( integers1 != integers2 )  cout </a:t>
            </a:r>
            <a:r>
              <a:rPr lang="en-US" altLang="zh-CN" sz="2000">
                <a:solidFill>
                  <a:srgbClr val="FFFF00"/>
                </a:solidFill>
              </a:rPr>
              <a:t>&lt;&lt; </a:t>
            </a:r>
            <a:r>
              <a:rPr lang="en-US" altLang="zh-CN" sz="2000">
                <a:solidFill>
                  <a:schemeClr val="tx1"/>
                </a:solidFill>
              </a:rPr>
              <a:t>"integers1 and integers2 are not equal" &lt;&lt; endl;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rgbClr val="FFFF00"/>
                </a:solidFill>
              </a:rPr>
              <a:t>Array integers3( integers1 );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</a:t>
            </a:r>
            <a:r>
              <a:rPr lang="en-US" altLang="zh-CN" sz="2000">
                <a:solidFill>
                  <a:srgbClr val="FFFF00"/>
                </a:solidFill>
              </a:rPr>
              <a:t>&lt;&lt; </a:t>
            </a:r>
            <a:r>
              <a:rPr lang="en-US" altLang="zh-CN" sz="2000">
                <a:solidFill>
                  <a:schemeClr val="tx1"/>
                </a:solidFill>
              </a:rPr>
              <a:t>integers3.getSize()&lt;&lt; integers3;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rgbClr val="FFFF00"/>
                </a:solidFill>
              </a:rPr>
              <a:t>   integers1 = integers2;</a:t>
            </a:r>
            <a:r>
              <a:rPr lang="en-US" altLang="zh-CN" sz="2000">
                <a:solidFill>
                  <a:schemeClr val="tx1"/>
                </a:solidFill>
              </a:rPr>
              <a:t> // note target Array is smaller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&lt;&lt; integers1      &lt;&lt; integers2;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if ( integers1 </a:t>
            </a:r>
            <a:r>
              <a:rPr lang="en-US" altLang="zh-CN" sz="2000">
                <a:solidFill>
                  <a:srgbClr val="FFFF00"/>
                </a:solidFill>
              </a:rPr>
              <a:t>==</a:t>
            </a:r>
            <a:r>
              <a:rPr lang="en-US" altLang="zh-CN" sz="2000">
                <a:solidFill>
                  <a:schemeClr val="tx1"/>
                </a:solidFill>
              </a:rPr>
              <a:t> integers2 )   cout &lt;&lt; "integers1 and integers2 are equal" &lt;&lt; endl;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&lt;&lt; "\nintegers1[5] is " &lt;&lt; </a:t>
            </a:r>
            <a:r>
              <a:rPr lang="en-US" altLang="zh-CN" sz="2000">
                <a:solidFill>
                  <a:srgbClr val="FF00FF"/>
                </a:solidFill>
              </a:rPr>
              <a:t>integers1[ 5 ];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integers1</a:t>
            </a:r>
            <a:r>
              <a:rPr lang="en-US" altLang="zh-CN" sz="2000">
                <a:solidFill>
                  <a:srgbClr val="FFFF00"/>
                </a:solidFill>
              </a:rPr>
              <a:t>[ 5 ]</a:t>
            </a:r>
            <a:r>
              <a:rPr lang="en-US" altLang="zh-CN" sz="2000">
                <a:solidFill>
                  <a:schemeClr val="tx1"/>
                </a:solidFill>
              </a:rPr>
              <a:t> = 1000;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cout &lt;&lt; "integers1:\n" &lt;&lt; integers1;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integers1</a:t>
            </a:r>
            <a:r>
              <a:rPr lang="en-US" altLang="zh-CN" sz="2000">
                <a:solidFill>
                  <a:srgbClr val="FFFF00"/>
                </a:solidFill>
              </a:rPr>
              <a:t>[ 15 ]</a:t>
            </a:r>
            <a:r>
              <a:rPr lang="en-US" altLang="zh-CN" sz="2000">
                <a:solidFill>
                  <a:schemeClr val="tx1"/>
                </a:solidFill>
              </a:rPr>
              <a:t> = 1000; // ERROR: out of range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   return 0;} 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709062" name="Text Box 6">
            <a:extLst>
              <a:ext uri="{FF2B5EF4-FFF2-40B4-BE49-F238E27FC236}">
                <a16:creationId xmlns:a16="http://schemas.microsoft.com/office/drawing/2014/main" id="{AD889D06-F7A2-4BBC-A4B3-AF4F33A2336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8305801" y="5867401"/>
            <a:ext cx="1700213" cy="536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32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sldjump"/>
              </a:rPr>
              <a:t>Return</a:t>
            </a:r>
            <a:endParaRPr lang="en-US" altLang="zh-CN" sz="3200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09063" name="AutoShape 7">
            <a:extLst>
              <a:ext uri="{FF2B5EF4-FFF2-40B4-BE49-F238E27FC236}">
                <a16:creationId xmlns:a16="http://schemas.microsoft.com/office/drawing/2014/main" id="{9EB43CF2-761E-47BF-97CE-F04E740A3FD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007873" y="621173"/>
            <a:ext cx="327654" cy="1348454"/>
          </a:xfrm>
          <a:prstGeom prst="irregularSeal1">
            <a:avLst/>
          </a:prstGeom>
          <a:noFill/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E52667A-A2C1-4E53-8C83-229E951DA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补充：</a:t>
            </a:r>
            <a:r>
              <a:rPr lang="en-US" altLang="zh-CN"/>
              <a:t>cout</a:t>
            </a:r>
            <a:r>
              <a:rPr lang="zh-CN" altLang="en-US"/>
              <a:t>和</a:t>
            </a:r>
            <a:r>
              <a:rPr lang="en-US" altLang="zh-CN"/>
              <a:t>cerr</a:t>
            </a:r>
            <a:r>
              <a:rPr lang="zh-CN" altLang="en-US"/>
              <a:t>的区别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46AA517-3EEF-443D-85D4-112EF676B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990601"/>
            <a:ext cx="8410575" cy="860425"/>
          </a:xfrm>
          <a:noFill/>
        </p:spPr>
        <p:txBody>
          <a:bodyPr/>
          <a:lstStyle/>
          <a:p>
            <a:r>
              <a:rPr lang="en-US" altLang="zh-CN"/>
              <a:t>cout</a:t>
            </a:r>
            <a:r>
              <a:rPr lang="zh-CN" altLang="en-US"/>
              <a:t>可以重定向到一个文件中，</a:t>
            </a:r>
            <a:r>
              <a:rPr lang="en-US" altLang="zh-CN"/>
              <a:t>cerr</a:t>
            </a:r>
            <a:r>
              <a:rPr lang="zh-CN" altLang="en-US"/>
              <a:t>必须输出到显示器上</a:t>
            </a:r>
            <a:endParaRPr lang="zh-CN" altLang="en-US" sz="2400"/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1037E956-703F-46F6-90ED-976D2C718BCB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981201" y="2049067"/>
            <a:ext cx="4490653" cy="3693319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#include &lt;iostream&gt;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using std::cout;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using std::cin;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using std::endl;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using std::cerr;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int main()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{cout&lt;&lt;"hello world--cout"&lt;&lt;endl;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 cerr&lt;&lt;"hello world--cerr"&lt;&lt;endl;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 return 0;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noProof="1">
                <a:solidFill>
                  <a:schemeClr val="tx1"/>
                </a:solidFill>
              </a:rPr>
              <a:t>}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769E6FF6-048F-4BFE-93A3-DACE2A22A8F7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981200" y="5867400"/>
            <a:ext cx="3429000" cy="376238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C:\&gt;test.exe&gt;&gt;out.txt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34AB919D-B136-4B66-9F53-CF6D8CCEFC7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400800" y="2057400"/>
            <a:ext cx="41148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833438" indent="-3540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cerr</a:t>
            </a:r>
            <a:r>
              <a:rPr lang="zh-CN" altLang="en-US" sz="2400"/>
              <a:t>的作用？</a:t>
            </a:r>
          </a:p>
          <a:p>
            <a:pPr lvl="1" eaLnBrk="1" hangingPunct="1"/>
            <a:r>
              <a:rPr lang="zh-CN" altLang="en-US" sz="2000"/>
              <a:t>当栈用完，无内存时，</a:t>
            </a:r>
            <a:r>
              <a:rPr lang="en-US" altLang="zh-CN" sz="2000"/>
              <a:t>cerr</a:t>
            </a:r>
            <a:r>
              <a:rPr lang="zh-CN" altLang="en-US" sz="2000"/>
              <a:t>可不经过缓冲区，直接向显示器输出信息。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E2DECE2-3E64-4C13-BDB9-877D2CD8E91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8305801" y="5867401"/>
            <a:ext cx="1700213" cy="536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32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 action="ppaction://hlinksldjump"/>
              </a:rPr>
              <a:t>Return</a:t>
            </a:r>
            <a:endParaRPr lang="en-US" altLang="zh-CN" sz="3200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2BDBD38C-0713-4BC7-AD93-CCF1D5949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52401"/>
            <a:ext cx="8763000" cy="6380163"/>
          </a:xfrm>
          <a:solidFill>
            <a:schemeClr val="bg2"/>
          </a:solidFill>
          <a:ln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class HugeInt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friend HugeInt operator+(const HugeInt &amp;, int);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public: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  HugeInteger( long = 0 ); // conversion/default constructor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  HugeInteger( const char * ); // copy constructor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private: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  short integer[ 40 ];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};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zh-CN" sz="1800">
              <a:solidFill>
                <a:schemeClr val="tx1"/>
              </a:solidFill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HugeInt operator+(const HugeInt &amp; add1, int add2)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	HugeInteger temp;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	value = add2;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	for(int index = 39 ; value != 0 &amp;&amp; index &gt;=0; index --)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	{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		……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		</a:t>
            </a:r>
            <a:r>
              <a:rPr lang="en-US" altLang="zh-CN" sz="1800">
                <a:solidFill>
                  <a:srgbClr val="FF0000"/>
                </a:solidFill>
              </a:rPr>
              <a:t>temp.interger[index] = add1.interger[index] + value%10;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		value /= 10;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		……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	}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Line 9">
            <a:extLst>
              <a:ext uri="{FF2B5EF4-FFF2-40B4-BE49-F238E27FC236}">
                <a16:creationId xmlns:a16="http://schemas.microsoft.com/office/drawing/2014/main" id="{43A188DA-9280-43D7-9077-9F9A4E3FAC44}"/>
              </a:ext>
            </a:extLst>
          </p:cNvPr>
          <p:cNvSpPr>
            <a:spLocks noChangeShapeType="1"/>
          </p:cNvSpPr>
          <p:nvPr/>
        </p:nvSpPr>
        <p:spPr bwMode="black">
          <a:xfrm>
            <a:off x="2209800" y="811213"/>
            <a:ext cx="51054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9C6B8F2-A315-46CF-8071-3AF9E0047FD8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193925" y="6188076"/>
            <a:ext cx="8064500" cy="341313"/>
          </a:xfrm>
          <a:prstGeom prst="rect">
            <a:avLst/>
          </a:prstGeom>
          <a:solidFill>
            <a:schemeClr val="bg2"/>
          </a:solidFill>
          <a:ln w="2857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error C2248: cannot access private member declared in class ‘</a:t>
            </a:r>
            <a:r>
              <a:rPr lang="en-US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HugeInt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'</a:t>
            </a:r>
            <a:endParaRPr lang="zh-CN" alt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69AC69-116F-4DD5-B246-122A82ED918D}"/>
              </a:ext>
            </a:extLst>
          </p:cNvPr>
          <p:cNvSpPr/>
          <p:nvPr/>
        </p:nvSpPr>
        <p:spPr>
          <a:xfrm>
            <a:off x="8991601" y="5562601"/>
            <a:ext cx="1343025" cy="479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sldjump"/>
              </a:rPr>
              <a:t>Return</a:t>
            </a:r>
            <a:endParaRPr lang="en-US" altLang="zh-CN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08DFC54-0573-4088-A07A-5A3E535F4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079500"/>
          </a:xfrm>
          <a:noFill/>
        </p:spPr>
        <p:txBody>
          <a:bodyPr/>
          <a:lstStyle/>
          <a:p>
            <a:pPr eaLnBrk="1" hangingPunct="1"/>
            <a:r>
              <a:rPr lang="en-US" altLang="zh-CN" sz="3600"/>
              <a:t>11.2 Fundamentals &amp; Restrictions</a:t>
            </a:r>
            <a:br>
              <a:rPr lang="en-US" altLang="zh-CN" sz="3600"/>
            </a:br>
            <a:r>
              <a:rPr lang="en-US" altLang="zh-CN" sz="3600"/>
              <a:t>                                                       </a:t>
            </a:r>
            <a:r>
              <a:rPr lang="en-US" altLang="zh-CN" sz="2800"/>
              <a:t>--- </a:t>
            </a:r>
            <a:r>
              <a:rPr lang="zh-CN" altLang="en-US" sz="2800"/>
              <a:t>需求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7045776-C21F-4468-8809-FB4A2B161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9"/>
            <a:ext cx="8410575" cy="4395787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目的：提高类代码的可用、可读性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/>
              <a:t>	HugeintA.add(HugeIntB)  vs		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/>
              <a:t>						HugeintA + HugeintB</a:t>
            </a:r>
          </a:p>
          <a:p>
            <a:pPr eaLnBrk="1" hangingPunct="1"/>
            <a:r>
              <a:rPr lang="zh-CN" altLang="en-US"/>
              <a:t>提高</a:t>
            </a:r>
            <a:r>
              <a:rPr lang="en-US" altLang="zh-CN"/>
              <a:t>C++</a:t>
            </a:r>
            <a:r>
              <a:rPr lang="zh-CN" altLang="en-US"/>
              <a:t>的可扩展性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特别适合于和数学相关的类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复数类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大整数类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>
            <a:extLst>
              <a:ext uri="{FF2B5EF4-FFF2-40B4-BE49-F238E27FC236}">
                <a16:creationId xmlns:a16="http://schemas.microsoft.com/office/drawing/2014/main" id="{38483756-F210-4C9A-93A4-A5BD69D6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3DFA4-93CF-4C0A-96C9-F2E7E306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1" y="1417639"/>
            <a:ext cx="8410575" cy="47466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kern="1200" dirty="0">
                <a:latin typeface="Times New Roman" pitchFamily="18" charset="0"/>
              </a:rPr>
              <a:t>数组名代表了数组的首地址，在作为函数的参数的时候，会自动退化为指针</a:t>
            </a:r>
            <a:endParaRPr lang="en-US" altLang="zh-CN" kern="120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kern="1200" dirty="0">
                <a:latin typeface="Times New Roman" pitchFamily="18" charset="0"/>
              </a:rPr>
              <a:t>是</a:t>
            </a:r>
            <a:r>
              <a:rPr lang="en-US" altLang="zh-CN" kern="1200" dirty="0">
                <a:latin typeface="Times New Roman" pitchFamily="18" charset="0"/>
              </a:rPr>
              <a:t>const</a:t>
            </a:r>
            <a:r>
              <a:rPr lang="zh-CN" altLang="en-US" kern="1200" dirty="0">
                <a:latin typeface="Times New Roman" pitchFamily="18" charset="0"/>
              </a:rPr>
              <a:t>类型的指针，不能用在赋值运算符的左侧</a:t>
            </a:r>
            <a:endParaRPr lang="en-US" altLang="zh-CN" kern="1200" dirty="0">
              <a:latin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name[20]; 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data;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name = &amp;data;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604C8030-0257-4827-A0BF-E3784C1F4B1B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962400"/>
            <a:ext cx="533400" cy="533400"/>
            <a:chOff x="960" y="3408"/>
            <a:chExt cx="336" cy="336"/>
          </a:xfrm>
        </p:grpSpPr>
        <p:sp>
          <p:nvSpPr>
            <p:cNvPr id="6" name="Line 16">
              <a:extLst>
                <a:ext uri="{FF2B5EF4-FFF2-40B4-BE49-F238E27FC236}">
                  <a16:creationId xmlns:a16="http://schemas.microsoft.com/office/drawing/2014/main" id="{254AEC75-7492-4D87-ABD2-3B9E5AA0EBED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960" y="3408"/>
              <a:ext cx="33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7" name="Line 17">
              <a:extLst>
                <a:ext uri="{FF2B5EF4-FFF2-40B4-BE49-F238E27FC236}">
                  <a16:creationId xmlns:a16="http://schemas.microsoft.com/office/drawing/2014/main" id="{4F86F9CD-97AA-47EF-999A-8BE78C8F602E}"/>
                </a:ext>
              </a:extLst>
            </p:cNvPr>
            <p:cNvSpPr>
              <a:spLocks noChangeShapeType="1"/>
            </p:cNvSpPr>
            <p:nvPr/>
          </p:nvSpPr>
          <p:spPr bwMode="black">
            <a:xfrm flipH="1">
              <a:off x="960" y="3408"/>
              <a:ext cx="33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69EA2E8-C2A8-4A66-B709-9B005F621C86}"/>
              </a:ext>
            </a:extLst>
          </p:cNvPr>
          <p:cNvSpPr/>
          <p:nvPr/>
        </p:nvSpPr>
        <p:spPr>
          <a:xfrm>
            <a:off x="8458201" y="5943601"/>
            <a:ext cx="1343025" cy="479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sldjump"/>
              </a:rPr>
              <a:t>Return</a:t>
            </a:r>
            <a:endParaRPr lang="en-US" altLang="zh-CN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C0202DE-E78A-4B0F-BA4B-7EDCA91B1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666F9D8-F8E8-4855-9CD3-A02FB7981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9"/>
            <a:ext cx="8410575" cy="3552825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拷贝构造函数 </a:t>
            </a:r>
            <a:r>
              <a:rPr lang="en-US" altLang="zh-CN"/>
              <a:t>Copy Constructor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/>
              <a:t>	int a = 10; //</a:t>
            </a:r>
            <a:r>
              <a:rPr lang="zh-CN" altLang="en-US"/>
              <a:t>初始化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/>
              <a:t>     </a:t>
            </a:r>
            <a:r>
              <a:rPr lang="en-US" altLang="zh-CN"/>
              <a:t>a = 100; //</a:t>
            </a:r>
            <a:r>
              <a:rPr lang="zh-CN" altLang="en-US"/>
              <a:t>赋值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/>
              <a:t>	Num b;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/>
              <a:t>	Num a = b; //</a:t>
            </a:r>
            <a:r>
              <a:rPr lang="zh-CN" altLang="en-US"/>
              <a:t>拷贝构造，调用拷贝构造函数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/>
              <a:t>	a = b; //</a:t>
            </a:r>
            <a:r>
              <a:rPr lang="zh-CN" altLang="en-US"/>
              <a:t>赋值</a:t>
            </a:r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19D19CA-329F-467E-BE7D-EB74ABB10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85508" name="Text Box 4">
            <a:extLst>
              <a:ext uri="{FF2B5EF4-FFF2-40B4-BE49-F238E27FC236}">
                <a16:creationId xmlns:a16="http://schemas.microsoft.com/office/drawing/2014/main" id="{4531F2AC-3B8E-4726-8E3E-D85453220DEE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905000" y="946150"/>
            <a:ext cx="5687776" cy="532761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class Num{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public: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Num(){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nums = new int[10];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for(int i=0; i&lt;10; i++) nums[i] = i;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void setvalue(int idx, int v){ nums[idx] = v; 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void print(){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cout &lt;&lt; nums &lt;&lt; ": ";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for(int i=0; i&lt;10; i++) cout &lt;&lt; nums[i] &lt;&lt; " ";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   cout &lt;&lt; endl;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~Num(){ delete [ ] nums; 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private: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1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*nums;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</p:txBody>
      </p:sp>
      <p:sp>
        <p:nvSpPr>
          <p:cNvPr id="1685510" name="Text Box 6">
            <a:extLst>
              <a:ext uri="{FF2B5EF4-FFF2-40B4-BE49-F238E27FC236}">
                <a16:creationId xmlns:a16="http://schemas.microsoft.com/office/drawing/2014/main" id="{EBBC9E7F-C624-4304-B86E-905ECAE07895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7550151" y="958851"/>
            <a:ext cx="2657475" cy="4043363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main()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Num a;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a.setvalue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(0, 100);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a.print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en-US" altLang="zh-CN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Num b = a;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b.print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en-US" altLang="zh-CN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return 0;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685511" name="Rectangle 7">
            <a:extLst>
              <a:ext uri="{FF2B5EF4-FFF2-40B4-BE49-F238E27FC236}">
                <a16:creationId xmlns:a16="http://schemas.microsoft.com/office/drawing/2014/main" id="{DE78FB36-97D4-414F-AB6D-9F386EC98D9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638800" y="5257801"/>
            <a:ext cx="4572000" cy="1532727"/>
          </a:xfrm>
          <a:prstGeom prst="rect">
            <a:avLst/>
          </a:prstGeom>
          <a:solidFill>
            <a:schemeClr val="bg2"/>
          </a:solidFill>
          <a:ln w="2857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00031090: 100 1 2 3 4 5 6 7 8 9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00031090: 100 1 2 3 4 5 6 7 8 9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685512" name="Picture 8">
            <a:extLst>
              <a:ext uri="{FF2B5EF4-FFF2-40B4-BE49-F238E27FC236}">
                <a16:creationId xmlns:a16="http://schemas.microsoft.com/office/drawing/2014/main" id="{ED037950-FA44-4616-9F77-25A9563F1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594351" y="2743201"/>
            <a:ext cx="48863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8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8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3">
            <a:extLst>
              <a:ext uri="{FF2B5EF4-FFF2-40B4-BE49-F238E27FC236}">
                <a16:creationId xmlns:a16="http://schemas.microsoft.com/office/drawing/2014/main" id="{F50EAA18-AD4A-4644-A742-A670A15F5A75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206625" y="990600"/>
            <a:ext cx="8418908" cy="5650778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8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4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sz="2000" b="1">
                <a:solidFill>
                  <a:schemeClr val="bg2"/>
                </a:solidFill>
                <a:latin typeface="Segoe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Segoe Light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class Num{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public: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…………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</a:t>
            </a:r>
            <a:r>
              <a:rPr lang="en-US" altLang="zh-CN">
                <a:solidFill>
                  <a:srgbClr val="FFFF00"/>
                </a:solidFill>
              </a:rPr>
              <a:t>Num (const Num &amp; n)</a:t>
            </a:r>
            <a:r>
              <a:rPr lang="en-US" altLang="zh-CN">
                <a:solidFill>
                  <a:schemeClr val="tx1"/>
                </a:solidFill>
              </a:rPr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    nums = new int[10];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    for(int i=0; i&lt;10; i++)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        nums[i] = n.nums[i];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    cout &lt;&lt; "Copy constructor called." &lt;&lt; endl;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…………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};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F84BC00-134E-498A-9D54-D7E3BD006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87557" name="Rectangle 5">
            <a:extLst>
              <a:ext uri="{FF2B5EF4-FFF2-40B4-BE49-F238E27FC236}">
                <a16:creationId xmlns:a16="http://schemas.microsoft.com/office/drawing/2014/main" id="{B452C1C9-4B22-4527-A5DB-2CDD7C24629A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562600" y="5181601"/>
            <a:ext cx="4724400" cy="1325563"/>
          </a:xfrm>
          <a:prstGeom prst="rect">
            <a:avLst/>
          </a:prstGeom>
          <a:solidFill>
            <a:schemeClr val="bg2"/>
          </a:solidFill>
          <a:ln w="2857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00031090: 100 1 2 3 4 5 6 7 8 9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Copy constructor called.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00031168: 100 1 2 3 4 5 6 7 8 9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2DC71FD5-8BB2-41FC-B814-BFB1E35B350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371600"/>
            <a:ext cx="7169150" cy="1219200"/>
            <a:chOff x="1056" y="864"/>
            <a:chExt cx="4516" cy="768"/>
          </a:xfrm>
        </p:grpSpPr>
        <p:sp>
          <p:nvSpPr>
            <p:cNvPr id="105478" name="Text Box 8">
              <a:extLst>
                <a:ext uri="{FF2B5EF4-FFF2-40B4-BE49-F238E27FC236}">
                  <a16:creationId xmlns:a16="http://schemas.microsoft.com/office/drawing/2014/main" id="{F094B496-7F7E-4B71-AE00-5F87207A9AFE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1872" y="864"/>
              <a:ext cx="370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8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4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sz="2000" b="1">
                  <a:solidFill>
                    <a:schemeClr val="bg2"/>
                  </a:solidFill>
                  <a:latin typeface="Segoe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Light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 2" panose="05020102010507070707" pitchFamily="18" charset="2"/>
                <a:buNone/>
              </a:pPr>
              <a:r>
                <a:rPr lang="zh-CN" altLang="en-US" sz="2400">
                  <a:solidFill>
                    <a:srgbClr val="FF00FF"/>
                  </a:solidFill>
                </a:rPr>
                <a:t>拷贝构造函数，参数为同类对象</a:t>
              </a:r>
              <a:r>
                <a:rPr lang="en-US" altLang="zh-CN" sz="2400">
                  <a:solidFill>
                    <a:srgbClr val="FF00FF"/>
                  </a:solidFill>
                </a:rPr>
                <a:t>const</a:t>
              </a:r>
              <a:r>
                <a:rPr lang="zh-CN" altLang="en-US" sz="2400">
                  <a:solidFill>
                    <a:srgbClr val="FF00FF"/>
                  </a:solidFill>
                </a:rPr>
                <a:t>引用</a:t>
              </a:r>
            </a:p>
          </p:txBody>
        </p:sp>
        <p:sp>
          <p:nvSpPr>
            <p:cNvPr id="1687561" name="Line 9">
              <a:extLst>
                <a:ext uri="{FF2B5EF4-FFF2-40B4-BE49-F238E27FC236}">
                  <a16:creationId xmlns:a16="http://schemas.microsoft.com/office/drawing/2014/main" id="{5ED80E87-782E-4224-A788-D321675C5732}"/>
                </a:ext>
              </a:extLst>
            </p:cNvPr>
            <p:cNvSpPr>
              <a:spLocks noChangeShapeType="1"/>
            </p:cNvSpPr>
            <p:nvPr/>
          </p:nvSpPr>
          <p:spPr bwMode="black">
            <a:xfrm flipV="1">
              <a:off x="1056" y="1152"/>
              <a:ext cx="2640" cy="48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8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55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D1DE8A71-62C5-49EB-9012-D53CCB76E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88579" name="Rectangle 3">
            <a:extLst>
              <a:ext uri="{FF2B5EF4-FFF2-40B4-BE49-F238E27FC236}">
                <a16:creationId xmlns:a16="http://schemas.microsoft.com/office/drawing/2014/main" id="{5E8F2243-7100-4C29-9E60-00172C9A7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9"/>
            <a:ext cx="8410575" cy="3989387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拷贝构造函数 </a:t>
            </a:r>
            <a:r>
              <a:rPr lang="en-US" altLang="zh-CN"/>
              <a:t>Copy Constructor</a:t>
            </a:r>
            <a:r>
              <a:rPr lang="zh-CN" altLang="en-US"/>
              <a:t>，被调用时机</a:t>
            </a:r>
            <a:r>
              <a:rPr lang="en-US" altLang="zh-CN"/>
              <a:t>:</a:t>
            </a:r>
          </a:p>
          <a:p>
            <a:pPr lvl="1" eaLnBrk="1" hangingPunct="1"/>
            <a:r>
              <a:rPr lang="zh-CN" altLang="en-US"/>
              <a:t>传值方式传递对象参数</a:t>
            </a:r>
            <a:r>
              <a:rPr lang="en-US" altLang="zh-CN"/>
              <a:t>	    Num (Num n){…}</a:t>
            </a:r>
            <a:endParaRPr lang="zh-CN" altLang="en-US"/>
          </a:p>
          <a:p>
            <a:pPr lvl="1" eaLnBrk="1" hangingPunct="1"/>
            <a:r>
              <a:rPr lang="zh-CN" altLang="en-US"/>
              <a:t>函数返回对象</a:t>
            </a:r>
            <a:r>
              <a:rPr lang="en-US" altLang="zh-CN"/>
              <a:t>			    Time Time::getTime();</a:t>
            </a:r>
            <a:endParaRPr lang="zh-CN" altLang="en-US"/>
          </a:p>
          <a:p>
            <a:pPr lvl="1" eaLnBrk="1" hangingPunct="1"/>
            <a:r>
              <a:rPr lang="zh-CN" altLang="en-US"/>
              <a:t>使用同类对象来初始化对象</a:t>
            </a:r>
            <a:r>
              <a:rPr lang="en-US" altLang="zh-CN"/>
              <a:t>	    Time t2 = t1;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举例：后两种情况混合使用</a:t>
            </a:r>
          </a:p>
          <a:p>
            <a:pPr lvl="1" eaLnBrk="1" hangingPunct="1"/>
            <a:endParaRPr lang="zh-CN" altLang="en-US"/>
          </a:p>
          <a:p>
            <a:pPr eaLnBrk="1" hangingPunct="1"/>
            <a:r>
              <a:rPr lang="zh-CN" altLang="en-US"/>
              <a:t>总结：当类中含有需要</a:t>
            </a:r>
            <a:r>
              <a:rPr lang="zh-CN" altLang="en-US">
                <a:solidFill>
                  <a:srgbClr val="FF0000"/>
                </a:solidFill>
              </a:rPr>
              <a:t>动态分配内存</a:t>
            </a:r>
            <a:r>
              <a:rPr lang="zh-CN" altLang="en-US"/>
              <a:t>的指针数据成员，应提供</a:t>
            </a:r>
            <a:r>
              <a:rPr lang="zh-CN" altLang="en-US">
                <a:solidFill>
                  <a:srgbClr val="FF0000"/>
                </a:solidFill>
              </a:rPr>
              <a:t>拷贝构造函数</a:t>
            </a:r>
            <a:r>
              <a:rPr lang="zh-CN" altLang="en-US"/>
              <a:t>并</a:t>
            </a:r>
            <a:r>
              <a:rPr lang="zh-CN" altLang="en-US">
                <a:solidFill>
                  <a:srgbClr val="FF0000"/>
                </a:solidFill>
              </a:rPr>
              <a:t>重载赋值运算符</a:t>
            </a:r>
            <a:r>
              <a:rPr lang="zh-CN" altLang="en-US"/>
              <a:t>，以避免缺省拷贝和赋值</a:t>
            </a:r>
            <a:r>
              <a:rPr lang="en-US" altLang="zh-CN"/>
              <a:t>.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B959A1DE-6FEC-4549-9372-6CD738DB8EC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8305801" y="5867401"/>
            <a:ext cx="1700213" cy="536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32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sldjump"/>
              </a:rPr>
              <a:t>Return</a:t>
            </a:r>
            <a:endParaRPr lang="en-US" altLang="zh-CN" sz="3200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8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68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8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8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68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19E0BDF-36D1-496D-8A5E-3ACA3AF57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079500"/>
          </a:xfrm>
          <a:noFill/>
        </p:spPr>
        <p:txBody>
          <a:bodyPr/>
          <a:lstStyle/>
          <a:p>
            <a:pPr eaLnBrk="1" hangingPunct="1"/>
            <a:r>
              <a:rPr lang="en-US" altLang="zh-CN" sz="3600"/>
              <a:t>11.2 </a:t>
            </a:r>
            <a:r>
              <a:rPr lang="en-US" altLang="zh-CN" sz="3200"/>
              <a:t>Fundamentals</a:t>
            </a:r>
            <a:r>
              <a:rPr lang="en-US" altLang="zh-CN" sz="3600"/>
              <a:t> &amp; Restrictions</a:t>
            </a:r>
            <a:br>
              <a:rPr lang="en-US" altLang="zh-CN" sz="3600"/>
            </a:br>
            <a:r>
              <a:rPr lang="en-US" altLang="zh-CN" sz="3600"/>
              <a:t>                                                       </a:t>
            </a:r>
            <a:r>
              <a:rPr lang="en-US" altLang="zh-CN" sz="2800"/>
              <a:t>--- </a:t>
            </a:r>
            <a:r>
              <a:rPr lang="zh-CN" altLang="en-US" sz="2800"/>
              <a:t>语法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CFDFEE3A-4DE4-42DA-85D9-96A5A1B5B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417639"/>
            <a:ext cx="8410575" cy="5068887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运算符重载只是一种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语法上的方便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，也就是说它只是另一种函数调用的方式。区别：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定义方式</a:t>
            </a:r>
          </a:p>
          <a:p>
            <a:pPr lvl="1" eaLnBrk="1" hangingPunct="1"/>
            <a:r>
              <a:rPr lang="zh-CN" altLang="en-US"/>
              <a:t>调用方式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定义重载的运算符</a:t>
            </a:r>
            <a:r>
              <a:rPr lang="en-US" altLang="zh-CN"/>
              <a:t>(</a:t>
            </a:r>
            <a:r>
              <a:rPr lang="zh-CN" altLang="en-US"/>
              <a:t>可视为特殊函数</a:t>
            </a:r>
            <a:r>
              <a:rPr lang="en-US" altLang="zh-CN"/>
              <a:t>)</a:t>
            </a:r>
            <a:r>
              <a:rPr lang="zh-CN" altLang="en-US"/>
              <a:t>就像定义函数</a:t>
            </a:r>
            <a:r>
              <a:rPr lang="en-US" altLang="zh-CN"/>
              <a:t>(</a:t>
            </a:r>
            <a:r>
              <a:rPr lang="zh-CN" altLang="en-US"/>
              <a:t>全局</a:t>
            </a:r>
            <a:r>
              <a:rPr lang="en-US" altLang="zh-CN"/>
              <a:t>/</a:t>
            </a:r>
            <a:r>
              <a:rPr lang="zh-CN" altLang="en-US"/>
              <a:t>成员</a:t>
            </a:r>
            <a:r>
              <a:rPr lang="en-US" altLang="zh-CN"/>
              <a:t>)</a:t>
            </a:r>
            <a:r>
              <a:rPr lang="zh-CN" altLang="en-US"/>
              <a:t>，区别是该函数的名称是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/>
              <a:t>				</a:t>
            </a:r>
            <a:r>
              <a:rPr lang="en-US" altLang="zh-CN">
                <a:solidFill>
                  <a:srgbClr val="FF0000"/>
                </a:solidFill>
              </a:rPr>
              <a:t>operator</a:t>
            </a:r>
            <a:r>
              <a:rPr lang="en-US" altLang="zh-CN">
                <a:solidFill>
                  <a:srgbClr val="0066FF"/>
                </a:solidFill>
              </a:rPr>
              <a:t>@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/>
              <a:t>	</a:t>
            </a:r>
            <a:r>
              <a:rPr lang="zh-CN" altLang="en-US"/>
              <a:t>其中</a:t>
            </a:r>
            <a:r>
              <a:rPr lang="en-US" altLang="zh-CN">
                <a:solidFill>
                  <a:srgbClr val="FF0000"/>
                </a:solidFill>
              </a:rPr>
              <a:t>operator</a:t>
            </a:r>
            <a:r>
              <a:rPr lang="zh-CN" altLang="en-US"/>
              <a:t>是关键词，</a:t>
            </a:r>
            <a:r>
              <a:rPr lang="en-US" altLang="zh-CN">
                <a:solidFill>
                  <a:srgbClr val="0066FF"/>
                </a:solidFill>
              </a:rPr>
              <a:t>@</a:t>
            </a:r>
            <a:r>
              <a:rPr lang="zh-CN" altLang="en-US"/>
              <a:t>是被重载的运算符，如：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/>
              <a:t>		HugeInt </a:t>
            </a:r>
            <a:r>
              <a:rPr lang="en-US" altLang="zh-CN">
                <a:solidFill>
                  <a:srgbClr val="FF0000"/>
                </a:solidFill>
              </a:rPr>
              <a:t>operator</a:t>
            </a:r>
            <a:r>
              <a:rPr lang="en-US" altLang="zh-CN">
                <a:solidFill>
                  <a:srgbClr val="0066FF"/>
                </a:solidFill>
              </a:rPr>
              <a:t>+</a:t>
            </a:r>
            <a:r>
              <a:rPr lang="en-US" altLang="zh-CN"/>
              <a:t>(const HugeInt&amp; a);</a:t>
            </a:r>
            <a:endParaRPr lang="zh-CN" altLang="en-US"/>
          </a:p>
        </p:txBody>
      </p:sp>
      <p:sp>
        <p:nvSpPr>
          <p:cNvPr id="1660932" name="Rectangle 4">
            <a:extLst>
              <a:ext uri="{FF2B5EF4-FFF2-40B4-BE49-F238E27FC236}">
                <a16:creationId xmlns:a16="http://schemas.microsoft.com/office/drawing/2014/main" id="{C6F5685C-3C96-4701-A29F-BE9703FE8F75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079835" y="4789135"/>
            <a:ext cx="184731" cy="480131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6/13/2006 4:09:55 PM&quot;&gt;&lt;Slide id=&quot;305&quot; dur=&quot;3.844&quot; bld=&quot;INVLD&quot;/&gt;&lt;Slide id=&quot;306&quot; dur=&quot;1493.531&quot;/&gt;&lt;Slide id=&quot;314&quot; dur=&quot;90.672&quot;/&gt;&lt;Slide id=&quot;490&quot; dur=&quot;109.203&quot;/&gt;&lt;Slide id=&quot;530&quot; dur=&quot;111.938&quot;/&gt;&lt;Slide id=&quot;529&quot; dur=&quot;410.421&quot;/&gt;&lt;Slide id=&quot;522&quot; dur=&quot;139.422&quot;/&gt;&lt;Slide id=&quot;491&quot; dur=&quot;217.266&quot;/&gt;&lt;Slide id=&quot;524&quot; dur=&quot;119.906&quot; bld=&quot;|1|1|1|1|1|1&quot;/&gt;&lt;Slide id=&quot;526&quot; dur=&quot;18.453&quot;/&gt;&lt;Slide id=&quot;527&quot; dur=&quot;20.094&quot;/&gt;&lt;Slide id=&quot;525&quot; dur=&quot;43.234&quot;/&gt;&lt;Slide id=&quot;554&quot; dur=&quot;2.329&quot; bld=&quot;|1&quot;/&gt;&lt;Slide id=&quot;493&quot; dur=&quot;243.203&quot; bld=&quot;|1|1|1|1|1|1|1&quot;/&gt;&lt;Slide id=&quot;497&quot; dur=&quot;14.312&quot;/&gt;&lt;Slide id=&quot;498&quot; dur=&quot;31.688&quot;/&gt;&lt;Slide id=&quot;494&quot; dur=&quot;8&quot;/&gt;&lt;Slide id=&quot;536&quot; dur=&quot;15.687&quot; bld=&quot;|1.3&quot;/&gt;&lt;Slide id=&quot;538&quot; dur=&quot;65.547&quot; bld=&quot;|1.4|28|18.2|16.5&quot;/&gt;&lt;Slide id=&quot;549&quot; dur=&quot;86.094&quot;/&gt;&lt;Slide id=&quot;548&quot; dur=&quot;59.89&quot; bld=&quot;|1.8|1.2|1.2|1.2&quot;/&gt;&lt;Slide id=&quot;556&quot; dur=&quot;84.813&quot; bld=&quot;|.5&quot;/&gt;&lt;Slide id=&quot;503&quot; dur=&quot;181.609&quot; bld=&quot;|.5|1|1|1|1|1&quot;/&gt;&lt;Slide id=&quot;552&quot; dur=&quot;190.922&quot;/&gt;&lt;Slide id=&quot;550&quot; dur=&quot;93.922&quot;/&gt;&lt;Slide id=&quot;551&quot; dur=&quot;89.578&quot;/&gt;&lt;Slide id=&quot;565&quot; dur=&quot;67.25&quot;/&gt;&lt;Slide id=&quot;561&quot; dur=&quot;37.25&quot;/&gt;&lt;Slide id=&quot;567&quot; dur=&quot;71.86&quot;/&gt;&lt;Slide id=&quot;546&quot; dur=&quot;81.343&quot;/&gt;&lt;Slide id=&quot;562&quot; dur=&quot;132.141&quot; bld=&quot;|34.6|11.2|1.1|29.3|36.1|2.3|12.6&quot;/&gt;&lt;Slide id=&quot;564&quot; dur=&quot;79.453&quot;/&gt;&lt;Slide id=&quot;563&quot; dur=&quot;162.797&quot;/&gt;&lt;Slide id=&quot;557&quot; dur=&quot;1056.219&quot; bld=&quot;|.5&quot;/&gt;&lt;Slide id=&quot;508&quot; dur=&quot;37.515&quot; bld=&quot;|.5|1|1|1|1&quot;/&gt;&lt;Slide id=&quot;512&quot; dur=&quot;5.453&quot;/&gt;&lt;Slide id=&quot;513&quot; dur=&quot;4.704&quot;/&gt;&lt;Slide id=&quot;514&quot; dur=&quot;19.312&quot;/&gt;&lt;Slide id=&quot;509&quot; dur=&quot;2.344&quot;/&gt;&lt;Slide id=&quot;517&quot; dur=&quot;1.515&quot;/&gt;&lt;Slide id=&quot;519&quot; dur=&quot;59.016&quot;/&gt;&lt;Slide id=&quot;477&quot; dur=&quot;2.125&quot;/&gt;&lt;Slide id=&quot;558&quot; dur=&quot;1.766&quot;/&gt;&lt;Slide id=&quot;547&quot; dur=&quot;29.234&quot;/&gt;&lt;Slide id=&quot;312&quot; dur=&quot;8.984&quot;/&gt;&lt;Slide id=&quot;560&quot; dur=&quot;4.844&quot;/&gt;&lt;Slide id=&quot;559&quot; dur=&quot;40.094&quot;/&gt;&lt;/Timings&gt;&lt;/WMTools&gt;"/>
</p:tagLst>
</file>

<file path=ppt/theme/theme1.xml><?xml version="1.0" encoding="utf-8"?>
<a:theme xmlns:a="http://schemas.openxmlformats.org/drawingml/2006/main" name="2_TechEd06_Template">
  <a:themeElements>
    <a:clrScheme name="2_TechEd06_Template 3">
      <a:dk1>
        <a:srgbClr val="000000"/>
      </a:dk1>
      <a:lt1>
        <a:srgbClr val="FFFFFF"/>
      </a:lt1>
      <a:dk2>
        <a:srgbClr val="30237F"/>
      </a:dk2>
      <a:lt2>
        <a:srgbClr val="FFB601"/>
      </a:lt2>
      <a:accent1>
        <a:srgbClr val="F7E993"/>
      </a:accent1>
      <a:accent2>
        <a:srgbClr val="96CF63"/>
      </a:accent2>
      <a:accent3>
        <a:srgbClr val="ADACC0"/>
      </a:accent3>
      <a:accent4>
        <a:srgbClr val="DADADA"/>
      </a:accent4>
      <a:accent5>
        <a:srgbClr val="FAF2C8"/>
      </a:accent5>
      <a:accent6>
        <a:srgbClr val="87BB59"/>
      </a:accent6>
      <a:hlink>
        <a:srgbClr val="66FFFF"/>
      </a:hlink>
      <a:folHlink>
        <a:srgbClr val="F98239"/>
      </a:folHlink>
    </a:clrScheme>
    <a:fontScheme name="2_TechEd06_Template">
      <a:majorFont>
        <a:latin typeface="Segoe"/>
        <a:ea typeface="宋体"/>
        <a:cs typeface="Times New Roman"/>
      </a:majorFont>
      <a:minorFont>
        <a:latin typeface="Sego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chemeClr val="tx2"/>
          </a:buClr>
          <a:buSzPct val="85000"/>
          <a:buFont typeface="Wingdings 2" pitchFamily="18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chemeClr val="tx2"/>
          </a:buClr>
          <a:buSzPct val="85000"/>
          <a:buFont typeface="Wingdings 2" pitchFamily="18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</a:lnDef>
  </a:objectDefaults>
  <a:extraClrSchemeLst>
    <a:extraClrScheme>
      <a:clrScheme name="2_TechEd06_Template 1">
        <a:dk1>
          <a:srgbClr val="000000"/>
        </a:dk1>
        <a:lt1>
          <a:srgbClr val="FFFFFF"/>
        </a:lt1>
        <a:dk2>
          <a:srgbClr val="30237F"/>
        </a:dk2>
        <a:lt2>
          <a:srgbClr val="FFB601"/>
        </a:lt2>
        <a:accent1>
          <a:srgbClr val="F7E993"/>
        </a:accent1>
        <a:accent2>
          <a:srgbClr val="96CF63"/>
        </a:accent2>
        <a:accent3>
          <a:srgbClr val="ADACC0"/>
        </a:accent3>
        <a:accent4>
          <a:srgbClr val="DADADA"/>
        </a:accent4>
        <a:accent5>
          <a:srgbClr val="FAF2C8"/>
        </a:accent5>
        <a:accent6>
          <a:srgbClr val="87BB59"/>
        </a:accent6>
        <a:hlink>
          <a:srgbClr val="0099FF"/>
        </a:hlink>
        <a:folHlink>
          <a:srgbClr val="F9823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chEd06_Template 2">
        <a:dk1>
          <a:srgbClr val="000000"/>
        </a:dk1>
        <a:lt1>
          <a:srgbClr val="FFFFFF"/>
        </a:lt1>
        <a:dk2>
          <a:srgbClr val="30237F"/>
        </a:dk2>
        <a:lt2>
          <a:srgbClr val="FFB601"/>
        </a:lt2>
        <a:accent1>
          <a:srgbClr val="F7E993"/>
        </a:accent1>
        <a:accent2>
          <a:srgbClr val="96CF63"/>
        </a:accent2>
        <a:accent3>
          <a:srgbClr val="ADACC0"/>
        </a:accent3>
        <a:accent4>
          <a:srgbClr val="DADADA"/>
        </a:accent4>
        <a:accent5>
          <a:srgbClr val="FAF2C8"/>
        </a:accent5>
        <a:accent6>
          <a:srgbClr val="87BB59"/>
        </a:accent6>
        <a:hlink>
          <a:srgbClr val="33CCFF"/>
        </a:hlink>
        <a:folHlink>
          <a:srgbClr val="F9823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chEd06_Template 3">
        <a:dk1>
          <a:srgbClr val="000000"/>
        </a:dk1>
        <a:lt1>
          <a:srgbClr val="FFFFFF"/>
        </a:lt1>
        <a:dk2>
          <a:srgbClr val="30237F"/>
        </a:dk2>
        <a:lt2>
          <a:srgbClr val="FFB601"/>
        </a:lt2>
        <a:accent1>
          <a:srgbClr val="F7E993"/>
        </a:accent1>
        <a:accent2>
          <a:srgbClr val="96CF63"/>
        </a:accent2>
        <a:accent3>
          <a:srgbClr val="ADACC0"/>
        </a:accent3>
        <a:accent4>
          <a:srgbClr val="DADADA"/>
        </a:accent4>
        <a:accent5>
          <a:srgbClr val="FAF2C8"/>
        </a:accent5>
        <a:accent6>
          <a:srgbClr val="87BB59"/>
        </a:accent6>
        <a:hlink>
          <a:srgbClr val="66FFFF"/>
        </a:hlink>
        <a:folHlink>
          <a:srgbClr val="F9823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chEd06_Template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E75C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33775</TotalTime>
  <Words>7208</Words>
  <Application>Microsoft Office PowerPoint</Application>
  <PresentationFormat>宽屏</PresentationFormat>
  <Paragraphs>1240</Paragraphs>
  <Slides>84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6" baseType="lpstr">
      <vt:lpstr>Segoe</vt:lpstr>
      <vt:lpstr>宋体</vt:lpstr>
      <vt:lpstr>Arial</vt:lpstr>
      <vt:lpstr>Times New Roman</vt:lpstr>
      <vt:lpstr>Wingdings 2</vt:lpstr>
      <vt:lpstr>Segoe Light</vt:lpstr>
      <vt:lpstr>Symbol</vt:lpstr>
      <vt:lpstr>Segoe Semibold</vt:lpstr>
      <vt:lpstr>Wingdings</vt:lpstr>
      <vt:lpstr>Goudy Sans Book</vt:lpstr>
      <vt:lpstr>2_TechEd06_Template</vt:lpstr>
      <vt:lpstr>Microsoft Word 97 - 2003 文档</vt:lpstr>
      <vt:lpstr>Chapter  11</vt:lpstr>
      <vt:lpstr>OBJECTIVES</vt:lpstr>
      <vt:lpstr>Topics</vt:lpstr>
      <vt:lpstr>11.1 Introduction</vt:lpstr>
      <vt:lpstr>11.1 Introduction</vt:lpstr>
      <vt:lpstr>11.1 Introduction</vt:lpstr>
      <vt:lpstr>Topics</vt:lpstr>
      <vt:lpstr>11.2 Fundamentals &amp; Restrictions                                                        --- 需求</vt:lpstr>
      <vt:lpstr>11.2 Fundamentals &amp; Restrictions                                                        --- 语法</vt:lpstr>
      <vt:lpstr>11.2 Fundamentals &amp; Restrictions                                                        --- 语法</vt:lpstr>
      <vt:lpstr>11.2 Fundamentals &amp; Restrictions                                                        --- 限制</vt:lpstr>
      <vt:lpstr>11.2 Fundamentals &amp; Restrictions                                                        --- 限制</vt:lpstr>
      <vt:lpstr>11.2 Fundamentals &amp; Restrictions                                                        --- 限制</vt:lpstr>
      <vt:lpstr>11.2 Fundamentals &amp; Restrictions                                           --- 限制 continue</vt:lpstr>
      <vt:lpstr>Topics</vt:lpstr>
      <vt:lpstr>11.3 Operator Functions as Class Members vs. Global Functions</vt:lpstr>
      <vt:lpstr>11.3 Operator Functions as Class Members vs. Global Functions</vt:lpstr>
      <vt:lpstr>11.3 Operator Functions as Class Members vs. Global Functions (对比)</vt:lpstr>
      <vt:lpstr>11.3 Operator Functions as Class Members vs. Global Functions</vt:lpstr>
      <vt:lpstr>11.3 Operator Functions as Class Members vs. Global Functions                                  --- 设计原则</vt:lpstr>
      <vt:lpstr>Topics</vt:lpstr>
      <vt:lpstr>PowerPoint 演示文稿</vt:lpstr>
      <vt:lpstr>11.4 Overloading Stream Insertion and Stream Extraction Operators</vt:lpstr>
      <vt:lpstr>11.4 Overloading Stream Insertion and Stream Extraction Operators</vt:lpstr>
      <vt:lpstr>11.4 Overloading Stream Insertion and Stream Extraction Operators</vt:lpstr>
      <vt:lpstr>Topics</vt:lpstr>
      <vt:lpstr>11.5 Overloading Unary Operators</vt:lpstr>
      <vt:lpstr>11.5 Overloading Unary Operators</vt:lpstr>
      <vt:lpstr>Topics</vt:lpstr>
      <vt:lpstr>11.6 Overloading Binary Operators</vt:lpstr>
      <vt:lpstr>11.6 Overloading Binary Operators</vt:lpstr>
      <vt:lpstr>Topics</vt:lpstr>
      <vt:lpstr>需求分析</vt:lpstr>
      <vt:lpstr>PowerPoint 演示文稿</vt:lpstr>
      <vt:lpstr>PowerPoint 演示文稿</vt:lpstr>
      <vt:lpstr>PowerPoint 演示文稿</vt:lpstr>
      <vt:lpstr>PowerPoint 演示文稿</vt:lpstr>
      <vt:lpstr>总结</vt:lpstr>
      <vt:lpstr>总结——进一步讨论</vt:lpstr>
      <vt:lpstr>总结</vt:lpstr>
      <vt:lpstr>Topics</vt:lpstr>
      <vt:lpstr>11.8 Converting between types(类型转换)</vt:lpstr>
      <vt:lpstr>PowerPoint 演示文稿</vt:lpstr>
      <vt:lpstr>11.8 Converting between types(类型转换)</vt:lpstr>
      <vt:lpstr>11.8 Converting between types(类型转换)</vt:lpstr>
      <vt:lpstr>11.8 Converting between types(类型转换)</vt:lpstr>
      <vt:lpstr>PowerPoint 演示文稿</vt:lpstr>
      <vt:lpstr>11.8 Converting between types(类型转换)</vt:lpstr>
      <vt:lpstr>Topics</vt:lpstr>
      <vt:lpstr>需求：实现一个String类，对字符串操作</vt:lpstr>
      <vt:lpstr>PowerPoint 演示文稿</vt:lpstr>
      <vt:lpstr>PowerPoint 演示文稿</vt:lpstr>
      <vt:lpstr>PowerPoint 演示文稿</vt:lpstr>
      <vt:lpstr>PowerPoint 演示文稿</vt:lpstr>
      <vt:lpstr>11.9 Case Study: String Class</vt:lpstr>
      <vt:lpstr>PowerPoint 演示文稿</vt:lpstr>
      <vt:lpstr>PowerPoint 演示文稿</vt:lpstr>
      <vt:lpstr>PowerPoint 演示文稿</vt:lpstr>
      <vt:lpstr>11.9 Case Study: String Class</vt:lpstr>
      <vt:lpstr>11.9 Case Study: String Class</vt:lpstr>
      <vt:lpstr>PowerPoint 演示文稿</vt:lpstr>
      <vt:lpstr>PowerPoint 演示文稿</vt:lpstr>
      <vt:lpstr>Topics</vt:lpstr>
      <vt:lpstr>11.10 Standard Library Class string(自学，同String的区别)</vt:lpstr>
      <vt:lpstr>PowerPoint 演示文稿</vt:lpstr>
      <vt:lpstr>Topics</vt:lpstr>
      <vt:lpstr>11.11 Overloading ++ and – –</vt:lpstr>
      <vt:lpstr>11.11 Overloading ++ and – –</vt:lpstr>
      <vt:lpstr>11.11 Overloading ++ and – –</vt:lpstr>
      <vt:lpstr>PowerPoint 演示文稿</vt:lpstr>
      <vt:lpstr>PowerPoint 演示文稿</vt:lpstr>
      <vt:lpstr>PowerPoint 演示文稿</vt:lpstr>
      <vt:lpstr>Topics</vt:lpstr>
      <vt:lpstr>Summary</vt:lpstr>
      <vt:lpstr>Summary</vt:lpstr>
      <vt:lpstr>PowerPoint 演示文稿</vt:lpstr>
      <vt:lpstr>PowerPoint 演示文稿</vt:lpstr>
      <vt:lpstr>补充：cout和cerr的区别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Chapter11</dc:title>
  <dc:subject>程序设计基础及语言</dc:subject>
  <dc:creator>yangming</dc:creator>
  <cp:lastModifiedBy>涂山月</cp:lastModifiedBy>
  <cp:revision>8705</cp:revision>
  <dcterms:created xsi:type="dcterms:W3CDTF">2006-03-28T01:02:01Z</dcterms:created>
  <dcterms:modified xsi:type="dcterms:W3CDTF">2018-05-15T00:15:27Z</dcterms:modified>
</cp:coreProperties>
</file>