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1"/>
  </p:notesMasterIdLst>
  <p:handoutMasterIdLst>
    <p:handoutMasterId r:id="rId82"/>
  </p:handoutMasterIdLst>
  <p:sldIdLst>
    <p:sldId id="348" r:id="rId2"/>
    <p:sldId id="347" r:id="rId3"/>
    <p:sldId id="351" r:id="rId4"/>
    <p:sldId id="259" r:id="rId5"/>
    <p:sldId id="268" r:id="rId6"/>
    <p:sldId id="352" r:id="rId7"/>
    <p:sldId id="260" r:id="rId8"/>
    <p:sldId id="270" r:id="rId9"/>
    <p:sldId id="271" r:id="rId10"/>
    <p:sldId id="272" r:id="rId11"/>
    <p:sldId id="274" r:id="rId12"/>
    <p:sldId id="264" r:id="rId13"/>
    <p:sldId id="265" r:id="rId14"/>
    <p:sldId id="266" r:id="rId15"/>
    <p:sldId id="267" r:id="rId16"/>
    <p:sldId id="428" r:id="rId17"/>
    <p:sldId id="429" r:id="rId18"/>
    <p:sldId id="430" r:id="rId19"/>
    <p:sldId id="431" r:id="rId20"/>
    <p:sldId id="432" r:id="rId21"/>
    <p:sldId id="433" r:id="rId22"/>
    <p:sldId id="353" r:id="rId23"/>
    <p:sldId id="349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57" r:id="rId51"/>
    <p:sldId id="358" r:id="rId52"/>
    <p:sldId id="303" r:id="rId53"/>
    <p:sldId id="355" r:id="rId54"/>
    <p:sldId id="356" r:id="rId55"/>
    <p:sldId id="362" r:id="rId56"/>
    <p:sldId id="359" r:id="rId57"/>
    <p:sldId id="434" r:id="rId58"/>
    <p:sldId id="435" r:id="rId59"/>
    <p:sldId id="436" r:id="rId60"/>
    <p:sldId id="304" r:id="rId61"/>
    <p:sldId id="305" r:id="rId62"/>
    <p:sldId id="308" r:id="rId63"/>
    <p:sldId id="309" r:id="rId64"/>
    <p:sldId id="350" r:id="rId65"/>
    <p:sldId id="311" r:id="rId66"/>
    <p:sldId id="312" r:id="rId67"/>
    <p:sldId id="313" r:id="rId68"/>
    <p:sldId id="314" r:id="rId69"/>
    <p:sldId id="315" r:id="rId70"/>
    <p:sldId id="328" r:id="rId71"/>
    <p:sldId id="329" r:id="rId72"/>
    <p:sldId id="330" r:id="rId73"/>
    <p:sldId id="335" r:id="rId74"/>
    <p:sldId id="336" r:id="rId75"/>
    <p:sldId id="337" r:id="rId76"/>
    <p:sldId id="338" r:id="rId77"/>
    <p:sldId id="339" r:id="rId78"/>
    <p:sldId id="340" r:id="rId79"/>
    <p:sldId id="361" r:id="rId80"/>
  </p:sldIdLst>
  <p:sldSz cx="12192000" cy="6858000"/>
  <p:notesSz cx="6669088" cy="9928225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B00"/>
    <a:srgbClr val="00CC00"/>
    <a:srgbClr val="2359FB"/>
    <a:srgbClr val="2359F4"/>
    <a:srgbClr val="000099"/>
    <a:srgbClr val="FF0000"/>
    <a:srgbClr val="FF33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5" autoAdjust="0"/>
    <p:restoredTop sz="74614" autoAdjust="0"/>
  </p:normalViewPr>
  <p:slideViewPr>
    <p:cSldViewPr>
      <p:cViewPr varScale="1">
        <p:scale>
          <a:sx n="119" d="100"/>
          <a:sy n="119" d="100"/>
        </p:scale>
        <p:origin x="48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1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30381CA-D204-4C43-BF4D-73F83728113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8100" y="750888"/>
            <a:ext cx="6594475" cy="37099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42831E7-F83F-4BE2-98B6-2650CF61B3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3851" tIns="46102" rIns="93851" bIns="46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7BE4569-FA3B-4585-8CEF-D332553E8E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EBDE426-64C0-4DB3-B404-932494757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0322CDF-F764-4F71-8E84-CBC3B3C9A6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6DB572CB-B9D2-48B8-9E61-22035C2C2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6263CA53-4B3A-4ECD-BDC6-223386208A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8FAA182-1F47-4369-BD7E-22FF48DB0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64BA80F-266F-4650-AD68-A5D0DAE410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33411F5-DD38-445C-B843-8ADA6CAF8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F6D4464-4AEE-4E94-B548-42C2D7556C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90D61AE-25A0-411D-87DE-963066D3C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61E181B-8EBE-4281-AB9B-95EBF8042D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93A8C46-4C56-435F-B1DC-25062E6EE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FF5D04F9-A6D1-4244-888B-80D67B2D5E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386837F-C6E5-4EFB-A396-940DE7A6F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EDA810D-38D4-45C7-8B02-985F1B55A1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8484401-143D-458B-9337-C641EB5AC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767054C5-36A9-4BD8-B61C-6D7DE86C5C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4B8F4420-CE89-444F-BCCA-1CD5BB1CD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52BC65D-E218-4074-BE28-6EC4F0323E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E65365A-9DF4-4B30-9D5E-3084FBA84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B180E38-184E-46C5-B897-16797771C1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742DA0E-9BA8-481D-8268-690E1477B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F96F0E4-31FB-4F39-A51F-F8E05C5815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AFC0973-B3A9-43E7-88F7-B0AA7F012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5D357CE-89C7-4F73-8DFA-0FD1B140A8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77207C7-3837-47A4-A85B-F22453A1C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1C9AF4F-E4D6-4F83-B3CB-99417CC788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EC02248-EDAC-442A-B94A-E8213A4E2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AA6BEF4-CAF7-40D3-BDCB-64276187AE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23E8BFC-E1F6-4453-98BF-37D3BD2D6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3C65B25-CCB0-4A6C-940A-7E1767DD23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733AE21-335F-4E75-A91B-3E5BD4096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467DC3-AB8D-416D-B51E-98DE9F84C4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DF8661E-4A5C-4FD9-9C37-0ECD6BC87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9706707-B63F-465D-84B3-BEFD4749F1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DC6D1696-52AB-4C4B-8840-471891003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5924885-1523-487B-9266-D797F129F2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C4D40A9-A45F-4811-ABD5-761FC0760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C05C4307-3102-42F0-8B0D-E0C2F9DC67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1E4C5ED5-A398-4604-93EF-068C3056B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9397BB2-A1A0-45FA-9B9D-CF04482206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3C29976-C271-4434-A737-BC7B8D576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BC7B5BA-FBAA-45B2-95AB-0F88D2CB02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57125D0-37DE-4C5C-AE8C-28FC65A3B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3F0FA8A-66B4-46DC-9BCE-8D70B07D6F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1DB1D2E-1853-4E7C-93DB-F6A09F937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CEA7A0F4-BF09-4DB9-A6D0-39DB4C1B03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0F57D35-821B-481B-BDA1-7C8E960DB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D709FE1D-1DA3-4CCE-AC38-7473984C0C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C2A33C43-743E-4933-B1DF-431EB02BB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DD26F6F0-DCAD-49A9-BD02-6F781F34B4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888D9687-B152-441B-BE83-B21898E8E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EDEE3AA0-279D-4852-AA23-72FA18E45D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DB6D9B74-9607-4C23-A4EE-E91F817A9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85E665F-E42F-43A4-BE7A-D94C00564D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8AED9B8C-CC17-4AE3-A527-7C9BE3B9C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45D7F1EB-D25F-42DE-B037-C1B9A8D747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3FA882C-3703-4436-A0A2-39D61AB8E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8587D3A-C1F9-4A49-8911-1CB92A0B04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1D7A2190-A5D9-4531-9FEA-3697E7BE1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A2D9B4B-78C8-4ADE-A1FD-987BBB230F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F6B6D01-4D8D-4DAB-95F1-54A580F7F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8751EA55-541E-4450-897F-D4ED6C4EB7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1AA35C8E-1FD1-41A8-9871-88AFB69D6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0EA6245-7B12-4FB8-B41D-174261306C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F2CBBA0-1276-4287-9C2F-A7C384ABB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E40FD19-4F2A-4EAB-A599-0AAE2739E3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95FA959-B2E8-4598-9F4B-455F18F30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E7CB8045-5474-4A56-8169-F9C0BDBAD8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DFA0FC17-58CE-4773-882B-E6002AFFC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0267667-947C-4C0D-9945-4C7E43219E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D64C128-BC72-41B5-8992-FBF272FFF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5E9D6AEA-F50C-48DF-BCF7-C62678FA81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90ABA13F-EC1C-4AF9-80F0-579C57FF8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1BE8F3FE-13A6-4A05-ACBA-B1460C8FD1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CD781707-1487-4E67-ABAD-04F963C85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FF25FC3A-0634-42E1-AB79-E8ED646EB6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09124D5-034D-4115-B272-6C54E6DE6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DFF89170-08E9-453C-B160-D4EBD8FBCC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45F61F22-4016-4569-B859-5247A3DF1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C9F53A7B-37CA-4D33-89CE-4764E4798C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E9D6B18-4129-458A-A985-3B89E1FB8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6D18F39-7B9E-49C8-A19E-ED00F12DEF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E3AC5F6D-D3B6-48CC-B397-17E6AEB4F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7893A4F8-C3EA-49D0-A0B3-8B299CA5D5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35B0F78D-4686-4112-8929-8E93800AB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ECDF8A2-060B-46AC-B805-5CA36EF30B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E8E6D739-D8D5-4AE4-B4FB-CE541AF75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2ED2FF1-B2C1-4297-B294-8CCD937B52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5F880BF-0556-4033-89FB-97379EDB4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EFD963D7-BB20-4948-A448-63A62AA942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58CDF238-9052-41FF-A7A0-F531C48B8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7B5831EB-6182-441A-BFCF-E354197842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86D4D24E-EAB6-4ED3-94FC-50CF39659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71B2D6A4-853A-478E-82A4-0BC381EDE7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CBE79CBF-80E4-4A3F-8E8C-2B98817E7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92DCC733-F49A-4590-83BB-1ADCFE1C016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B231E2-32C6-475D-9A0E-AD263826A4C6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1C632A30-83C2-4F56-965A-8AEE50A382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863BF041-BC97-41F6-8C58-1B7C2CAC4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0C2F56EF-DC25-40C6-92C4-99B1DC91CC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7C2A0D-FE84-490B-A407-04E1F827316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9540BC90-C49B-4357-BC24-15921C95E0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2D90942F-2FA2-408E-B611-06C7E72AE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82979212-CE7C-4768-8FEA-E0EB03BCBE3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2C4CD5-812F-4BD6-9726-8ECBD66A59AA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BCB9D507-527E-48E1-8F58-17DE89CFCA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500ACDF7-62DB-44B0-BD33-35C2F0E8A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14443617-7D98-47F3-B00A-2C2C63CB948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1534F9-C14F-461A-8E01-83586BBEA33C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540E73DF-E963-4929-96F5-756CEB8187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CD69CB75-A00E-409E-AFF7-EF0C541D6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B8361F0B-1C0F-4A96-A2FE-DB33DAF2B76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A08A65-96CE-44BF-836B-3EB77EF72732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F3F58D3C-CC26-4AFA-81C4-AB7555208C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BA667D33-BBE2-44CA-942F-B2535D3ED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162A6395-1BB6-4E11-BFB5-04F5B29DBFD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F6D657-ED26-4BE5-AEE8-1C0693539FDD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BAFFA968-FE6B-4BFF-90C8-420F8D6DFE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59B32C9B-C9F3-4FBB-9F5B-64D302101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B4CD453A-74D8-4FA8-ADB8-3D05846C82C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D55E18-0552-470E-A035-6A02DDFF1C7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3B0C52C1-E835-4AEF-85CF-8ADD93CEAE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B9E06CE0-6512-4376-9D8D-26E641B83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697FA2B-5B90-427B-975C-2C04A2E8A8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C7F40FF-5F5E-4DA1-B79A-641722841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58877260-5E55-4932-9CF7-5A5E0B22607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2841ED-D19D-4DD8-A801-1392C685E696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025308AA-6108-4B31-B624-38B7D86460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87F9D54F-5BC1-4599-B4A4-42BAE18EB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4662CD70-BFA4-449D-B57B-6E89E4A2417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36E28A-A165-4832-A90E-3D006D756D8C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FB902581-8FAD-4D39-9B40-BC1968AB51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8765C87F-A713-448C-91C2-6D2B0F407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D817930-48EF-4234-89EA-A3A3BBA88B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0705BD7-4051-4CB5-8061-43B0C48FC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B9E3A0E-3521-4E55-A162-68F1C70D0C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890A6CE-258C-4162-8879-0FFFCD1A7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BC5434F-FAD8-4026-A769-76D6AB36A3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8575" y="746125"/>
            <a:ext cx="6615113" cy="3721100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265FF11-4E24-495A-8410-4D59CF3A1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4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44450"/>
            <a:ext cx="2590800" cy="6192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4450"/>
            <a:ext cx="7569200" cy="6192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1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450"/>
            <a:ext cx="103632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10363200" cy="23717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865564"/>
            <a:ext cx="10363200" cy="23717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06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450"/>
            <a:ext cx="103632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8"/>
            <a:ext cx="5080000" cy="48958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080000" cy="48958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9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1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62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8"/>
            <a:ext cx="508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08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8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8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7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604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98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52FFAF-963D-45C8-9696-2DDC081F4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445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091985-A87C-400A-9872-58930447D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8"/>
            <a:ext cx="103632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</a:t>
            </a:r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  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8F6B04F4-311D-406B-A5A6-FC13BFC54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67" y="6302375"/>
            <a:ext cx="10974917" cy="6350"/>
          </a:xfrm>
          <a:prstGeom prst="line">
            <a:avLst/>
          </a:prstGeom>
          <a:noFill/>
          <a:ln w="25400">
            <a:solidFill>
              <a:srgbClr val="00CB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5FE2F7B5-3F32-44A4-9473-12B9CC73F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1" y="1217613"/>
            <a:ext cx="10608733" cy="0"/>
          </a:xfrm>
          <a:prstGeom prst="line">
            <a:avLst/>
          </a:prstGeom>
          <a:noFill/>
          <a:ln w="25400">
            <a:solidFill>
              <a:srgbClr val="2359F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1ACEE29-9718-4D73-9142-E04B9A70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184" y="6356350"/>
            <a:ext cx="193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fld id="{35E93B47-5434-49BC-BBC0-FF6C10A4B058}" type="slidenum">
              <a:rPr kumimoji="1" lang="en-US" altLang="zh-CN" sz="2000">
                <a:solidFill>
                  <a:srgbClr val="00CB00"/>
                </a:solidFill>
                <a:latin typeface="Times New Roman" panose="02020603050405020304" pitchFamily="18" charset="0"/>
              </a:rPr>
              <a:pPr algn="ctr">
                <a:spcBef>
                  <a:spcPct val="50000"/>
                </a:spcBef>
              </a:pPr>
              <a:t>‹#›</a:t>
            </a:fld>
            <a:endParaRPr kumimoji="1" lang="en-US" altLang="zh-CN" sz="2000">
              <a:solidFill>
                <a:srgbClr val="00CB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1" name="Picture 10" descr="head4">
            <a:extLst>
              <a:ext uri="{FF2B5EF4-FFF2-40B4-BE49-F238E27FC236}">
                <a16:creationId xmlns:a16="http://schemas.microsoft.com/office/drawing/2014/main" id="{85796D4C-2C7E-4C7F-B52A-4A7629DA54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261938"/>
            <a:ext cx="143933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2" descr="images">
            <a:extLst>
              <a:ext uri="{FF2B5EF4-FFF2-40B4-BE49-F238E27FC236}">
                <a16:creationId xmlns:a16="http://schemas.microsoft.com/office/drawing/2014/main" id="{6E436010-C6CE-4249-8132-909B78145C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67" y="188914"/>
            <a:ext cx="14732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q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v"/>
        <a:defRPr kumimoji="1" sz="25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3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replacement_ru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disjunctive_normal_for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ciba.com/normal_form" TargetMode="External"/><Relationship Id="rId4" Type="http://schemas.openxmlformats.org/officeDocument/2006/relationships/hyperlink" Target="http://www.iciba.com/conjunctive_normal_for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principal_disjunctive_normal_for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iba.com/principal_conjunctive_normal_form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principal_conjunctive_normal_form" TargetMode="External"/><Relationship Id="rId2" Type="http://schemas.openxmlformats.org/officeDocument/2006/relationships/hyperlink" Target="http://www.iciba.com/principal_disjunctive_normal_for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truth_function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58D8D94-8931-4A57-B871-276516311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</a:t>
            </a:r>
            <a:r>
              <a:rPr lang="en-US" altLang="zh-CN"/>
              <a:t>:</a:t>
            </a:r>
            <a:r>
              <a:rPr lang="zh-CN" altLang="en-US"/>
              <a:t>命题逻辑等值演算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7E8620A-DB1E-4956-BE6E-6FACE75A2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主要内容：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  等值式与基本的等值式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  等值演算与置换规则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  析取范式与合取范式，主析取范式与主合取范式</a:t>
            </a:r>
          </a:p>
          <a:p>
            <a:pPr>
              <a:buClr>
                <a:srgbClr val="FF99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400"/>
              <a:t>  联结词完备集</a:t>
            </a:r>
          </a:p>
          <a:p>
            <a:r>
              <a:rPr lang="zh-CN" altLang="en-US"/>
              <a:t>本章与其他各章的联系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  是第一章的抽象与延伸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  是后续各章的先行准备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BD715EE-3F94-4E25-BDB2-C71844844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64940C2-B873-4777-89F1-B8CB07409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7772400" cy="4641850"/>
          </a:xfrm>
        </p:spPr>
        <p:txBody>
          <a:bodyPr/>
          <a:lstStyle/>
          <a:p>
            <a:r>
              <a:rPr lang="zh-CN" altLang="en-US"/>
              <a:t>蕴涵等值式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endParaRPr lang="en-US" altLang="zh-CN"/>
          </a:p>
          <a:p>
            <a:r>
              <a:rPr lang="zh-CN" altLang="en-US"/>
              <a:t>等价等值式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</a:p>
          <a:p>
            <a:r>
              <a:rPr lang="zh-CN" altLang="en-US"/>
              <a:t>假言易位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zh-CN" altLang="en-US"/>
              <a:t>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</a:p>
          <a:p>
            <a:r>
              <a:rPr lang="zh-CN" altLang="en-US"/>
              <a:t>等价否定等值式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/>
              <a:t>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</a:p>
          <a:p>
            <a:r>
              <a:rPr lang="zh-CN" altLang="en-US"/>
              <a:t>归谬论 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 b="0">
                <a:latin typeface="Verdana" panose="020B0604030504040204" pitchFamily="34" charset="0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 b="0">
                <a:latin typeface="Verdana" panose="020B0604030504040204" pitchFamily="34" charset="0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¬ </a:t>
            </a:r>
            <a:r>
              <a:rPr lang="en-US" altLang="zh-CN" b="0" i="1">
                <a:latin typeface="Verdana" panose="020B0604030504040204" pitchFamily="34" charset="0"/>
              </a:rPr>
              <a:t>q 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/>
              <a:t> </a:t>
            </a:r>
            <a:endParaRPr lang="en-US" altLang="zh-CN" b="0" i="1">
              <a:latin typeface="Verdana" panose="020B0604030504040204" pitchFamily="34" charset="0"/>
            </a:endParaRPr>
          </a:p>
          <a:p>
            <a:endParaRPr lang="en-US" altLang="zh-CN" b="0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BD26F10-C095-4208-989C-B3C85C9AF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0F07B02-2164-43DB-8CA8-2B67669D0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341438"/>
            <a:ext cx="8062913" cy="4895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说明：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(1)16</a:t>
            </a:r>
            <a:r>
              <a:rPr lang="zh-CN" altLang="en-US"/>
              <a:t>组等值模式都可以给出无穷多个同类型的具体的等值式。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(2)</a:t>
            </a:r>
            <a:r>
              <a:rPr lang="zh-CN" altLang="en-US"/>
              <a:t>证明上述</a:t>
            </a:r>
            <a:r>
              <a:rPr lang="en-US" altLang="zh-CN"/>
              <a:t>16</a:t>
            </a:r>
            <a:r>
              <a:rPr lang="zh-CN" altLang="en-US"/>
              <a:t>组等值式的</a:t>
            </a:r>
            <a:r>
              <a:rPr lang="zh-CN" altLang="en-US">
                <a:solidFill>
                  <a:srgbClr val="FF0000"/>
                </a:solidFill>
              </a:rPr>
              <a:t>代入实例</a:t>
            </a:r>
            <a:r>
              <a:rPr lang="zh-CN" altLang="en-US"/>
              <a:t>方法可用真值表法，把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改为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/>
              <a:t>所得的命题公式为永真式，则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成立。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slow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7810F97-77CE-4891-AD86-4258F2E48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9F131A2-5255-4067-8A8E-3F3A72FB1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>
                <a:solidFill>
                  <a:srgbClr val="2359F4"/>
                </a:solidFill>
              </a:rPr>
              <a:t>等值演算</a:t>
            </a:r>
            <a:r>
              <a:rPr lang="en-US" altLang="zh-CN" sz="2400">
                <a:solidFill>
                  <a:srgbClr val="2359F4"/>
                </a:solidFill>
              </a:rPr>
              <a:t>(Equivalent Calculation)</a:t>
            </a:r>
            <a:r>
              <a:rPr lang="zh-CN" altLang="en-US" sz="2400"/>
              <a:t>：由已知的等值式推演出另外一些等值式的过程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2359F4"/>
              </a:solidFill>
            </a:endParaRPr>
          </a:p>
          <a:p>
            <a:r>
              <a:rPr lang="zh-CN" altLang="en-US" sz="2400">
                <a:solidFill>
                  <a:srgbClr val="2359F4"/>
                </a:solidFill>
              </a:rPr>
              <a:t>置换规则</a:t>
            </a:r>
            <a:r>
              <a:rPr lang="en-US" altLang="zh-CN" sz="2400">
                <a:solidFill>
                  <a:srgbClr val="2359F4"/>
                </a:solidFill>
              </a:rPr>
              <a:t>(</a:t>
            </a:r>
            <a:r>
              <a:rPr lang="en-US" altLang="zh-CN" sz="2400">
                <a:solidFill>
                  <a:srgbClr val="2359F4"/>
                </a:solidFill>
                <a:hlinkClick r:id="rId3"/>
              </a:rPr>
              <a:t>Replacement Rule</a:t>
            </a:r>
            <a:r>
              <a:rPr lang="en-US" altLang="zh-CN" sz="2400">
                <a:solidFill>
                  <a:srgbClr val="2359F4"/>
                </a:solidFill>
              </a:rPr>
              <a:t>)</a:t>
            </a:r>
            <a:r>
              <a:rPr lang="zh-CN" altLang="en-US" sz="2400"/>
              <a:t>：设</a:t>
            </a:r>
            <a:r>
              <a:rPr lang="en-US" altLang="zh-CN" sz="2400"/>
              <a:t>φ(A)</a:t>
            </a:r>
            <a:r>
              <a:rPr lang="zh-CN" altLang="en-US" sz="2400"/>
              <a:t>是含公式</a:t>
            </a:r>
            <a:r>
              <a:rPr lang="en-US" altLang="zh-CN" sz="2400"/>
              <a:t>A</a:t>
            </a:r>
            <a:r>
              <a:rPr lang="zh-CN" altLang="en-US" sz="2400"/>
              <a:t>的命题公式， </a:t>
            </a:r>
            <a:r>
              <a:rPr lang="en-US" altLang="zh-CN" sz="2400"/>
              <a:t>φ(B)</a:t>
            </a:r>
            <a:r>
              <a:rPr lang="zh-CN" altLang="en-US" sz="2400"/>
              <a:t>是用公式</a:t>
            </a:r>
            <a:r>
              <a:rPr lang="en-US" altLang="zh-CN" sz="2400"/>
              <a:t>B</a:t>
            </a:r>
            <a:r>
              <a:rPr lang="zh-CN" altLang="en-US" sz="2400"/>
              <a:t>置换了</a:t>
            </a:r>
            <a:r>
              <a:rPr lang="en-US" altLang="zh-CN" sz="2400"/>
              <a:t>φ(A)</a:t>
            </a:r>
            <a:r>
              <a:rPr lang="zh-CN" altLang="en-US" sz="2400"/>
              <a:t>中所有</a:t>
            </a:r>
            <a:r>
              <a:rPr lang="en-US" altLang="zh-CN" sz="2400"/>
              <a:t>A</a:t>
            </a:r>
            <a:r>
              <a:rPr lang="zh-CN" altLang="en-US" sz="2400"/>
              <a:t>后得到的命题公式，若Ａ</a:t>
            </a:r>
            <a:r>
              <a:rPr lang="zh-CN" altLang="en-US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B</a:t>
            </a:r>
            <a:r>
              <a:rPr lang="zh-CN" altLang="en-US" sz="2400"/>
              <a:t> ，则</a:t>
            </a:r>
            <a:r>
              <a:rPr lang="en-US" altLang="zh-CN" sz="2400"/>
              <a:t>φ(A)</a:t>
            </a:r>
            <a:r>
              <a:rPr lang="zh-CN" altLang="en-US" sz="2400"/>
              <a:t> </a:t>
            </a:r>
            <a:r>
              <a:rPr lang="zh-CN" altLang="en-US" sz="2400">
                <a:sym typeface="Symbol" panose="05050102010706020507" pitchFamily="18" charset="2"/>
              </a:rPr>
              <a:t> </a:t>
            </a:r>
            <a:r>
              <a:rPr lang="en-US" altLang="zh-CN" sz="2400"/>
              <a:t>φ(B)</a:t>
            </a:r>
            <a:r>
              <a:rPr lang="zh-CN" altLang="en-US" sz="2400"/>
              <a:t> </a:t>
            </a:r>
          </a:p>
          <a:p>
            <a:endParaRPr lang="zh-CN" altLang="en-US" sz="2400"/>
          </a:p>
          <a:p>
            <a:r>
              <a:rPr lang="zh-CN" altLang="en-US" sz="2400"/>
              <a:t>说明：</a:t>
            </a:r>
          </a:p>
          <a:p>
            <a:pPr lvl="1"/>
            <a:r>
              <a:rPr lang="zh-CN" altLang="en-US" sz="2100"/>
              <a:t>等值演算过程中遵循的重要规则</a:t>
            </a:r>
          </a:p>
          <a:p>
            <a:pPr lvl="1"/>
            <a:r>
              <a:rPr lang="zh-CN" altLang="en-US" sz="2100"/>
              <a:t>一个命题公式</a:t>
            </a:r>
            <a:r>
              <a:rPr lang="en-US" altLang="zh-CN" sz="2100"/>
              <a:t>A，</a:t>
            </a:r>
            <a:r>
              <a:rPr lang="zh-CN" altLang="en-US" sz="2100"/>
              <a:t>经多次置换，所得到的新公式与原公式等价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427F64-6EAF-4099-A7CC-B2C9CA6DA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D60A527-B5F9-4E04-9BC6-38DB24EB9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5989" y="1747838"/>
            <a:ext cx="7940675" cy="4729162"/>
          </a:xfrm>
        </p:spPr>
        <p:txBody>
          <a:bodyPr/>
          <a:lstStyle/>
          <a:p>
            <a:pPr marL="533400" indent="-533400">
              <a:buNone/>
            </a:pPr>
            <a:r>
              <a:rPr lang="zh-CN" altLang="en-US"/>
              <a:t>1.用等值演算验证等值式</a:t>
            </a:r>
          </a:p>
          <a:p>
            <a:pPr marL="533400" indent="-533400">
              <a:buNone/>
            </a:pPr>
            <a:r>
              <a:rPr lang="zh-CN" altLang="en-US"/>
              <a:t>    试证：</a:t>
            </a:r>
            <a:r>
              <a:rPr lang="en-US" altLang="zh-CN"/>
              <a:t>p→(q→r)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q)→r</a:t>
            </a:r>
          </a:p>
          <a:p>
            <a:pPr marL="533400" indent="-533400">
              <a:buNone/>
            </a:pPr>
            <a:r>
              <a:rPr lang="zh-CN" altLang="en-US"/>
              <a:t>证明：</a:t>
            </a:r>
          </a:p>
          <a:p>
            <a:pPr marL="533400" indent="-533400">
              <a:buFont typeface="Wingdings" panose="05000000000000000000" pitchFamily="2" charset="2"/>
              <a:buAutoNum type="alphaLcPeriod"/>
            </a:pPr>
            <a:r>
              <a:rPr lang="en-US" altLang="zh-CN"/>
              <a:t>p→(q→r)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p→(¬q</a:t>
            </a:r>
            <a:r>
              <a:rPr lang="en-US" altLang="zh-CN" sz="2000"/>
              <a:t>∨</a:t>
            </a:r>
            <a:r>
              <a:rPr lang="en-US" altLang="zh-CN"/>
              <a:t>r)            </a:t>
            </a:r>
          </a:p>
          <a:p>
            <a:pPr marL="533400" indent="-533400">
              <a:buFont typeface="Wingdings" panose="05000000000000000000" pitchFamily="2" charset="2"/>
              <a:buAutoNum type="alphaLcPeriod"/>
            </a:pPr>
            <a:r>
              <a:rPr lang="en-US" altLang="zh-CN"/>
              <a:t>p→(¬q</a:t>
            </a:r>
            <a:r>
              <a:rPr lang="en-US" altLang="zh-CN" sz="2000"/>
              <a:t>∨</a:t>
            </a:r>
            <a:r>
              <a:rPr lang="en-US" altLang="zh-CN"/>
              <a:t>r)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¬p</a:t>
            </a:r>
            <a:r>
              <a:rPr lang="en-US" altLang="zh-CN" sz="2000"/>
              <a:t>∨</a:t>
            </a:r>
            <a:r>
              <a:rPr lang="en-US" altLang="zh-CN"/>
              <a:t>¬q∨r</a:t>
            </a:r>
            <a:r>
              <a:rPr lang="zh-CN" altLang="en-US"/>
              <a:t> </a:t>
            </a:r>
          </a:p>
          <a:p>
            <a:pPr marL="533400" indent="-533400">
              <a:buFont typeface="Wingdings" panose="05000000000000000000" pitchFamily="2" charset="2"/>
              <a:buAutoNum type="alphaLcPeriod"/>
            </a:pPr>
            <a:r>
              <a:rPr lang="en-US" altLang="zh-CN"/>
              <a:t>¬p</a:t>
            </a:r>
            <a:r>
              <a:rPr lang="en-US" altLang="zh-CN" sz="2000"/>
              <a:t>∨</a:t>
            </a:r>
            <a:r>
              <a:rPr lang="en-US" altLang="zh-CN"/>
              <a:t>¬q</a:t>
            </a:r>
            <a:r>
              <a:rPr lang="en-US" altLang="zh-CN" sz="2000"/>
              <a:t>∨</a:t>
            </a:r>
            <a:r>
              <a:rPr lang="en-US" altLang="zh-CN"/>
              <a:t>r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¬(p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</a:t>
            </a:r>
            <a:r>
              <a:rPr lang="en-US" altLang="zh-CN" sz="2000"/>
              <a:t>∨</a:t>
            </a:r>
            <a:r>
              <a:rPr lang="en-US" altLang="zh-CN"/>
              <a:t> r</a:t>
            </a:r>
            <a:endParaRPr lang="zh-CN" altLang="en-US"/>
          </a:p>
          <a:p>
            <a:pPr marL="533400" indent="-533400">
              <a:buFont typeface="Wingdings" panose="05000000000000000000" pitchFamily="2" charset="2"/>
              <a:buAutoNum type="alphaLcPeriod"/>
            </a:pPr>
            <a:r>
              <a:rPr lang="en-US" altLang="zh-CN"/>
              <a:t>¬(p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</a:t>
            </a:r>
            <a:r>
              <a:rPr lang="en-US" altLang="zh-CN" sz="2000"/>
              <a:t>∨</a:t>
            </a:r>
            <a:r>
              <a:rPr lang="en-US" altLang="zh-CN"/>
              <a:t> r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q)→r</a:t>
            </a:r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2916E07-0ED3-4507-BCFC-3D9726F34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CD32BB9-54EB-4B69-8AF2-75DCADFC0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57339"/>
            <a:ext cx="8180388" cy="49037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试证：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¬(p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q)→(¬p∨(¬p∨ q))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(¬p∨q)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zh-CN" altLang="en-US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/>
              <a:t>左边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 </a:t>
            </a:r>
            <a:r>
              <a:rPr lang="en-US" altLang="zh-CN"/>
              <a:t>¬¬(p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 ∨</a:t>
            </a:r>
            <a:r>
              <a:rPr lang="zh-CN" altLang="en-US"/>
              <a:t> </a:t>
            </a:r>
            <a:r>
              <a:rPr lang="en-US" altLang="zh-CN"/>
              <a:t>(¬p∨(¬p∨ q))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>
                <a:sym typeface="Symbol" panose="05050102010706020507" pitchFamily="18" charset="2"/>
              </a:rPr>
              <a:t> </a:t>
            </a:r>
            <a:r>
              <a:rPr lang="zh-CN" altLang="en-US"/>
              <a:t> </a:t>
            </a:r>
            <a:r>
              <a:rPr lang="en-US" altLang="zh-CN"/>
              <a:t>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 ∨</a:t>
            </a:r>
            <a:r>
              <a:rPr lang="zh-CN" altLang="en-US"/>
              <a:t> </a:t>
            </a:r>
            <a:r>
              <a:rPr lang="en-US" altLang="zh-CN"/>
              <a:t>(¬p∨(¬p∨ q))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/>
              <a:t>(p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q) ∨ (¬p∨ q)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>
                <a:sym typeface="Symbol" panose="05050102010706020507" pitchFamily="18" charset="2"/>
              </a:rPr>
              <a:t> </a:t>
            </a:r>
            <a:r>
              <a:rPr lang="en-US" altLang="zh-CN"/>
              <a:t>(p∨</a:t>
            </a:r>
            <a:r>
              <a:rPr lang="zh-CN" altLang="en-US"/>
              <a:t> </a:t>
            </a:r>
            <a:r>
              <a:rPr lang="en-US" altLang="zh-CN"/>
              <a:t>¬p∨ 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(q∨</a:t>
            </a:r>
            <a:r>
              <a:rPr lang="zh-CN" altLang="en-US"/>
              <a:t> </a:t>
            </a:r>
            <a:r>
              <a:rPr lang="en-US" altLang="zh-CN"/>
              <a:t>¬p∨ q)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>
                <a:sym typeface="Symbol" panose="05050102010706020507" pitchFamily="18" charset="2"/>
              </a:rPr>
              <a:t>  </a:t>
            </a:r>
            <a:r>
              <a:rPr lang="en-US" altLang="zh-CN"/>
              <a:t>(¬p∨ q)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992FE6F-D5CC-4E40-9D0C-722E20D8B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2570B4C-8489-49D3-B388-2B692787D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0726" y="1677988"/>
            <a:ext cx="8448675" cy="47990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用等值演算判断公式的类型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证明：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¬(¬p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(¬q∨¬r)))∨(¬p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¬q)∨(¬p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¬r)</a:t>
            </a:r>
            <a:r>
              <a:rPr lang="zh-CN" altLang="en-US"/>
              <a:t>为一永真式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证明：原式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</a:t>
            </a:r>
            <a:r>
              <a:rPr lang="en-US" altLang="zh-CN"/>
              <a:t>((p∨q)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(p∨(q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r)))∨¬(p∨q)∨¬(p∨r)</a:t>
            </a:r>
            <a:r>
              <a:rPr lang="zh-CN" altLang="en-US"/>
              <a:t>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 </a:t>
            </a:r>
            <a:r>
              <a:rPr lang="en-US" altLang="zh-CN"/>
              <a:t>((p∨q)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(p∨r))∨¬((p∨q)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(p∨r))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/>
              <a:t>((p∨q)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(p∨r))∨¬((p∨q)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(p∨r))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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554DC05-219D-4218-B079-7BAAD57C8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F8C9F98C-FD7A-4E30-BB1D-0D8B9230C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/>
              <a:t>等值式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/>
              <a:t>   </a:t>
            </a:r>
            <a:r>
              <a:rPr lang="zh-CN" altLang="en-US"/>
              <a:t>若等价式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en-US" altLang="zh-CN" i="1"/>
              <a:t>B</a:t>
            </a:r>
            <a:r>
              <a:rPr lang="zh-CN" altLang="en-US"/>
              <a:t>是重言式，则称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等值，记作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 i="1"/>
              <a:t>B</a:t>
            </a:r>
            <a:r>
              <a:rPr lang="zh-CN" altLang="en-US"/>
              <a:t>，并称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 i="1"/>
              <a:t>B</a:t>
            </a:r>
            <a:r>
              <a:rPr lang="zh-CN" altLang="en-US"/>
              <a:t>是等值式</a:t>
            </a:r>
          </a:p>
          <a:p>
            <a:r>
              <a:rPr lang="en-US" altLang="zh-CN" sz="3200"/>
              <a:t>16</a:t>
            </a:r>
            <a:r>
              <a:rPr lang="zh-CN" altLang="en-US" sz="3200"/>
              <a:t>组等值式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endParaRPr lang="zh-CN" altLang="en-US" sz="320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AD79640-4E6A-4557-B71C-873F9E407E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组等值式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9DAC3AF-67A8-4D17-A137-DE3E191C8F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524000"/>
            <a:ext cx="7772400" cy="4641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/>
              <a:t>否定律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双重否定律  </a:t>
            </a:r>
            <a:r>
              <a:rPr lang="en-US" altLang="zh-CN">
                <a:solidFill>
                  <a:schemeClr val="accent2"/>
                </a:solidFill>
              </a:rPr>
              <a:t>¬¬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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p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德摩根律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FF3300"/>
                </a:solidFill>
              </a:rPr>
              <a:t>¬ (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FF3300"/>
                </a:solidFill>
              </a:rPr>
              <a:t>¬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 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FF3300"/>
                </a:solidFill>
              </a:rPr>
              <a:t>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endParaRPr lang="zh-CN" altLang="en-US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FF3300"/>
                </a:solidFill>
              </a:rPr>
              <a:t>¬ (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FF3300"/>
                </a:solidFill>
              </a:rPr>
              <a:t>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rgbClr val="FF3300"/>
                </a:solidFill>
              </a:rPr>
              <a:t>  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幂等律   </a:t>
            </a:r>
            <a:r>
              <a:rPr lang="en-US" altLang="zh-CN" b="0" i="1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 b="0">
                <a:latin typeface="Verdana" panose="020B0604030504040204" pitchFamily="34" charset="0"/>
              </a:rPr>
              <a:t>，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交换律 </a:t>
            </a:r>
          </a:p>
          <a:p>
            <a:pPr lvl="1">
              <a:lnSpc>
                <a:spcPct val="90000"/>
              </a:lnSpc>
            </a:pP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CB92C74-C544-4761-9492-EE059F3E29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组等值式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E7ECE28-3CB2-4C63-9D8D-209400B56B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524000"/>
            <a:ext cx="7772400" cy="4641850"/>
          </a:xfrm>
        </p:spPr>
        <p:txBody>
          <a:bodyPr/>
          <a:lstStyle/>
          <a:p>
            <a:r>
              <a:rPr lang="zh-CN" altLang="en-US"/>
              <a:t>结合律</a:t>
            </a:r>
            <a:endParaRPr lang="zh-CN" altLang="en-US" sz="3200"/>
          </a:p>
          <a:p>
            <a:pPr lvl="1"/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r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en-US" altLang="zh-CN" b="0" i="1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zh-CN" altLang="en-US"/>
              <a:t>分配律</a:t>
            </a:r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4514F6D-0CF5-4D5C-94D9-95948889B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组等值式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0E7C286-884E-4750-8887-2C2980F323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524000"/>
            <a:ext cx="7772400" cy="4641850"/>
          </a:xfrm>
        </p:spPr>
        <p:txBody>
          <a:bodyPr/>
          <a:lstStyle/>
          <a:p>
            <a:r>
              <a:rPr lang="zh-CN" altLang="en-US"/>
              <a:t>常元律</a:t>
            </a:r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零律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>
                <a:latin typeface="Verdana" panose="020B0604030504040204" pitchFamily="34" charset="0"/>
              </a:rPr>
              <a:t>1</a:t>
            </a:r>
            <a:r>
              <a:rPr lang="zh-CN" altLang="en-US" b="0">
                <a:latin typeface="Verdana" panose="020B0604030504040204" pitchFamily="34" charset="0"/>
              </a:rPr>
              <a:t>，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>
                <a:latin typeface="Verdana" panose="020B0604030504040204" pitchFamily="34" charset="0"/>
              </a:rPr>
              <a:t>0</a:t>
            </a:r>
            <a:endParaRPr lang="zh-CN" altLang="en-US"/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同一律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 b="0">
                <a:latin typeface="Verdana" panose="020B0604030504040204" pitchFamily="34" charset="0"/>
              </a:rPr>
              <a:t>，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Verdana" panose="020B0604030504040204" pitchFamily="34" charset="0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排中律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>
                <a:latin typeface="Verdana" panose="020B0604030504040204" pitchFamily="34" charset="0"/>
              </a:rPr>
              <a:t>1</a:t>
            </a:r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矛盾律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0</a:t>
            </a:r>
          </a:p>
          <a:p>
            <a:r>
              <a:rPr lang="zh-CN" altLang="en-US"/>
              <a:t>吸收律</a:t>
            </a:r>
            <a:endParaRPr lang="zh-CN" altLang="en-US" sz="3200"/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en-US" altLang="zh-CN"/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zh-CN" altLang="en-US">
              <a:solidFill>
                <a:schemeClr val="accent2"/>
              </a:solidFill>
            </a:endParaRPr>
          </a:p>
          <a:p>
            <a:pPr lvl="1"/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E702B6F-A4BA-4B2B-87FB-099AA8607C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F64B36A-6239-4583-8108-8F857D797A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endParaRPr lang="zh-CN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</a:p>
          <a:p>
            <a:pPr algn="ctr">
              <a:buFont typeface="Wingdings" panose="05000000000000000000" pitchFamily="2" charset="2"/>
              <a:buNone/>
            </a:pPr>
            <a:endParaRPr lang="zh-CN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3600"/>
              <a:t>第一节：等值式</a:t>
            </a:r>
            <a:endParaRPr lang="en-GB" altLang="zh-CN" sz="3600"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sz="360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36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3076" name="Picture 21" descr="images">
            <a:extLst>
              <a:ext uri="{FF2B5EF4-FFF2-40B4-BE49-F238E27FC236}">
                <a16:creationId xmlns:a16="http://schemas.microsoft.com/office/drawing/2014/main" id="{EA5325B1-63B3-4889-8259-145ED7B35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63" y="2781301"/>
            <a:ext cx="100171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B10564D-1D2C-45E0-B828-B0A3072C1E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组等值式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D2806A6-DC2D-4AF7-9DBD-CD72D0F173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524000"/>
            <a:ext cx="7772400" cy="4641850"/>
          </a:xfrm>
        </p:spPr>
        <p:txBody>
          <a:bodyPr/>
          <a:lstStyle/>
          <a:p>
            <a:r>
              <a:rPr lang="zh-CN" altLang="en-US"/>
              <a:t>蕴涵等值式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endParaRPr lang="en-US" altLang="zh-CN"/>
          </a:p>
          <a:p>
            <a:r>
              <a:rPr lang="zh-CN" altLang="en-US"/>
              <a:t>等价等值式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</a:p>
          <a:p>
            <a:r>
              <a:rPr lang="zh-CN" altLang="en-US"/>
              <a:t>假言易位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zh-CN" altLang="en-US"/>
              <a:t>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</a:p>
          <a:p>
            <a:r>
              <a:rPr lang="zh-CN" altLang="en-US"/>
              <a:t>等价否定等值式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/>
              <a:t>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</a:p>
          <a:p>
            <a:r>
              <a:rPr lang="zh-CN" altLang="en-US"/>
              <a:t>归谬论 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 b="0">
                <a:latin typeface="Verdana" panose="020B0604030504040204" pitchFamily="34" charset="0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>
                <a:latin typeface="Verdana" panose="020B0604030504040204" pitchFamily="34" charset="0"/>
              </a:rPr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 b="0">
                <a:latin typeface="Verdana" panose="020B0604030504040204" pitchFamily="34" charset="0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¬ </a:t>
            </a:r>
            <a:r>
              <a:rPr lang="en-US" altLang="zh-CN" b="0" i="1">
                <a:latin typeface="Verdana" panose="020B0604030504040204" pitchFamily="34" charset="0"/>
              </a:rPr>
              <a:t>q </a:t>
            </a:r>
            <a:r>
              <a:rPr lang="en-US" altLang="zh-CN" b="0">
                <a:latin typeface="Verdana" panose="020B0604030504040204" pitchFamily="34" charset="0"/>
              </a:rPr>
              <a:t>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en-US" altLang="zh-CN"/>
              <a:t> </a:t>
            </a:r>
            <a:endParaRPr lang="en-US" altLang="zh-CN" b="0" i="1">
              <a:latin typeface="Verdana" panose="020B0604030504040204" pitchFamily="34" charset="0"/>
            </a:endParaRPr>
          </a:p>
          <a:p>
            <a:endParaRPr lang="en-US" altLang="zh-CN" b="0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921D4DF-B08F-4F6D-ACD8-EB3524A0A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26D02F5-D3D2-4C45-94DF-8BF46B91F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/>
              <a:t>等值演算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由已知的等值式推演出另外一些等值式的过程</a:t>
            </a:r>
          </a:p>
          <a:p>
            <a:r>
              <a:rPr lang="zh-CN" altLang="en-US" sz="3200"/>
              <a:t>等值演算的用途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（</a:t>
            </a:r>
            <a:r>
              <a:rPr lang="en-US" altLang="zh-CN"/>
              <a:t>1</a:t>
            </a:r>
            <a:r>
              <a:rPr lang="zh-CN" altLang="en-US"/>
              <a:t>）验证等值式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/>
              <a:t>  （</a:t>
            </a:r>
            <a:r>
              <a:rPr lang="en-US" altLang="zh-CN" sz="3200"/>
              <a:t>2</a:t>
            </a:r>
            <a:r>
              <a:rPr lang="zh-CN" altLang="en-US" sz="3200"/>
              <a:t>）</a:t>
            </a:r>
            <a:r>
              <a:rPr lang="zh-CN" altLang="en-US"/>
              <a:t>判断公式的类型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F755B88-4906-4B3F-BE88-F975D961E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D9A6D59-1BB9-4FFC-B981-C36E7868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3</a:t>
            </a:r>
            <a:r>
              <a:rPr lang="zh-CN" altLang="en-US"/>
              <a:t>．解判定问题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在某次研讨会的中间休息时间，</a:t>
            </a:r>
            <a:r>
              <a:rPr lang="en-US" altLang="zh-CN"/>
              <a:t>3</a:t>
            </a:r>
            <a:r>
              <a:rPr lang="zh-CN" altLang="en-US"/>
              <a:t>名与会者根据王教授的口音对他是哪个省市的人判断如下：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甲：王教授不是苏州人，是上海人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乙：王教授不是上海人，是苏州人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丙：王教授既不是上海人，也不是杭州人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听完这</a:t>
            </a:r>
            <a:r>
              <a:rPr lang="en-US" altLang="zh-CN"/>
              <a:t>3</a:t>
            </a:r>
            <a:r>
              <a:rPr lang="zh-CN" altLang="en-US"/>
              <a:t>人的判断后，王教授笑着说，你们</a:t>
            </a:r>
            <a:r>
              <a:rPr lang="en-US" altLang="zh-CN"/>
              <a:t>3</a:t>
            </a:r>
            <a:r>
              <a:rPr lang="zh-CN" altLang="en-US"/>
              <a:t>人中有一人说得全对，有一人说对了一半，另一人说得全不对。试用逻辑演算分析王教授到底是哪里人。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3E5C037-9D0C-4C58-9AE1-08E5950AF3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54D7EA5-B2D2-4BA9-A689-2BB32C6257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endParaRPr lang="zh-CN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</a:p>
          <a:p>
            <a:pPr algn="ctr">
              <a:buFont typeface="Wingdings" panose="05000000000000000000" pitchFamily="2" charset="2"/>
              <a:buNone/>
            </a:pPr>
            <a:endParaRPr lang="zh-CN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3600"/>
              <a:t>第二节：析取范式与合取范式</a:t>
            </a:r>
            <a:endParaRPr lang="en-GB" altLang="zh-CN" sz="3600"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sz="360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36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24580" name="Picture 21" descr="images">
            <a:extLst>
              <a:ext uri="{FF2B5EF4-FFF2-40B4-BE49-F238E27FC236}">
                <a16:creationId xmlns:a16="http://schemas.microsoft.com/office/drawing/2014/main" id="{EB782F78-EC31-48AC-89FC-EF11F0197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781301"/>
            <a:ext cx="100171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D93333C-C4C5-4EBD-92CC-DD4B759A7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 </a:t>
            </a:r>
          </a:p>
        </p:txBody>
      </p:sp>
      <p:sp>
        <p:nvSpPr>
          <p:cNvPr id="831491" name="Rectangle 3">
            <a:extLst>
              <a:ext uri="{FF2B5EF4-FFF2-40B4-BE49-F238E27FC236}">
                <a16:creationId xmlns:a16="http://schemas.microsoft.com/office/drawing/2014/main" id="{62064C61-5276-46FD-89E7-035D4EF19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341438"/>
            <a:ext cx="8208962" cy="5135562"/>
          </a:xfrm>
        </p:spPr>
        <p:txBody>
          <a:bodyPr/>
          <a:lstStyle/>
          <a:p>
            <a:r>
              <a:rPr lang="zh-CN" altLang="en-US"/>
              <a:t>文字</a:t>
            </a:r>
            <a:r>
              <a:rPr lang="en-US" altLang="zh-CN">
                <a:latin typeface="Verdana" panose="020B0604030504040204" pitchFamily="34" charset="0"/>
              </a:rPr>
              <a:t>(literal):</a:t>
            </a:r>
            <a:r>
              <a:rPr lang="en-US" altLang="zh-CN"/>
              <a:t> </a:t>
            </a:r>
            <a:r>
              <a:rPr lang="zh-CN" altLang="en-US"/>
              <a:t>命题变项及其否定</a:t>
            </a:r>
          </a:p>
          <a:p>
            <a:r>
              <a:rPr lang="zh-CN" altLang="en-US"/>
              <a:t>简单析取式</a:t>
            </a:r>
            <a:r>
              <a:rPr lang="en-US" altLang="zh-CN">
                <a:latin typeface="Verdana" panose="020B0604030504040204" pitchFamily="34" charset="0"/>
              </a:rPr>
              <a:t>(Simple Disjunction):</a:t>
            </a:r>
            <a:r>
              <a:rPr lang="zh-CN" altLang="en-US"/>
              <a:t>仅由有限个文字构成的析取式</a:t>
            </a:r>
          </a:p>
          <a:p>
            <a:r>
              <a:rPr lang="zh-CN" altLang="en-US"/>
              <a:t>简单合取式</a:t>
            </a:r>
            <a:r>
              <a:rPr lang="en-US" altLang="zh-CN">
                <a:latin typeface="Verdana" panose="020B0604030504040204" pitchFamily="34" charset="0"/>
              </a:rPr>
              <a:t>(Simple Conjunction):</a:t>
            </a:r>
            <a:r>
              <a:rPr lang="zh-CN" altLang="en-US"/>
              <a:t>仅由有限个文字构成的合取式</a:t>
            </a:r>
          </a:p>
          <a:p>
            <a:r>
              <a:rPr lang="zh-CN" altLang="en-US"/>
              <a:t>例：设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为二个命题变元</a:t>
            </a:r>
          </a:p>
          <a:p>
            <a:pPr lvl="1"/>
            <a:r>
              <a:rPr lang="en-US" altLang="zh-CN" sz="2800"/>
              <a:t>p，q，p∨p</a:t>
            </a:r>
            <a:r>
              <a:rPr lang="zh-CN" altLang="en-US" sz="2800"/>
              <a:t>，</a:t>
            </a:r>
            <a:r>
              <a:rPr lang="en-US" altLang="zh-CN" sz="2800"/>
              <a:t>q∨q</a:t>
            </a:r>
            <a:r>
              <a:rPr lang="zh-CN" altLang="en-US" sz="2800"/>
              <a:t>，</a:t>
            </a:r>
            <a:r>
              <a:rPr lang="en-US" altLang="zh-CN" sz="2800"/>
              <a:t>¬p∨q</a:t>
            </a:r>
            <a:r>
              <a:rPr lang="zh-CN" altLang="en-US" sz="2800"/>
              <a:t>， </a:t>
            </a:r>
            <a:r>
              <a:rPr lang="en-US" altLang="zh-CN" sz="2800"/>
              <a:t>¬q∨ ¬p</a:t>
            </a:r>
            <a:r>
              <a:rPr lang="zh-CN" altLang="en-US" sz="2800"/>
              <a:t>，</a:t>
            </a:r>
            <a:r>
              <a:rPr lang="en-US" altLang="zh-CN" sz="2800"/>
              <a:t>p∨q</a:t>
            </a:r>
            <a:r>
              <a:rPr lang="zh-CN" altLang="en-US" sz="2800"/>
              <a:t>，</a:t>
            </a:r>
            <a:r>
              <a:rPr lang="en-US" altLang="zh-CN" sz="2800"/>
              <a:t>p∨ ¬q </a:t>
            </a:r>
            <a:r>
              <a:rPr lang="zh-CN" altLang="en-US" sz="2800"/>
              <a:t>称为简单析取式</a:t>
            </a:r>
          </a:p>
          <a:p>
            <a:pPr lvl="1"/>
            <a:r>
              <a:rPr lang="en-US" altLang="zh-CN" sz="2800"/>
              <a:t>p</a:t>
            </a:r>
            <a:r>
              <a:rPr lang="zh-CN" altLang="en-US" sz="2800"/>
              <a:t>，</a:t>
            </a:r>
            <a:r>
              <a:rPr lang="en-US" altLang="zh-CN" sz="2800"/>
              <a:t>q，p∧p</a:t>
            </a:r>
            <a:r>
              <a:rPr lang="zh-CN" altLang="en-US" sz="2800"/>
              <a:t>，</a:t>
            </a:r>
            <a:r>
              <a:rPr lang="en-US" altLang="zh-CN" sz="2800"/>
              <a:t>q∧q</a:t>
            </a:r>
            <a:r>
              <a:rPr lang="zh-CN" altLang="en-US" sz="2800"/>
              <a:t>， </a:t>
            </a:r>
            <a:r>
              <a:rPr lang="en-US" altLang="zh-CN" sz="2800"/>
              <a:t>¬p∧q</a:t>
            </a:r>
            <a:r>
              <a:rPr lang="zh-CN" altLang="en-US" sz="2800"/>
              <a:t>， </a:t>
            </a:r>
            <a:r>
              <a:rPr lang="en-US" altLang="zh-CN" sz="2800"/>
              <a:t>¬q∧ ¬p</a:t>
            </a:r>
            <a:r>
              <a:rPr lang="zh-CN" altLang="en-US" sz="2800"/>
              <a:t>，</a:t>
            </a:r>
            <a:r>
              <a:rPr lang="en-US" altLang="zh-CN" sz="2800"/>
              <a:t>p∧q</a:t>
            </a:r>
            <a:r>
              <a:rPr lang="zh-CN" altLang="en-US" sz="2800"/>
              <a:t>，</a:t>
            </a:r>
            <a:r>
              <a:rPr lang="en-US" altLang="zh-CN" sz="2800"/>
              <a:t>p∧ ¬q </a:t>
            </a:r>
            <a:r>
              <a:rPr lang="zh-CN" altLang="en-US" sz="2800"/>
              <a:t>称为简单合取式。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F818C91-E22B-4853-A2AE-09BB58A54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</a:t>
            </a:r>
          </a:p>
        </p:txBody>
      </p:sp>
      <p:sp>
        <p:nvSpPr>
          <p:cNvPr id="833539" name="Rectangle 3">
            <a:extLst>
              <a:ext uri="{FF2B5EF4-FFF2-40B4-BE49-F238E27FC236}">
                <a16:creationId xmlns:a16="http://schemas.microsoft.com/office/drawing/2014/main" id="{76DEA150-78D7-4FD2-84FC-7CC604AB2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1)</a:t>
            </a:r>
            <a:r>
              <a:rPr lang="zh-CN" altLang="en-US"/>
              <a:t>一个</a:t>
            </a:r>
            <a:r>
              <a:rPr lang="zh-CN" altLang="en-US" i="1">
                <a:solidFill>
                  <a:srgbClr val="FF0000"/>
                </a:solidFill>
              </a:rPr>
              <a:t>简单析取式</a:t>
            </a:r>
            <a:r>
              <a:rPr lang="zh-CN" altLang="en-US"/>
              <a:t>是</a:t>
            </a:r>
            <a:r>
              <a:rPr lang="zh-CN" altLang="en-US" i="1">
                <a:solidFill>
                  <a:srgbClr val="FF0000"/>
                </a:solidFill>
              </a:rPr>
              <a:t>永真式</a:t>
            </a:r>
            <a:r>
              <a:rPr lang="zh-CN" altLang="en-US"/>
              <a:t>当且仅当它同时含某个命题变元及它的否定式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2)</a:t>
            </a:r>
            <a:r>
              <a:rPr lang="zh-CN" altLang="en-US"/>
              <a:t>一个</a:t>
            </a:r>
            <a:r>
              <a:rPr lang="zh-CN" altLang="en-US" i="1">
                <a:solidFill>
                  <a:srgbClr val="FF0000"/>
                </a:solidFill>
              </a:rPr>
              <a:t>简单合取式</a:t>
            </a:r>
            <a:r>
              <a:rPr lang="zh-CN" altLang="en-US"/>
              <a:t>是</a:t>
            </a:r>
            <a:r>
              <a:rPr lang="zh-CN" altLang="en-US" i="1">
                <a:solidFill>
                  <a:srgbClr val="FF0000"/>
                </a:solidFill>
              </a:rPr>
              <a:t>永假式</a:t>
            </a:r>
            <a:r>
              <a:rPr lang="zh-CN" altLang="en-US"/>
              <a:t>当且仅当它同时含某个命题变元及它的否定式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3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0982CA3-BB21-4319-9B34-591B803B6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</a:t>
            </a:r>
          </a:p>
        </p:txBody>
      </p:sp>
      <p:sp>
        <p:nvSpPr>
          <p:cNvPr id="835587" name="Rectangle 3">
            <a:extLst>
              <a:ext uri="{FF2B5EF4-FFF2-40B4-BE49-F238E27FC236}">
                <a16:creationId xmlns:a16="http://schemas.microsoft.com/office/drawing/2014/main" id="{C64F129E-6EAE-4D21-A702-4FC540C2D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9" y="1412876"/>
            <a:ext cx="8281987" cy="5064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析取范式</a:t>
            </a:r>
            <a:r>
              <a:rPr lang="en-US" altLang="zh-CN"/>
              <a:t>(</a:t>
            </a:r>
            <a:r>
              <a:rPr lang="en-US" altLang="zh-CN" u="sng">
                <a:hlinkClick r:id="rId3"/>
              </a:rPr>
              <a:t>Disjunctive Normal Form</a:t>
            </a:r>
            <a:r>
              <a:rPr lang="en-US" altLang="zh-CN"/>
              <a:t>)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由有限个简单合取式构成的析取式</a:t>
            </a:r>
          </a:p>
          <a:p>
            <a:pPr lvl="1">
              <a:lnSpc>
                <a:spcPct val="90000"/>
              </a:lnSpc>
            </a:pP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>
                <a:solidFill>
                  <a:schemeClr val="accent2"/>
                </a:solidFill>
                <a:latin typeface="Verdana" panose="020B0604030504040204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…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 A</a:t>
            </a:r>
            <a:r>
              <a:rPr lang="en-US" altLang="zh-CN" sz="160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为简单合取式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endParaRPr lang="zh-CN" altLang="en-U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/>
              <a:t>合取范式</a:t>
            </a:r>
            <a:r>
              <a:rPr lang="en-US" altLang="zh-CN"/>
              <a:t>(</a:t>
            </a:r>
            <a:r>
              <a:rPr lang="en-US" altLang="zh-CN" u="sng">
                <a:hlinkClick r:id="rId4"/>
              </a:rPr>
              <a:t>Conjunctive Normal Form</a:t>
            </a:r>
            <a:r>
              <a:rPr lang="en-US" altLang="zh-CN"/>
              <a:t>)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由有限个简单析取式构成的合取式</a:t>
            </a:r>
          </a:p>
          <a:p>
            <a:pPr lvl="1">
              <a:lnSpc>
                <a:spcPct val="90000"/>
              </a:lnSpc>
            </a:pP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>
                <a:solidFill>
                  <a:schemeClr val="accent2"/>
                </a:solidFill>
                <a:latin typeface="Verdana" panose="020B0604030504040204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…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 A</a:t>
            </a:r>
            <a:r>
              <a:rPr lang="en-US" altLang="zh-CN" sz="160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为简单析取式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chemeClr val="accent2"/>
                </a:solidFill>
              </a:rPr>
              <a:t> 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/>
              <a:t>析取范式与合取范式统称为</a:t>
            </a:r>
            <a:r>
              <a:rPr lang="zh-CN" altLang="en-US" i="1">
                <a:solidFill>
                  <a:srgbClr val="CC0099"/>
                </a:solidFill>
              </a:rPr>
              <a:t>范式</a:t>
            </a:r>
            <a:r>
              <a:rPr lang="en-US" altLang="zh-CN">
                <a:solidFill>
                  <a:srgbClr val="CC0099"/>
                </a:solidFill>
              </a:rPr>
              <a:t>(</a:t>
            </a:r>
            <a:r>
              <a:rPr lang="en-US" altLang="zh-CN" u="sng">
                <a:hlinkClick r:id="rId5"/>
              </a:rPr>
              <a:t>Normal Form</a:t>
            </a:r>
            <a:r>
              <a:rPr lang="en-US" altLang="zh-CN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0">
              <a:solidFill>
                <a:srgbClr val="CC0099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9C8CAA2-A78A-4252-B0C9-FC3C3489A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</a:t>
            </a:r>
          </a:p>
        </p:txBody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031757D5-E232-43C0-9F25-0F5CF3B39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341438"/>
            <a:ext cx="8424862" cy="5135562"/>
          </a:xfrm>
        </p:spPr>
        <p:txBody>
          <a:bodyPr/>
          <a:lstStyle/>
          <a:p>
            <a:r>
              <a:rPr lang="zh-CN" altLang="en-US"/>
              <a:t>定理：</a:t>
            </a:r>
          </a:p>
          <a:p>
            <a:pPr lvl="1"/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2800" i="1" baseline="-25000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800" i="1">
                <a:solidFill>
                  <a:schemeClr val="accent2"/>
                </a:solidFill>
                <a:latin typeface="Verdana" panose="020B0604030504040204" pitchFamily="34" charset="0"/>
              </a:rPr>
              <a:t>简单合取式，  </a:t>
            </a:r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  <a:latin typeface="Verdana" panose="020B0604030504040204" pitchFamily="34" charset="0"/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…</a:t>
            </a:r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 A</a:t>
            </a:r>
            <a:r>
              <a:rPr lang="en-US" altLang="zh-CN" sz="1600" i="1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F </a:t>
            </a:r>
            <a:r>
              <a:rPr lang="zh-CN" altLang="en-US" sz="2800">
                <a:solidFill>
                  <a:schemeClr val="accent2"/>
                </a:solidFill>
              </a:rPr>
              <a:t>当且仅当 </a:t>
            </a:r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F</a:t>
            </a:r>
            <a:r>
              <a:rPr lang="zh-CN" altLang="en-US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，任意</a:t>
            </a:r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endParaRPr lang="zh-CN" altLang="en-US" sz="1600" i="1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2"/>
            <a:endParaRPr lang="zh-CN" altLang="en-US" sz="2500">
              <a:solidFill>
                <a:srgbClr val="800000"/>
              </a:solidFill>
            </a:endParaRPr>
          </a:p>
          <a:p>
            <a:pPr lvl="1"/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2800" i="1" baseline="-25000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800" i="1">
                <a:solidFill>
                  <a:schemeClr val="accent2"/>
                </a:solidFill>
                <a:latin typeface="Verdana" panose="020B0604030504040204" pitchFamily="34" charset="0"/>
              </a:rPr>
              <a:t>简单析取式， </a:t>
            </a:r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  <a:latin typeface="Verdana" panose="020B0604030504040204" pitchFamily="34" charset="0"/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…</a:t>
            </a:r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 A</a:t>
            </a:r>
            <a:r>
              <a:rPr lang="en-US" altLang="zh-CN" sz="1600" i="1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T </a:t>
            </a:r>
            <a:r>
              <a:rPr lang="zh-CN" altLang="en-US" sz="2800">
                <a:solidFill>
                  <a:schemeClr val="accent2"/>
                </a:solidFill>
              </a:rPr>
              <a:t>当且仅当 </a:t>
            </a:r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T</a:t>
            </a:r>
            <a:r>
              <a:rPr lang="zh-CN" altLang="en-US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，任意</a:t>
            </a:r>
            <a:r>
              <a:rPr lang="en-US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endParaRPr lang="zh-CN" altLang="en-US" sz="1600" i="1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2"/>
            <a:endParaRPr lang="zh-CN" altLang="en-US" sz="2500">
              <a:solidFill>
                <a:srgbClr val="800000"/>
              </a:solidFill>
            </a:endParaRPr>
          </a:p>
          <a:p>
            <a:pPr lvl="2"/>
            <a:endParaRPr lang="zh-CN" altLang="en-US" sz="250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4B08526-3C3B-4A5E-B712-4AA932A5B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39E3A791-4E19-4D38-AED7-3CAAF35C2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75" y="1665288"/>
            <a:ext cx="8242300" cy="4811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范式存在定理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en-US" altLang="zh-CN"/>
              <a:t> </a:t>
            </a:r>
            <a:r>
              <a:rPr lang="zh-CN" altLang="en-US"/>
              <a:t>任意命题公式都存在着与之等值的析取范式与合取范式</a:t>
            </a:r>
            <a:endParaRPr lang="zh-CN" altLang="en-US" i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方法：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步骤一：</a:t>
            </a:r>
            <a:r>
              <a:rPr lang="zh-CN" altLang="en-US"/>
              <a:t>消去“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”</a:t>
            </a:r>
            <a:r>
              <a:rPr lang="zh-CN" altLang="en-US"/>
              <a:t>、“</a:t>
            </a:r>
            <a:r>
              <a:rPr lang="zh-CN" altLang="en-US">
                <a:sym typeface="Symbol" panose="05050102010706020507" pitchFamily="18" charset="2"/>
              </a:rPr>
              <a:t></a:t>
            </a:r>
            <a:r>
              <a:rPr lang="zh-CN" altLang="en-US"/>
              <a:t>”联结词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步骤二：</a:t>
            </a:r>
            <a:r>
              <a:rPr lang="zh-CN" altLang="en-US"/>
              <a:t>消去双重否定符，内移否定符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步骤三：</a:t>
            </a:r>
            <a:r>
              <a:rPr lang="zh-CN" altLang="en-US"/>
              <a:t>使用分配律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0F11CFD-941A-46DC-B4B9-3F44C6F73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AEA9D43D-74C2-4684-81EF-1926A0FD9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75" y="1665288"/>
            <a:ext cx="8242300" cy="4811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bg2"/>
                </a:solidFill>
              </a:rPr>
              <a:t>范式存在定理</a:t>
            </a:r>
            <a:r>
              <a:rPr lang="en-US" altLang="zh-CN">
                <a:solidFill>
                  <a:schemeClr val="bg2"/>
                </a:solidFill>
                <a:latin typeface="Verdana" panose="020B0604030504040204" pitchFamily="34" charset="0"/>
              </a:rPr>
              <a:t>: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zh-CN" altLang="en-US">
                <a:solidFill>
                  <a:schemeClr val="bg2"/>
                </a:solidFill>
              </a:rPr>
              <a:t>任意命题公式都存在着与之等值的析取范式与合取范式</a:t>
            </a:r>
            <a:endParaRPr lang="zh-CN" altLang="en-US" i="1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方法：</a:t>
            </a:r>
            <a:r>
              <a:rPr lang="zh-CN" altLang="en-US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99"/>
                </a:solidFill>
              </a:rPr>
              <a:t>步骤一：消去“</a:t>
            </a:r>
            <a:r>
              <a:rPr lang="en-US" altLang="zh-CN">
                <a:solidFill>
                  <a:srgbClr val="000099"/>
                </a:solidFill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rgbClr val="000099"/>
                </a:solidFill>
              </a:rPr>
              <a:t>”</a:t>
            </a:r>
            <a:r>
              <a:rPr lang="zh-CN" altLang="en-US">
                <a:solidFill>
                  <a:srgbClr val="000099"/>
                </a:solidFill>
              </a:rPr>
              <a:t>、“</a:t>
            </a:r>
            <a:r>
              <a:rPr lang="zh-CN" altLang="en-US">
                <a:solidFill>
                  <a:srgbClr val="000099"/>
                </a:solidFill>
                <a:sym typeface="Symbol" panose="05050102010706020507" pitchFamily="18" charset="2"/>
              </a:rPr>
              <a:t></a:t>
            </a:r>
            <a:r>
              <a:rPr lang="zh-CN" altLang="en-US">
                <a:solidFill>
                  <a:srgbClr val="000099"/>
                </a:solidFill>
              </a:rPr>
              <a:t>”联结词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步骤二：消去双重否定符，内移否定符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步骤三：使用分配律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1F8043E-47B0-4A79-AD3C-FF88A0D4D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FBAC1991-D121-46E7-93CC-50B1C71C6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0" y="1341438"/>
            <a:ext cx="7486650" cy="4895850"/>
          </a:xfrm>
        </p:spPr>
        <p:txBody>
          <a:bodyPr/>
          <a:lstStyle/>
          <a:p>
            <a:r>
              <a:rPr lang="zh-CN" altLang="en-US"/>
              <a:t>若等价式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en-US" altLang="zh-CN" i="1"/>
              <a:t>B</a:t>
            </a:r>
            <a:r>
              <a:rPr lang="zh-CN" altLang="en-US"/>
              <a:t>是重言式，则称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等值，记作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 i="1"/>
              <a:t>B</a:t>
            </a:r>
            <a:r>
              <a:rPr lang="zh-CN" altLang="en-US"/>
              <a:t>，并称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 i="1"/>
              <a:t>B</a:t>
            </a:r>
            <a:r>
              <a:rPr lang="zh-CN" altLang="en-US"/>
              <a:t>是等值式</a:t>
            </a:r>
            <a:r>
              <a:rPr lang="en-US" altLang="zh-CN"/>
              <a:t>(Equivalent Expression)</a:t>
            </a:r>
          </a:p>
          <a:p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 几点说明：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定义中，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zh-CN" altLang="en-US" sz="2400"/>
              <a:t>均为元语言符号</a:t>
            </a:r>
            <a:endParaRPr lang="zh-CN" altLang="en-US" sz="2400" i="1"/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z="2400" i="1"/>
              <a:t>A</a:t>
            </a:r>
            <a:r>
              <a:rPr lang="zh-CN" altLang="en-US" sz="2400"/>
              <a:t>或</a:t>
            </a:r>
            <a:r>
              <a:rPr lang="en-US" altLang="zh-CN" sz="2400" i="1"/>
              <a:t>B</a:t>
            </a:r>
            <a:r>
              <a:rPr lang="zh-CN" altLang="en-US" sz="2400"/>
              <a:t>中可能有哑元出现</a:t>
            </a:r>
            <a:r>
              <a:rPr lang="en-US" altLang="zh-CN" sz="2400"/>
              <a:t>. </a:t>
            </a:r>
            <a:r>
              <a:rPr lang="zh-CN" altLang="en-US" sz="2400"/>
              <a:t>例如，在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                </a:t>
            </a:r>
            <a:r>
              <a:rPr lang="en-US" altLang="zh-CN" sz="2400"/>
              <a:t>(</a:t>
            </a:r>
            <a:r>
              <a:rPr lang="en-US" altLang="zh-CN" sz="2400" i="1"/>
              <a:t>p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 i="1"/>
              <a:t>q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 ((</a:t>
            </a:r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 i="1"/>
              <a:t>p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i="1"/>
              <a:t>q</a:t>
            </a:r>
            <a:r>
              <a:rPr lang="en-US" altLang="zh-CN" sz="2400"/>
              <a:t>)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/>
              <a:t> (</a:t>
            </a:r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 i="1"/>
              <a:t>r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i="1"/>
              <a:t>r</a:t>
            </a:r>
            <a:r>
              <a:rPr lang="en-US" altLang="zh-CN" sz="2400"/>
              <a:t>))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    中，</a:t>
            </a:r>
            <a:r>
              <a:rPr lang="en-US" altLang="zh-CN" sz="2400" i="1"/>
              <a:t>r</a:t>
            </a:r>
            <a:r>
              <a:rPr lang="zh-CN" altLang="en-US" sz="2400"/>
              <a:t>为左边公式的哑元</a:t>
            </a:r>
            <a:r>
              <a:rPr lang="en-US" altLang="zh-CN" sz="2400"/>
              <a:t>. 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用真值表可验证两个公式是否等值</a:t>
            </a:r>
            <a:endParaRPr lang="en-US" altLang="zh-CN" sz="2400"/>
          </a:p>
        </p:txBody>
      </p:sp>
      <p:pic>
        <p:nvPicPr>
          <p:cNvPr id="175108" name="Picture 30" descr="pay attention">
            <a:extLst>
              <a:ext uri="{FF2B5EF4-FFF2-40B4-BE49-F238E27FC236}">
                <a16:creationId xmlns:a16="http://schemas.microsoft.com/office/drawing/2014/main" id="{4F24FF4C-7FD8-431C-8678-2B62DBD1D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3149601"/>
            <a:ext cx="7207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AD1C489-3661-4D12-888B-234F9224D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8936AD3D-12BB-404F-810B-0965AA073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75" y="1665288"/>
            <a:ext cx="8242300" cy="4811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步骤一：利用等值公式：化去“</a:t>
            </a:r>
            <a:r>
              <a:rPr lang="en-US" altLang="zh-CN"/>
              <a:t>→”</a:t>
            </a:r>
            <a:r>
              <a:rPr lang="zh-CN" altLang="en-US"/>
              <a:t>、“</a:t>
            </a:r>
            <a:r>
              <a:rPr lang="zh-CN" altLang="en-US">
                <a:sym typeface="Symbol" panose="05050102010706020507" pitchFamily="18" charset="2"/>
              </a:rPr>
              <a:t></a:t>
            </a:r>
            <a:r>
              <a:rPr lang="zh-CN" altLang="en-US"/>
              <a:t>”联结词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 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↔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687E742-467C-4A2B-84B2-2C322CAB2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id="{F35CE1B5-79CE-49EB-A226-0A9D2E48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75" y="1665288"/>
            <a:ext cx="8242300" cy="4811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bg2"/>
                </a:solidFill>
              </a:rPr>
              <a:t>范式存在定理</a:t>
            </a:r>
            <a:r>
              <a:rPr lang="en-US" altLang="zh-CN">
                <a:solidFill>
                  <a:schemeClr val="bg2"/>
                </a:solidFill>
                <a:latin typeface="Verdana" panose="020B0604030504040204" pitchFamily="34" charset="0"/>
              </a:rPr>
              <a:t>: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zh-CN" altLang="en-US">
                <a:solidFill>
                  <a:schemeClr val="bg2"/>
                </a:solidFill>
              </a:rPr>
              <a:t>任意命题公式都存在着与之等值的析取范式与合取范式</a:t>
            </a:r>
            <a:endParaRPr lang="zh-CN" altLang="en-US" i="1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方法：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步骤一：消去“</a:t>
            </a:r>
            <a:r>
              <a:rPr lang="en-US" altLang="zh-CN">
                <a:solidFill>
                  <a:schemeClr val="bg2"/>
                </a:solidFill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bg2"/>
                </a:solidFill>
              </a:rPr>
              <a:t>”</a:t>
            </a:r>
            <a:r>
              <a:rPr lang="zh-CN" altLang="en-US">
                <a:solidFill>
                  <a:schemeClr val="bg2"/>
                </a:solidFill>
              </a:rPr>
              <a:t>、“</a:t>
            </a:r>
            <a:r>
              <a:rPr lang="zh-CN" altLang="en-US">
                <a:solidFill>
                  <a:schemeClr val="bg2"/>
                </a:solidFill>
                <a:sym typeface="Symbol" panose="05050102010706020507" pitchFamily="18" charset="2"/>
              </a:rPr>
              <a:t></a:t>
            </a:r>
            <a:r>
              <a:rPr lang="zh-CN" altLang="en-US">
                <a:solidFill>
                  <a:schemeClr val="bg2"/>
                </a:solidFill>
              </a:rPr>
              <a:t>”联结词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99"/>
                </a:solidFill>
              </a:rPr>
              <a:t>步骤二：消去双重否定符，内移否定符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步骤三：使用分配律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7ACC5B0-B770-43C3-8D06-A67CB7106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96818A4F-E705-474C-98E9-61EAE2F32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6" y="1550988"/>
            <a:ext cx="8480425" cy="4926012"/>
          </a:xfrm>
        </p:spPr>
        <p:txBody>
          <a:bodyPr/>
          <a:lstStyle/>
          <a:p>
            <a:r>
              <a:rPr lang="zh-CN" altLang="en-US"/>
              <a:t>消去双重否定符，内移否定符</a:t>
            </a:r>
          </a:p>
          <a:p>
            <a:pPr lvl="1"/>
            <a:r>
              <a:rPr lang="zh-CN" altLang="en-US">
                <a:solidFill>
                  <a:schemeClr val="accent2"/>
                </a:solidFill>
              </a:rPr>
              <a:t>德摩根律</a:t>
            </a:r>
          </a:p>
          <a:p>
            <a:pPr lvl="2"/>
            <a:r>
              <a:rPr lang="en-US" altLang="zh-CN">
                <a:solidFill>
                  <a:srgbClr val="FF3300"/>
                </a:solidFill>
              </a:rPr>
              <a:t>¬ (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FF3300"/>
                </a:solidFill>
              </a:rPr>
              <a:t>¬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 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FF3300"/>
                </a:solidFill>
              </a:rPr>
              <a:t>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endParaRPr lang="zh-CN" altLang="en-US">
              <a:solidFill>
                <a:srgbClr val="FF3300"/>
              </a:solidFill>
            </a:endParaRPr>
          </a:p>
          <a:p>
            <a:pPr lvl="2"/>
            <a:r>
              <a:rPr lang="en-US" altLang="zh-CN">
                <a:solidFill>
                  <a:srgbClr val="FF3300"/>
                </a:solidFill>
              </a:rPr>
              <a:t>¬ (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FF3300"/>
                </a:solidFill>
              </a:rPr>
              <a:t>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rgbClr val="FF3300"/>
                </a:solidFill>
              </a:rPr>
              <a:t>  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</a:p>
          <a:p>
            <a:pPr lvl="1"/>
            <a:r>
              <a:rPr lang="zh-CN" altLang="en-US">
                <a:solidFill>
                  <a:schemeClr val="accent2"/>
                </a:solidFill>
              </a:rPr>
              <a:t>双重否定律  </a:t>
            </a:r>
            <a:r>
              <a:rPr lang="en-US" altLang="zh-CN">
                <a:solidFill>
                  <a:schemeClr val="accent2"/>
                </a:solidFill>
              </a:rPr>
              <a:t>¬¬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 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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p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A033699-F4CF-4807-911D-80DAADD2B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291BC5A9-A8D1-4A0F-A300-4971B6EDB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75" y="1665288"/>
            <a:ext cx="8242300" cy="4811712"/>
          </a:xfrm>
        </p:spPr>
        <p:txBody>
          <a:bodyPr/>
          <a:lstStyle/>
          <a:p>
            <a:r>
              <a:rPr lang="zh-CN" altLang="en-US">
                <a:solidFill>
                  <a:schemeClr val="bg2"/>
                </a:solidFill>
              </a:rPr>
              <a:t>范式存在定理</a:t>
            </a:r>
            <a:r>
              <a:rPr lang="en-US" altLang="zh-CN">
                <a:solidFill>
                  <a:schemeClr val="bg2"/>
                </a:solidFill>
                <a:latin typeface="Verdana" panose="020B0604030504040204" pitchFamily="34" charset="0"/>
              </a:rPr>
              <a:t>: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zh-CN" altLang="en-US">
                <a:solidFill>
                  <a:schemeClr val="bg2"/>
                </a:solidFill>
              </a:rPr>
              <a:t>任意命题公式都存在着与之等值的析取范式与合取范式</a:t>
            </a:r>
            <a:endParaRPr lang="zh-CN" altLang="en-US" i="1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方法：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步骤一：消去“</a:t>
            </a:r>
            <a:r>
              <a:rPr lang="en-US" altLang="zh-CN">
                <a:solidFill>
                  <a:schemeClr val="bg2"/>
                </a:solidFill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bg2"/>
                </a:solidFill>
              </a:rPr>
              <a:t>”</a:t>
            </a:r>
            <a:r>
              <a:rPr lang="zh-CN" altLang="en-US">
                <a:solidFill>
                  <a:schemeClr val="bg2"/>
                </a:solidFill>
              </a:rPr>
              <a:t>、“</a:t>
            </a:r>
            <a:r>
              <a:rPr lang="zh-CN" altLang="en-US">
                <a:solidFill>
                  <a:schemeClr val="bg2"/>
                </a:solidFill>
                <a:sym typeface="Symbol" panose="05050102010706020507" pitchFamily="18" charset="2"/>
              </a:rPr>
              <a:t></a:t>
            </a:r>
            <a:r>
              <a:rPr lang="zh-CN" altLang="en-US">
                <a:solidFill>
                  <a:schemeClr val="bg2"/>
                </a:solidFill>
              </a:rPr>
              <a:t>”联结词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步骤二：消去双重否定符，内移否定符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99"/>
                </a:solidFill>
              </a:rPr>
              <a:t>步骤三：使用分配律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8CE5D34-1C3F-4175-BDCD-9B46B24A6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36B9C31C-DD00-4031-8994-C93681D46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6" y="1550988"/>
            <a:ext cx="8480425" cy="4926012"/>
          </a:xfrm>
        </p:spPr>
        <p:txBody>
          <a:bodyPr/>
          <a:lstStyle/>
          <a:p>
            <a:r>
              <a:rPr lang="zh-CN" altLang="en-US"/>
              <a:t>利用“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”</a:t>
            </a:r>
            <a:r>
              <a:rPr lang="zh-CN" altLang="en-US"/>
              <a:t>对“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”</a:t>
            </a:r>
            <a:r>
              <a:rPr lang="zh-CN" altLang="en-US"/>
              <a:t>的分配，将公式化成为析取范式</a:t>
            </a:r>
          </a:p>
          <a:p>
            <a:pPr lvl="1"/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pPr lvl="1"/>
            <a:endParaRPr lang="en-US" altLang="zh-CN">
              <a:solidFill>
                <a:schemeClr val="accent2"/>
              </a:solidFill>
            </a:endParaRPr>
          </a:p>
          <a:p>
            <a:r>
              <a:rPr lang="zh-CN" altLang="en-US"/>
              <a:t>利用“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”</a:t>
            </a:r>
            <a:r>
              <a:rPr lang="zh-CN" altLang="en-US"/>
              <a:t>对“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”</a:t>
            </a:r>
            <a:r>
              <a:rPr lang="zh-CN" altLang="en-US"/>
              <a:t>的分配，将公式化成为合取范式</a:t>
            </a:r>
          </a:p>
          <a:p>
            <a:pPr lvl="1"/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F73852B-64A9-4D6B-B169-22C8E10C7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43779" name="Rectangle 3">
            <a:extLst>
              <a:ext uri="{FF2B5EF4-FFF2-40B4-BE49-F238E27FC236}">
                <a16:creationId xmlns:a16="http://schemas.microsoft.com/office/drawing/2014/main" id="{B8308A80-A16E-4F9E-B4DE-44B5CD08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5988" y="1509713"/>
            <a:ext cx="8253412" cy="4856162"/>
          </a:xfrm>
        </p:spPr>
        <p:txBody>
          <a:bodyPr/>
          <a:lstStyle/>
          <a:p>
            <a:pPr marL="533400" indent="-533400"/>
            <a:r>
              <a:rPr lang="zh-CN" altLang="en-US"/>
              <a:t>例：求</a:t>
            </a:r>
            <a:r>
              <a:rPr lang="en-US" altLang="zh-CN">
                <a:latin typeface="Verdana" panose="020B0604030504040204" pitchFamily="34" charset="0"/>
              </a:rPr>
              <a:t>(p</a:t>
            </a:r>
            <a:r>
              <a:rPr lang="en-US" altLang="zh-CN"/>
              <a:t>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q)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zh-CN" altLang="en-US"/>
              <a:t>的析取范式 </a:t>
            </a:r>
            <a:endParaRPr lang="zh-CN" altLang="en-US">
              <a:sym typeface="Symbol" panose="05050102010706020507" pitchFamily="18" charset="2"/>
            </a:endParaRP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000099"/>
                </a:solidFill>
                <a:sym typeface="Symbol" panose="05050102010706020507" pitchFamily="18" charset="2"/>
              </a:rPr>
              <a:t>化去</a:t>
            </a:r>
            <a:r>
              <a:rPr lang="en-US" altLang="zh-CN">
                <a:solidFill>
                  <a:srgbClr val="000099"/>
                </a:solidFill>
                <a:sym typeface="Symbol" panose="05050102010706020507" pitchFamily="18" charset="2"/>
              </a:rPr>
              <a:t></a:t>
            </a:r>
            <a:endParaRPr lang="zh-CN" altLang="en-US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1352550" lvl="2" indent="-438150">
              <a:buNone/>
            </a:pPr>
            <a:r>
              <a:rPr lang="zh-CN" altLang="en-US" sz="2500"/>
              <a:t> </a:t>
            </a:r>
            <a:r>
              <a:rPr lang="zh-CN" altLang="en-US" sz="2500">
                <a:sym typeface="Symbol" panose="05050102010706020507" pitchFamily="18" charset="2"/>
              </a:rPr>
              <a:t> </a:t>
            </a:r>
            <a:r>
              <a:rPr lang="en-US" altLang="zh-CN" sz="2500">
                <a:latin typeface="Verdana" panose="020B0604030504040204" pitchFamily="34" charset="0"/>
              </a:rPr>
              <a:t>(</a:t>
            </a:r>
            <a:r>
              <a:rPr lang="en-US" altLang="zh-CN" sz="2500">
                <a:latin typeface="Verdana" panose="020B0604030504040204" pitchFamily="34" charset="0"/>
                <a:sym typeface="Symbol" panose="05050102010706020507" pitchFamily="18" charset="2"/>
              </a:rPr>
              <a:t> </a:t>
            </a:r>
            <a:r>
              <a:rPr lang="en-US" altLang="zh-CN" sz="2500">
                <a:latin typeface="Verdana" panose="020B0604030504040204" pitchFamily="34" charset="0"/>
              </a:rPr>
              <a:t>p</a:t>
            </a:r>
            <a:r>
              <a:rPr lang="en-US" altLang="zh-CN" sz="2500"/>
              <a:t> </a:t>
            </a:r>
            <a:r>
              <a:rPr lang="en-US" altLang="zh-CN" sz="2500">
                <a:sym typeface="Symbol" panose="05050102010706020507" pitchFamily="18" charset="2"/>
              </a:rPr>
              <a:t></a:t>
            </a:r>
            <a:r>
              <a:rPr lang="en-US" altLang="zh-CN" sz="2500"/>
              <a:t> </a:t>
            </a:r>
            <a:r>
              <a:rPr lang="en-US" altLang="zh-CN" sz="2500">
                <a:latin typeface="Verdana" panose="020B0604030504040204" pitchFamily="34" charset="0"/>
              </a:rPr>
              <a:t>q) </a:t>
            </a:r>
            <a:r>
              <a:rPr lang="en-US" altLang="zh-CN" sz="2500">
                <a:sym typeface="Symbol" panose="05050102010706020507" pitchFamily="18" charset="2"/>
              </a:rPr>
              <a:t> </a:t>
            </a:r>
            <a:r>
              <a:rPr lang="en-US" altLang="zh-CN" sz="2500">
                <a:latin typeface="Verdana" panose="020B0604030504040204" pitchFamily="34" charset="0"/>
              </a:rPr>
              <a:t>(p </a:t>
            </a:r>
            <a:r>
              <a:rPr lang="en-US" altLang="zh-CN" sz="2500">
                <a:sym typeface="Symbol" panose="05050102010706020507" pitchFamily="18" charset="2"/>
              </a:rPr>
              <a:t></a:t>
            </a:r>
            <a:r>
              <a:rPr lang="en-US" altLang="zh-CN" sz="2500"/>
              <a:t> </a:t>
            </a:r>
            <a:r>
              <a:rPr lang="en-US" altLang="zh-CN" sz="2500">
                <a:latin typeface="Verdana" panose="020B0604030504040204" pitchFamily="34" charset="0"/>
              </a:rPr>
              <a:t>q)</a:t>
            </a:r>
            <a:endParaRPr lang="en-US" altLang="zh-CN" sz="2500">
              <a:solidFill>
                <a:srgbClr val="990000"/>
              </a:solidFill>
              <a:sym typeface="Symbol" panose="05050102010706020507" pitchFamily="18" charset="2"/>
            </a:endParaRP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>
                <a:solidFill>
                  <a:srgbClr val="000099"/>
                </a:solidFill>
              </a:rPr>
              <a:t>“</a:t>
            </a:r>
            <a:r>
              <a:rPr lang="en-US" altLang="zh-CN">
                <a:solidFill>
                  <a:srgbClr val="000099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rgbClr val="000099"/>
                </a:solidFill>
              </a:rPr>
              <a:t>”</a:t>
            </a:r>
            <a:r>
              <a:rPr lang="zh-CN" altLang="en-US">
                <a:solidFill>
                  <a:srgbClr val="000099"/>
                </a:solidFill>
              </a:rPr>
              <a:t>对“</a:t>
            </a:r>
            <a:r>
              <a:rPr lang="en-US" altLang="zh-CN">
                <a:solidFill>
                  <a:srgbClr val="000099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rgbClr val="000099"/>
                </a:solidFill>
              </a:rPr>
              <a:t>”</a:t>
            </a:r>
            <a:r>
              <a:rPr lang="zh-CN" altLang="en-US">
                <a:solidFill>
                  <a:srgbClr val="000099"/>
                </a:solidFill>
              </a:rPr>
              <a:t>分配，化为析取范式</a:t>
            </a:r>
            <a:endParaRPr lang="zh-CN" altLang="en-US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1352550" lvl="2" indent="-438150">
              <a:buNone/>
            </a:pPr>
            <a:r>
              <a:rPr lang="zh-CN" altLang="en-US" sz="2500">
                <a:sym typeface="Symbol" panose="05050102010706020507" pitchFamily="18" charset="2"/>
              </a:rPr>
              <a:t> </a:t>
            </a:r>
            <a:r>
              <a:rPr lang="en-US" altLang="zh-CN" sz="2500">
                <a:latin typeface="Verdana" panose="020B0604030504040204" pitchFamily="34" charset="0"/>
              </a:rPr>
              <a:t>(</a:t>
            </a:r>
            <a:r>
              <a:rPr lang="en-US" altLang="zh-CN" sz="2500">
                <a:latin typeface="Verdana" panose="020B0604030504040204" pitchFamily="34" charset="0"/>
                <a:sym typeface="Symbol" panose="05050102010706020507" pitchFamily="18" charset="2"/>
              </a:rPr>
              <a:t> </a:t>
            </a:r>
            <a:r>
              <a:rPr lang="en-US" altLang="zh-CN" sz="2500">
                <a:latin typeface="Verdana" panose="020B0604030504040204" pitchFamily="34" charset="0"/>
              </a:rPr>
              <a:t>p</a:t>
            </a:r>
            <a:r>
              <a:rPr lang="en-US" altLang="zh-CN" sz="2500"/>
              <a:t> </a:t>
            </a:r>
            <a:r>
              <a:rPr lang="en-US" altLang="zh-CN" sz="2500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500">
                <a:latin typeface="Verdana" panose="020B0604030504040204" pitchFamily="34" charset="0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500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500">
                <a:latin typeface="Verdana" panose="020B0604030504040204" pitchFamily="34" charset="0"/>
              </a:rPr>
              <a:t>q) </a:t>
            </a:r>
            <a:r>
              <a:rPr lang="en-US" altLang="zh-CN" sz="2500">
                <a:sym typeface="Symbol" panose="05050102010706020507" pitchFamily="18" charset="2"/>
              </a:rPr>
              <a:t> </a:t>
            </a:r>
            <a:r>
              <a:rPr lang="en-US" altLang="zh-CN" sz="2500">
                <a:latin typeface="Verdana" panose="020B0604030504040204" pitchFamily="34" charset="0"/>
              </a:rPr>
              <a:t>(q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500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500">
                <a:latin typeface="Verdana" panose="020B0604030504040204" pitchFamily="34" charset="0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500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500">
                <a:latin typeface="Verdana" panose="020B0604030504040204" pitchFamily="34" charset="0"/>
              </a:rPr>
              <a:t>q) </a:t>
            </a:r>
            <a:endParaRPr lang="zh-CN" altLang="en-US">
              <a:sym typeface="Symbol" panose="05050102010706020507" pitchFamily="18" charset="2"/>
            </a:endParaRP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000099"/>
                </a:solidFill>
              </a:rPr>
              <a:t>最简析取范式</a:t>
            </a:r>
          </a:p>
          <a:p>
            <a:pPr marL="933450" lvl="1" indent="-476250">
              <a:buNone/>
            </a:pPr>
            <a:r>
              <a:rPr lang="zh-CN" altLang="en-US">
                <a:sym typeface="Symbol" panose="05050102010706020507" pitchFamily="18" charset="2"/>
              </a:rPr>
              <a:t>       </a:t>
            </a:r>
            <a:r>
              <a:rPr lang="en-US" altLang="zh-CN" sz="2600">
                <a:latin typeface="Verdana" panose="020B0604030504040204" pitchFamily="34" charset="0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600"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600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　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767849E-3B5D-4294-8B87-EC819480B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47875" name="Rectangle 3">
            <a:extLst>
              <a:ext uri="{FF2B5EF4-FFF2-40B4-BE49-F238E27FC236}">
                <a16:creationId xmlns:a16="http://schemas.microsoft.com/office/drawing/2014/main" id="{CC2C2871-998A-4DF3-902A-17158A2ED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1538" y="1482725"/>
            <a:ext cx="8374062" cy="5018088"/>
          </a:xfrm>
        </p:spPr>
        <p:txBody>
          <a:bodyPr/>
          <a:lstStyle/>
          <a:p>
            <a:r>
              <a:rPr lang="zh-CN" altLang="en-US"/>
              <a:t>例：求</a:t>
            </a:r>
            <a:r>
              <a:rPr lang="en-US" altLang="zh-CN">
                <a:latin typeface="Verdana" panose="020B0604030504040204" pitchFamily="34" charset="0"/>
              </a:rPr>
              <a:t>((p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  <a:r>
              <a:rPr lang="zh-CN" altLang="en-US"/>
              <a:t>的析取范式和合取范式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</a:rPr>
              <a:t>   (</a:t>
            </a:r>
            <a:r>
              <a:rPr lang="zh-CN" altLang="en-US">
                <a:latin typeface="Verdana" panose="020B0604030504040204" pitchFamily="34" charset="0"/>
              </a:rPr>
              <a:t>一</a:t>
            </a:r>
            <a:r>
              <a:rPr lang="en-US" altLang="zh-CN">
                <a:latin typeface="Verdana" panose="020B0604030504040204" pitchFamily="34" charset="0"/>
              </a:rPr>
              <a:t>) </a:t>
            </a:r>
            <a:r>
              <a:rPr lang="zh-CN" altLang="en-US"/>
              <a:t>求析取范式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原式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 </a:t>
            </a:r>
            <a:r>
              <a:rPr lang="en-US" altLang="zh-CN">
                <a:latin typeface="Verdana" panose="020B0604030504040204" pitchFamily="34" charset="0"/>
              </a:rPr>
              <a:t>((p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 </a:t>
            </a:r>
            <a:r>
              <a:rPr lang="en-US" altLang="zh-CN">
                <a:latin typeface="Verdana" panose="020B0604030504040204" pitchFamily="34" charset="0"/>
              </a:rPr>
              <a:t>((p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(q</a:t>
            </a:r>
            <a:r>
              <a:rPr lang="en-US" altLang="zh-CN">
                <a:sym typeface="Symbol" panose="05050102010706020507" pitchFamily="18" charset="2"/>
              </a:rPr>
              <a:t> 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 </a:t>
            </a:r>
            <a:r>
              <a:rPr lang="en-US" altLang="zh-CN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(q</a:t>
            </a:r>
            <a:r>
              <a:rPr lang="en-US" altLang="zh-CN">
                <a:sym typeface="Symbol" panose="05050102010706020507" pitchFamily="18" charset="2"/>
              </a:rPr>
              <a:t> 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(q</a:t>
            </a:r>
            <a:r>
              <a:rPr lang="en-US" altLang="zh-CN">
                <a:sym typeface="Symbol" panose="05050102010706020507" pitchFamily="18" charset="2"/>
              </a:rPr>
              <a:t> 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endParaRPr lang="zh-C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D497027-48CF-459E-B42E-EDEA81087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49923" name="Rectangle 3">
            <a:extLst>
              <a:ext uri="{FF2B5EF4-FFF2-40B4-BE49-F238E27FC236}">
                <a16:creationId xmlns:a16="http://schemas.microsoft.com/office/drawing/2014/main" id="{1A2B3E24-A24B-478B-9987-8A3F03D34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6" y="1550989"/>
            <a:ext cx="8328025" cy="49498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zh-CN" altLang="en-US">
                <a:latin typeface="Verdana" panose="020B0604030504040204" pitchFamily="34" charset="0"/>
              </a:rPr>
              <a:t>二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/>
              <a:t>求合取范式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原式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 </a:t>
            </a:r>
            <a:r>
              <a:rPr lang="en-US" altLang="zh-CN">
                <a:latin typeface="Verdana" panose="020B0604030504040204" pitchFamily="34" charset="0"/>
              </a:rPr>
              <a:t>((p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 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>
                <a:latin typeface="Verdana" panose="020B0604030504040204" pitchFamily="34" charset="0"/>
              </a:rPr>
              <a:t> 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 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Verdana" panose="020B0604030504040204" pitchFamily="34" charset="0"/>
              </a:rPr>
              <a:t>q)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r)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508CEA4-1F82-4479-8222-7C41F3F25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52F18B5-DFB4-4628-A15B-0CF6CD595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问题：</a:t>
            </a:r>
          </a:p>
          <a:p>
            <a:pPr>
              <a:lnSpc>
                <a:spcPct val="90000"/>
              </a:lnSpc>
            </a:pPr>
            <a:r>
              <a:rPr lang="zh-CN" altLang="en-US"/>
              <a:t>一个命题公式的析取范式是不是唯一的？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同一命题公式的析取范式是不是等值的？</a:t>
            </a:r>
          </a:p>
        </p:txBody>
      </p:sp>
    </p:spTree>
  </p:cSld>
  <p:clrMapOvr>
    <a:masterClrMapping/>
  </p:clrMapOvr>
  <p:transition spd="slow"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565402D-4220-471C-A50B-A44303388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54019" name="Rectangle 3">
            <a:extLst>
              <a:ext uri="{FF2B5EF4-FFF2-40B4-BE49-F238E27FC236}">
                <a16:creationId xmlns:a16="http://schemas.microsoft.com/office/drawing/2014/main" id="{F034142E-50EA-4D92-B8FE-E328B1C01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1" y="1484314"/>
            <a:ext cx="8137525" cy="4891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Verdana" panose="020B0604030504040204" pitchFamily="34" charset="0"/>
              </a:rPr>
              <a:t>极小项 </a:t>
            </a:r>
            <a:r>
              <a:rPr lang="en-US" altLang="zh-CN">
                <a:latin typeface="Verdana" panose="020B0604030504040204" pitchFamily="34" charset="0"/>
              </a:rPr>
              <a:t>Miniterm (</a:t>
            </a:r>
            <a:r>
              <a:rPr lang="zh-CN" altLang="en-US">
                <a:latin typeface="Verdana" panose="020B0604030504040204" pitchFamily="34" charset="0"/>
              </a:rPr>
              <a:t>极大项 </a:t>
            </a:r>
            <a:r>
              <a:rPr lang="en-US" altLang="zh-CN">
                <a:latin typeface="Verdana" panose="020B0604030504040204" pitchFamily="34" charset="0"/>
              </a:rPr>
              <a:t>Maxterm):</a:t>
            </a:r>
            <a:r>
              <a:rPr lang="zh-CN" altLang="en-US"/>
              <a:t>含有</a:t>
            </a:r>
            <a:r>
              <a:rPr lang="en-US" altLang="zh-CN" i="1"/>
              <a:t>n</a:t>
            </a:r>
            <a:r>
              <a:rPr lang="zh-CN" altLang="en-US"/>
              <a:t>个命题变项的简单合取式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zh-CN" altLang="en-US">
                <a:latin typeface="Verdana" panose="020B0604030504040204" pitchFamily="34" charset="0"/>
              </a:rPr>
              <a:t>简单析取式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>
                <a:latin typeface="Verdana" panose="020B0604030504040204" pitchFamily="34" charset="0"/>
              </a:rPr>
              <a:t>，并满足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</a:rPr>
              <a:t>每个命题变元和它的否定式不同时出现，而二者之一必出现且仅出现一次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zh-CN" altLang="en-US">
                <a:solidFill>
                  <a:schemeClr val="accent2"/>
                </a:solidFill>
              </a:rPr>
              <a:t>个命题变项或它的否定式出现在从左算起的第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zh-CN" altLang="en-US">
                <a:solidFill>
                  <a:schemeClr val="accent2"/>
                </a:solidFill>
              </a:rPr>
              <a:t>位上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zh-CN" altLang="en-US">
                <a:solidFill>
                  <a:schemeClr val="accent2"/>
                </a:solidFill>
              </a:rPr>
              <a:t>若无角标，则按字典顺序排列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/>
              <a:t>若有</a:t>
            </a:r>
            <a:r>
              <a:rPr lang="zh-CN" altLang="en-US" i="1"/>
              <a:t>ｎ</a:t>
            </a:r>
            <a:r>
              <a:rPr lang="zh-CN" altLang="en-US"/>
              <a:t>个命题变项，则有</a:t>
            </a:r>
            <a:r>
              <a:rPr lang="en-US" altLang="zh-CN"/>
              <a:t>2</a:t>
            </a:r>
            <a:r>
              <a:rPr lang="en-US" altLang="zh-CN" i="1" baseline="30000"/>
              <a:t>n</a:t>
            </a:r>
            <a:r>
              <a:rPr lang="zh-CN" altLang="en-US"/>
              <a:t>个极小项（极大项）</a:t>
            </a:r>
          </a:p>
          <a:p>
            <a:pPr>
              <a:lnSpc>
                <a:spcPct val="90000"/>
              </a:lnSpc>
            </a:pPr>
            <a:r>
              <a:rPr lang="zh-CN" altLang="en-US"/>
              <a:t>如果我们把不带否定符的命题变项取成</a:t>
            </a:r>
            <a:r>
              <a:rPr lang="en-US" altLang="zh-CN"/>
              <a:t>1</a:t>
            </a:r>
            <a:r>
              <a:rPr lang="zh-CN" altLang="en-US"/>
              <a:t>，带否定符的命题变项取成</a:t>
            </a:r>
            <a:r>
              <a:rPr lang="en-US" altLang="zh-CN"/>
              <a:t>0</a:t>
            </a:r>
            <a:r>
              <a:rPr lang="zh-CN" altLang="en-US"/>
              <a:t>，那么每一个极小项都对应一个二进制数，因而也对应一个十进制数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529F783-47DB-467A-A5B3-785D75F5F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graphicFrame>
        <p:nvGraphicFramePr>
          <p:cNvPr id="809032" name="Group 72">
            <a:extLst>
              <a:ext uri="{FF2B5EF4-FFF2-40B4-BE49-F238E27FC236}">
                <a16:creationId xmlns:a16="http://schemas.microsoft.com/office/drawing/2014/main" id="{D51ECC3C-E1A7-47A9-A19F-5BA301EC210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248026" y="2997200"/>
          <a:ext cx="5440363" cy="1652588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53213945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335850113"/>
                    </a:ext>
                  </a:extLst>
                </a:gridCol>
                <a:gridCol w="1074738">
                  <a:extLst>
                    <a:ext uri="{9D8B030D-6E8A-4147-A177-3AD203B41FA5}">
                      <a16:colId xmlns:a16="http://schemas.microsoft.com/office/drawing/2014/main" val="1650350121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72625676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¬</a:t>
                      </a:r>
                      <a:r>
                        <a:rPr kumimoji="0" lang="en-US" altLang="zh-CN" sz="2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¬¬</a:t>
                      </a:r>
                      <a:r>
                        <a:rPr kumimoji="0" lang="en-US" altLang="zh-CN" sz="2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¬¬</a:t>
                      </a:r>
                      <a:r>
                        <a:rPr kumimoji="0" lang="en-US" altLang="zh-CN" sz="2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 </a:t>
                      </a:r>
                      <a:r>
                        <a:rPr kumimoji="0" lang="en-US" altLang="zh-CN" sz="2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78628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859901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87014"/>
                  </a:ext>
                </a:extLst>
              </a:tr>
            </a:tbl>
          </a:graphicData>
        </a:graphic>
      </p:graphicFrame>
      <p:sp>
        <p:nvSpPr>
          <p:cNvPr id="5145" name="Rectangle 73">
            <a:extLst>
              <a:ext uri="{FF2B5EF4-FFF2-40B4-BE49-F238E27FC236}">
                <a16:creationId xmlns:a16="http://schemas.microsoft.com/office/drawing/2014/main" id="{0C9F1EF9-DF3E-4DCC-8E7F-139476C40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3200">
                <a:latin typeface="Times New Roman" panose="02020603050405020304" pitchFamily="18" charset="0"/>
              </a:rPr>
              <a:t>例子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tx2"/>
                </a:solidFill>
                <a:latin typeface="Times New Roman" panose="02020603050405020304" pitchFamily="18" charset="0"/>
              </a:rPr>
              <a:t> 判断</a:t>
            </a:r>
            <a:r>
              <a:rPr lang="en-US" altLang="zh-CN" sz="2500">
                <a:latin typeface="Times New Roman" panose="02020603050405020304" pitchFamily="18" charset="0"/>
              </a:rPr>
              <a:t>¬¬</a:t>
            </a:r>
            <a:r>
              <a:rPr lang="en-GB" altLang="zh-CN" sz="2500" b="0" i="1">
                <a:latin typeface="Verdana" panose="020B0604030504040204" pitchFamily="34" charset="0"/>
              </a:rPr>
              <a:t>p</a:t>
            </a:r>
            <a:r>
              <a:rPr lang="zh-CN" altLang="en-US" sz="250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500" b="0" i="1">
                <a:latin typeface="Verdana" panose="020B0604030504040204" pitchFamily="34" charset="0"/>
              </a:rPr>
              <a:t>p</a:t>
            </a:r>
            <a:endParaRPr kumimoji="1" lang="zh-CN" altLang="en-US" sz="2900" b="0" i="1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3200">
                <a:latin typeface="Times New Roman" panose="02020603050405020304" pitchFamily="18" charset="0"/>
              </a:rPr>
              <a:t>      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D47E0E8-1910-4256-8F58-B12A6FB0C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B055E85-0DFB-4149-9D79-DB306340C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268414"/>
            <a:ext cx="7772400" cy="4968875"/>
          </a:xfrm>
        </p:spPr>
        <p:txBody>
          <a:bodyPr/>
          <a:lstStyle/>
          <a:p>
            <a:r>
              <a:rPr lang="zh-CN" altLang="en-US"/>
              <a:t>极小项的编码</a:t>
            </a:r>
            <a:r>
              <a:rPr lang="en-US" altLang="zh-CN"/>
              <a:t>:</a:t>
            </a:r>
            <a:r>
              <a:rPr lang="zh-CN" altLang="en-US"/>
              <a:t>对应成真赋值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三个变元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可构造8个极小项：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¬p∧¬q∧¬r     FFF        0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¬p∧¬q∧r       FFT        1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¬p∧q∧¬r      FTF        2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2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¬p∧q∧r         FTT        3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3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p∧¬q∧¬r       TFF        4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4</a:t>
            </a:r>
            <a:r>
              <a:rPr lang="zh-CN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p∧¬q∧r         TFT        5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5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p∧q∧¬r         TTF        6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6</a:t>
            </a:r>
            <a:r>
              <a:rPr lang="zh-CN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p∧q∧r            TTT       7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7</a:t>
            </a:r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0CDD23E-174B-488F-BB96-4C48A8513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809427E-8FCE-4971-AE0F-ED6484C73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341438"/>
            <a:ext cx="8447087" cy="5135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极大项的编码</a:t>
            </a:r>
            <a:r>
              <a:rPr lang="en-US" altLang="zh-CN"/>
              <a:t>:</a:t>
            </a:r>
            <a:r>
              <a:rPr lang="zh-CN" altLang="en-US"/>
              <a:t>对应成假赋值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如三个变元  </a:t>
            </a:r>
            <a:r>
              <a:rPr lang="en-US" altLang="zh-CN"/>
              <a:t>p、q、r，</a:t>
            </a:r>
            <a:r>
              <a:rPr lang="zh-CN" altLang="en-US"/>
              <a:t>其记法如下：</a:t>
            </a:r>
            <a:endParaRPr lang="en-US" altLang="zh-CN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p∨q∨r        F F F      0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p∨ q∨ ¬r    F F T      1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p∨ ¬q∨r     F T F      2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2</a:t>
            </a: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p∨ ¬q∨ ¬r  F T T      3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…………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¬p∨ ¬q∨ ¬r T T T    7     </a:t>
            </a:r>
            <a:r>
              <a:rPr lang="zh-CN" altLang="en-US"/>
              <a:t>记作 </a:t>
            </a:r>
            <a:r>
              <a:rPr lang="en-US" altLang="zh-CN"/>
              <a:t>M</a:t>
            </a:r>
            <a:r>
              <a:rPr lang="en-US" altLang="zh-CN" baseline="-25000"/>
              <a:t>7</a:t>
            </a:r>
            <a:endParaRPr lang="zh-CN" altLang="en-US" baseline="-25000"/>
          </a:p>
        </p:txBody>
      </p:sp>
    </p:spTree>
  </p:cSld>
  <p:clrMapOvr>
    <a:masterClrMapping/>
  </p:clrMapOvr>
  <p:transition spd="slow"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9E14FB4-E3CA-41FB-8BFD-1C17B0DB2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EC1C066-D0C5-4CD0-B681-4A7746D0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70000"/>
            <a:ext cx="7772400" cy="4895850"/>
          </a:xfrm>
        </p:spPr>
        <p:txBody>
          <a:bodyPr/>
          <a:lstStyle/>
          <a:p>
            <a:pPr algn="just"/>
            <a:r>
              <a:rPr lang="zh-CN" altLang="en-US"/>
              <a:t>定理</a:t>
            </a:r>
            <a:r>
              <a:rPr lang="en-US" altLang="zh-CN"/>
              <a:t>:</a:t>
            </a:r>
            <a:r>
              <a:rPr lang="zh-CN" altLang="en-US"/>
              <a:t>设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i</a:t>
            </a:r>
            <a:r>
              <a:rPr lang="zh-CN" altLang="en-US"/>
              <a:t>和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i</a:t>
            </a:r>
            <a:r>
              <a:rPr lang="zh-CN" altLang="en-US"/>
              <a:t>是命题变元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/>
              <a:t>,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/>
              <a:t>…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zh-CN" altLang="en-US"/>
              <a:t>形成的极小项和极大项，则：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(1)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/>
              <a:t> </a:t>
            </a:r>
            <a:r>
              <a:rPr lang="zh-CN" altLang="en-US">
                <a:sym typeface="Symbol" panose="05050102010706020507" pitchFamily="18" charset="2"/>
              </a:rPr>
              <a:t></a:t>
            </a:r>
            <a:r>
              <a:rPr lang="zh-CN" altLang="en-US"/>
              <a:t>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</a:rPr>
              <a:t>F</a:t>
            </a:r>
            <a:r>
              <a:rPr lang="en-US" altLang="zh-CN"/>
              <a:t>,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i</a:t>
            </a:r>
            <a:r>
              <a:rPr lang="en-US" altLang="zh-CN">
                <a:latin typeface="Verdana" panose="020B0604030504040204" pitchFamily="34" charset="0"/>
              </a:rPr>
              <a:t>≠</a:t>
            </a:r>
            <a:r>
              <a:rPr lang="en-US" altLang="zh-CN" i="1">
                <a:latin typeface="Verdana" panose="020B0604030504040204" pitchFamily="34" charset="0"/>
              </a:rPr>
              <a:t>j</a:t>
            </a:r>
            <a:r>
              <a:rPr lang="en-US" altLang="zh-CN">
                <a:latin typeface="Verdana" panose="020B0604030504040204" pitchFamily="34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(2)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zh-CN" altLang="en-US"/>
              <a:t>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zh-CN" altLang="en-US" i="1">
                <a:latin typeface="Verdana" panose="020B0604030504040204" pitchFamily="34" charset="0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</a:rPr>
              <a:t>T</a:t>
            </a:r>
            <a:r>
              <a:rPr lang="en-US" altLang="zh-CN"/>
              <a:t>,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i</a:t>
            </a:r>
            <a:r>
              <a:rPr lang="en-US" altLang="zh-CN">
                <a:latin typeface="Verdana" panose="020B0604030504040204" pitchFamily="34" charset="0"/>
              </a:rPr>
              <a:t>≠</a:t>
            </a:r>
            <a:r>
              <a:rPr lang="en-US" altLang="zh-CN" i="1">
                <a:latin typeface="Verdana" panose="020B0604030504040204" pitchFamily="34" charset="0"/>
              </a:rPr>
              <a:t>j</a:t>
            </a:r>
            <a:r>
              <a:rPr lang="en-US" altLang="zh-CN">
                <a:latin typeface="Verdana" panose="020B0604030504040204" pitchFamily="34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(3) </a:t>
            </a:r>
            <a:r>
              <a:rPr lang="zh-CN" altLang="en-US">
                <a:sym typeface="Symbol" panose="05050102010706020507" pitchFamily="18" charset="2"/>
              </a:rPr>
              <a:t>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zh-CN" altLang="en-US" i="1" baseline="-25000">
                <a:latin typeface="Verdana" panose="020B0604030504040204" pitchFamily="34" charset="0"/>
                <a:sym typeface="Symbol" panose="05050102010706020507" pitchFamily="18" charset="2"/>
              </a:rPr>
              <a:t>；</a:t>
            </a:r>
            <a:r>
              <a:rPr lang="zh-CN" altLang="en-US" baseline="-25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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zh-CN" altLang="en-US">
                <a:sym typeface="Symbol" panose="05050102010706020507" pitchFamily="18" charset="2"/>
              </a:rPr>
              <a:t>  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Verdana" panose="020B0604030504040204" pitchFamily="34" charset="0"/>
                <a:sym typeface="Symbol" panose="05050102010706020507" pitchFamily="18" charset="2"/>
              </a:rPr>
              <a:t>i</a:t>
            </a:r>
          </a:p>
          <a:p>
            <a:pPr algn="just">
              <a:buFont typeface="Wingdings" panose="05000000000000000000" pitchFamily="2" charset="2"/>
              <a:buNone/>
            </a:pPr>
            <a:endParaRPr lang="zh-CN" altLang="en-US" baseline="-25000"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02A5E4E-8DB7-45A2-9614-912617504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74499" name="Rectangle 3">
            <a:extLst>
              <a:ext uri="{FF2B5EF4-FFF2-40B4-BE49-F238E27FC236}">
                <a16:creationId xmlns:a16="http://schemas.microsoft.com/office/drawing/2014/main" id="{A04C4F0B-FBA3-4CE7-B1A7-5FBC3C0B2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0" y="1414464"/>
            <a:ext cx="7200900" cy="4606925"/>
          </a:xfrm>
        </p:spPr>
        <p:txBody>
          <a:bodyPr/>
          <a:lstStyle/>
          <a:p>
            <a:r>
              <a:rPr lang="zh-CN" altLang="en-US" sz="2400"/>
              <a:t> </a:t>
            </a:r>
            <a:r>
              <a:rPr lang="zh-CN" altLang="en-US"/>
              <a:t>主析取范式 </a:t>
            </a:r>
            <a:r>
              <a:rPr lang="en-US" altLang="zh-CN" u="sng">
                <a:hlinkClick r:id="rId3"/>
              </a:rPr>
              <a:t>Principal Disjunctive Normal Form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zh-CN" altLang="en-US"/>
              <a:t>主合取范式 </a:t>
            </a:r>
            <a:r>
              <a:rPr lang="en-US" altLang="zh-CN" u="sng">
                <a:hlinkClick r:id="rId4"/>
              </a:rPr>
              <a:t>Principal Conjunctive Normal Form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/>
              <a:t>：由</a:t>
            </a:r>
            <a:r>
              <a:rPr lang="en-US" altLang="zh-CN" i="1"/>
              <a:t>n</a:t>
            </a:r>
            <a:r>
              <a:rPr lang="zh-CN" altLang="en-US"/>
              <a:t>个命题变项构成的</a:t>
            </a:r>
            <a:r>
              <a:rPr lang="zh-CN" altLang="en-US">
                <a:solidFill>
                  <a:srgbClr val="FF0000"/>
                </a:solidFill>
              </a:rPr>
              <a:t>析取范式</a:t>
            </a:r>
            <a:r>
              <a:rPr lang="en-US" altLang="zh-CN"/>
              <a:t>(</a:t>
            </a:r>
            <a:r>
              <a:rPr lang="zh-CN" altLang="en-US"/>
              <a:t>合取范式</a:t>
            </a:r>
            <a:r>
              <a:rPr lang="en-US" altLang="zh-CN"/>
              <a:t>)</a:t>
            </a:r>
            <a:r>
              <a:rPr lang="zh-CN" altLang="en-US"/>
              <a:t>中</a:t>
            </a:r>
            <a:r>
              <a:rPr lang="zh-CN" altLang="en-US">
                <a:solidFill>
                  <a:srgbClr val="FF0000"/>
                </a:solidFill>
              </a:rPr>
              <a:t>所有的简单合取式</a:t>
            </a:r>
            <a:r>
              <a:rPr lang="en-US" altLang="zh-CN"/>
              <a:t>(</a:t>
            </a:r>
            <a:r>
              <a:rPr lang="zh-CN" altLang="en-US"/>
              <a:t>简单析取式</a:t>
            </a:r>
            <a:r>
              <a:rPr lang="en-US" altLang="zh-CN"/>
              <a:t>)</a:t>
            </a:r>
            <a:r>
              <a:rPr lang="zh-CN" altLang="en-US">
                <a:solidFill>
                  <a:srgbClr val="FF0000"/>
                </a:solidFill>
              </a:rPr>
              <a:t>都是极小项</a:t>
            </a:r>
            <a:r>
              <a:rPr lang="en-US" altLang="zh-CN"/>
              <a:t>(</a:t>
            </a:r>
            <a:r>
              <a:rPr lang="zh-CN" altLang="en-US"/>
              <a:t>极大项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定理</a:t>
            </a:r>
            <a:r>
              <a:rPr lang="en-US" altLang="zh-CN"/>
              <a:t>: </a:t>
            </a:r>
            <a:r>
              <a:rPr lang="zh-CN" altLang="en-US"/>
              <a:t>任何命题公式都存在着与其等值的主析取范式和主合取范式，并且是唯一的。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49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B754C63-F596-4CC5-8938-2B47CEE2F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76547" name="Rectangle 3">
            <a:extLst>
              <a:ext uri="{FF2B5EF4-FFF2-40B4-BE49-F238E27FC236}">
                <a16:creationId xmlns:a16="http://schemas.microsoft.com/office/drawing/2014/main" id="{4A9CB1A7-D6B9-4922-B0FE-231145E48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7726" y="1492250"/>
            <a:ext cx="8169275" cy="4984750"/>
          </a:xfrm>
        </p:spPr>
        <p:txBody>
          <a:bodyPr/>
          <a:lstStyle/>
          <a:p>
            <a:r>
              <a:rPr lang="zh-CN" altLang="en-US"/>
              <a:t>证法一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在真值表中，使命题公式的真值为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的指派所对应的极小项的析取，即为此公式的主析取范式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证：</a:t>
            </a:r>
            <a:r>
              <a:rPr lang="zh-CN" altLang="en-US"/>
              <a:t>给定一个命题公式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en-US" altLang="zh-CN"/>
              <a:t>，</a:t>
            </a:r>
            <a:r>
              <a:rPr lang="zh-CN" altLang="en-US"/>
              <a:t>使其为</a:t>
            </a:r>
            <a:r>
              <a:rPr lang="en-US" altLang="zh-CN">
                <a:latin typeface="Verdana" panose="020B0604030504040204" pitchFamily="34" charset="0"/>
              </a:rPr>
              <a:t>T</a:t>
            </a:r>
            <a:r>
              <a:rPr lang="zh-CN" altLang="en-US"/>
              <a:t>的真值指派所对应的极小项为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k</a:t>
            </a:r>
            <a:r>
              <a:rPr lang="en-US" altLang="zh-CN"/>
              <a:t>,</a:t>
            </a:r>
            <a:r>
              <a:rPr lang="zh-CN" altLang="en-US"/>
              <a:t>这些极小项的析取记为</a:t>
            </a:r>
            <a:r>
              <a:rPr lang="en-US" altLang="zh-CN">
                <a:latin typeface="Verdana" panose="020B0604030504040204" pitchFamily="34" charset="0"/>
              </a:rPr>
              <a:t>B</a:t>
            </a:r>
            <a:r>
              <a:rPr lang="en-US" altLang="zh-CN"/>
              <a:t>，</a:t>
            </a:r>
            <a:r>
              <a:rPr lang="zh-CN" altLang="en-US"/>
              <a:t>为此要证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lang="en-US" altLang="zh-CN"/>
              <a:t>，</a:t>
            </a:r>
            <a:r>
              <a:rPr lang="zh-CN" altLang="en-US"/>
              <a:t>即要证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zh-CN" altLang="en-US"/>
              <a:t>与</a:t>
            </a:r>
            <a:r>
              <a:rPr lang="en-US" altLang="zh-CN" i="1">
                <a:latin typeface="Verdana" panose="020B0604030504040204" pitchFamily="34" charset="0"/>
              </a:rPr>
              <a:t>B</a:t>
            </a:r>
            <a:r>
              <a:rPr lang="zh-CN" altLang="en-US"/>
              <a:t>在相同的指派下具有相同的真值。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AF3B181-32F6-4FB9-BF09-6DD87EAE2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1A24651B-2D0A-485D-920B-8688FCF27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458914"/>
            <a:ext cx="8134350" cy="50180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首先对于使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zh-CN" altLang="en-US"/>
              <a:t>为</a:t>
            </a:r>
            <a:r>
              <a:rPr lang="en-US" altLang="zh-CN"/>
              <a:t>T</a:t>
            </a:r>
            <a:r>
              <a:rPr lang="zh-CN" altLang="en-US"/>
              <a:t>的指派显然使</a:t>
            </a:r>
            <a:r>
              <a:rPr lang="en-US" altLang="zh-CN" i="1">
                <a:latin typeface="Verdana" panose="020B0604030504040204" pitchFamily="34" charset="0"/>
              </a:rPr>
              <a:t>B</a:t>
            </a:r>
            <a:r>
              <a:rPr lang="zh-CN" altLang="en-US"/>
              <a:t>为</a:t>
            </a:r>
            <a:r>
              <a:rPr lang="en-US" altLang="zh-CN">
                <a:latin typeface="Verdana" panose="020B0604030504040204" pitchFamily="34" charset="0"/>
              </a:rPr>
              <a:t>T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对于使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zh-CN" altLang="en-US"/>
              <a:t>为</a:t>
            </a:r>
            <a:r>
              <a:rPr lang="en-US" altLang="zh-CN">
                <a:latin typeface="Verdana" panose="020B0604030504040204" pitchFamily="34" charset="0"/>
              </a:rPr>
              <a:t>F</a:t>
            </a:r>
            <a:r>
              <a:rPr lang="zh-CN" altLang="en-US"/>
              <a:t>的指派，它对应的极小项</a:t>
            </a:r>
            <a:r>
              <a:rPr lang="en-US" altLang="zh-CN"/>
              <a:t>(</a:t>
            </a:r>
            <a:r>
              <a:rPr lang="zh-CN" altLang="en-US"/>
              <a:t>设为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j</a:t>
            </a:r>
            <a:r>
              <a:rPr lang="zh-CN" altLang="en-US"/>
              <a:t> </a:t>
            </a:r>
            <a:r>
              <a:rPr lang="en-US" altLang="zh-CN"/>
              <a:t>)</a:t>
            </a:r>
            <a:r>
              <a:rPr lang="zh-CN" altLang="en-US"/>
              <a:t>不包含在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k</a:t>
            </a:r>
            <a:r>
              <a:rPr lang="zh-CN" altLang="en-US"/>
              <a:t> 中。所以 </a:t>
            </a:r>
            <a:r>
              <a:rPr lang="en-US" altLang="zh-CN" i="1">
                <a:latin typeface="Verdana" panose="020B0604030504040204" pitchFamily="34" charset="0"/>
              </a:rPr>
              <a:t>m</a:t>
            </a:r>
            <a:r>
              <a:rPr lang="en-US" altLang="zh-CN"/>
              <a:t>’</a:t>
            </a:r>
            <a:r>
              <a:rPr lang="en-US" altLang="zh-CN" baseline="-25000"/>
              <a:t>j</a:t>
            </a:r>
            <a:r>
              <a:rPr lang="zh-CN" altLang="en-US"/>
              <a:t>为使</a:t>
            </a:r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>
                <a:latin typeface="Verdana" panose="020B0604030504040204" pitchFamily="34" charset="0"/>
              </a:rPr>
              <a:t>F</a:t>
            </a:r>
            <a:r>
              <a:rPr lang="zh-CN" altLang="en-US"/>
              <a:t>的指派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所以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i="1">
                <a:latin typeface="Verdana" panose="020B0604030504040204" pitchFamily="34" charset="0"/>
              </a:rPr>
              <a:t>B </a:t>
            </a:r>
            <a:r>
              <a:rPr lang="zh-CN" altLang="en-US">
                <a:sym typeface="Symbol" panose="05050102010706020507" pitchFamily="18" charset="2"/>
              </a:rPr>
              <a:t>得证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3A87DE4-60CE-4446-BA05-8CB62E378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80643" name="Rectangle 3">
            <a:extLst>
              <a:ext uri="{FF2B5EF4-FFF2-40B4-BE49-F238E27FC236}">
                <a16:creationId xmlns:a16="http://schemas.microsoft.com/office/drawing/2014/main" id="{ACDE3DF7-78C0-47DD-8B2E-476DC3FFD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一个公式的主析取范式即为令此公式的真值为</a:t>
            </a:r>
            <a:r>
              <a:rPr lang="en-US" altLang="zh-CN">
                <a:latin typeface="Verdana" panose="020B0604030504040204" pitchFamily="34" charset="0"/>
              </a:rPr>
              <a:t>T</a:t>
            </a:r>
            <a:r>
              <a:rPr lang="zh-CN" altLang="en-US"/>
              <a:t>的指派所对应的极小项的析取。</a:t>
            </a:r>
          </a:p>
          <a:p>
            <a:endParaRPr lang="zh-CN" altLang="en-US"/>
          </a:p>
          <a:p>
            <a:r>
              <a:rPr lang="zh-CN" altLang="en-US"/>
              <a:t>一个命题公式的真值表是唯一的，因此一个命题公式的主析取范式也是唯一的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F5E6914-AA53-4CE6-90DF-171A20CC0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</a:t>
            </a:r>
          </a:p>
        </p:txBody>
      </p:sp>
      <p:sp>
        <p:nvSpPr>
          <p:cNvPr id="882691" name="Rectangle 3">
            <a:extLst>
              <a:ext uri="{FF2B5EF4-FFF2-40B4-BE49-F238E27FC236}">
                <a16:creationId xmlns:a16="http://schemas.microsoft.com/office/drawing/2014/main" id="{62B8A721-8532-4BD9-9713-6367D812A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92350" y="5900739"/>
            <a:ext cx="7772400" cy="8143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0"/>
              <a:t>p </a:t>
            </a:r>
            <a:r>
              <a:rPr kumimoji="0"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/>
              <a:t> </a:t>
            </a:r>
            <a:r>
              <a:rPr lang="en-US" altLang="zh-CN" sz="2400" b="0"/>
              <a:t>q </a:t>
            </a:r>
            <a:r>
              <a:rPr kumimoji="0"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/>
              <a:t> </a:t>
            </a:r>
            <a:r>
              <a:rPr lang="en-US" altLang="zh-CN" sz="2400" b="0"/>
              <a:t>r </a:t>
            </a:r>
            <a:r>
              <a:rPr lang="zh-CN" altLang="en-US" sz="2400" b="0">
                <a:sym typeface="Symbol" panose="05050102010706020507" pitchFamily="18" charset="2"/>
              </a:rPr>
              <a:t> </a:t>
            </a:r>
            <a:r>
              <a:rPr lang="en-US" altLang="zh-CN" sz="2400" b="0"/>
              <a:t>m</a:t>
            </a:r>
            <a:r>
              <a:rPr lang="en-US" altLang="zh-CN" sz="2400" b="0" baseline="-25000"/>
              <a:t>1 </a:t>
            </a:r>
            <a:r>
              <a:rPr kumimoji="0"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/>
              <a:t> </a:t>
            </a:r>
            <a:r>
              <a:rPr lang="en-US" altLang="zh-CN" sz="2400" b="0"/>
              <a:t>m</a:t>
            </a:r>
            <a:r>
              <a:rPr lang="en-US" altLang="zh-CN" sz="2400" b="0" baseline="-25000"/>
              <a:t>3 </a:t>
            </a:r>
            <a:r>
              <a:rPr kumimoji="0"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/>
              <a:t> </a:t>
            </a:r>
            <a:r>
              <a:rPr lang="en-US" altLang="zh-CN" sz="2400" b="0"/>
              <a:t>m</a:t>
            </a:r>
            <a:r>
              <a:rPr lang="en-US" altLang="zh-CN" sz="2400" b="0" baseline="-25000"/>
              <a:t>5 </a:t>
            </a:r>
            <a:r>
              <a:rPr kumimoji="0"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/>
              <a:t> </a:t>
            </a:r>
            <a:r>
              <a:rPr lang="en-US" altLang="zh-CN" sz="2400" b="0"/>
              <a:t>m</a:t>
            </a:r>
            <a:r>
              <a:rPr lang="en-US" altLang="zh-CN" sz="2400" b="0" baseline="-25000"/>
              <a:t>6 </a:t>
            </a:r>
            <a:r>
              <a:rPr kumimoji="0"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/>
              <a:t> </a:t>
            </a:r>
            <a:r>
              <a:rPr lang="en-US" altLang="zh-CN" sz="2400" b="0"/>
              <a:t>m</a:t>
            </a:r>
            <a:r>
              <a:rPr lang="en-US" altLang="zh-CN" sz="2400" b="0" baseline="-25000"/>
              <a:t>7</a:t>
            </a:r>
            <a:endParaRPr lang="zh-CN" altLang="en-US" sz="2400" b="0" baseline="-25000"/>
          </a:p>
        </p:txBody>
      </p:sp>
      <p:graphicFrame>
        <p:nvGraphicFramePr>
          <p:cNvPr id="882745" name="Group 57">
            <a:extLst>
              <a:ext uri="{FF2B5EF4-FFF2-40B4-BE49-F238E27FC236}">
                <a16:creationId xmlns:a16="http://schemas.microsoft.com/office/drawing/2014/main" id="{70E6799C-A1AE-4B44-B38B-7DCE4382F0DE}"/>
              </a:ext>
            </a:extLst>
          </p:cNvPr>
          <p:cNvGraphicFramePr>
            <a:graphicFrameLocks noGrp="1"/>
          </p:cNvGraphicFramePr>
          <p:nvPr/>
        </p:nvGraphicFramePr>
        <p:xfrm>
          <a:off x="4703763" y="1398589"/>
          <a:ext cx="5715000" cy="4027487"/>
        </p:xfrm>
        <a:graphic>
          <a:graphicData uri="http://schemas.openxmlformats.org/drawingml/2006/table">
            <a:tbl>
              <a:tblPr/>
              <a:tblGrid>
                <a:gridCol w="1071562">
                  <a:extLst>
                    <a:ext uri="{9D8B030D-6E8A-4147-A177-3AD203B41FA5}">
                      <a16:colId xmlns:a16="http://schemas.microsoft.com/office/drawing/2014/main" val="2333738976"/>
                    </a:ext>
                  </a:extLst>
                </a:gridCol>
                <a:gridCol w="1154113">
                  <a:extLst>
                    <a:ext uri="{9D8B030D-6E8A-4147-A177-3AD203B41FA5}">
                      <a16:colId xmlns:a16="http://schemas.microsoft.com/office/drawing/2014/main" val="1533113811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50424907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56053950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p∧q∨r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001613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617516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877036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794606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309095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642038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454245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098809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46043"/>
                  </a:ext>
                </a:extLst>
              </a:tr>
            </a:tbl>
          </a:graphicData>
        </a:graphic>
      </p:graphicFrame>
      <p:sp>
        <p:nvSpPr>
          <p:cNvPr id="49208" name="Rectangle 56">
            <a:extLst>
              <a:ext uri="{FF2B5EF4-FFF2-40B4-BE49-F238E27FC236}">
                <a16:creationId xmlns:a16="http://schemas.microsoft.com/office/drawing/2014/main" id="{47E71812-5DEA-4C8D-B5BC-FC803DE2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6" y="1795463"/>
            <a:ext cx="2595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>
                <a:latin typeface="Times New Roman" panose="02020603050405020304" pitchFamily="18" charset="0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>
                <a:latin typeface="Times New Roman" panose="02020603050405020304" pitchFamily="18" charset="0"/>
              </a:rPr>
              <a:t>r</a:t>
            </a:r>
            <a:r>
              <a:rPr lang="zh-CN" altLang="en-US" sz="2800">
                <a:latin typeface="Times New Roman" panose="02020603050405020304" pitchFamily="18" charset="0"/>
              </a:rPr>
              <a:t>的真值表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E31FD5A-4B52-4BA9-808F-4CB89F5CE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析取范式和合取范式</a:t>
            </a:r>
          </a:p>
        </p:txBody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CAF598DD-ADAF-48C6-8799-662C82294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71638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/>
              <a:t>证法二：构造法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</a:rPr>
              <a:t>用等值演算方法求命题公式主析取范式的方法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zh-CN" altLang="en-US"/>
              <a:t>将命题公式化归为与其等值的析取范式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zh-CN" altLang="en-US"/>
              <a:t>添变元</a:t>
            </a:r>
            <a:r>
              <a:rPr lang="en-US" altLang="zh-CN"/>
              <a:t>: </a:t>
            </a:r>
          </a:p>
          <a:p>
            <a:pPr marL="990600" lvl="1" indent="-533400">
              <a:lnSpc>
                <a:spcPct val="90000"/>
              </a:lnSpc>
              <a:buNone/>
            </a:pPr>
            <a:endParaRPr lang="zh-CN" altLang="en-US"/>
          </a:p>
          <a:p>
            <a:pPr marL="990600" lvl="1" indent="-533400">
              <a:lnSpc>
                <a:spcPct val="90000"/>
              </a:lnSpc>
              <a:buNone/>
            </a:pPr>
            <a:endParaRPr lang="zh-CN" altLang="en-US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zh-CN" altLang="en-US"/>
              <a:t>消去重复项</a:t>
            </a:r>
          </a:p>
          <a:p>
            <a:pPr marL="609600" indent="-609600">
              <a:lnSpc>
                <a:spcPct val="90000"/>
              </a:lnSpc>
              <a:buNone/>
            </a:pPr>
            <a:endParaRPr lang="zh-CN" altLang="en-US"/>
          </a:p>
        </p:txBody>
      </p:sp>
      <p:sp>
        <p:nvSpPr>
          <p:cNvPr id="886788" name="Text Box 4">
            <a:extLst>
              <a:ext uri="{FF2B5EF4-FFF2-40B4-BE49-F238E27FC236}">
                <a16:creationId xmlns:a16="http://schemas.microsoft.com/office/drawing/2014/main" id="{F90AA067-D9D6-4649-867C-D2A99D82D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716338"/>
            <a:ext cx="6624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rgbClr val="800000"/>
                </a:solidFill>
              </a:rPr>
              <a:t>A</a:t>
            </a:r>
            <a:r>
              <a:rPr lang="en-US" altLang="zh-CN" sz="1600" i="1">
                <a:solidFill>
                  <a:srgbClr val="800000"/>
                </a:solidFill>
              </a:rPr>
              <a:t>i</a:t>
            </a:r>
            <a:r>
              <a:rPr lang="en-US" altLang="zh-CN" sz="2800">
                <a:solidFill>
                  <a:srgbClr val="800000"/>
                </a:solidFill>
              </a:rPr>
              <a:t> 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 (</a:t>
            </a:r>
            <a:r>
              <a:rPr lang="en-US" altLang="zh-CN" sz="28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600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  </a:t>
            </a:r>
            <a:r>
              <a:rPr lang="en-US" altLang="zh-CN" sz="28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)  (</a:t>
            </a:r>
            <a:r>
              <a:rPr lang="en-US" altLang="zh-CN" sz="2800" i="1">
                <a:solidFill>
                  <a:srgbClr val="800000"/>
                </a:solidFill>
              </a:rPr>
              <a:t>A</a:t>
            </a:r>
            <a:r>
              <a:rPr lang="en-US" altLang="zh-CN" sz="1600" i="1">
                <a:solidFill>
                  <a:srgbClr val="800000"/>
                </a:solidFill>
              </a:rPr>
              <a:t>i</a:t>
            </a:r>
            <a:r>
              <a:rPr lang="en-US" altLang="zh-CN" sz="2800">
                <a:solidFill>
                  <a:srgbClr val="800000"/>
                </a:solidFill>
              </a:rPr>
              <a:t> 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8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600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800">
                <a:solidFill>
                  <a:srgbClr val="80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>
                <a:solidFill>
                  <a:srgbClr val="80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800" i="1">
                <a:solidFill>
                  <a:srgbClr val="800000"/>
                </a:solidFill>
              </a:rPr>
              <a:t>A</a:t>
            </a:r>
            <a:r>
              <a:rPr lang="en-US" altLang="zh-CN" sz="1600" i="1">
                <a:solidFill>
                  <a:srgbClr val="800000"/>
                </a:solidFill>
              </a:rPr>
              <a:t>i</a:t>
            </a:r>
            <a:r>
              <a:rPr lang="en-US" altLang="zh-CN" sz="2800">
                <a:solidFill>
                  <a:srgbClr val="800000"/>
                </a:solidFill>
              </a:rPr>
              <a:t> 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rgbClr val="8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8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600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)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7" grpId="0" build="p" autoUpdateAnimBg="0"/>
      <p:bldP spid="88678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1A40381-AE44-497B-85DF-017B27034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03873085-D566-4884-8DD8-152F82CE8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557338"/>
            <a:ext cx="7772400" cy="4692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例：求</a:t>
            </a:r>
            <a:r>
              <a:rPr lang="en-US" altLang="zh-CN" sz="2400"/>
              <a:t>(p∧(p→q))∨q</a:t>
            </a:r>
            <a:r>
              <a:rPr lang="zh-CN" altLang="en-US" sz="2400"/>
              <a:t>的主析取范式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解：</a:t>
            </a:r>
            <a:r>
              <a:rPr lang="zh-CN" altLang="en-US" sz="2400"/>
              <a:t>原式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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/>
              <a:t>p∧¬p)∨(p∧q)∨q                       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990000"/>
                </a:solidFill>
              </a:rPr>
              <a:t>----(1)</a:t>
            </a:r>
            <a:r>
              <a:rPr lang="zh-CN" altLang="en-US" sz="2400">
                <a:solidFill>
                  <a:srgbClr val="990000"/>
                </a:solidFill>
              </a:rPr>
              <a:t>化为析取范式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</a:t>
            </a:r>
            <a:r>
              <a:rPr lang="zh-CN" altLang="en-US" sz="2400"/>
              <a:t> </a:t>
            </a:r>
            <a:r>
              <a:rPr lang="en-US" altLang="zh-CN" sz="2400"/>
              <a:t>(p∧q)∨q                               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990000"/>
                </a:solidFill>
              </a:rPr>
              <a:t>----(2)</a:t>
            </a:r>
            <a:r>
              <a:rPr lang="zh-CN" altLang="en-US" sz="2400">
                <a:solidFill>
                  <a:srgbClr val="990000"/>
                </a:solidFill>
              </a:rPr>
              <a:t>化简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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/>
              <a:t>p∧q)∨(q∧(p∨¬p))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(p∧q)∨(p∧q)∨(¬p∧q)      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990000"/>
                </a:solidFill>
              </a:rPr>
              <a:t>----(3)</a:t>
            </a:r>
            <a:r>
              <a:rPr lang="zh-CN" altLang="en-US" sz="2400">
                <a:solidFill>
                  <a:srgbClr val="990000"/>
                </a:solidFill>
              </a:rPr>
              <a:t>添项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(p∧q)∨(¬p∧q) </a:t>
            </a:r>
            <a:r>
              <a:rPr lang="zh-CN" altLang="en-US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 m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/>
              <a:t> m</a:t>
            </a:r>
            <a:r>
              <a:rPr lang="en-US" altLang="zh-CN" sz="2400" baseline="-25000"/>
              <a:t>3</a:t>
            </a:r>
            <a:r>
              <a:rPr lang="en-US" altLang="zh-CN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990000"/>
                </a:solidFill>
              </a:rPr>
              <a:t>----(4)</a:t>
            </a:r>
            <a:r>
              <a:rPr lang="zh-CN" altLang="en-US" sz="2400">
                <a:solidFill>
                  <a:srgbClr val="990000"/>
                </a:solidFill>
              </a:rPr>
              <a:t>合并相同最小项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AA5A1E7-2B40-4549-93B8-F7F83336E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graphicFrame>
        <p:nvGraphicFramePr>
          <p:cNvPr id="826393" name="Group 25">
            <a:extLst>
              <a:ext uri="{FF2B5EF4-FFF2-40B4-BE49-F238E27FC236}">
                <a16:creationId xmlns:a16="http://schemas.microsoft.com/office/drawing/2014/main" id="{3D0E9187-4C83-43F2-AD7A-7A1B8678DEB0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2852738"/>
          <a:ext cx="7194550" cy="2667000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435899098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5902418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425978601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3837680401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198149594"/>
                    </a:ext>
                  </a:extLst>
                </a:gridCol>
                <a:gridCol w="2927350">
                  <a:extLst>
                    <a:ext uri="{9D8B030D-6E8A-4147-A177-3AD203B41FA5}">
                      <a16:colId xmlns:a16="http://schemas.microsoft.com/office/drawing/2014/main" val="1160857799"/>
                    </a:ext>
                  </a:extLst>
                </a:gridCol>
              </a:tblGrid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¬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¬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¬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73342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178659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532897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868442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878725"/>
                  </a:ext>
                </a:extLst>
              </a:tr>
            </a:tbl>
          </a:graphicData>
        </a:graphic>
      </p:graphicFrame>
      <p:sp>
        <p:nvSpPr>
          <p:cNvPr id="6191" name="Rectangle 73">
            <a:extLst>
              <a:ext uri="{FF2B5EF4-FFF2-40B4-BE49-F238E27FC236}">
                <a16:creationId xmlns:a16="http://schemas.microsoft.com/office/drawing/2014/main" id="{87A9C3DC-032E-4071-A268-5879FA91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3200">
                <a:latin typeface="Times New Roman" panose="02020603050405020304" pitchFamily="18" charset="0"/>
              </a:rPr>
              <a:t>例子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tx2"/>
                </a:solidFill>
                <a:latin typeface="Times New Roman" panose="02020603050405020304" pitchFamily="18" charset="0"/>
              </a:rPr>
              <a:t> 判断 </a:t>
            </a:r>
            <a:r>
              <a:rPr kumimoji="1" lang="en-US" altLang="zh-CN" sz="2500" b="0" i="1">
                <a:solidFill>
                  <a:schemeClr val="tx2"/>
                </a:solidFill>
                <a:latin typeface="Verdana" panose="020B0604030504040204" pitchFamily="34" charset="0"/>
              </a:rPr>
              <a:t>p</a:t>
            </a:r>
            <a:r>
              <a:rPr lang="en-US" altLang="zh-CN" sz="25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b="0" i="1">
                <a:latin typeface="Verdana" panose="020B0604030504040204" pitchFamily="34" charset="0"/>
              </a:rPr>
              <a:t>q </a:t>
            </a:r>
            <a:r>
              <a:rPr lang="zh-CN" altLang="en-US" sz="250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500">
                <a:latin typeface="Times New Roman" panose="02020603050405020304" pitchFamily="18" charset="0"/>
              </a:rPr>
              <a:t>¬</a:t>
            </a:r>
            <a:r>
              <a:rPr kumimoji="1" lang="en-US" altLang="zh-CN" sz="2500" b="0" i="1">
                <a:solidFill>
                  <a:schemeClr val="tx2"/>
                </a:solidFill>
                <a:latin typeface="Verdana" panose="020B0604030504040204" pitchFamily="34" charset="0"/>
              </a:rPr>
              <a:t>p</a:t>
            </a:r>
            <a:r>
              <a:rPr lang="en-US" altLang="zh-CN" sz="25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500" b="0" i="1">
                <a:latin typeface="Verdana" panose="020B0604030504040204" pitchFamily="34" charset="0"/>
              </a:rPr>
              <a:t>q</a:t>
            </a:r>
            <a:endParaRPr kumimoji="1" lang="zh-CN" altLang="en-US" sz="2900" b="0" i="1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3200">
                <a:latin typeface="Times New Roman" panose="02020603050405020304" pitchFamily="18" charset="0"/>
              </a:rPr>
              <a:t>      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CEB37D8-37F0-4F71-8A78-1961A1AA3C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0F25AC55-6898-4FF9-91E7-5B6906B767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主合取范式</a:t>
            </a:r>
          </a:p>
          <a:p>
            <a:pPr lvl="1">
              <a:lnSpc>
                <a:spcPct val="90000"/>
              </a:lnSpc>
            </a:pPr>
            <a:r>
              <a:rPr lang="zh-CN" altLang="en-US" sz="2800">
                <a:solidFill>
                  <a:schemeClr val="accent2"/>
                </a:solidFill>
              </a:rPr>
              <a:t>任何一个命题公式都可求得它的主合取范式</a:t>
            </a:r>
          </a:p>
          <a:p>
            <a:pPr lvl="1">
              <a:lnSpc>
                <a:spcPct val="90000"/>
              </a:lnSpc>
            </a:pPr>
            <a:r>
              <a:rPr lang="zh-CN" altLang="en-US" sz="2800">
                <a:solidFill>
                  <a:schemeClr val="accent2"/>
                </a:solidFill>
              </a:rPr>
              <a:t>一个命题公式的主合取范式是唯一的</a:t>
            </a:r>
          </a:p>
          <a:p>
            <a:pPr lvl="1">
              <a:lnSpc>
                <a:spcPct val="90000"/>
              </a:lnSpc>
            </a:pPr>
            <a:r>
              <a:rPr lang="zh-CN" altLang="en-US" sz="2800">
                <a:solidFill>
                  <a:schemeClr val="accent2"/>
                </a:solidFill>
              </a:rPr>
              <a:t>在真值表中，令命题公式的真值为“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F</a:t>
            </a:r>
            <a:r>
              <a:rPr lang="en-US" altLang="zh-CN" sz="2800">
                <a:solidFill>
                  <a:schemeClr val="accent2"/>
                </a:solidFill>
              </a:rPr>
              <a:t>”</a:t>
            </a:r>
            <a:r>
              <a:rPr lang="zh-CN" altLang="en-US" sz="2800">
                <a:solidFill>
                  <a:schemeClr val="accent2"/>
                </a:solidFill>
              </a:rPr>
              <a:t>的指派就对应其主合取范式的一个极大项</a:t>
            </a:r>
          </a:p>
          <a:p>
            <a:pPr lvl="1">
              <a:lnSpc>
                <a:spcPct val="90000"/>
              </a:lnSpc>
            </a:pPr>
            <a:r>
              <a:rPr lang="zh-CN" altLang="en-US" sz="2800">
                <a:solidFill>
                  <a:schemeClr val="accent2"/>
                </a:solidFill>
              </a:rPr>
              <a:t>构造法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340579C-2156-4698-A9DC-327DC21334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675A283D-7E6B-4C1A-97B6-C7996251D2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25650" y="1536700"/>
            <a:ext cx="8413750" cy="47879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400"/>
              <a:t>例</a:t>
            </a:r>
            <a:r>
              <a:rPr lang="zh-CN" altLang="en-US"/>
              <a:t>:</a:t>
            </a:r>
            <a:r>
              <a:rPr lang="zh-CN" altLang="en-US" sz="2400"/>
              <a:t>求</a:t>
            </a:r>
            <a:r>
              <a:rPr lang="en-US" altLang="zh-CN" sz="2400"/>
              <a:t>p∧(p→q)∨q</a:t>
            </a:r>
            <a:r>
              <a:rPr lang="zh-CN" altLang="en-US" sz="2400"/>
              <a:t>的主合取范式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解：原式</a:t>
            </a:r>
            <a:r>
              <a:rPr lang="zh-CN" altLang="en-US" sz="2400">
                <a:sym typeface="Symbol" panose="05050102010706020507" pitchFamily="18" charset="2"/>
              </a:rPr>
              <a:t>  </a:t>
            </a:r>
            <a:r>
              <a:rPr lang="en-US" altLang="zh-CN" sz="2400"/>
              <a:t>p∧(</a:t>
            </a:r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/>
              <a:t>p∨q)∨q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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/>
              <a:t>p∧</a:t>
            </a:r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/>
              <a:t>p)∨(p∧q)∨q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(p∧q)∨q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(p∨q) ∧q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(p∨q)∧(q∨(p∧ </a:t>
            </a:r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/>
              <a:t>p))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</a:t>
            </a:r>
            <a:r>
              <a:rPr lang="zh-CN" altLang="en-US" sz="2400"/>
              <a:t> </a:t>
            </a:r>
            <a:r>
              <a:rPr lang="en-US" altLang="zh-CN" sz="2400"/>
              <a:t>(p∨q)∧(</a:t>
            </a:r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/>
              <a:t>p∨q)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</a:t>
            </a:r>
            <a:r>
              <a:rPr lang="zh-CN" altLang="en-US" sz="2400"/>
              <a:t> </a:t>
            </a:r>
            <a:r>
              <a:rPr lang="en-US" altLang="zh-CN" sz="2400"/>
              <a:t>M</a:t>
            </a:r>
            <a:r>
              <a:rPr lang="en-US" altLang="zh-CN" sz="2400" baseline="-25000"/>
              <a:t>0</a:t>
            </a:r>
            <a:r>
              <a:rPr lang="zh-CN" altLang="en-US" sz="2400">
                <a:sym typeface="Symbol" panose="05050102010706020507" pitchFamily="18" charset="2"/>
              </a:rPr>
              <a:t> </a:t>
            </a:r>
            <a:r>
              <a:rPr lang="en-US" altLang="zh-CN" sz="2400"/>
              <a:t>∧</a:t>
            </a:r>
            <a:r>
              <a:rPr lang="zh-CN" altLang="en-US" sz="2400">
                <a:sym typeface="Symbol" panose="05050102010706020507" pitchFamily="18" charset="2"/>
              </a:rPr>
              <a:t> </a:t>
            </a:r>
            <a:r>
              <a:rPr lang="en-US" altLang="zh-CN" sz="2400"/>
              <a:t>M</a:t>
            </a:r>
            <a:r>
              <a:rPr lang="en-US" altLang="zh-CN" sz="2400" baseline="-25000"/>
              <a:t>2</a:t>
            </a:r>
            <a:r>
              <a:rPr lang="zh-CN" altLang="en-US" sz="2400">
                <a:sym typeface="Symbol" panose="05050102010706020507" pitchFamily="18" charset="2"/>
              </a:rPr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graphicFrame>
        <p:nvGraphicFramePr>
          <p:cNvPr id="903172" name="Group 4">
            <a:extLst>
              <a:ext uri="{FF2B5EF4-FFF2-40B4-BE49-F238E27FC236}">
                <a16:creationId xmlns:a16="http://schemas.microsoft.com/office/drawing/2014/main" id="{EFFDDBB9-1366-45AA-97D3-9442628229D8}"/>
              </a:ext>
            </a:extLst>
          </p:cNvPr>
          <p:cNvGraphicFramePr>
            <a:graphicFrameLocks noGrp="1"/>
          </p:cNvGraphicFramePr>
          <p:nvPr/>
        </p:nvGraphicFramePr>
        <p:xfrm>
          <a:off x="6816725" y="2565401"/>
          <a:ext cx="3124200" cy="227806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12564094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945343038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460921209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上式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32006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49105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5336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914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684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0762925-2098-450F-A1ED-0BD4DC714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  <a:endParaRPr lang="en-US" altLang="zh-CN" b="0"/>
          </a:p>
        </p:txBody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A799A26B-3C2B-4F16-AB83-ECEB138C0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主析（合）取范式的用途讨论：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求公式的成真与成假赋值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判断公式类型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判断两个命题公式是否等值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应用主析（合）取范式分析和解决实际问题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F7D4E05-34C3-434E-B720-59E969209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57646B65-DE0A-4254-9520-FDF2F2165D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1. </a:t>
            </a:r>
            <a:r>
              <a:rPr lang="zh-CN" altLang="en-US"/>
              <a:t>求公式的成真与成假赋值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例：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3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5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6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7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成真赋值为</a:t>
            </a:r>
            <a:r>
              <a:rPr lang="en-US" altLang="zh-CN"/>
              <a:t>001, 011, 101, 110, 111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成假赋值为</a:t>
            </a:r>
            <a:r>
              <a:rPr lang="en-US" altLang="zh-CN"/>
              <a:t>000, 010, 100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2A276F9-A366-4F9B-8219-C6609E2CE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218206C5-B4D6-4BC6-A61D-8FA331623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2. </a:t>
            </a:r>
            <a:r>
              <a:rPr lang="zh-CN" altLang="en-US" sz="2400"/>
              <a:t>判断公式的类型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设</a:t>
            </a:r>
            <a:r>
              <a:rPr lang="en-US" altLang="zh-CN" sz="2400" i="1"/>
              <a:t>A</a:t>
            </a:r>
            <a:r>
              <a:rPr lang="zh-CN" altLang="en-US" sz="2400"/>
              <a:t>含</a:t>
            </a:r>
            <a:r>
              <a:rPr lang="en-US" altLang="zh-CN" sz="2400" i="1"/>
              <a:t>n</a:t>
            </a:r>
            <a:r>
              <a:rPr lang="zh-CN" altLang="en-US" sz="2400"/>
              <a:t>个命题变项</a:t>
            </a:r>
            <a:endParaRPr lang="en-US" altLang="zh-CN" sz="24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        A</a:t>
            </a:r>
            <a:r>
              <a:rPr lang="zh-CN" altLang="en-US" sz="2400"/>
              <a:t>为重言式 </a:t>
            </a:r>
            <a:endParaRPr lang="zh-CN" altLang="en-US" sz="24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               </a:t>
            </a:r>
            <a:r>
              <a:rPr lang="zh-CN" altLang="en-US" sz="2400"/>
              <a:t> </a:t>
            </a:r>
            <a:r>
              <a:rPr lang="en-US" altLang="zh-CN" sz="2400" i="1"/>
              <a:t>A</a:t>
            </a:r>
            <a:r>
              <a:rPr lang="zh-CN" altLang="en-US" sz="2400"/>
              <a:t>的主析取范式含</a:t>
            </a:r>
            <a:r>
              <a:rPr lang="en-US" altLang="zh-CN" sz="2400"/>
              <a:t>2</a:t>
            </a:r>
            <a:r>
              <a:rPr lang="en-US" altLang="zh-CN" sz="2400" i="1" baseline="30000"/>
              <a:t>n</a:t>
            </a:r>
            <a:r>
              <a:rPr lang="zh-CN" altLang="en-US" sz="2400"/>
              <a:t>个极小项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 </a:t>
            </a:r>
            <a:r>
              <a:rPr lang="zh-CN" altLang="en-US" sz="2400">
                <a:sym typeface="Symbol" panose="05050102010706020507" pitchFamily="18" charset="2"/>
              </a:rPr>
              <a:t></a:t>
            </a:r>
            <a:r>
              <a:rPr lang="zh-CN" altLang="en-US" sz="2400"/>
              <a:t> </a:t>
            </a:r>
            <a:r>
              <a:rPr lang="en-US" altLang="zh-CN" sz="2400" i="1"/>
              <a:t>A</a:t>
            </a:r>
            <a:r>
              <a:rPr lang="zh-CN" altLang="en-US" sz="2400"/>
              <a:t>的主合取范式为</a:t>
            </a:r>
            <a:r>
              <a:rPr lang="en-US" altLang="zh-CN" sz="2400"/>
              <a:t>1</a:t>
            </a:r>
            <a:endParaRPr lang="en-US" altLang="zh-CN" sz="24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      A</a:t>
            </a:r>
            <a:r>
              <a:rPr lang="zh-CN" altLang="en-US" sz="2400"/>
              <a:t>为矛盾式 </a:t>
            </a:r>
            <a:endParaRPr lang="zh-CN" altLang="en-US" sz="24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               </a:t>
            </a:r>
            <a:r>
              <a:rPr lang="zh-CN" altLang="en-US" sz="2400"/>
              <a:t> </a:t>
            </a:r>
            <a:r>
              <a:rPr lang="en-US" altLang="zh-CN" sz="2400" i="1"/>
              <a:t>A</a:t>
            </a:r>
            <a:r>
              <a:rPr lang="zh-CN" altLang="en-US" sz="2400"/>
              <a:t>的主析取范式为</a:t>
            </a:r>
            <a:r>
              <a:rPr lang="en-US" altLang="zh-CN" sz="2400"/>
              <a:t>0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 </a:t>
            </a:r>
            <a:r>
              <a:rPr lang="en-US" altLang="zh-CN" sz="2400" i="1"/>
              <a:t>A</a:t>
            </a:r>
            <a:r>
              <a:rPr lang="zh-CN" altLang="en-US" sz="2400"/>
              <a:t>的主合析取范式含</a:t>
            </a:r>
            <a:r>
              <a:rPr lang="en-US" altLang="zh-CN" sz="2400"/>
              <a:t>2</a:t>
            </a:r>
            <a:r>
              <a:rPr lang="en-US" altLang="zh-CN" sz="2400" i="1" baseline="30000"/>
              <a:t>n</a:t>
            </a:r>
            <a:r>
              <a:rPr lang="zh-CN" altLang="en-US" sz="2400"/>
              <a:t>个极大项</a:t>
            </a:r>
            <a:endParaRPr lang="zh-CN" altLang="en-US" sz="24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    A</a:t>
            </a:r>
            <a:r>
              <a:rPr lang="zh-CN" altLang="en-US" sz="2400"/>
              <a:t>为非重言式的可满足式</a:t>
            </a:r>
            <a:endParaRPr lang="zh-CN" altLang="en-US" sz="24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               </a:t>
            </a:r>
            <a:r>
              <a:rPr lang="zh-CN" altLang="en-US" sz="2400"/>
              <a:t> </a:t>
            </a:r>
            <a:r>
              <a:rPr lang="en-US" altLang="zh-CN" sz="2400" i="1"/>
              <a:t>A</a:t>
            </a:r>
            <a:r>
              <a:rPr lang="zh-CN" altLang="en-US" sz="2400"/>
              <a:t>的主析取范式中至少含一个（但不是全部）极小项</a:t>
            </a:r>
            <a:endParaRPr lang="zh-CN" altLang="en-US" sz="24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               </a:t>
            </a:r>
            <a:r>
              <a:rPr lang="zh-CN" altLang="en-US" sz="2400"/>
              <a:t> </a:t>
            </a:r>
            <a:r>
              <a:rPr lang="en-US" altLang="zh-CN" sz="2400" i="1"/>
              <a:t>A</a:t>
            </a:r>
            <a:r>
              <a:rPr lang="zh-CN" altLang="en-US" sz="2400"/>
              <a:t>的主合取范式中至少含一个（但不是全部）极大项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8D36892-5768-4910-8B82-95AE37C86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7005238-1845-4AD7-A031-C0F753E2D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341438"/>
            <a:ext cx="8207375" cy="4895850"/>
          </a:xfrm>
        </p:spPr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判断公式的类型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例：  用公式的主析取范式判断下述公式的类型：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 i="1"/>
              <a:t> 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 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 q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 p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 q</a:t>
            </a:r>
            <a:r>
              <a:rPr lang="en-US" altLang="zh-CN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(</a:t>
            </a:r>
            <a:r>
              <a:rPr lang="en-US" altLang="zh-CN" i="1"/>
              <a:t> p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 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endParaRPr lang="zh-CN" altLang="en-US" i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A710385-3D96-4271-B200-B82370D36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11AFF232-5859-4F9D-8593-ED415CD01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判断两个命题公式是否等值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例： 用主析取范式判两个公式是否等值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⑴  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zh-CN" altLang="en-US"/>
              <a:t>与 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⑵  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zh-CN" altLang="en-US"/>
              <a:t>与 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解： 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3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4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5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3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4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5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r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3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4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m</a:t>
            </a:r>
            <a:r>
              <a:rPr lang="en-US" altLang="zh-CN" baseline="-25000"/>
              <a:t>5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7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显见，⑴中的两公式等值，而⑵的不等值</a:t>
            </a:r>
            <a:r>
              <a:rPr lang="en-US" altLang="zh-CN"/>
              <a:t>.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C6FEFBCB-4C6A-49EF-8C81-6E1F38F0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01848E9F-BC8B-49AD-84E5-7638A644D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文字</a:t>
            </a:r>
            <a:r>
              <a:rPr lang="en-US" altLang="zh-CN">
                <a:latin typeface="Verdana" panose="020B0604030504040204" pitchFamily="34" charset="0"/>
              </a:rPr>
              <a:t>(literal):</a:t>
            </a:r>
            <a:r>
              <a:rPr lang="en-US" altLang="zh-CN"/>
              <a:t> </a:t>
            </a:r>
            <a:r>
              <a:rPr lang="zh-CN" altLang="en-US"/>
              <a:t>命题变项及其否定</a:t>
            </a:r>
          </a:p>
          <a:p>
            <a:r>
              <a:rPr lang="zh-CN" altLang="en-US"/>
              <a:t>简单析取式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zh-CN" altLang="en-US"/>
              <a:t>仅由有限个文字构成的析取式</a:t>
            </a:r>
          </a:p>
          <a:p>
            <a:r>
              <a:rPr lang="zh-CN" altLang="en-US"/>
              <a:t>简单合取式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zh-CN" altLang="en-US"/>
              <a:t>仅由有限个文字构成的合取式</a:t>
            </a:r>
          </a:p>
          <a:p>
            <a:r>
              <a:rPr lang="zh-CN" altLang="en-US"/>
              <a:t>析取范式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zh-CN" altLang="en-US"/>
              <a:t>由有限个简单合取式构成的析取式</a:t>
            </a:r>
          </a:p>
          <a:p>
            <a:r>
              <a:rPr lang="zh-CN" altLang="en-US"/>
              <a:t>合取范式</a:t>
            </a:r>
            <a:r>
              <a:rPr lang="en-US" altLang="zh-CN">
                <a:latin typeface="Verdana" panose="020B0604030504040204" pitchFamily="34" charset="0"/>
              </a:rPr>
              <a:t>:</a:t>
            </a:r>
            <a:r>
              <a:rPr lang="zh-CN" altLang="en-US"/>
              <a:t>由有限个简单析取式构成的合取式</a:t>
            </a:r>
          </a:p>
          <a:p>
            <a:r>
              <a:rPr lang="zh-CN" altLang="en-US"/>
              <a:t>怎么求范式：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步骤一：</a:t>
            </a:r>
            <a:r>
              <a:rPr lang="zh-CN" altLang="en-US"/>
              <a:t>消去“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”</a:t>
            </a:r>
            <a:r>
              <a:rPr lang="zh-CN" altLang="en-US"/>
              <a:t>、“</a:t>
            </a:r>
            <a:r>
              <a:rPr lang="zh-CN" altLang="en-US">
                <a:sym typeface="Symbol" panose="05050102010706020507" pitchFamily="18" charset="2"/>
              </a:rPr>
              <a:t></a:t>
            </a:r>
            <a:r>
              <a:rPr lang="zh-CN" altLang="en-US"/>
              <a:t>”联结词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步骤二：</a:t>
            </a:r>
            <a:r>
              <a:rPr lang="zh-CN" altLang="en-US"/>
              <a:t>消去双重否定符，内移否定符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步骤三：</a:t>
            </a:r>
            <a:r>
              <a:rPr lang="zh-CN" altLang="en-US"/>
              <a:t>使用分配律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74B19CEF-060D-435D-A79C-058B4431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AFCA1664-0CEE-4933-A0B9-C6904CE66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4" y="1341438"/>
            <a:ext cx="8061325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Verdana" panose="020B0604030504040204" pitchFamily="34" charset="0"/>
              </a:rPr>
              <a:t>极小项 </a:t>
            </a:r>
            <a:r>
              <a:rPr lang="en-US" altLang="zh-CN">
                <a:latin typeface="Verdana" panose="020B0604030504040204" pitchFamily="34" charset="0"/>
              </a:rPr>
              <a:t>Miniterm (</a:t>
            </a:r>
            <a:r>
              <a:rPr lang="zh-CN" altLang="en-US">
                <a:latin typeface="Verdana" panose="020B0604030504040204" pitchFamily="34" charset="0"/>
              </a:rPr>
              <a:t>极大项 </a:t>
            </a:r>
            <a:r>
              <a:rPr lang="en-US" altLang="zh-CN">
                <a:latin typeface="Verdana" panose="020B0604030504040204" pitchFamily="34" charset="0"/>
              </a:rPr>
              <a:t>Maxterm):</a:t>
            </a:r>
            <a:r>
              <a:rPr lang="zh-CN" altLang="en-US"/>
              <a:t>含有</a:t>
            </a:r>
            <a:r>
              <a:rPr lang="en-US" altLang="zh-CN" i="1"/>
              <a:t>n</a:t>
            </a:r>
            <a:r>
              <a:rPr lang="zh-CN" altLang="en-US"/>
              <a:t>个命题变项的简单合取式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zh-CN" altLang="en-US">
                <a:latin typeface="Verdana" panose="020B0604030504040204" pitchFamily="34" charset="0"/>
              </a:rPr>
              <a:t>简单析取式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>
                <a:latin typeface="Verdana" panose="020B0604030504040204" pitchFamily="34" charset="0"/>
              </a:rPr>
              <a:t>，并满足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</a:rPr>
              <a:t>每个命题变元和它的否定式不同时出现，而二者之一必出现且仅出现一次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zh-CN" altLang="en-US">
                <a:solidFill>
                  <a:schemeClr val="accent2"/>
                </a:solidFill>
              </a:rPr>
              <a:t>个命题变项或它的否定式出现在从左算起的第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zh-CN" altLang="en-US">
                <a:solidFill>
                  <a:schemeClr val="accent2"/>
                </a:solidFill>
              </a:rPr>
              <a:t>位上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zh-CN" altLang="en-US">
                <a:solidFill>
                  <a:schemeClr val="accent2"/>
                </a:solidFill>
              </a:rPr>
              <a:t>若无角标，则按字典顺序排列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/>
              <a:t>主析取范式 </a:t>
            </a:r>
            <a:r>
              <a:rPr lang="en-US" altLang="zh-CN" u="sng">
                <a:hlinkClick r:id="rId2"/>
              </a:rPr>
              <a:t>Principal Disjunctive Normal Form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zh-CN" altLang="en-US"/>
              <a:t>主合取范式 </a:t>
            </a:r>
            <a:r>
              <a:rPr lang="en-US" altLang="zh-CN" u="sng">
                <a:hlinkClick r:id="rId3"/>
              </a:rPr>
              <a:t>Principal Conjunctive Normal Form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/>
              <a:t>：由</a:t>
            </a:r>
            <a:r>
              <a:rPr lang="en-US" altLang="zh-CN" i="1"/>
              <a:t>n</a:t>
            </a:r>
            <a:r>
              <a:rPr lang="zh-CN" altLang="en-US"/>
              <a:t>个命题变项构成的</a:t>
            </a:r>
            <a:r>
              <a:rPr lang="zh-CN" altLang="en-US">
                <a:solidFill>
                  <a:srgbClr val="FF0000"/>
                </a:solidFill>
              </a:rPr>
              <a:t>析取范式</a:t>
            </a:r>
            <a:r>
              <a:rPr lang="en-US" altLang="zh-CN"/>
              <a:t>(</a:t>
            </a:r>
            <a:r>
              <a:rPr lang="zh-CN" altLang="en-US"/>
              <a:t>合取范式</a:t>
            </a:r>
            <a:r>
              <a:rPr lang="en-US" altLang="zh-CN"/>
              <a:t>)</a:t>
            </a:r>
            <a:r>
              <a:rPr lang="zh-CN" altLang="en-US"/>
              <a:t>中</a:t>
            </a:r>
            <a:r>
              <a:rPr lang="zh-CN" altLang="en-US">
                <a:solidFill>
                  <a:srgbClr val="FF0000"/>
                </a:solidFill>
              </a:rPr>
              <a:t>所有的简单合取式</a:t>
            </a:r>
            <a:r>
              <a:rPr lang="en-US" altLang="zh-CN"/>
              <a:t>(</a:t>
            </a:r>
            <a:r>
              <a:rPr lang="zh-CN" altLang="en-US"/>
              <a:t>简单析取式</a:t>
            </a:r>
            <a:r>
              <a:rPr lang="en-US" altLang="zh-CN"/>
              <a:t>)</a:t>
            </a:r>
            <a:r>
              <a:rPr lang="zh-CN" altLang="en-US">
                <a:solidFill>
                  <a:srgbClr val="FF0000"/>
                </a:solidFill>
              </a:rPr>
              <a:t>都是极小项</a:t>
            </a:r>
            <a:r>
              <a:rPr lang="en-US" altLang="zh-CN"/>
              <a:t>(</a:t>
            </a:r>
            <a:r>
              <a:rPr lang="zh-CN" altLang="en-US"/>
              <a:t>极大项</a:t>
            </a:r>
            <a:r>
              <a:rPr lang="en-US" altLang="zh-CN"/>
              <a:t>)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8CD39B8A-FA54-45ED-AD93-E0AD4D7A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D1FB4-2DE2-4A49-AF01-2C2CFD8D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真值表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</a:rPr>
              <a:t>在真值表中，使命题公式的真值为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的指派所对应的极小项的析取，即为此公式的主析取范式</a:t>
            </a:r>
          </a:p>
          <a:p>
            <a:pPr>
              <a:defRPr/>
            </a:pPr>
            <a:r>
              <a:rPr lang="zh-CN" altLang="en-US" dirty="0"/>
              <a:t>构造法</a:t>
            </a:r>
            <a:endParaRPr lang="en-US" altLang="zh-CN" dirty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dirty="0"/>
              <a:t>将命题公式化归为与其等值的析取范式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dirty="0"/>
              <a:t>添变元</a:t>
            </a:r>
            <a:r>
              <a:rPr lang="en-US" altLang="zh-CN" dirty="0"/>
              <a:t>: </a:t>
            </a:r>
          </a:p>
          <a:p>
            <a:pPr marL="990600" lvl="1" indent="-533400">
              <a:lnSpc>
                <a:spcPct val="90000"/>
              </a:lnSpc>
              <a:buNone/>
              <a:defRPr/>
            </a:pPr>
            <a:endParaRPr lang="zh-CN" altLang="en-US" dirty="0"/>
          </a:p>
          <a:p>
            <a:pPr marL="990600" lvl="1" indent="-533400">
              <a:lnSpc>
                <a:spcPct val="90000"/>
              </a:lnSpc>
              <a:buNone/>
              <a:defRPr/>
            </a:pPr>
            <a:endParaRPr lang="zh-CN" altLang="en-US" dirty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circleNumDbPlain"/>
              <a:defRPr/>
            </a:pPr>
            <a:r>
              <a:rPr lang="zh-CN" altLang="en-US" dirty="0"/>
              <a:t>消去重复项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3BA38F49-9848-4B36-9F6D-56B79D526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292601"/>
            <a:ext cx="662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rgbClr val="800000"/>
                </a:solidFill>
              </a:rPr>
              <a:t>A</a:t>
            </a:r>
            <a:r>
              <a:rPr lang="en-US" altLang="zh-CN" sz="1600" i="1">
                <a:solidFill>
                  <a:srgbClr val="800000"/>
                </a:solidFill>
              </a:rPr>
              <a:t>i</a:t>
            </a:r>
            <a:r>
              <a:rPr lang="en-US" altLang="zh-CN" sz="2800">
                <a:solidFill>
                  <a:srgbClr val="800000"/>
                </a:solidFill>
              </a:rPr>
              <a:t> 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 (</a:t>
            </a:r>
            <a:r>
              <a:rPr lang="en-US" altLang="zh-CN" sz="28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600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  </a:t>
            </a:r>
            <a:r>
              <a:rPr lang="en-US" altLang="zh-CN" sz="28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)  (</a:t>
            </a:r>
            <a:r>
              <a:rPr lang="en-US" altLang="zh-CN" sz="2800" i="1">
                <a:solidFill>
                  <a:srgbClr val="800000"/>
                </a:solidFill>
              </a:rPr>
              <a:t>A</a:t>
            </a:r>
            <a:r>
              <a:rPr lang="en-US" altLang="zh-CN" sz="1600" i="1">
                <a:solidFill>
                  <a:srgbClr val="800000"/>
                </a:solidFill>
              </a:rPr>
              <a:t>i</a:t>
            </a:r>
            <a:r>
              <a:rPr lang="en-US" altLang="zh-CN" sz="2800">
                <a:solidFill>
                  <a:srgbClr val="800000"/>
                </a:solidFill>
              </a:rPr>
              <a:t> 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8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600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800">
                <a:solidFill>
                  <a:srgbClr val="80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>
                <a:solidFill>
                  <a:srgbClr val="80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800" i="1">
                <a:solidFill>
                  <a:srgbClr val="800000"/>
                </a:solidFill>
              </a:rPr>
              <a:t>A</a:t>
            </a:r>
            <a:r>
              <a:rPr lang="en-US" altLang="zh-CN" sz="1600" i="1">
                <a:solidFill>
                  <a:srgbClr val="800000"/>
                </a:solidFill>
              </a:rPr>
              <a:t>i</a:t>
            </a:r>
            <a:r>
              <a:rPr lang="en-US" altLang="zh-CN" sz="2800">
                <a:solidFill>
                  <a:srgbClr val="800000"/>
                </a:solidFill>
              </a:rPr>
              <a:t> 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rgbClr val="8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800" i="1">
                <a:solidFill>
                  <a:srgbClr val="8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1600" i="1">
                <a:solidFill>
                  <a:srgbClr val="80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294A3E6-D314-4B6D-A646-C38B58E07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A79DE70F-BC21-4206-8F35-48DCDFA8E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341438"/>
            <a:ext cx="8062913" cy="4895850"/>
          </a:xfrm>
        </p:spPr>
        <p:txBody>
          <a:bodyPr/>
          <a:lstStyle/>
          <a:p>
            <a:r>
              <a:rPr lang="zh-CN" altLang="en-US"/>
              <a:t>如果命题变项很多，怎么办？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i="1">
                <a:solidFill>
                  <a:srgbClr val="FF3300"/>
                </a:solidFill>
              </a:rPr>
              <a:t>      </a:t>
            </a:r>
            <a:r>
              <a:rPr lang="en-US" altLang="zh-CN" i="1">
                <a:solidFill>
                  <a:srgbClr val="FF3300"/>
                </a:solidFill>
              </a:rPr>
              <a:t>-- </a:t>
            </a:r>
            <a:r>
              <a:rPr lang="zh-CN" altLang="en-US" i="1">
                <a:solidFill>
                  <a:srgbClr val="FF3300"/>
                </a:solidFill>
              </a:rPr>
              <a:t>利用已知的等值式通过代换得到新的等值式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i="1">
              <a:solidFill>
                <a:srgbClr val="FF3300"/>
              </a:solidFill>
            </a:endParaRPr>
          </a:p>
          <a:p>
            <a:r>
              <a:rPr lang="zh-CN" altLang="en-US"/>
              <a:t>命题：设</a:t>
            </a:r>
            <a:r>
              <a:rPr lang="en-US" altLang="zh-CN" i="1"/>
              <a:t>A</a:t>
            </a:r>
            <a:r>
              <a:rPr lang="zh-CN" altLang="en-US"/>
              <a:t>是一个命题公式，含有命题变项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p</a:t>
            </a:r>
            <a:r>
              <a:rPr lang="en-US" altLang="zh-CN" baseline="-25000"/>
              <a:t>n</a:t>
            </a:r>
            <a:r>
              <a:rPr lang="zh-CN" altLang="en-US"/>
              <a:t>，又设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n</a:t>
            </a:r>
            <a:r>
              <a:rPr lang="zh-CN" altLang="en-US"/>
              <a:t>是任意的命题公式</a:t>
            </a:r>
            <a:r>
              <a:rPr lang="en-US" altLang="zh-CN"/>
              <a:t>. </a:t>
            </a:r>
            <a:r>
              <a:rPr lang="zh-CN" altLang="en-US"/>
              <a:t>对每个</a:t>
            </a:r>
            <a:r>
              <a:rPr lang="en-US" altLang="zh-CN" i="1"/>
              <a:t>i</a:t>
            </a:r>
            <a:r>
              <a:rPr lang="zh-CN" altLang="en-US"/>
              <a:t>（</a:t>
            </a:r>
            <a:r>
              <a:rPr lang="en-US" altLang="zh-CN" i="1"/>
              <a:t>i</a:t>
            </a:r>
            <a:r>
              <a:rPr lang="en-US" altLang="zh-CN"/>
              <a:t>=1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zh-CN" altLang="en-US"/>
              <a:t>），把</a:t>
            </a:r>
            <a:r>
              <a:rPr lang="en-US" altLang="zh-CN" i="1"/>
              <a:t>p</a:t>
            </a:r>
            <a:r>
              <a:rPr lang="en-US" altLang="zh-CN" i="1" baseline="-25000"/>
              <a:t>i</a:t>
            </a:r>
            <a:r>
              <a:rPr lang="zh-CN" altLang="en-US"/>
              <a:t>在</a:t>
            </a:r>
            <a:r>
              <a:rPr lang="en-US" altLang="zh-CN" i="1"/>
              <a:t>A</a:t>
            </a:r>
            <a:r>
              <a:rPr lang="zh-CN" altLang="en-US"/>
              <a:t>中的所有出现都替换成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zh-CN" altLang="en-US"/>
              <a:t>，所得到的新命题公式记作</a:t>
            </a:r>
            <a:r>
              <a:rPr lang="en-US" altLang="zh-CN" i="1"/>
              <a:t>B</a:t>
            </a:r>
            <a:r>
              <a:rPr lang="en-US" altLang="zh-CN"/>
              <a:t>. </a:t>
            </a:r>
            <a:r>
              <a:rPr lang="zh-CN" altLang="en-US"/>
              <a:t>那么，如果</a:t>
            </a:r>
            <a:r>
              <a:rPr lang="en-US" altLang="zh-CN" i="1"/>
              <a:t>A</a:t>
            </a:r>
            <a:r>
              <a:rPr lang="zh-CN" altLang="en-US"/>
              <a:t>是重言式，则</a:t>
            </a:r>
            <a:r>
              <a:rPr lang="en-US" altLang="zh-CN" i="1"/>
              <a:t>B</a:t>
            </a:r>
            <a:r>
              <a:rPr lang="zh-CN" altLang="en-US"/>
              <a:t>也是重言式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0EAF7D8-35D8-43C8-9494-1B2ED719D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12C58144-8EC0-4E22-9129-A4DD6D322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9313" y="1533526"/>
            <a:ext cx="7912100" cy="4822825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/>
              <a:t>例：某研究所要从</a:t>
            </a:r>
            <a:r>
              <a:rPr lang="en-US" altLang="zh-CN"/>
              <a:t>3</a:t>
            </a:r>
            <a:r>
              <a:rPr lang="zh-CN" altLang="en-US"/>
              <a:t>名科研骨干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中挑选</a:t>
            </a:r>
            <a:r>
              <a:rPr lang="en-US" altLang="zh-CN"/>
              <a:t>1</a:t>
            </a:r>
            <a:r>
              <a:rPr lang="zh-CN" altLang="en-US"/>
              <a:t>～</a:t>
            </a:r>
            <a:r>
              <a:rPr lang="en-US" altLang="zh-CN"/>
              <a:t>2</a:t>
            </a:r>
            <a:r>
              <a:rPr lang="zh-CN" altLang="en-US"/>
              <a:t>名出国进修，由于工作需要，选派时要满足以下条件：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zh-CN" altLang="en-US"/>
              <a:t>若</a:t>
            </a:r>
            <a:r>
              <a:rPr lang="en-US" altLang="zh-CN"/>
              <a:t>A</a:t>
            </a:r>
            <a:r>
              <a:rPr lang="zh-CN" altLang="en-US"/>
              <a:t>去，则</a:t>
            </a:r>
            <a:r>
              <a:rPr lang="en-US" altLang="zh-CN"/>
              <a:t>C</a:t>
            </a:r>
            <a:r>
              <a:rPr lang="zh-CN" altLang="en-US"/>
              <a:t>同去。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zh-CN" altLang="en-US"/>
              <a:t>若</a:t>
            </a:r>
            <a:r>
              <a:rPr lang="en-US" altLang="zh-CN"/>
              <a:t>B</a:t>
            </a:r>
            <a:r>
              <a:rPr lang="zh-CN" altLang="en-US"/>
              <a:t>去，则</a:t>
            </a:r>
            <a:r>
              <a:rPr lang="en-US" altLang="zh-CN"/>
              <a:t>C</a:t>
            </a:r>
            <a:r>
              <a:rPr lang="zh-CN" altLang="en-US"/>
              <a:t>不能去。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zh-CN" altLang="en-US"/>
              <a:t>若</a:t>
            </a:r>
            <a:r>
              <a:rPr lang="en-US" altLang="zh-CN"/>
              <a:t>C</a:t>
            </a:r>
            <a:r>
              <a:rPr lang="zh-CN" altLang="en-US"/>
              <a:t>不去，则</a:t>
            </a:r>
            <a:r>
              <a:rPr lang="en-US" altLang="zh-CN"/>
              <a:t>A</a:t>
            </a:r>
            <a:r>
              <a:rPr lang="zh-CN" altLang="en-US"/>
              <a:t>或</a:t>
            </a:r>
            <a:r>
              <a:rPr lang="en-US" altLang="zh-CN"/>
              <a:t>B</a:t>
            </a:r>
            <a:r>
              <a:rPr lang="zh-CN" altLang="en-US"/>
              <a:t>可以去。</a:t>
            </a:r>
          </a:p>
          <a:p>
            <a:pPr marL="609600" indent="-609600">
              <a:lnSpc>
                <a:spcPct val="90000"/>
              </a:lnSpc>
              <a:buNone/>
            </a:pPr>
            <a:endParaRPr lang="zh-CN" altLang="en-US"/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/>
              <a:t>解</a:t>
            </a:r>
            <a:r>
              <a:rPr lang="en-US" altLang="zh-CN"/>
              <a:t>:</a:t>
            </a:r>
            <a:r>
              <a:rPr lang="zh-CN" altLang="en-US"/>
              <a:t>设</a:t>
            </a:r>
            <a:r>
              <a:rPr lang="en-US" altLang="zh-CN"/>
              <a:t>p</a:t>
            </a:r>
            <a:r>
              <a:rPr lang="zh-CN" altLang="en-US"/>
              <a:t>：派</a:t>
            </a:r>
            <a:r>
              <a:rPr lang="en-US" altLang="zh-CN"/>
              <a:t>A</a:t>
            </a:r>
            <a:r>
              <a:rPr lang="zh-CN" altLang="en-US"/>
              <a:t>去；</a:t>
            </a:r>
            <a:r>
              <a:rPr lang="en-US" altLang="zh-CN"/>
              <a:t>q</a:t>
            </a:r>
            <a:r>
              <a:rPr lang="zh-CN" altLang="en-US"/>
              <a:t>：派</a:t>
            </a:r>
            <a:r>
              <a:rPr lang="en-US" altLang="zh-CN"/>
              <a:t>B</a:t>
            </a:r>
            <a:r>
              <a:rPr lang="zh-CN" altLang="en-US"/>
              <a:t>去；</a:t>
            </a:r>
            <a:r>
              <a:rPr lang="en-US" altLang="zh-CN"/>
              <a:t>r</a:t>
            </a:r>
            <a:r>
              <a:rPr lang="zh-CN" altLang="en-US"/>
              <a:t>：派</a:t>
            </a:r>
            <a:r>
              <a:rPr lang="en-US" altLang="zh-CN"/>
              <a:t>C</a:t>
            </a:r>
            <a:r>
              <a:rPr lang="zh-CN" altLang="en-US"/>
              <a:t>去。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/>
              <a:t>则</a:t>
            </a:r>
            <a:r>
              <a:rPr lang="en-US" altLang="zh-CN"/>
              <a:t>(p</a:t>
            </a:r>
            <a:r>
              <a:rPr lang="en-US" altLang="en-US"/>
              <a:t>→</a:t>
            </a:r>
            <a:r>
              <a:rPr lang="en-US" altLang="zh-CN"/>
              <a:t>r)</a:t>
            </a:r>
            <a:r>
              <a:rPr lang="zh-CN" altLang="en-US"/>
              <a:t> </a:t>
            </a:r>
            <a:r>
              <a:rPr lang="en-US" altLang="zh-CN"/>
              <a:t>∧(q</a:t>
            </a:r>
            <a:r>
              <a:rPr lang="en-US" altLang="en-US"/>
              <a:t>→</a:t>
            </a:r>
            <a:r>
              <a:rPr lang="en-US" altLang="zh-CN"/>
              <a:t>¬r)∧(¬r </a:t>
            </a:r>
            <a:r>
              <a:rPr lang="en-US" altLang="en-US"/>
              <a:t>→</a:t>
            </a:r>
            <a:r>
              <a:rPr lang="en-US" altLang="zh-CN"/>
              <a:t>(p∨q)) </a:t>
            </a:r>
            <a:endParaRPr lang="zh-CN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C01C338-0211-47C7-A333-507C5C67C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7C4EC03E-BAEE-4C01-B70B-7ABF349AC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1" y="1555750"/>
            <a:ext cx="7878763" cy="4800600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/>
              <a:t>经演算可得：</a:t>
            </a:r>
          </a:p>
          <a:p>
            <a:pPr marL="609600" indent="-609600">
              <a:buNone/>
            </a:pPr>
            <a:r>
              <a:rPr lang="en-US" altLang="zh-CN"/>
              <a:t>(p</a:t>
            </a:r>
            <a:r>
              <a:rPr lang="en-US" altLang="en-US"/>
              <a:t>→</a:t>
            </a:r>
            <a:r>
              <a:rPr lang="en-US" altLang="zh-CN"/>
              <a:t>r)</a:t>
            </a:r>
            <a:r>
              <a:rPr lang="zh-CN" altLang="en-US"/>
              <a:t> </a:t>
            </a:r>
            <a:r>
              <a:rPr lang="en-US" altLang="zh-CN"/>
              <a:t>∧(q</a:t>
            </a:r>
            <a:r>
              <a:rPr lang="en-US" altLang="en-US"/>
              <a:t>→</a:t>
            </a:r>
            <a:r>
              <a:rPr lang="en-US" altLang="zh-CN"/>
              <a:t>¬r)∧(¬r </a:t>
            </a:r>
            <a:r>
              <a:rPr lang="en-US" altLang="en-US"/>
              <a:t>→</a:t>
            </a:r>
            <a:r>
              <a:rPr lang="en-US" altLang="zh-CN"/>
              <a:t>(p∨q)) </a:t>
            </a:r>
            <a:endParaRPr lang="zh-CN" altLang="en-US"/>
          </a:p>
          <a:p>
            <a:pPr marL="609600" indent="-609600">
              <a:buNone/>
            </a:pP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/>
              <a:t>∨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/>
              <a:t>∨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5</a:t>
            </a:r>
            <a:endParaRPr lang="en-US" altLang="zh-CN"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zh-CN" altLang="en-US"/>
              <a:t>可知选派方案有三种：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en-US" altLang="zh-CN"/>
              <a:t>C</a:t>
            </a:r>
            <a:r>
              <a:rPr lang="zh-CN" altLang="en-US"/>
              <a:t>去，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都不去。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en-US" altLang="zh-CN"/>
              <a:t>B</a:t>
            </a:r>
            <a:r>
              <a:rPr lang="zh-CN" altLang="en-US"/>
              <a:t>去，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不去。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去，</a:t>
            </a:r>
            <a:r>
              <a:rPr lang="en-US" altLang="zh-CN"/>
              <a:t>B</a:t>
            </a:r>
            <a:r>
              <a:rPr lang="zh-CN" altLang="en-US"/>
              <a:t>不去。</a:t>
            </a:r>
          </a:p>
          <a:p>
            <a:pPr marL="609600" indent="-609600">
              <a:buNone/>
            </a:pPr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E4078FB-3191-4FC2-A957-0F2AEB1A4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84CA8A90-A6A2-4176-A068-2CD379823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      </a:t>
            </a:r>
            <a:r>
              <a:rPr lang="zh-CN" altLang="en-US" sz="3100">
                <a:solidFill>
                  <a:srgbClr val="000099"/>
                </a:solidFill>
              </a:rPr>
              <a:t>主合取范式与主析取范式转换</a:t>
            </a:r>
            <a:endParaRPr lang="en-US" altLang="zh-CN" sz="310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/>
              <a:t>公式</a:t>
            </a:r>
            <a:r>
              <a:rPr lang="en-US" altLang="zh-CN"/>
              <a:t>: </a:t>
            </a:r>
            <a:r>
              <a:rPr lang="en-US" altLang="zh-CN">
                <a:latin typeface="Verdana" panose="020B0604030504040204" pitchFamily="34" charset="0"/>
              </a:rPr>
              <a:t>A </a:t>
            </a:r>
            <a:r>
              <a:rPr lang="en-US" altLang="zh-CN"/>
              <a:t>= m</a:t>
            </a:r>
            <a:r>
              <a:rPr lang="en-US" altLang="zh-CN" sz="1600"/>
              <a:t>i</a:t>
            </a:r>
            <a:r>
              <a:rPr lang="en-US" altLang="zh-CN" sz="800"/>
              <a:t>1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m</a:t>
            </a:r>
            <a:r>
              <a:rPr lang="en-US" altLang="zh-CN" sz="1600"/>
              <a:t>i</a:t>
            </a:r>
            <a:r>
              <a:rPr lang="en-US" altLang="zh-CN" sz="800"/>
              <a:t>2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…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m</a:t>
            </a:r>
            <a:r>
              <a:rPr lang="en-US" altLang="zh-CN" sz="1600"/>
              <a:t>i</a:t>
            </a:r>
            <a:r>
              <a:rPr lang="en-US" altLang="zh-CN" sz="800"/>
              <a:t>s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 sz="2800">
                <a:solidFill>
                  <a:schemeClr val="accent2"/>
                </a:solidFill>
              </a:rPr>
              <a:t> </a:t>
            </a:r>
            <a:r>
              <a:rPr lang="zh-CN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A </a:t>
            </a:r>
            <a:r>
              <a:rPr lang="en-US" altLang="zh-CN">
                <a:solidFill>
                  <a:schemeClr val="accent2"/>
                </a:solidFill>
              </a:rPr>
              <a:t>= m</a:t>
            </a:r>
            <a:r>
              <a:rPr lang="en-US" altLang="zh-CN" sz="1500">
                <a:solidFill>
                  <a:schemeClr val="accent2"/>
                </a:solidFill>
              </a:rPr>
              <a:t>j</a:t>
            </a:r>
            <a:r>
              <a:rPr lang="en-US" altLang="zh-CN" sz="7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 sz="1500">
                <a:solidFill>
                  <a:schemeClr val="accent2"/>
                </a:solidFill>
              </a:rPr>
              <a:t>j</a:t>
            </a:r>
            <a:r>
              <a:rPr lang="en-US" altLang="zh-CN" sz="7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…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m</a:t>
            </a:r>
            <a:r>
              <a:rPr lang="en-US" altLang="zh-CN" sz="1500">
                <a:solidFill>
                  <a:schemeClr val="accent2"/>
                </a:solidFill>
              </a:rPr>
              <a:t>j</a:t>
            </a:r>
            <a:r>
              <a:rPr lang="en-US" altLang="zh-CN" sz="700">
                <a:solidFill>
                  <a:schemeClr val="accent2"/>
                </a:solidFill>
              </a:rPr>
              <a:t>t </a:t>
            </a:r>
            <a:r>
              <a:rPr lang="zh-CN" altLang="en-US">
                <a:solidFill>
                  <a:schemeClr val="accent2"/>
                </a:solidFill>
              </a:rPr>
              <a:t>，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=2</a:t>
            </a:r>
            <a:r>
              <a:rPr lang="en-US" altLang="zh-CN" baseline="30000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-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endParaRPr lang="zh-CN" altLang="en-US" sz="700" i="1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A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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     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(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 sz="1500">
                <a:solidFill>
                  <a:schemeClr val="accent2"/>
                </a:solidFill>
              </a:rPr>
              <a:t>j</a:t>
            </a:r>
            <a:r>
              <a:rPr lang="en-US" altLang="zh-CN" sz="7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 sz="1500">
                <a:solidFill>
                  <a:schemeClr val="accent2"/>
                </a:solidFill>
              </a:rPr>
              <a:t>j</a:t>
            </a:r>
            <a:r>
              <a:rPr lang="en-US" altLang="zh-CN" sz="7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…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m</a:t>
            </a:r>
            <a:r>
              <a:rPr lang="en-US" altLang="zh-CN" sz="1500">
                <a:solidFill>
                  <a:schemeClr val="accent2"/>
                </a:solidFill>
              </a:rPr>
              <a:t>j</a:t>
            </a:r>
            <a:r>
              <a:rPr lang="en-US" altLang="zh-CN" sz="700">
                <a:solidFill>
                  <a:schemeClr val="accent2"/>
                </a:solidFill>
              </a:rPr>
              <a:t>t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     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 sz="1500">
                <a:solidFill>
                  <a:schemeClr val="accent2"/>
                </a:solidFill>
              </a:rPr>
              <a:t>j</a:t>
            </a:r>
            <a:r>
              <a:rPr lang="en-US" altLang="zh-CN" sz="7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 sz="1500">
                <a:solidFill>
                  <a:schemeClr val="accent2"/>
                </a:solidFill>
              </a:rPr>
              <a:t>j</a:t>
            </a:r>
            <a:r>
              <a:rPr lang="en-US" altLang="zh-CN" sz="7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chemeClr val="accent2"/>
                </a:solidFill>
              </a:rPr>
              <a:t> …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 sz="1500">
                <a:solidFill>
                  <a:schemeClr val="accent2"/>
                </a:solidFill>
              </a:rPr>
              <a:t>j</a:t>
            </a:r>
            <a:r>
              <a:rPr lang="en-US" altLang="zh-CN" sz="700">
                <a:solidFill>
                  <a:schemeClr val="accent2"/>
                </a:solidFill>
              </a:rPr>
              <a:t>t </a:t>
            </a:r>
            <a:endParaRPr lang="en-US" altLang="zh-CN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     M</a:t>
            </a:r>
            <a:r>
              <a:rPr lang="en-US" altLang="zh-CN" sz="1500">
                <a:solidFill>
                  <a:schemeClr val="accent2"/>
                </a:solidFill>
              </a:rPr>
              <a:t>j</a:t>
            </a:r>
            <a:r>
              <a:rPr lang="en-US" altLang="zh-CN" sz="7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1500">
                <a:solidFill>
                  <a:schemeClr val="accent2"/>
                </a:solidFill>
              </a:rPr>
              <a:t>j</a:t>
            </a:r>
            <a:r>
              <a:rPr lang="en-US" altLang="zh-CN" sz="7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chemeClr val="accent2"/>
                </a:solidFill>
              </a:rPr>
              <a:t> …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1500">
                <a:solidFill>
                  <a:schemeClr val="accent2"/>
                </a:solidFill>
              </a:rPr>
              <a:t>j</a:t>
            </a:r>
            <a:r>
              <a:rPr lang="en-US" altLang="zh-CN" sz="700">
                <a:solidFill>
                  <a:schemeClr val="accent2"/>
                </a:solidFill>
              </a:rPr>
              <a:t>t </a:t>
            </a:r>
            <a:endParaRPr lang="en-US" altLang="zh-CN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125904A-BDA0-416F-9B08-B5365B4B2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2.2 </a:t>
            </a:r>
            <a:r>
              <a:rPr lang="zh-CN" altLang="en-US" b="0"/>
              <a:t>析取范式和合取范式</a:t>
            </a:r>
          </a:p>
        </p:txBody>
      </p:sp>
      <p:sp>
        <p:nvSpPr>
          <p:cNvPr id="905219" name="Rectangle 3">
            <a:extLst>
              <a:ext uri="{FF2B5EF4-FFF2-40B4-BE49-F238E27FC236}">
                <a16:creationId xmlns:a16="http://schemas.microsoft.com/office/drawing/2014/main" id="{316CD15F-02F6-4B45-93B7-E4671AD16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5176" y="1631950"/>
            <a:ext cx="8404225" cy="4845050"/>
          </a:xfrm>
        </p:spPr>
        <p:txBody>
          <a:bodyPr/>
          <a:lstStyle/>
          <a:p>
            <a:pPr algn="just"/>
            <a:r>
              <a:rPr lang="zh-CN" altLang="en-US"/>
              <a:t>讨论：具有</a:t>
            </a:r>
            <a:r>
              <a:rPr lang="en-US" altLang="zh-CN"/>
              <a:t>n</a:t>
            </a:r>
            <a:r>
              <a:rPr lang="zh-CN" altLang="en-US"/>
              <a:t>个变项的命题公式有多少个不同的主析取范式？</a:t>
            </a:r>
          </a:p>
          <a:p>
            <a:pPr algn="just"/>
            <a:r>
              <a:rPr lang="zh-CN" altLang="en-US"/>
              <a:t>对于含有ｎ个变项的命题公式，必定可写出2</a:t>
            </a:r>
            <a:r>
              <a:rPr lang="zh-CN" altLang="en-US" baseline="30000"/>
              <a:t>2</a:t>
            </a:r>
            <a:r>
              <a:rPr lang="en-US" altLang="zh-CN" baseline="56000"/>
              <a:t>n</a:t>
            </a:r>
            <a:r>
              <a:rPr lang="zh-CN" altLang="en-US"/>
              <a:t>个主析取范式</a:t>
            </a:r>
            <a:r>
              <a:rPr lang="en-US" altLang="zh-CN"/>
              <a:t>(</a:t>
            </a:r>
            <a:r>
              <a:rPr lang="zh-CN" altLang="en-US"/>
              <a:t>包括</a:t>
            </a:r>
            <a:r>
              <a:rPr lang="en-US" altLang="zh-CN"/>
              <a:t>0)</a:t>
            </a:r>
            <a:r>
              <a:rPr lang="zh-CN" altLang="en-US"/>
              <a:t>。</a:t>
            </a:r>
          </a:p>
          <a:p>
            <a:pPr algn="just"/>
            <a:r>
              <a:rPr lang="zh-CN" altLang="en-US"/>
              <a:t>同理，含有ｎ个变项的命题公式，也可写出2</a:t>
            </a:r>
            <a:r>
              <a:rPr lang="zh-CN" altLang="en-US" baseline="30000"/>
              <a:t>2</a:t>
            </a:r>
            <a:r>
              <a:rPr lang="en-US" altLang="zh-CN" baseline="56000"/>
              <a:t>n</a:t>
            </a:r>
            <a:r>
              <a:rPr lang="zh-CN" altLang="en-US"/>
              <a:t>个主合取范式</a:t>
            </a:r>
            <a:r>
              <a:rPr lang="en-US" altLang="zh-CN"/>
              <a:t>(</a:t>
            </a:r>
            <a:r>
              <a:rPr lang="zh-CN" altLang="en-US"/>
              <a:t>包括</a:t>
            </a:r>
            <a:r>
              <a:rPr lang="en-US" altLang="zh-CN"/>
              <a:t>1)。</a:t>
            </a:r>
            <a:endParaRPr lang="zh-CN" altLang="en-US"/>
          </a:p>
          <a:p>
            <a:pPr algn="just"/>
            <a:endParaRPr lang="en-US" altLang="zh-CN" sz="240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693BFD8-B8C1-49C1-A352-C9BD95ED6F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8A707B6-CCB4-489D-85AE-851628D0D9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endParaRPr lang="zh-CN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</a:p>
          <a:p>
            <a:pPr algn="ctr">
              <a:buFont typeface="Wingdings" panose="05000000000000000000" pitchFamily="2" charset="2"/>
              <a:buNone/>
            </a:pPr>
            <a:endParaRPr lang="zh-CN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3600"/>
              <a:t>第三节：联结词的完备集</a:t>
            </a:r>
            <a:endParaRPr lang="en-GB" altLang="zh-CN" sz="3600"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sz="360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36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66564" name="Picture 21" descr="images">
            <a:extLst>
              <a:ext uri="{FF2B5EF4-FFF2-40B4-BE49-F238E27FC236}">
                <a16:creationId xmlns:a16="http://schemas.microsoft.com/office/drawing/2014/main" id="{98BFC70F-6FEB-4CFE-A4FB-6A24CD6E5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781301"/>
            <a:ext cx="100171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A8FF516-C5E8-45E2-B89D-669F61C91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2.3 </a:t>
            </a:r>
            <a:r>
              <a:rPr lang="zh-CN" altLang="en-US" b="0"/>
              <a:t>联结词的完备集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7969058-D543-4483-BB36-6358BC2503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400" b="0"/>
          </a:p>
          <a:p>
            <a:pPr>
              <a:spcBef>
                <a:spcPct val="5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“与非”联结词：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符号“</a:t>
            </a:r>
            <a:r>
              <a:rPr lang="en-US" altLang="zh-CN"/>
              <a:t>↑”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(p↑q)</a:t>
            </a:r>
            <a:r>
              <a:rPr lang="zh-CN" altLang="en-US"/>
              <a:t>读作：“</a:t>
            </a:r>
            <a:r>
              <a:rPr lang="en-US" altLang="zh-CN"/>
              <a:t>p</a:t>
            </a:r>
            <a:r>
              <a:rPr lang="zh-CN" altLang="en-US"/>
              <a:t>与</a:t>
            </a:r>
            <a:r>
              <a:rPr lang="en-US" altLang="zh-CN"/>
              <a:t>q</a:t>
            </a:r>
            <a:r>
              <a:rPr lang="zh-CN" altLang="en-US"/>
              <a:t>的否定”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r>
              <a:rPr kumimoji="0" lang="en-US" altLang="zh-CN"/>
              <a:t>(p↑q)</a:t>
            </a:r>
            <a:r>
              <a:rPr kumimoji="0" lang="en-US" altLang="zh-CN">
                <a:sym typeface="Symbol" panose="05050102010706020507" pitchFamily="18" charset="2"/>
              </a:rPr>
              <a:t></a:t>
            </a:r>
            <a:r>
              <a:rPr kumimoji="0" lang="en-US" altLang="zh-CN"/>
              <a:t>¬(p∧q)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endParaRPr lang="zh-CN" altLang="en-US"/>
          </a:p>
        </p:txBody>
      </p:sp>
      <p:graphicFrame>
        <p:nvGraphicFramePr>
          <p:cNvPr id="911364" name="Group 4">
            <a:extLst>
              <a:ext uri="{FF2B5EF4-FFF2-40B4-BE49-F238E27FC236}">
                <a16:creationId xmlns:a16="http://schemas.microsoft.com/office/drawing/2014/main" id="{E3086103-7A78-4A40-93B1-48486257D01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158038" y="1916113"/>
          <a:ext cx="3149600" cy="4114800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82321471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31469942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180308448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p↑q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239352"/>
                  </a:ext>
                </a:extLst>
              </a:tr>
              <a:tr h="835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272118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88969"/>
                  </a:ext>
                </a:extLst>
              </a:tr>
              <a:tr h="765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682839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86273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E81C367-DEBA-4F7F-B5AE-C034F797E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2.3</a:t>
            </a:r>
            <a:r>
              <a:rPr lang="zh-CN" altLang="en-US" b="0"/>
              <a:t>联结词的完备集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1932175-C28A-4F71-837D-15DE7AE15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“或非”联结词：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符号：“</a:t>
            </a:r>
            <a:r>
              <a:rPr lang="en-US" altLang="zh-CN"/>
              <a:t>↓”</a:t>
            </a:r>
            <a:r>
              <a:rPr lang="zh-CN" altLang="en-US"/>
              <a:t>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en-US" altLang="zh-CN" sz="3200"/>
              <a:t>(</a:t>
            </a:r>
            <a:r>
              <a:rPr lang="en-US" altLang="zh-CN"/>
              <a:t>p↓q</a:t>
            </a:r>
            <a:r>
              <a:rPr lang="en-US" altLang="zh-CN" sz="3200"/>
              <a:t>)</a:t>
            </a:r>
            <a:r>
              <a:rPr lang="zh-CN" altLang="en-US"/>
              <a:t>读作：“</a:t>
            </a:r>
            <a:r>
              <a:rPr lang="en-US" altLang="zh-CN"/>
              <a:t>p</a:t>
            </a:r>
            <a:r>
              <a:rPr lang="zh-CN" altLang="en-US"/>
              <a:t>或</a:t>
            </a:r>
            <a:r>
              <a:rPr lang="en-US" altLang="zh-CN"/>
              <a:t>q</a:t>
            </a:r>
            <a:r>
              <a:rPr lang="zh-CN" altLang="en-US"/>
              <a:t>的否定”　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(p↓q)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¬(p∨q)</a:t>
            </a:r>
          </a:p>
        </p:txBody>
      </p:sp>
      <p:graphicFrame>
        <p:nvGraphicFramePr>
          <p:cNvPr id="914436" name="Group 4">
            <a:extLst>
              <a:ext uri="{FF2B5EF4-FFF2-40B4-BE49-F238E27FC236}">
                <a16:creationId xmlns:a16="http://schemas.microsoft.com/office/drawing/2014/main" id="{CC259B46-881B-40BD-8CCF-4AD042376220}"/>
              </a:ext>
            </a:extLst>
          </p:cNvPr>
          <p:cNvGraphicFramePr>
            <a:graphicFrameLocks noGrp="1"/>
          </p:cNvGraphicFramePr>
          <p:nvPr/>
        </p:nvGraphicFramePr>
        <p:xfrm>
          <a:off x="2506663" y="3643313"/>
          <a:ext cx="5257800" cy="2679700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1515570271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295764851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3729846252"/>
                    </a:ext>
                  </a:extLst>
                </a:gridCol>
              </a:tblGrid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p↓q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71721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983677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69161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760632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kumimoji="1" sz="21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kumimoji="1" sz="21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26299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60AD120-3120-498A-938E-8024E130E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联结词的完备集</a:t>
            </a:r>
          </a:p>
        </p:txBody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7CFD6DBD-E942-4B0F-ABAC-9B1A9E4D0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真值函数</a:t>
            </a:r>
            <a:r>
              <a:rPr lang="en-US" altLang="zh-CN"/>
              <a:t>F(</a:t>
            </a:r>
            <a:r>
              <a:rPr lang="en-US" altLang="zh-CN" u="sng">
                <a:hlinkClick r:id="rId3"/>
              </a:rPr>
              <a:t>Truth Function</a:t>
            </a:r>
            <a:r>
              <a:rPr lang="en-US" altLang="zh-CN"/>
              <a:t>): {0,1}</a:t>
            </a:r>
            <a:r>
              <a:rPr lang="en-US" altLang="zh-CN" baseline="30000"/>
              <a:t>n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{0,1}</a:t>
            </a:r>
          </a:p>
          <a:p>
            <a:r>
              <a:rPr lang="zh-CN" altLang="en-US"/>
              <a:t>联结词完备集</a:t>
            </a:r>
            <a:r>
              <a:rPr lang="en-US" altLang="zh-CN">
                <a:latin typeface="Verdana" panose="020B0604030504040204" pitchFamily="34" charset="0"/>
              </a:rPr>
              <a:t>S(</a:t>
            </a:r>
            <a:r>
              <a:rPr lang="en-US" altLang="zh-CN"/>
              <a:t>Complete Set of Connectives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en-US" altLang="zh-CN"/>
              <a:t>: </a:t>
            </a:r>
          </a:p>
          <a:p>
            <a:pPr lvl="1"/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S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是一个联结词集合</a:t>
            </a:r>
          </a:p>
          <a:p>
            <a:pPr lvl="1"/>
            <a:r>
              <a:rPr lang="zh-CN" altLang="en-US">
                <a:solidFill>
                  <a:schemeClr val="accent2"/>
                </a:solidFill>
              </a:rPr>
              <a:t>每一个真值函数都可以由仅含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S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中的联结词构成的公式表示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zh-CN" altLang="en-US">
                <a:solidFill>
                  <a:srgbClr val="FF3300"/>
                </a:solidFill>
              </a:rPr>
              <a:t>定理</a:t>
            </a:r>
            <a:r>
              <a:rPr lang="en-US" altLang="zh-CN">
                <a:solidFill>
                  <a:srgbClr val="FF3300"/>
                </a:solidFill>
              </a:rPr>
              <a:t>: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S</a:t>
            </a:r>
            <a:r>
              <a:rPr lang="en-US" altLang="zh-CN"/>
              <a:t> ={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</a:t>
            </a:r>
            <a:r>
              <a:rPr lang="en-US" altLang="zh-CN"/>
              <a:t>}</a:t>
            </a:r>
            <a:r>
              <a:rPr lang="zh-CN" altLang="en-US"/>
              <a:t>是联结词完备集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3300"/>
                </a:solidFill>
              </a:rPr>
              <a:t>    证明：</a:t>
            </a:r>
            <a:r>
              <a:rPr lang="zh-CN" altLang="en-US"/>
              <a:t>任何一个</a:t>
            </a:r>
            <a:r>
              <a:rPr lang="en-US" altLang="zh-CN" i="1"/>
              <a:t>n</a:t>
            </a:r>
            <a:r>
              <a:rPr lang="zh-CN" altLang="en-US"/>
              <a:t>（</a:t>
            </a:r>
            <a:r>
              <a:rPr lang="en-US" altLang="zh-CN" i="1"/>
              <a:t>n</a:t>
            </a:r>
            <a:r>
              <a:rPr lang="en-US" altLang="zh-CN" i="1">
                <a:sym typeface="Symbol" panose="05050102010706020507" pitchFamily="18" charset="2"/>
              </a:rPr>
              <a:t>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/>
              <a:t>）元真值函数都与唯一的一个主析取范式等值，而主析取范式仅含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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79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478D24D-9673-4F9D-BD73-E2F0D8D54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联结词的完备集</a:t>
            </a:r>
          </a:p>
        </p:txBody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31FE700F-B386-49F0-89EF-8882C8C13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3300"/>
                </a:solidFill>
              </a:rPr>
              <a:t>推论</a:t>
            </a:r>
            <a:r>
              <a:rPr lang="en-US" altLang="zh-CN">
                <a:solidFill>
                  <a:srgbClr val="FF3300"/>
                </a:solidFill>
              </a:rPr>
              <a:t>: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S</a:t>
            </a:r>
            <a:r>
              <a:rPr lang="en-US" altLang="zh-CN"/>
              <a:t> ={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</a:t>
            </a:r>
            <a:r>
              <a:rPr lang="en-US" altLang="zh-CN"/>
              <a:t>}</a:t>
            </a:r>
            <a:r>
              <a:rPr lang="zh-CN" altLang="en-US"/>
              <a:t>是联结词完备集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3300"/>
                </a:solidFill>
              </a:rPr>
              <a:t>    证明：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 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 </a:t>
            </a:r>
            <a:r>
              <a:rPr lang="en-US" altLang="zh-CN">
                <a:sym typeface="Symbol" panose="05050102010706020507" pitchFamily="18" charset="2"/>
              </a:rPr>
              <a:t> 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 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                    </a:t>
            </a:r>
            <a:r>
              <a:rPr lang="en-US" altLang="zh-CN">
                <a:sym typeface="Symbol" panose="05050102010706020507" pitchFamily="18" charset="2"/>
              </a:rPr>
              <a:t>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3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B52E726-7447-4391-8B6F-416207FDE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联结词的完备集</a:t>
            </a:r>
          </a:p>
        </p:txBody>
      </p:sp>
      <p:sp>
        <p:nvSpPr>
          <p:cNvPr id="939011" name="Rectangle 3">
            <a:extLst>
              <a:ext uri="{FF2B5EF4-FFF2-40B4-BE49-F238E27FC236}">
                <a16:creationId xmlns:a16="http://schemas.microsoft.com/office/drawing/2014/main" id="{05043D2D-20F1-4122-957B-FA4708D50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</a:rPr>
              <a:t>定理</a:t>
            </a:r>
            <a:r>
              <a:rPr lang="en-US" altLang="zh-CN">
                <a:solidFill>
                  <a:srgbClr val="FF3300"/>
                </a:solidFill>
              </a:rPr>
              <a:t>:</a:t>
            </a:r>
            <a:r>
              <a:rPr lang="en-US" altLang="zh-CN"/>
              <a:t> {</a:t>
            </a:r>
            <a:r>
              <a:rPr kumimoji="0" lang="en-US" altLang="zh-CN" sz="3200"/>
              <a:t>↑</a:t>
            </a:r>
            <a:r>
              <a:rPr lang="en-US" altLang="zh-CN"/>
              <a:t>}</a:t>
            </a:r>
            <a:r>
              <a:rPr lang="zh-CN" altLang="en-US"/>
              <a:t>， </a:t>
            </a:r>
            <a:r>
              <a:rPr lang="en-US" altLang="zh-CN"/>
              <a:t>{↓}</a:t>
            </a:r>
            <a:r>
              <a:rPr lang="zh-CN" altLang="en-US"/>
              <a:t>是联结词完备集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3300"/>
                </a:solidFill>
              </a:rPr>
              <a:t>证明：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首先，    </a:t>
            </a:r>
            <a:r>
              <a:rPr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Verdana" panose="020B0604030504040204" pitchFamily="34" charset="0"/>
              </a:rPr>
              <a:t>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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(</a:t>
            </a:r>
            <a:r>
              <a:rPr lang="en-US" altLang="zh-CN" i="1">
                <a:latin typeface="Verdana" panose="020B0604030504040204" pitchFamily="34" charset="0"/>
              </a:rPr>
              <a:t>p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 </a:t>
            </a:r>
            <a:r>
              <a:rPr kumimoji="0" lang="en-US" altLang="zh-CN" i="1">
                <a:latin typeface="Verdana" panose="020B0604030504040204" pitchFamily="34" charset="0"/>
              </a:rPr>
              <a:t>p</a:t>
            </a:r>
            <a:r>
              <a:rPr kumimoji="0" lang="en-US" altLang="zh-CN"/>
              <a:t>↑</a:t>
            </a:r>
            <a:r>
              <a:rPr kumimoji="0" lang="en-US" altLang="zh-CN" i="1">
                <a:latin typeface="Verdana" panose="020B0604030504040204" pitchFamily="34" charset="0"/>
              </a:rPr>
              <a:t>p</a:t>
            </a:r>
            <a:endParaRPr kumimoji="0" lang="zh-CN" altLang="en-US" i="1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Verdana" panose="020B0604030504040204" pitchFamily="34" charset="0"/>
              </a:rPr>
              <a:t>其次，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 </a:t>
            </a:r>
            <a:r>
              <a:rPr lang="en-US" altLang="zh-CN">
                <a:sym typeface="Symbol" panose="05050102010706020507" pitchFamily="18" charset="2"/>
              </a:rPr>
              <a:t> 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                  </a:t>
            </a:r>
            <a:r>
              <a:rPr lang="en-US" altLang="zh-CN">
                <a:sym typeface="Symbol" panose="05050102010706020507" pitchFamily="18" charset="2"/>
              </a:rPr>
              <a:t>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kumimoji="0" lang="en-US" altLang="zh-CN"/>
              <a:t>↑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                  (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kumimoji="0" lang="en-US" altLang="zh-CN"/>
              <a:t>↑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  <a:r>
              <a:rPr kumimoji="0" lang="en-US" altLang="zh-CN"/>
              <a:t>↑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kumimoji="0" lang="en-US" altLang="zh-CN"/>
              <a:t>↑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>
                <a:latin typeface="Verdana" panose="020B0604030504040204" pitchFamily="34" charset="0"/>
              </a:rPr>
              <a:t>         p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 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</a:rPr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 (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kumimoji="0" lang="en-US" altLang="zh-CN"/>
              <a:t>↑</a:t>
            </a:r>
            <a:r>
              <a:rPr lang="en-US" altLang="zh-CN" i="1">
                <a:latin typeface="Verdana" panose="020B0604030504040204" pitchFamily="34" charset="0"/>
              </a:rPr>
              <a:t>p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  <a:r>
              <a:rPr kumimoji="0" lang="en-US" altLang="zh-CN"/>
              <a:t>↑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kumimoji="0" lang="en-US" altLang="zh-CN"/>
              <a:t>↑</a:t>
            </a:r>
            <a:r>
              <a:rPr lang="en-US" altLang="zh-CN" i="1">
                <a:latin typeface="Verdana" panose="020B0604030504040204" pitchFamily="34" charset="0"/>
              </a:rPr>
              <a:t>q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        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939012" name="Text Box 4">
            <a:extLst>
              <a:ext uri="{FF2B5EF4-FFF2-40B4-BE49-F238E27FC236}">
                <a16:creationId xmlns:a16="http://schemas.microsoft.com/office/drawing/2014/main" id="{35FA062B-31E5-4A13-B25E-A042C915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543083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en-US" altLang="zh-CN" sz="2800" i="1">
                <a:latin typeface="Verdana" panose="020B0604030504040204" pitchFamily="34" charset="0"/>
              </a:rPr>
              <a:t>p</a:t>
            </a:r>
            <a:r>
              <a:rPr lang="en-US" altLang="zh-CN" sz="2800"/>
              <a:t>↑</a:t>
            </a:r>
            <a:r>
              <a:rPr lang="en-US" altLang="zh-CN" sz="2800" i="1">
                <a:latin typeface="Verdana" panose="020B0604030504040204" pitchFamily="34" charset="0"/>
              </a:rPr>
              <a:t>q</a:t>
            </a:r>
            <a:r>
              <a:rPr lang="en-US" altLang="zh-CN" sz="2800"/>
              <a:t>) </a:t>
            </a:r>
            <a:r>
              <a:rPr lang="en-US" altLang="zh-CN" sz="2800">
                <a:sym typeface="Symbol" panose="05050102010706020507" pitchFamily="18" charset="2"/>
              </a:rPr>
              <a:t>  </a:t>
            </a:r>
            <a:r>
              <a:rPr lang="en-US" altLang="zh-CN" sz="2800"/>
              <a:t>(</a:t>
            </a:r>
            <a:r>
              <a:rPr lang="en-US" altLang="zh-CN" sz="2800" i="1">
                <a:latin typeface="Verdana" panose="020B0604030504040204" pitchFamily="34" charset="0"/>
              </a:rPr>
              <a:t>p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i="1">
                <a:latin typeface="Verdana" panose="020B0604030504040204" pitchFamily="34" charset="0"/>
              </a:rPr>
              <a:t>q</a:t>
            </a:r>
            <a:r>
              <a:rPr lang="en-US" altLang="zh-CN" sz="2800"/>
              <a:t>)</a:t>
            </a:r>
            <a:endParaRPr lang="zh-CN" altLang="en-US" sz="280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 autoUpdateAnimBg="0"/>
      <p:bldP spid="9390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AAE888C-FC3E-4469-959F-AD68B60DD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0ACBEBA-4F02-4BCC-BED4-487507CDA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7772400" cy="4641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/>
              <a:t>否定律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双重否定律  </a:t>
            </a:r>
            <a:r>
              <a:rPr lang="en-US" altLang="zh-CN">
                <a:solidFill>
                  <a:schemeClr val="accent2"/>
                </a:solidFill>
              </a:rPr>
              <a:t>¬¬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</a:t>
            </a:r>
            <a:r>
              <a:rPr lang="en-US" altLang="zh-CN" b="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p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德摩根律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FF3300"/>
                </a:solidFill>
              </a:rPr>
              <a:t>¬ (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FF3300"/>
                </a:solidFill>
              </a:rPr>
              <a:t>¬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 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FF3300"/>
                </a:solidFill>
              </a:rPr>
              <a:t>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endParaRPr lang="zh-CN" altLang="en-US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FF3300"/>
                </a:solidFill>
              </a:rPr>
              <a:t>¬ (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FF3300"/>
                </a:solidFill>
              </a:rPr>
              <a:t>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rgbClr val="FF3300"/>
                </a:solidFill>
              </a:rPr>
              <a:t>  ¬</a:t>
            </a:r>
            <a:r>
              <a:rPr lang="en-US" altLang="zh-CN" b="0" i="1">
                <a:solidFill>
                  <a:srgbClr val="FF33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幂等律   </a:t>
            </a:r>
            <a:r>
              <a:rPr lang="en-US" altLang="zh-CN" b="0" i="1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 b="0">
                <a:latin typeface="Verdana" panose="020B0604030504040204" pitchFamily="34" charset="0"/>
              </a:rPr>
              <a:t>，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交换律 </a:t>
            </a:r>
          </a:p>
          <a:p>
            <a:pPr lvl="1">
              <a:lnSpc>
                <a:spcPct val="90000"/>
              </a:lnSpc>
            </a:pP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6E47768-FA65-44B6-A228-24B448361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习题课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65679A7-930B-4B29-A402-1EDC09E73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196976"/>
            <a:ext cx="8229600" cy="4525963"/>
          </a:xfrm>
        </p:spPr>
        <p:txBody>
          <a:bodyPr/>
          <a:lstStyle/>
          <a:p>
            <a:pPr marL="0" indent="0"/>
            <a:r>
              <a:rPr lang="zh-CN" altLang="en-US">
                <a:latin typeface="宋体" panose="02010600030101010101" pitchFamily="2" charset="-122"/>
              </a:rPr>
              <a:t>主要内容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等值式与等值演算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基本等值式（</a:t>
            </a:r>
            <a:r>
              <a:rPr lang="en-US" altLang="zh-CN">
                <a:latin typeface="宋体" panose="02010600030101010101" pitchFamily="2" charset="-122"/>
              </a:rPr>
              <a:t>16</a:t>
            </a:r>
            <a:r>
              <a:rPr lang="zh-CN" altLang="en-US">
                <a:latin typeface="宋体" panose="02010600030101010101" pitchFamily="2" charset="-122"/>
              </a:rPr>
              <a:t>组，</a:t>
            </a:r>
            <a:r>
              <a:rPr lang="en-US" altLang="zh-CN">
                <a:latin typeface="宋体" panose="02010600030101010101" pitchFamily="2" charset="-122"/>
              </a:rPr>
              <a:t>24</a:t>
            </a:r>
            <a:r>
              <a:rPr lang="zh-CN" altLang="en-US">
                <a:latin typeface="宋体" panose="02010600030101010101" pitchFamily="2" charset="-122"/>
              </a:rPr>
              <a:t>个公式）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主析取范式与主合取范式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联结词完备集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2EB7ADE-BA5D-4954-8556-3C7E52D36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基本要求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520D9B6-5AD7-4EDC-A299-20C08C503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6875" y="1285876"/>
            <a:ext cx="8820150" cy="5472113"/>
          </a:xfrm>
        </p:spPr>
        <p:txBody>
          <a:bodyPr/>
          <a:lstStyle/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深刻理解等值式的概念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牢记基本等值式的名称及它们的内容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熟练地应用基本等值式及置换规则进行等值演算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理解文字、简单析取式、简单合取式、析取范式、合取范式的概念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深刻理解极小项、极大项的概念、名称及下角标与成真、成假赋值的关系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熟练掌握求主范式的方法（等值演算、真值表等）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会用主范式求公式的成真赋值、成假赋值、判断公式的类型、判断两个公式是否等值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会将公式等值地化成指定联结词完备集中的公式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会用命题逻辑的概念及运算解决简单的应用问题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0DED6E5-9CF2-491B-AD43-A73FDD5B0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1:</a:t>
            </a:r>
            <a:r>
              <a:rPr lang="zh-CN" altLang="en-US">
                <a:latin typeface="Times New Roman" panose="02020603050405020304" pitchFamily="18" charset="0"/>
              </a:rPr>
              <a:t>概念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F52434C-EF50-4BCD-8D24-F8682F29E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1" y="1341438"/>
            <a:ext cx="8569325" cy="2735262"/>
          </a:xfrm>
        </p:spPr>
        <p:txBody>
          <a:bodyPr/>
          <a:lstStyle/>
          <a:p>
            <a:pPr marL="0" indent="0">
              <a:buNone/>
              <a:tabLst>
                <a:tab pos="900113" algn="l"/>
              </a:tabLst>
            </a:pPr>
            <a:r>
              <a:rPr lang="en-US" altLang="zh-CN"/>
              <a:t>1.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为含</a:t>
            </a:r>
            <a:r>
              <a:rPr lang="en-US" altLang="zh-CN" i="1"/>
              <a:t>n</a:t>
            </a:r>
            <a:r>
              <a:rPr lang="zh-CN" altLang="en-US"/>
              <a:t>个命题变项的公式，判断下列命题是否为真？</a:t>
            </a:r>
            <a:endParaRPr lang="zh-CN" altLang="en-US" i="1"/>
          </a:p>
          <a:p>
            <a:pPr marL="630238" lvl="1" indent="-450850">
              <a:buClr>
                <a:srgbClr val="69B3F1"/>
              </a:buClr>
              <a:buNone/>
              <a:tabLst>
                <a:tab pos="900113" algn="l"/>
              </a:tabLst>
            </a:pPr>
            <a:r>
              <a:rPr lang="en-US" altLang="zh-CN" sz="2400"/>
              <a:t>(1) </a:t>
            </a:r>
            <a:r>
              <a:rPr lang="en-US" altLang="zh-CN" sz="2400" i="1"/>
              <a:t>A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 i="1"/>
              <a:t>B</a:t>
            </a:r>
            <a:r>
              <a:rPr lang="zh-CN" altLang="en-US" sz="2400"/>
              <a:t>当且仅当</a:t>
            </a:r>
            <a:r>
              <a:rPr lang="en-US" altLang="zh-CN" sz="2400" i="1"/>
              <a:t>A</a:t>
            </a:r>
            <a:r>
              <a:rPr lang="zh-CN" altLang="en-US" sz="2400"/>
              <a:t>与</a:t>
            </a:r>
            <a:r>
              <a:rPr lang="en-US" altLang="zh-CN" sz="2400" i="1"/>
              <a:t>B</a:t>
            </a:r>
            <a:r>
              <a:rPr lang="zh-CN" altLang="en-US" sz="2400"/>
              <a:t>有相同的主析取范式</a:t>
            </a:r>
          </a:p>
          <a:p>
            <a:pPr marL="630238" lvl="1" indent="-450850">
              <a:buClr>
                <a:srgbClr val="69B3F1"/>
              </a:buClr>
              <a:buNone/>
              <a:tabLst>
                <a:tab pos="900113" algn="l"/>
              </a:tabLst>
            </a:pPr>
            <a:r>
              <a:rPr lang="en-US" altLang="zh-CN" sz="2400"/>
              <a:t>(2) </a:t>
            </a:r>
            <a:r>
              <a:rPr lang="zh-CN" altLang="en-US" sz="2400"/>
              <a:t>若</a:t>
            </a:r>
            <a:r>
              <a:rPr lang="en-US" altLang="zh-CN" sz="2400" i="1"/>
              <a:t>A</a:t>
            </a:r>
            <a:r>
              <a:rPr lang="zh-CN" altLang="en-US" sz="2400"/>
              <a:t>为重言式，则</a:t>
            </a:r>
            <a:r>
              <a:rPr lang="en-US" altLang="zh-CN" sz="2400" i="1"/>
              <a:t>A</a:t>
            </a:r>
            <a:r>
              <a:rPr lang="zh-CN" altLang="en-US" sz="2400"/>
              <a:t>的主合取范式为</a:t>
            </a:r>
            <a:r>
              <a:rPr lang="en-US" altLang="zh-CN" sz="2400"/>
              <a:t>0</a:t>
            </a:r>
          </a:p>
          <a:p>
            <a:pPr marL="630238" lvl="1" indent="-450850">
              <a:buClr>
                <a:srgbClr val="69B3F1"/>
              </a:buClr>
              <a:buNone/>
              <a:tabLst>
                <a:tab pos="900113" algn="l"/>
              </a:tabLst>
            </a:pPr>
            <a:r>
              <a:rPr lang="en-US" altLang="zh-CN" sz="2400"/>
              <a:t>(3) </a:t>
            </a:r>
            <a:r>
              <a:rPr lang="zh-CN" altLang="en-US" sz="2400"/>
              <a:t>若</a:t>
            </a:r>
            <a:r>
              <a:rPr lang="en-US" altLang="zh-CN" sz="2400" i="1"/>
              <a:t>A</a:t>
            </a:r>
            <a:r>
              <a:rPr lang="zh-CN" altLang="en-US" sz="2400"/>
              <a:t>为矛盾式，则</a:t>
            </a:r>
            <a:r>
              <a:rPr lang="en-US" altLang="zh-CN" sz="2400" i="1"/>
              <a:t>A</a:t>
            </a:r>
            <a:r>
              <a:rPr lang="zh-CN" altLang="en-US" sz="2400"/>
              <a:t>的主析取范式为</a:t>
            </a:r>
            <a:r>
              <a:rPr lang="en-US" altLang="zh-CN" sz="2400"/>
              <a:t>1</a:t>
            </a:r>
          </a:p>
          <a:p>
            <a:pPr marL="630238" lvl="1" indent="-450850">
              <a:buClr>
                <a:srgbClr val="69B3F1"/>
              </a:buClr>
              <a:buNone/>
              <a:tabLst>
                <a:tab pos="900113" algn="l"/>
              </a:tabLst>
            </a:pPr>
            <a:r>
              <a:rPr lang="en-US" altLang="zh-CN" sz="2400"/>
              <a:t>(4) </a:t>
            </a:r>
            <a:r>
              <a:rPr lang="zh-CN" altLang="en-US" sz="2400"/>
              <a:t>任何公式都能等值地化成</a:t>
            </a:r>
            <a:r>
              <a:rPr lang="en-US" altLang="zh-CN" sz="2400"/>
              <a:t>{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/>
              <a:t>,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/>
              <a:t>}</a:t>
            </a:r>
            <a:r>
              <a:rPr lang="zh-CN" altLang="en-US" sz="2400"/>
              <a:t>中的公式</a:t>
            </a:r>
          </a:p>
          <a:p>
            <a:pPr marL="630238" lvl="1" indent="-450850">
              <a:buClr>
                <a:srgbClr val="69B3F1"/>
              </a:buClr>
              <a:buNone/>
              <a:tabLst>
                <a:tab pos="900113" algn="l"/>
              </a:tabLst>
            </a:pPr>
            <a:r>
              <a:rPr lang="en-US" altLang="zh-CN" sz="2400"/>
              <a:t>(5) </a:t>
            </a:r>
            <a:r>
              <a:rPr lang="zh-CN" altLang="en-US" sz="2400"/>
              <a:t>任何公式都能等值地化成</a:t>
            </a:r>
            <a:r>
              <a:rPr lang="en-US" altLang="zh-CN" sz="2400"/>
              <a:t>{</a:t>
            </a:r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/>
              <a:t>,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,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/>
              <a:t>}</a:t>
            </a:r>
            <a:r>
              <a:rPr lang="zh-CN" altLang="en-US" sz="2400"/>
              <a:t>中的公式</a:t>
            </a: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4AE196E6-4F01-4FD7-AB66-B69C2C9F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540250"/>
            <a:ext cx="82804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说明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重言式的主合取范式不含任何极大项，为</a:t>
            </a:r>
            <a:r>
              <a:rPr lang="en-US" altLang="zh-CN">
                <a:latin typeface="Times New Roman" panose="02020603050405020304" pitchFamily="18" charset="0"/>
              </a:rPr>
              <a:t>1.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矛盾式的主析取范式不含任何极小项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0. 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(4)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不是完备集，如矛盾式不能写成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中的公式</a:t>
            </a:r>
            <a:r>
              <a:rPr lang="en-US" altLang="zh-CN">
                <a:latin typeface="Times New Roman" panose="02020603050405020304" pitchFamily="18" charset="0"/>
              </a:rPr>
              <a:t>.  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(5)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是完备集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id="{948DEDE3-C459-4569-93D4-CCD0988EE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1" y="2339976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真</a:t>
            </a:r>
          </a:p>
        </p:txBody>
      </p:sp>
      <p:sp>
        <p:nvSpPr>
          <p:cNvPr id="167942" name="Text Box 6">
            <a:extLst>
              <a:ext uri="{FF2B5EF4-FFF2-40B4-BE49-F238E27FC236}">
                <a16:creationId xmlns:a16="http://schemas.microsoft.com/office/drawing/2014/main" id="{37D52721-8CAC-401B-AD07-8861E9894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1" y="2746376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假</a:t>
            </a:r>
          </a:p>
        </p:txBody>
      </p:sp>
      <p:sp>
        <p:nvSpPr>
          <p:cNvPr id="167943" name="Text Box 7">
            <a:extLst>
              <a:ext uri="{FF2B5EF4-FFF2-40B4-BE49-F238E27FC236}">
                <a16:creationId xmlns:a16="http://schemas.microsoft.com/office/drawing/2014/main" id="{9863B7B8-10AE-4A45-9AA3-A00C0B02A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1" y="3178176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假</a:t>
            </a:r>
          </a:p>
        </p:txBody>
      </p:sp>
      <p:sp>
        <p:nvSpPr>
          <p:cNvPr id="167944" name="Text Box 8">
            <a:extLst>
              <a:ext uri="{FF2B5EF4-FFF2-40B4-BE49-F238E27FC236}">
                <a16:creationId xmlns:a16="http://schemas.microsoft.com/office/drawing/2014/main" id="{8A330E56-4CB3-47BD-A5FA-D58A8B356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1" y="3609976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假</a:t>
            </a:r>
          </a:p>
        </p:txBody>
      </p:sp>
      <p:sp>
        <p:nvSpPr>
          <p:cNvPr id="167945" name="Text Box 9">
            <a:extLst>
              <a:ext uri="{FF2B5EF4-FFF2-40B4-BE49-F238E27FC236}">
                <a16:creationId xmlns:a16="http://schemas.microsoft.com/office/drawing/2014/main" id="{4213E702-F3F7-4871-8391-5B9BBA9E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1" y="40719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1" grpId="0"/>
      <p:bldP spid="167942" grpId="0"/>
      <p:bldP spid="167943" grpId="0"/>
      <p:bldP spid="167944" grpId="0"/>
      <p:bldP spid="16794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901744A-5DAB-4479-B02E-8A1258710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 b="0"/>
              <a:t>：</a:t>
            </a:r>
            <a:r>
              <a:rPr lang="zh-CN" altLang="en-US"/>
              <a:t>联结词完备集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85B1286-9884-43F9-BAA4-9C76B55D1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3113" y="1268414"/>
            <a:ext cx="8445500" cy="32400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．将</a:t>
            </a:r>
            <a:r>
              <a:rPr lang="en-US" altLang="zh-CN" i="1"/>
              <a:t>A </a:t>
            </a:r>
            <a:r>
              <a:rPr lang="en-US" altLang="zh-CN"/>
              <a:t>=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r>
              <a:rPr lang="zh-CN" altLang="en-US"/>
              <a:t>改写成下述各联结词集中的公式</a:t>
            </a:r>
            <a:r>
              <a:rPr lang="en-US" altLang="zh-CN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(1) 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(2) 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(3) 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(4) 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(5) {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(6) {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r>
              <a:rPr lang="en-US" altLang="zh-CN"/>
              <a:t>}</a:t>
            </a:r>
          </a:p>
        </p:txBody>
      </p:sp>
      <p:sp>
        <p:nvSpPr>
          <p:cNvPr id="182276" name="Text Box 4">
            <a:extLst>
              <a:ext uri="{FF2B5EF4-FFF2-40B4-BE49-F238E27FC236}">
                <a16:creationId xmlns:a16="http://schemas.microsoft.com/office/drawing/2014/main" id="{D27D5B8D-9C5E-407B-942D-A44124072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189" y="2857500"/>
            <a:ext cx="83518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解</a:t>
            </a:r>
          </a:p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(1)  (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i="1">
                <a:latin typeface="Times New Roman" panose="02020603050405020304" pitchFamily="18" charset="0"/>
              </a:rPr>
              <a:t>q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>
                <a:latin typeface="Times New Roman" panose="02020603050405020304" pitchFamily="18" charset="0"/>
              </a:rPr>
              <a:t>r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>
                <a:latin typeface="Times New Roman" panose="02020603050405020304" pitchFamily="18" charset="0"/>
              </a:rPr>
              <a:t> (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i="1">
                <a:latin typeface="Times New Roman" panose="02020603050405020304" pitchFamily="18" charset="0"/>
              </a:rPr>
              <a:t>q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>
                <a:latin typeface="Times New Roman" panose="02020603050405020304" pitchFamily="18" charset="0"/>
              </a:rPr>
              <a:t>r</a:t>
            </a:r>
            <a:r>
              <a:rPr lang="en-US" altLang="zh-CN" sz="2800">
                <a:latin typeface="Times New Roman" panose="02020603050405020304" pitchFamily="18" charset="0"/>
              </a:rPr>
              <a:t>             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 (2)  (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i="1">
                <a:latin typeface="Times New Roman" panose="02020603050405020304" pitchFamily="18" charset="0"/>
              </a:rPr>
              <a:t>q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>
                <a:latin typeface="Times New Roman" panose="02020603050405020304" pitchFamily="18" charset="0"/>
              </a:rPr>
              <a:t>r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>
                <a:latin typeface="Times New Roman" panose="02020603050405020304" pitchFamily="18" charset="0"/>
              </a:rPr>
              <a:t>q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>
                <a:latin typeface="Times New Roman" panose="02020603050405020304" pitchFamily="18" charset="0"/>
              </a:rPr>
              <a:t>r      </a:t>
            </a:r>
            <a:r>
              <a:rPr lang="en-US" altLang="zh-CN" sz="2800">
                <a:latin typeface="Times New Roman" panose="02020603050405020304" pitchFamily="18" charset="0"/>
              </a:rPr>
              <a:t>          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 (3)   (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i="1">
                <a:latin typeface="Times New Roman" panose="02020603050405020304" pitchFamily="18" charset="0"/>
              </a:rPr>
              <a:t>q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>
                <a:latin typeface="Times New Roman" panose="02020603050405020304" pitchFamily="18" charset="0"/>
              </a:rPr>
              <a:t>r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800">
                <a:latin typeface="Times New Roman" panose="02020603050405020304" pitchFamily="18" charset="0"/>
              </a:rPr>
              <a:t> (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i="1">
                <a:latin typeface="Times New Roman" panose="02020603050405020304" pitchFamily="18" charset="0"/>
              </a:rPr>
              <a:t>q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>
                <a:latin typeface="Times New Roman" panose="02020603050405020304" pitchFamily="18" charset="0"/>
              </a:rPr>
              <a:t>r</a:t>
            </a:r>
            <a:endParaRPr lang="en-US" altLang="zh-CN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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i="1">
                <a:latin typeface="Times New Roman" panose="02020603050405020304" pitchFamily="18" charset="0"/>
              </a:rPr>
              <a:t>q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i="1">
                <a:latin typeface="Times New Roman" panose="02020603050405020304" pitchFamily="18" charset="0"/>
              </a:rPr>
              <a:t>r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4913383-608E-47D0-BB9C-0A2E859FF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b="0"/>
              <a:t> </a:t>
            </a:r>
            <a:r>
              <a:rPr lang="zh-CN" altLang="en-US"/>
              <a:t>解答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E9D1A34-E21F-4B25-B44C-F58D7391C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196976"/>
            <a:ext cx="8229600" cy="50403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(4) 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</a:t>
            </a:r>
            <a:r>
              <a:rPr lang="en-US" altLang="zh-CN" i="1"/>
              <a:t>r</a:t>
            </a:r>
            <a:r>
              <a:rPr lang="en-US" altLang="zh-CN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r</a:t>
            </a:r>
            <a:r>
              <a:rPr lang="en-US" altLang="zh-CN"/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(5) 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</a:t>
            </a:r>
            <a:r>
              <a:rPr lang="en-US" altLang="zh-CN"/>
              <a:t>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  (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r>
              <a:rPr lang="en-US" altLang="zh-CN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</a:t>
            </a:r>
            <a:r>
              <a:rPr lang="en-US" altLang="zh-CN"/>
              <a:t> ((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 i="1"/>
              <a:t>r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/>
              <a:t>((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en-US" altLang="zh-CN" i="1"/>
              <a:t>r</a:t>
            </a:r>
            <a:r>
              <a:rPr lang="en-US" altLang="zh-CN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(6) 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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 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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</a:t>
            </a:r>
            <a:r>
              <a:rPr lang="en-US" altLang="zh-CN" i="1"/>
              <a:t>r</a:t>
            </a:r>
            <a:r>
              <a:rPr lang="en-US" altLang="zh-CN"/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 </a:t>
            </a:r>
            <a:r>
              <a:rPr lang="en-US" altLang="zh-CN"/>
              <a:t> 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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</a:t>
            </a:r>
            <a:r>
              <a:rPr lang="en-US" altLang="zh-CN" i="1"/>
              <a:t>r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/>
              <a:t>                          </a:t>
            </a:r>
            <a:r>
              <a:rPr lang="en-US" altLang="zh-CN">
                <a:sym typeface="Symbol" panose="05050102010706020507" pitchFamily="18" charset="2"/>
              </a:rPr>
              <a:t> </a:t>
            </a:r>
            <a:r>
              <a:rPr lang="en-US" altLang="zh-CN"/>
              <a:t>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r>
              <a:rPr lang="en-US" altLang="zh-CN" i="1"/>
              <a:t>r</a:t>
            </a:r>
            <a:r>
              <a:rPr lang="en-US" altLang="zh-CN"/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说明：答案不惟一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0821C57-5150-4193-8280-A40425826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/>
              <a:t>：应用题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26E74EA-ED26-4866-930E-0692A822A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196976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CN"/>
              <a:t>3. </a:t>
            </a:r>
            <a:r>
              <a:rPr lang="zh-CN" altLang="en-US"/>
              <a:t>某公司要从赵、钱、孙、李、周五名新毕业的大学生中选派一些人出国学习</a:t>
            </a:r>
            <a:r>
              <a:rPr lang="en-US" altLang="zh-CN"/>
              <a:t>. </a:t>
            </a:r>
            <a:r>
              <a:rPr lang="zh-CN" altLang="en-US"/>
              <a:t>选派必须满足以下条件：</a:t>
            </a:r>
          </a:p>
          <a:p>
            <a:pPr marL="457200" indent="-457200">
              <a:buNone/>
            </a:pPr>
            <a:r>
              <a:rPr lang="en-US" altLang="zh-CN"/>
              <a:t>(1)  </a:t>
            </a:r>
            <a:r>
              <a:rPr lang="zh-CN" altLang="en-US"/>
              <a:t>若赵去，钱也去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(2)  </a:t>
            </a:r>
            <a:r>
              <a:rPr lang="zh-CN" altLang="en-US"/>
              <a:t>李、周两人中至少有一人去</a:t>
            </a:r>
          </a:p>
          <a:p>
            <a:pPr marL="457200" indent="-457200">
              <a:buNone/>
            </a:pPr>
            <a:r>
              <a:rPr lang="en-US" altLang="zh-CN"/>
              <a:t>(3)  </a:t>
            </a:r>
            <a:r>
              <a:rPr lang="zh-CN" altLang="en-US"/>
              <a:t>钱、孙两人中去且仅去一人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(4)  </a:t>
            </a:r>
            <a:r>
              <a:rPr lang="zh-CN" altLang="en-US"/>
              <a:t>孙、李两人同去或同不去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(5)  </a:t>
            </a:r>
            <a:r>
              <a:rPr lang="zh-CN" altLang="en-US"/>
              <a:t>若周去，则赵、钱也去</a:t>
            </a:r>
            <a:endParaRPr lang="en-US" altLang="zh-CN"/>
          </a:p>
          <a:p>
            <a:pPr marL="457200" indent="-457200">
              <a:buNone/>
            </a:pPr>
            <a:r>
              <a:rPr lang="zh-CN" altLang="en-US"/>
              <a:t>用等值演算法分析该公司如何选派他们出国？</a:t>
            </a:r>
          </a:p>
          <a:p>
            <a:pPr marL="457200" indent="-45720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114E80D-8069-4EAC-887E-00E74C445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解答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6B7CB02-393C-45B3-A59F-3FF15BC6D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125538"/>
            <a:ext cx="8229600" cy="4525962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None/>
            </a:pPr>
            <a:r>
              <a:rPr lang="zh-CN" altLang="en-US"/>
              <a:t>解此类问题的步骤：</a:t>
            </a:r>
          </a:p>
          <a:p>
            <a:pPr marL="457200" indent="-457200">
              <a:buClr>
                <a:schemeClr val="tx1"/>
              </a:buClr>
              <a:buNone/>
            </a:pPr>
            <a:r>
              <a:rPr lang="en-US" altLang="zh-CN"/>
              <a:t>1.</a:t>
            </a:r>
            <a:r>
              <a:rPr lang="zh-CN" altLang="en-US"/>
              <a:t>设简单命题并符号化</a:t>
            </a:r>
          </a:p>
          <a:p>
            <a:pPr marL="457200" indent="-457200">
              <a:buClr>
                <a:schemeClr val="tx1"/>
              </a:buClr>
              <a:buNone/>
            </a:pPr>
            <a:r>
              <a:rPr lang="en-US" altLang="zh-CN"/>
              <a:t>2. </a:t>
            </a:r>
            <a:r>
              <a:rPr lang="zh-CN" altLang="en-US"/>
              <a:t>用复合命题描述各条件</a:t>
            </a:r>
          </a:p>
          <a:p>
            <a:pPr marL="457200" indent="-457200">
              <a:buClr>
                <a:schemeClr val="tx1"/>
              </a:buClr>
              <a:buNone/>
            </a:pPr>
            <a:r>
              <a:rPr lang="en-US" altLang="zh-CN"/>
              <a:t>3. </a:t>
            </a:r>
            <a:r>
              <a:rPr lang="zh-CN" altLang="en-US"/>
              <a:t>写出由复合命题组成的合取式</a:t>
            </a:r>
          </a:p>
          <a:p>
            <a:pPr marL="457200" indent="-457200">
              <a:buClr>
                <a:schemeClr val="tx1"/>
              </a:buClr>
              <a:buNone/>
            </a:pPr>
            <a:r>
              <a:rPr lang="en-US" altLang="zh-CN"/>
              <a:t>4. </a:t>
            </a:r>
            <a:r>
              <a:rPr lang="zh-CN" altLang="en-US"/>
              <a:t>将合取式化成主范式</a:t>
            </a:r>
            <a:endParaRPr lang="en-US" altLang="zh-CN"/>
          </a:p>
          <a:p>
            <a:pPr marL="457200" indent="-457200">
              <a:buClr>
                <a:schemeClr val="tx1"/>
              </a:buClr>
              <a:buNone/>
            </a:pPr>
            <a:r>
              <a:rPr lang="en-US" altLang="zh-CN"/>
              <a:t>5. </a:t>
            </a:r>
            <a:r>
              <a:rPr lang="zh-CN" altLang="en-US"/>
              <a:t>求成真赋值</a:t>
            </a:r>
            <a:r>
              <a:rPr lang="en-US" altLang="zh-CN"/>
              <a:t>, </a:t>
            </a:r>
            <a:r>
              <a:rPr lang="zh-CN" altLang="en-US"/>
              <a:t>并做出解释和结论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0FE5952-BCA1-42B2-8E14-534D2A687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解答</a:t>
            </a:r>
            <a:endParaRPr lang="zh-CN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6234BCB-9A82-4231-97C3-4A239D2F1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1" y="1341438"/>
            <a:ext cx="9318625" cy="4525962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/>
              <a:t>解</a:t>
            </a:r>
          </a:p>
          <a:p>
            <a:pPr marL="457200" indent="-457200">
              <a:buNone/>
            </a:pPr>
            <a:r>
              <a:rPr lang="en-US" altLang="zh-CN"/>
              <a:t>1. </a:t>
            </a:r>
            <a:r>
              <a:rPr lang="zh-CN" altLang="en-US"/>
              <a:t>设简单命题并符号化</a:t>
            </a:r>
          </a:p>
          <a:p>
            <a:pPr marL="457200" indent="-457200">
              <a:buNone/>
            </a:pPr>
            <a:r>
              <a:rPr lang="zh-CN" altLang="en-US"/>
              <a:t>设 </a:t>
            </a:r>
            <a:r>
              <a:rPr lang="en-US" altLang="zh-CN" i="1"/>
              <a:t>p</a:t>
            </a:r>
            <a:r>
              <a:rPr lang="en-US" altLang="zh-CN"/>
              <a:t>: </a:t>
            </a:r>
            <a:r>
              <a:rPr lang="zh-CN" altLang="en-US"/>
              <a:t>派赵去，</a:t>
            </a:r>
            <a:r>
              <a:rPr lang="en-US" altLang="zh-CN" i="1"/>
              <a:t>q</a:t>
            </a:r>
            <a:r>
              <a:rPr lang="en-US" altLang="zh-CN"/>
              <a:t>: </a:t>
            </a:r>
            <a:r>
              <a:rPr lang="zh-CN" altLang="en-US"/>
              <a:t>派钱去，</a:t>
            </a:r>
            <a:r>
              <a:rPr lang="en-US" altLang="zh-CN" i="1"/>
              <a:t>r</a:t>
            </a:r>
            <a:r>
              <a:rPr lang="en-US" altLang="zh-CN"/>
              <a:t>: </a:t>
            </a:r>
            <a:r>
              <a:rPr lang="zh-CN" altLang="en-US"/>
              <a:t>派孙去，</a:t>
            </a:r>
            <a:r>
              <a:rPr lang="en-US" altLang="zh-CN" i="1"/>
              <a:t>s</a:t>
            </a:r>
            <a:r>
              <a:rPr lang="en-US" altLang="zh-CN"/>
              <a:t>: </a:t>
            </a:r>
            <a:r>
              <a:rPr lang="zh-CN" altLang="en-US"/>
              <a:t>派李去，</a:t>
            </a:r>
            <a:r>
              <a:rPr lang="en-US" altLang="zh-CN" i="1"/>
              <a:t>u</a:t>
            </a:r>
            <a:r>
              <a:rPr lang="en-US" altLang="zh-CN"/>
              <a:t>: </a:t>
            </a:r>
            <a:r>
              <a:rPr lang="zh-CN" altLang="en-US"/>
              <a:t>派周去</a:t>
            </a:r>
          </a:p>
          <a:p>
            <a:pPr marL="457200" indent="-457200">
              <a:buNone/>
            </a:pPr>
            <a:r>
              <a:rPr lang="en-US" altLang="zh-CN"/>
              <a:t>2. </a:t>
            </a:r>
            <a:r>
              <a:rPr lang="zh-CN" altLang="en-US"/>
              <a:t>写出复合命题</a:t>
            </a:r>
          </a:p>
          <a:p>
            <a:pPr marL="457200" indent="-457200">
              <a:buNone/>
            </a:pPr>
            <a:r>
              <a:rPr lang="en-US" altLang="zh-CN"/>
              <a:t>(1)  </a:t>
            </a:r>
            <a:r>
              <a:rPr lang="zh-CN" altLang="en-US"/>
              <a:t>若赵去，钱也去                                   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q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(2)  </a:t>
            </a:r>
            <a:r>
              <a:rPr lang="zh-CN" altLang="en-US"/>
              <a:t>李、周两人中至少有一人去               </a:t>
            </a:r>
            <a:r>
              <a:rPr lang="en-US" altLang="zh-CN" i="1"/>
              <a:t>s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u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(3)  </a:t>
            </a:r>
            <a:r>
              <a:rPr lang="zh-CN" altLang="en-US"/>
              <a:t>钱、孙两人中去且仅去一人               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r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r>
              <a:rPr lang="en-US" altLang="zh-CN"/>
              <a:t>)</a:t>
            </a:r>
          </a:p>
          <a:p>
            <a:pPr marL="457200" indent="-457200">
              <a:buNone/>
            </a:pPr>
            <a:r>
              <a:rPr lang="en-US" altLang="zh-CN"/>
              <a:t>(4)  </a:t>
            </a:r>
            <a:r>
              <a:rPr lang="zh-CN" altLang="en-US"/>
              <a:t>孙、李两人同去或同不去                   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s</a:t>
            </a:r>
            <a:r>
              <a:rPr lang="en-US" altLang="zh-CN"/>
              <a:t>)</a:t>
            </a:r>
          </a:p>
          <a:p>
            <a:pPr marL="457200" indent="-457200">
              <a:buNone/>
            </a:pPr>
            <a:r>
              <a:rPr lang="en-US" altLang="zh-CN"/>
              <a:t>(5) </a:t>
            </a:r>
            <a:r>
              <a:rPr lang="zh-CN" altLang="en-US"/>
              <a:t>若周去，则赵、钱也去                         </a:t>
            </a:r>
            <a:r>
              <a:rPr lang="en-US" altLang="zh-CN" i="1"/>
              <a:t>u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q</a:t>
            </a:r>
            <a:r>
              <a:rPr lang="en-US" altLang="zh-CN"/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664617CA-415E-472B-BA44-DC7A200DF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3"/>
            <a:ext cx="8229600" cy="4525962"/>
          </a:xfrm>
        </p:spPr>
        <p:txBody>
          <a:bodyPr/>
          <a:lstStyle/>
          <a:p>
            <a:pPr marL="898525" indent="-898525">
              <a:buNone/>
            </a:pPr>
            <a:r>
              <a:rPr lang="en-US" altLang="zh-CN"/>
              <a:t>3.  </a:t>
            </a:r>
            <a:r>
              <a:rPr lang="zh-CN" altLang="en-US"/>
              <a:t>设</a:t>
            </a:r>
            <a:r>
              <a:rPr lang="en-US" altLang="zh-CN"/>
              <a:t>(1)—(5)</a:t>
            </a:r>
            <a:r>
              <a:rPr lang="zh-CN" altLang="en-US"/>
              <a:t>构成的合取式为</a:t>
            </a:r>
            <a:r>
              <a:rPr lang="en-US" altLang="zh-CN" i="1"/>
              <a:t>A</a:t>
            </a:r>
            <a:endParaRPr lang="en-US" altLang="zh-CN"/>
          </a:p>
          <a:p>
            <a:pPr marL="898525" indent="-898525">
              <a:buNone/>
            </a:pPr>
            <a:r>
              <a:rPr lang="en-US" altLang="zh-CN"/>
              <a:t>     </a:t>
            </a:r>
            <a:r>
              <a:rPr lang="en-US" altLang="zh-CN" i="1"/>
              <a:t>A </a:t>
            </a:r>
            <a:r>
              <a:rPr lang="en-US" altLang="zh-CN"/>
              <a:t>= 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u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((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r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r>
              <a:rPr lang="en-US" altLang="zh-CN"/>
              <a:t>))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endParaRPr lang="en-US" altLang="zh-CN"/>
          </a:p>
          <a:p>
            <a:pPr marL="898525" indent="-898525">
              <a:buNone/>
            </a:pPr>
            <a:r>
              <a:rPr lang="en-US" altLang="zh-CN"/>
              <a:t>            ((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s</a:t>
            </a:r>
            <a:r>
              <a:rPr lang="en-US" altLang="zh-CN"/>
              <a:t>))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(</a:t>
            </a:r>
            <a:r>
              <a:rPr lang="en-US" altLang="zh-CN" i="1"/>
              <a:t>u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q</a:t>
            </a:r>
            <a:r>
              <a:rPr lang="en-US" altLang="zh-CN"/>
              <a:t>))</a:t>
            </a:r>
          </a:p>
          <a:p>
            <a:pPr marL="898525" indent="-898525">
              <a:buNone/>
            </a:pPr>
            <a:endParaRPr lang="en-US" altLang="zh-CN"/>
          </a:p>
          <a:p>
            <a:pPr marL="898525" indent="-898525">
              <a:buNone/>
            </a:pPr>
            <a:r>
              <a:rPr lang="en-US" altLang="zh-CN"/>
              <a:t>4.  </a:t>
            </a:r>
            <a:r>
              <a:rPr lang="zh-CN" altLang="en-US"/>
              <a:t>化成析取式</a:t>
            </a:r>
          </a:p>
          <a:p>
            <a:pPr marL="898525" indent="-898525">
              <a:buNone/>
            </a:pPr>
            <a:r>
              <a:rPr lang="zh-CN" altLang="en-US"/>
              <a:t>    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s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u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s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u</a:t>
            </a:r>
            <a:r>
              <a:rPr lang="en-US" altLang="zh-CN"/>
              <a:t>)</a:t>
            </a:r>
          </a:p>
          <a:p>
            <a:pPr marL="898525" indent="-898525">
              <a:buNone/>
            </a:pPr>
            <a:r>
              <a:rPr lang="zh-CN" altLang="en-US"/>
              <a:t>结论：由上述析取式可知，</a:t>
            </a:r>
            <a:r>
              <a:rPr lang="en-US" altLang="zh-CN" i="1"/>
              <a:t>A</a:t>
            </a:r>
            <a:r>
              <a:rPr lang="zh-CN" altLang="en-US"/>
              <a:t>的成真赋值为</a:t>
            </a:r>
            <a:r>
              <a:rPr lang="en-US" altLang="zh-CN"/>
              <a:t>00110</a:t>
            </a:r>
            <a:r>
              <a:rPr lang="zh-CN" altLang="en-US"/>
              <a:t>与</a:t>
            </a:r>
            <a:r>
              <a:rPr lang="en-US" altLang="zh-CN"/>
              <a:t>11001</a:t>
            </a:r>
            <a:r>
              <a:rPr lang="zh-CN" altLang="en-US"/>
              <a:t>，</a:t>
            </a:r>
          </a:p>
          <a:p>
            <a:pPr marL="898525" indent="-898525">
              <a:buNone/>
            </a:pPr>
            <a:r>
              <a:rPr lang="zh-CN" altLang="en-US"/>
              <a:t>            派孙、李去（赵、钱、周不去）</a:t>
            </a:r>
          </a:p>
          <a:p>
            <a:pPr marL="898525" indent="-898525">
              <a:buNone/>
            </a:pPr>
            <a:r>
              <a:rPr lang="zh-CN" altLang="en-US"/>
              <a:t>            派赵、钱、周去（孙、李不去）</a:t>
            </a:r>
          </a:p>
          <a:p>
            <a:pPr marL="898525" indent="-898525">
              <a:buNone/>
            </a:pPr>
            <a:endParaRPr lang="en-US" altLang="zh-CN"/>
          </a:p>
        </p:txBody>
      </p:sp>
      <p:sp>
        <p:nvSpPr>
          <p:cNvPr id="80899" name="Rectangle 5">
            <a:extLst>
              <a:ext uri="{FF2B5EF4-FFF2-40B4-BE49-F238E27FC236}">
                <a16:creationId xmlns:a16="http://schemas.microsoft.com/office/drawing/2014/main" id="{96A28E74-C2EE-48D9-A672-E785C6D56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76251"/>
            <a:ext cx="7775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4000">
                <a:solidFill>
                  <a:srgbClr val="2359FB"/>
                </a:solidFill>
              </a:rPr>
              <a:t>练习</a:t>
            </a:r>
            <a:r>
              <a:rPr kumimoji="1" lang="en-US" altLang="zh-CN" sz="4000">
                <a:solidFill>
                  <a:srgbClr val="2359FB"/>
                </a:solidFill>
              </a:rPr>
              <a:t>3</a:t>
            </a:r>
            <a:r>
              <a:rPr kumimoji="1" lang="zh-CN" altLang="en-US" sz="4000">
                <a:solidFill>
                  <a:srgbClr val="2359FB"/>
                </a:solidFill>
              </a:rPr>
              <a:t>解答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FC4C1EC-E9ED-447E-98AB-4C8C441B1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5306222-2EFA-4E8A-95F2-5F57276A5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</a:p>
          <a:p>
            <a:r>
              <a:rPr lang="en-US" altLang="zh-CN"/>
              <a:t>5</a:t>
            </a:r>
            <a:endParaRPr lang="zh-CN" altLang="en-US"/>
          </a:p>
          <a:p>
            <a:r>
              <a:rPr lang="en-US" altLang="zh-CN"/>
              <a:t>6</a:t>
            </a:r>
            <a:endParaRPr lang="zh-CN" altLang="en-US"/>
          </a:p>
          <a:p>
            <a:r>
              <a:rPr lang="en-US" altLang="zh-CN"/>
              <a:t>15</a:t>
            </a:r>
          </a:p>
          <a:p>
            <a:r>
              <a:rPr lang="en-US" altLang="zh-CN"/>
              <a:t>27</a:t>
            </a:r>
          </a:p>
          <a:p>
            <a:r>
              <a:rPr lang="en-US" altLang="zh-CN"/>
              <a:t>29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726CF8A-B91F-473D-A0D3-81ED3A94A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09D00C0-A818-4A24-A26D-D3E1056C5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7772400" cy="4641850"/>
          </a:xfrm>
        </p:spPr>
        <p:txBody>
          <a:bodyPr/>
          <a:lstStyle/>
          <a:p>
            <a:r>
              <a:rPr lang="zh-CN" altLang="en-US"/>
              <a:t>结合律</a:t>
            </a:r>
            <a:endParaRPr lang="zh-CN" altLang="en-US" sz="3200"/>
          </a:p>
          <a:p>
            <a:pPr lvl="1"/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r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en-US" altLang="zh-CN" b="0" i="1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 </a:t>
            </a:r>
            <a:r>
              <a:rPr lang="en-US" altLang="zh-CN">
                <a:sym typeface="Symbol" panose="05050102010706020507" pitchFamily="18" charset="2"/>
              </a:rPr>
              <a:t>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zh-CN" altLang="en-US"/>
              <a:t>分配律</a:t>
            </a:r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b="0" i="1">
                <a:latin typeface="Verdana" panose="020B0604030504040204" pitchFamily="34" charset="0"/>
              </a:rPr>
              <a:t>r</a:t>
            </a:r>
            <a:r>
              <a:rPr lang="en-US" altLang="zh-CN"/>
              <a:t>)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DC6119D-FE32-4665-A485-9F1F98CF1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1 </a:t>
            </a:r>
            <a:r>
              <a:rPr lang="zh-CN" altLang="en-US"/>
              <a:t>等值式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62A53E5-7D6D-4710-A485-6F3D9FB94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7772400" cy="4641850"/>
          </a:xfrm>
        </p:spPr>
        <p:txBody>
          <a:bodyPr/>
          <a:lstStyle/>
          <a:p>
            <a:r>
              <a:rPr lang="zh-CN" altLang="en-US"/>
              <a:t>常元律</a:t>
            </a:r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零律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>
                <a:latin typeface="Verdana" panose="020B0604030504040204" pitchFamily="34" charset="0"/>
              </a:rPr>
              <a:t>1</a:t>
            </a:r>
            <a:r>
              <a:rPr lang="zh-CN" altLang="en-US" b="0">
                <a:latin typeface="Verdana" panose="020B0604030504040204" pitchFamily="34" charset="0"/>
              </a:rPr>
              <a:t>，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>
                <a:latin typeface="Verdana" panose="020B0604030504040204" pitchFamily="34" charset="0"/>
              </a:rPr>
              <a:t>0</a:t>
            </a:r>
            <a:endParaRPr lang="zh-CN" altLang="en-US"/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同一律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 b="0">
                <a:latin typeface="Verdana" panose="020B0604030504040204" pitchFamily="34" charset="0"/>
              </a:rPr>
              <a:t>，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Verdana" panose="020B0604030504040204" pitchFamily="34" charset="0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排中律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>
                <a:latin typeface="Verdana" panose="020B0604030504040204" pitchFamily="34" charset="0"/>
              </a:rPr>
              <a:t>1</a:t>
            </a:r>
          </a:p>
          <a:p>
            <a:pPr lvl="1"/>
            <a:r>
              <a:rPr lang="zh-CN" altLang="en-US" b="0">
                <a:latin typeface="Verdana" panose="020B0604030504040204" pitchFamily="34" charset="0"/>
              </a:rPr>
              <a:t>矛盾律</a:t>
            </a:r>
            <a:r>
              <a:rPr lang="en-US" altLang="zh-CN" b="0">
                <a:latin typeface="Verdana" panose="020B0604030504040204" pitchFamily="34" charset="0"/>
              </a:rPr>
              <a:t>: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 ¬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 </a:t>
            </a:r>
            <a:r>
              <a:rPr lang="en-US" altLang="zh-CN" b="0">
                <a:latin typeface="Verdana" panose="020B0604030504040204" pitchFamily="34" charset="0"/>
                <a:sym typeface="Symbol" panose="05050102010706020507" pitchFamily="18" charset="2"/>
              </a:rPr>
              <a:t>0</a:t>
            </a:r>
          </a:p>
          <a:p>
            <a:r>
              <a:rPr lang="zh-CN" altLang="en-US"/>
              <a:t>吸收律</a:t>
            </a:r>
            <a:endParaRPr lang="zh-CN" altLang="en-US" sz="3200"/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en-US" altLang="zh-CN"/>
          </a:p>
          <a:p>
            <a:pPr lvl="1"/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/>
              <a:t>(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 </a:t>
            </a:r>
            <a:r>
              <a:rPr lang="en-US" altLang="zh-CN" b="0" i="1">
                <a:latin typeface="Verdana" panose="020B0604030504040204" pitchFamily="34" charset="0"/>
              </a:rPr>
              <a:t>q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 </a:t>
            </a:r>
            <a:r>
              <a:rPr lang="en-US" altLang="zh-CN" b="0" i="1">
                <a:latin typeface="Verdana" panose="020B0604030504040204" pitchFamily="34" charset="0"/>
              </a:rPr>
              <a:t>p</a:t>
            </a:r>
            <a:endParaRPr lang="zh-CN" altLang="en-US">
              <a:solidFill>
                <a:schemeClr val="accent2"/>
              </a:solidFill>
            </a:endParaRPr>
          </a:p>
          <a:p>
            <a:pPr lvl="1"/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xobjects">
  <a:themeElements>
    <a:clrScheme name="xobjects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3366FF"/>
      </a:folHlink>
    </a:clrScheme>
    <a:fontScheme name="xobjects">
      <a:majorFont>
        <a:latin typeface="Verdan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xobjec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objec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12856</TotalTime>
  <Words>6137</Words>
  <Application>Microsoft Office PowerPoint</Application>
  <PresentationFormat>宽屏</PresentationFormat>
  <Paragraphs>713</Paragraphs>
  <Slides>79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6" baseType="lpstr">
      <vt:lpstr>Arial</vt:lpstr>
      <vt:lpstr>宋体</vt:lpstr>
      <vt:lpstr>Verdana</vt:lpstr>
      <vt:lpstr>Times New Roman</vt:lpstr>
      <vt:lpstr>Wingdings</vt:lpstr>
      <vt:lpstr>Symbol</vt:lpstr>
      <vt:lpstr>xobjects</vt:lpstr>
      <vt:lpstr>第二章:命题逻辑等值演算</vt:lpstr>
      <vt:lpstr>PowerPoint 演示文稿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2.1 等值式</vt:lpstr>
      <vt:lpstr>回顾</vt:lpstr>
      <vt:lpstr>16组等值式</vt:lpstr>
      <vt:lpstr>16组等值式</vt:lpstr>
      <vt:lpstr>16组等值式</vt:lpstr>
      <vt:lpstr>16组等值式</vt:lpstr>
      <vt:lpstr>回顾</vt:lpstr>
      <vt:lpstr>2.1 等值式</vt:lpstr>
      <vt:lpstr>PowerPoint 演示文稿</vt:lpstr>
      <vt:lpstr>2.2 析取范式和合取范式 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2.2 析取范式和合取范式</vt:lpstr>
      <vt:lpstr>回顾</vt:lpstr>
      <vt:lpstr>回顾</vt:lpstr>
      <vt:lpstr>回顾</vt:lpstr>
      <vt:lpstr>2.2 析取范式和合取范式</vt:lpstr>
      <vt:lpstr>2.2 析取范式和合取范式</vt:lpstr>
      <vt:lpstr>2.2 析取范式和合取范式</vt:lpstr>
      <vt:lpstr>2.2 析取范式和合取范式</vt:lpstr>
      <vt:lpstr>PowerPoint 演示文稿</vt:lpstr>
      <vt:lpstr>2.3 联结词的完备集</vt:lpstr>
      <vt:lpstr>2.3联结词的完备集</vt:lpstr>
      <vt:lpstr>2.3 联结词的完备集</vt:lpstr>
      <vt:lpstr>2.3 联结词的完备集</vt:lpstr>
      <vt:lpstr>2.3 联结词的完备集</vt:lpstr>
      <vt:lpstr>第二章 习题课</vt:lpstr>
      <vt:lpstr>基本要求</vt:lpstr>
      <vt:lpstr>练习1:概念</vt:lpstr>
      <vt:lpstr>练习2：联结词完备集</vt:lpstr>
      <vt:lpstr>练习2 解答</vt:lpstr>
      <vt:lpstr>练习3：应用题</vt:lpstr>
      <vt:lpstr>练习3解答</vt:lpstr>
      <vt:lpstr>练习3解答</vt:lpstr>
      <vt:lpstr>PowerPoint 演示文稿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等值式</dc:title>
  <dc:creator>涂山月</dc:creator>
  <cp:lastModifiedBy>涂山月</cp:lastModifiedBy>
  <cp:revision>804</cp:revision>
  <dcterms:created xsi:type="dcterms:W3CDTF">2005-10-17T02:31:54Z</dcterms:created>
  <dcterms:modified xsi:type="dcterms:W3CDTF">2018-05-16T11:00:34Z</dcterms:modified>
</cp:coreProperties>
</file>