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0"/>
  </p:notesMasterIdLst>
  <p:handoutMasterIdLst>
    <p:handoutMasterId r:id="rId61"/>
  </p:handoutMasterIdLst>
  <p:sldIdLst>
    <p:sldId id="393" r:id="rId2"/>
    <p:sldId id="256" r:id="rId3"/>
    <p:sldId id="394" r:id="rId4"/>
    <p:sldId id="398" r:id="rId5"/>
    <p:sldId id="397" r:id="rId6"/>
    <p:sldId id="395" r:id="rId7"/>
    <p:sldId id="399" r:id="rId8"/>
    <p:sldId id="374" r:id="rId9"/>
    <p:sldId id="257" r:id="rId10"/>
    <p:sldId id="258" r:id="rId11"/>
    <p:sldId id="260" r:id="rId12"/>
    <p:sldId id="261" r:id="rId13"/>
    <p:sldId id="306" r:id="rId14"/>
    <p:sldId id="263" r:id="rId15"/>
    <p:sldId id="267" r:id="rId16"/>
    <p:sldId id="340" r:id="rId17"/>
    <p:sldId id="346" r:id="rId18"/>
    <p:sldId id="347" r:id="rId19"/>
    <p:sldId id="400" r:id="rId20"/>
    <p:sldId id="268" r:id="rId21"/>
    <p:sldId id="353" r:id="rId22"/>
    <p:sldId id="348" r:id="rId23"/>
    <p:sldId id="354" r:id="rId24"/>
    <p:sldId id="349" r:id="rId25"/>
    <p:sldId id="423" r:id="rId26"/>
    <p:sldId id="424" r:id="rId27"/>
    <p:sldId id="425" r:id="rId28"/>
    <p:sldId id="402" r:id="rId29"/>
    <p:sldId id="403" r:id="rId30"/>
    <p:sldId id="404" r:id="rId31"/>
    <p:sldId id="405" r:id="rId32"/>
    <p:sldId id="355" r:id="rId33"/>
    <p:sldId id="376" r:id="rId34"/>
    <p:sldId id="356" r:id="rId35"/>
    <p:sldId id="357" r:id="rId36"/>
    <p:sldId id="358" r:id="rId37"/>
    <p:sldId id="359" r:id="rId38"/>
    <p:sldId id="361" r:id="rId39"/>
    <p:sldId id="362" r:id="rId40"/>
    <p:sldId id="406" r:id="rId41"/>
    <p:sldId id="408" r:id="rId42"/>
    <p:sldId id="407" r:id="rId43"/>
    <p:sldId id="409" r:id="rId44"/>
    <p:sldId id="273" r:id="rId45"/>
    <p:sldId id="270" r:id="rId46"/>
    <p:sldId id="271" r:id="rId47"/>
    <p:sldId id="373" r:id="rId48"/>
    <p:sldId id="275" r:id="rId49"/>
    <p:sldId id="371" r:id="rId50"/>
    <p:sldId id="372" r:id="rId51"/>
    <p:sldId id="386" r:id="rId52"/>
    <p:sldId id="387" r:id="rId53"/>
    <p:sldId id="388" r:id="rId54"/>
    <p:sldId id="389" r:id="rId55"/>
    <p:sldId id="390" r:id="rId56"/>
    <p:sldId id="391" r:id="rId57"/>
    <p:sldId id="392" r:id="rId58"/>
    <p:sldId id="410" r:id="rId59"/>
  </p:sldIdLst>
  <p:sldSz cx="9144000" cy="6858000" type="screen4x3"/>
  <p:notesSz cx="6858000" cy="9144000"/>
  <p:defaultTextStyle>
    <a:defPPr>
      <a:defRPr lang="zh-CN"/>
    </a:defPPr>
    <a:lvl1pPr algn="l" rtl="0" fontAlgn="base">
      <a:lnSpc>
        <a:spcPct val="90000"/>
      </a:lnSpc>
      <a:spcBef>
        <a:spcPct val="50000"/>
      </a:spcBef>
      <a:spcAft>
        <a:spcPct val="0"/>
      </a:spcAft>
      <a:buClr>
        <a:schemeClr val="accent1"/>
      </a:buClr>
      <a:buSzPct val="80000"/>
      <a:buFont typeface="Wingdings" pitchFamily="2" charset="2"/>
      <a:defRPr kumimoji="1" sz="2800" b="1" kern="1200">
        <a:solidFill>
          <a:schemeClr val="tx1"/>
        </a:solidFill>
        <a:latin typeface="Arial" charset="0"/>
        <a:ea typeface="宋体" pitchFamily="2" charset="-122"/>
        <a:cs typeface="+mn-cs"/>
      </a:defRPr>
    </a:lvl1pPr>
    <a:lvl2pPr marL="457200" algn="l" rtl="0" fontAlgn="base">
      <a:lnSpc>
        <a:spcPct val="90000"/>
      </a:lnSpc>
      <a:spcBef>
        <a:spcPct val="50000"/>
      </a:spcBef>
      <a:spcAft>
        <a:spcPct val="0"/>
      </a:spcAft>
      <a:buClr>
        <a:schemeClr val="accent1"/>
      </a:buClr>
      <a:buSzPct val="80000"/>
      <a:buFont typeface="Wingdings" pitchFamily="2" charset="2"/>
      <a:defRPr kumimoji="1" sz="2800" b="1" kern="1200">
        <a:solidFill>
          <a:schemeClr val="tx1"/>
        </a:solidFill>
        <a:latin typeface="Arial" charset="0"/>
        <a:ea typeface="宋体" pitchFamily="2" charset="-122"/>
        <a:cs typeface="+mn-cs"/>
      </a:defRPr>
    </a:lvl2pPr>
    <a:lvl3pPr marL="914400" algn="l" rtl="0" fontAlgn="base">
      <a:lnSpc>
        <a:spcPct val="90000"/>
      </a:lnSpc>
      <a:spcBef>
        <a:spcPct val="50000"/>
      </a:spcBef>
      <a:spcAft>
        <a:spcPct val="0"/>
      </a:spcAft>
      <a:buClr>
        <a:schemeClr val="accent1"/>
      </a:buClr>
      <a:buSzPct val="80000"/>
      <a:buFont typeface="Wingdings" pitchFamily="2" charset="2"/>
      <a:defRPr kumimoji="1" sz="2800" b="1" kern="1200">
        <a:solidFill>
          <a:schemeClr val="tx1"/>
        </a:solidFill>
        <a:latin typeface="Arial" charset="0"/>
        <a:ea typeface="宋体" pitchFamily="2" charset="-122"/>
        <a:cs typeface="+mn-cs"/>
      </a:defRPr>
    </a:lvl3pPr>
    <a:lvl4pPr marL="1371600" algn="l" rtl="0" fontAlgn="base">
      <a:lnSpc>
        <a:spcPct val="90000"/>
      </a:lnSpc>
      <a:spcBef>
        <a:spcPct val="50000"/>
      </a:spcBef>
      <a:spcAft>
        <a:spcPct val="0"/>
      </a:spcAft>
      <a:buClr>
        <a:schemeClr val="accent1"/>
      </a:buClr>
      <a:buSzPct val="80000"/>
      <a:buFont typeface="Wingdings" pitchFamily="2" charset="2"/>
      <a:defRPr kumimoji="1" sz="2800" b="1" kern="1200">
        <a:solidFill>
          <a:schemeClr val="tx1"/>
        </a:solidFill>
        <a:latin typeface="Arial" charset="0"/>
        <a:ea typeface="宋体" pitchFamily="2" charset="-122"/>
        <a:cs typeface="+mn-cs"/>
      </a:defRPr>
    </a:lvl4pPr>
    <a:lvl5pPr marL="1828800" algn="l" rtl="0" fontAlgn="base">
      <a:lnSpc>
        <a:spcPct val="90000"/>
      </a:lnSpc>
      <a:spcBef>
        <a:spcPct val="50000"/>
      </a:spcBef>
      <a:spcAft>
        <a:spcPct val="0"/>
      </a:spcAft>
      <a:buClr>
        <a:schemeClr val="accent1"/>
      </a:buClr>
      <a:buSzPct val="80000"/>
      <a:buFont typeface="Wingdings" pitchFamily="2" charset="2"/>
      <a:defRPr kumimoji="1" sz="2800" b="1" kern="1200">
        <a:solidFill>
          <a:schemeClr val="tx1"/>
        </a:solidFill>
        <a:latin typeface="Arial" charset="0"/>
        <a:ea typeface="宋体" pitchFamily="2" charset="-122"/>
        <a:cs typeface="+mn-cs"/>
      </a:defRPr>
    </a:lvl5pPr>
    <a:lvl6pPr marL="2286000" algn="l" defTabSz="914400" rtl="0" eaLnBrk="1" latinLnBrk="0" hangingPunct="1">
      <a:defRPr kumimoji="1" sz="2800" b="1" kern="1200">
        <a:solidFill>
          <a:schemeClr val="tx1"/>
        </a:solidFill>
        <a:latin typeface="Arial" charset="0"/>
        <a:ea typeface="宋体" pitchFamily="2" charset="-122"/>
        <a:cs typeface="+mn-cs"/>
      </a:defRPr>
    </a:lvl6pPr>
    <a:lvl7pPr marL="2743200" algn="l" defTabSz="914400" rtl="0" eaLnBrk="1" latinLnBrk="0" hangingPunct="1">
      <a:defRPr kumimoji="1" sz="2800" b="1" kern="1200">
        <a:solidFill>
          <a:schemeClr val="tx1"/>
        </a:solidFill>
        <a:latin typeface="Arial" charset="0"/>
        <a:ea typeface="宋体" pitchFamily="2" charset="-122"/>
        <a:cs typeface="+mn-cs"/>
      </a:defRPr>
    </a:lvl7pPr>
    <a:lvl8pPr marL="3200400" algn="l" defTabSz="914400" rtl="0" eaLnBrk="1" latinLnBrk="0" hangingPunct="1">
      <a:defRPr kumimoji="1" sz="2800" b="1" kern="1200">
        <a:solidFill>
          <a:schemeClr val="tx1"/>
        </a:solidFill>
        <a:latin typeface="Arial" charset="0"/>
        <a:ea typeface="宋体" pitchFamily="2" charset="-122"/>
        <a:cs typeface="+mn-cs"/>
      </a:defRPr>
    </a:lvl8pPr>
    <a:lvl9pPr marL="3657600" algn="l" defTabSz="914400" rtl="0" eaLnBrk="1" latinLnBrk="0" hangingPunct="1">
      <a:defRPr kumimoji="1" sz="28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472" autoAdjust="0"/>
  </p:normalViewPr>
  <p:slideViewPr>
    <p:cSldViewPr>
      <p:cViewPr varScale="1">
        <p:scale>
          <a:sx n="76" d="100"/>
          <a:sy n="76" d="100"/>
        </p:scale>
        <p:origin x="-990" y="-45"/>
      </p:cViewPr>
      <p:guideLst>
        <p:guide orient="horz" pos="261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1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1290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290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290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1AF34188-AFE8-4B2C-BEAE-73D373EE73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6349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latin typeface="Times New Roman" pitchFamily="18" charset="0"/>
              </a:defRPr>
            </a:lvl1pPr>
          </a:lstStyle>
          <a:p>
            <a:pPr>
              <a:defRPr/>
            </a:pPr>
            <a:fld id="{7BE37DC4-40BF-4F15-8094-0F4EA20F22C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98D1C43-BD4C-44B8-839E-13D83C11AF16}" type="slidenum">
              <a:rPr lang="en-US" altLang="zh-CN" smtClean="0"/>
              <a:pPr/>
              <a:t>2</a:t>
            </a:fld>
            <a:endParaRPr lang="en-US" altLang="zh-CN"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9331F10-7280-48AE-89C2-2D36D1916AF7}" type="slidenum">
              <a:rPr lang="en-US" altLang="zh-CN" smtClean="0"/>
              <a:pPr/>
              <a:t>17</a:t>
            </a:fld>
            <a:endParaRPr lang="en-US" altLang="zh-CN" smtClean="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327B547-56C5-4C49-B9C1-80903BF6F6ED}" type="slidenum">
              <a:rPr lang="en-US" altLang="zh-CN" smtClean="0"/>
              <a:pPr/>
              <a:t>18</a:t>
            </a:fld>
            <a:endParaRPr lang="en-US" altLang="zh-CN"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4E331B2-47DD-4ED3-9835-54B1853E1A18}" type="slidenum">
              <a:rPr lang="en-US" altLang="zh-CN" smtClean="0"/>
              <a:pPr/>
              <a:t>20</a:t>
            </a:fld>
            <a:endParaRPr lang="en-US" altLang="zh-CN" smtClean="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7E11053-DAC5-4492-B475-8BB46635AB57}" type="slidenum">
              <a:rPr lang="en-US" altLang="zh-CN" smtClean="0"/>
              <a:pPr/>
              <a:t>21</a:t>
            </a:fld>
            <a:endParaRPr lang="en-US" altLang="zh-CN"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BE03620-979C-4EE9-BF70-B519FD2BA4D5}" type="slidenum">
              <a:rPr lang="en-US" altLang="zh-CN" smtClean="0"/>
              <a:pPr/>
              <a:t>22</a:t>
            </a:fld>
            <a:endParaRPr lang="en-US" altLang="zh-CN"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5CE5E95-0C84-4EED-9E17-4CAD216093F4}" type="slidenum">
              <a:rPr lang="en-US" altLang="zh-CN" smtClean="0"/>
              <a:pPr/>
              <a:t>23</a:t>
            </a:fld>
            <a:endParaRPr lang="en-US" altLang="zh-CN"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6C4AB26-2FCA-408E-8B17-816905565F07}" type="slidenum">
              <a:rPr lang="en-US" altLang="zh-CN" smtClean="0"/>
              <a:pPr/>
              <a:t>24</a:t>
            </a:fld>
            <a:endParaRPr lang="en-US" altLang="zh-CN"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ClrTx/>
              <a:buSzTx/>
              <a:buFontTx/>
              <a:buNone/>
            </a:pPr>
            <a:fld id="{9325429A-F07A-4545-A59F-8E4D161FA3B2}" type="slidenum">
              <a:rPr lang="en-US" altLang="zh-CN" sz="1200" b="0">
                <a:latin typeface="Times New Roman" pitchFamily="18" charset="0"/>
              </a:rPr>
              <a:pPr algn="r">
                <a:lnSpc>
                  <a:spcPct val="100000"/>
                </a:lnSpc>
                <a:spcBef>
                  <a:spcPct val="0"/>
                </a:spcBef>
                <a:buClrTx/>
                <a:buSzTx/>
                <a:buFontTx/>
                <a:buNone/>
              </a:pPr>
              <a:t>28</a:t>
            </a:fld>
            <a:endParaRPr lang="en-US" altLang="zh-CN" sz="1200" b="0">
              <a:latin typeface="Times New Roman"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ClrTx/>
              <a:buSzTx/>
              <a:buFontTx/>
              <a:buNone/>
            </a:pPr>
            <a:fld id="{54720384-63CC-452D-90B4-E213DD8E6BF1}" type="slidenum">
              <a:rPr lang="en-US" altLang="zh-CN" sz="1200" b="0">
                <a:latin typeface="Times New Roman" pitchFamily="18" charset="0"/>
              </a:rPr>
              <a:pPr algn="r">
                <a:lnSpc>
                  <a:spcPct val="100000"/>
                </a:lnSpc>
                <a:spcBef>
                  <a:spcPct val="0"/>
                </a:spcBef>
                <a:buClrTx/>
                <a:buSzTx/>
                <a:buFontTx/>
                <a:buNone/>
              </a:pPr>
              <a:t>29</a:t>
            </a:fld>
            <a:endParaRPr lang="en-US" altLang="zh-CN" sz="1200" b="0">
              <a:latin typeface="Times New Roman" pitchFamily="18"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ClrTx/>
              <a:buSzTx/>
              <a:buFontTx/>
              <a:buNone/>
            </a:pPr>
            <a:fld id="{0D137E99-344F-46CC-8287-59EE37078D18}" type="slidenum">
              <a:rPr lang="en-US" altLang="zh-CN" sz="1200" b="0">
                <a:latin typeface="Times New Roman" pitchFamily="18" charset="0"/>
              </a:rPr>
              <a:pPr algn="r">
                <a:lnSpc>
                  <a:spcPct val="100000"/>
                </a:lnSpc>
                <a:spcBef>
                  <a:spcPct val="0"/>
                </a:spcBef>
                <a:buClrTx/>
                <a:buSzTx/>
                <a:buFontTx/>
                <a:buNone/>
              </a:pPr>
              <a:t>30</a:t>
            </a:fld>
            <a:endParaRPr lang="en-US" altLang="zh-CN" sz="1200" b="0">
              <a:latin typeface="Times New Roman" pitchFamily="18"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5730240-7151-4A33-A846-2174C29F8840}" type="slidenum">
              <a:rPr lang="en-US" altLang="zh-CN" smtClean="0"/>
              <a:pPr/>
              <a:t>9</a:t>
            </a:fld>
            <a:endParaRPr lang="en-US" altLang="zh-CN" smtClean="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3E18037-2182-4227-8A2C-CBC30F68D48F}" type="slidenum">
              <a:rPr lang="en-US" altLang="zh-CN" smtClean="0"/>
              <a:pPr/>
              <a:t>32</a:t>
            </a:fld>
            <a:endParaRPr lang="en-US" altLang="zh-CN"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FF065B5-0747-499C-8A4F-FB56C056CFE4}" type="slidenum">
              <a:rPr lang="en-US" altLang="zh-CN" smtClean="0"/>
              <a:pPr/>
              <a:t>33</a:t>
            </a:fld>
            <a:endParaRPr lang="en-US" altLang="zh-CN"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A9FC5B1-A39B-4377-BB9D-0271E437D871}" type="slidenum">
              <a:rPr lang="en-US" altLang="zh-CN" smtClean="0"/>
              <a:pPr/>
              <a:t>34</a:t>
            </a:fld>
            <a:endParaRPr lang="en-US" altLang="zh-CN"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6A69066-00A3-4A77-A863-37FB058FC380}" type="slidenum">
              <a:rPr lang="en-US" altLang="zh-CN" smtClean="0"/>
              <a:pPr/>
              <a:t>35</a:t>
            </a:fld>
            <a:endParaRPr lang="en-US" altLang="zh-CN"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9A99BD8-B0BF-4606-92D1-257AEC60E567}" type="slidenum">
              <a:rPr lang="en-US" altLang="zh-CN" smtClean="0"/>
              <a:pPr/>
              <a:t>38</a:t>
            </a:fld>
            <a:endParaRPr lang="en-US" altLang="zh-CN"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4F41799-4BB2-4780-BBFA-D0182E7D1DE0}" type="slidenum">
              <a:rPr lang="en-US" altLang="zh-CN" smtClean="0"/>
              <a:pPr/>
              <a:t>39</a:t>
            </a:fld>
            <a:endParaRPr lang="en-US" altLang="zh-CN"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9F00B97-A28C-40C1-8D7D-391B2C1A43BD}" type="slidenum">
              <a:rPr lang="en-US" altLang="zh-CN" smtClean="0"/>
              <a:pPr/>
              <a:t>44</a:t>
            </a:fld>
            <a:endParaRPr lang="en-US" altLang="zh-CN"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A944DCF-DF49-43D1-9CD6-919887A4C549}" type="slidenum">
              <a:rPr lang="en-US" altLang="zh-CN" smtClean="0"/>
              <a:pPr/>
              <a:t>45</a:t>
            </a:fld>
            <a:endParaRPr lang="en-US" altLang="zh-CN"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1A39F94-0157-4AB8-A31A-D01803981B5F}" type="slidenum">
              <a:rPr lang="en-US" altLang="zh-CN" smtClean="0"/>
              <a:pPr/>
              <a:t>46</a:t>
            </a:fld>
            <a:endParaRPr lang="en-US" altLang="zh-CN"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FCD095F-81B1-4707-AF93-6BC0C95FC4ED}" type="slidenum">
              <a:rPr lang="en-US" altLang="zh-CN" smtClean="0"/>
              <a:pPr/>
              <a:t>47</a:t>
            </a:fld>
            <a:endParaRPr lang="en-US" altLang="zh-CN"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DE0502E-1E67-4529-B9C5-7814E5417745}" type="slidenum">
              <a:rPr lang="en-US" altLang="zh-CN" smtClean="0"/>
              <a:pPr/>
              <a:t>10</a:t>
            </a:fld>
            <a:endParaRPr lang="en-US" altLang="zh-CN"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4FA696-A954-4D0A-990C-36020DE7377B}" type="slidenum">
              <a:rPr lang="en-US" altLang="zh-CN" smtClean="0"/>
              <a:pPr/>
              <a:t>48</a:t>
            </a:fld>
            <a:endParaRPr lang="en-US" altLang="zh-CN"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5E19F23-7008-4310-9F53-FCF399CF2446}" type="slidenum">
              <a:rPr lang="en-US" altLang="zh-CN" smtClean="0"/>
              <a:pPr/>
              <a:t>49</a:t>
            </a:fld>
            <a:endParaRPr lang="en-US" altLang="zh-CN"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4B1B942-52A3-479B-BDA7-B90A74BB194C}" type="slidenum">
              <a:rPr lang="en-US" altLang="zh-CN" smtClean="0"/>
              <a:pPr/>
              <a:t>50</a:t>
            </a:fld>
            <a:endParaRPr lang="en-US" altLang="zh-CN"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A016AB4-68BC-47E2-9BC4-E2496934513E}" type="slidenum">
              <a:rPr lang="en-US" altLang="zh-CN" smtClean="0"/>
              <a:pPr/>
              <a:t>51</a:t>
            </a:fld>
            <a:endParaRPr lang="en-US" altLang="zh-CN"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116200F-525D-4D6A-A473-9A2484F9702B}" type="slidenum">
              <a:rPr lang="en-US" altLang="zh-CN" smtClean="0"/>
              <a:pPr/>
              <a:t>52</a:t>
            </a:fld>
            <a:endParaRPr lang="en-US" altLang="zh-CN"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7F7B7C6-529B-4833-A9B1-98C3F10BAAF9}" type="slidenum">
              <a:rPr lang="en-US" altLang="zh-CN" smtClean="0"/>
              <a:pPr/>
              <a:t>53</a:t>
            </a:fld>
            <a:endParaRPr lang="en-US" altLang="zh-CN"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7AFC6FF-DF3A-4763-8774-104EFF0E1C7D}" type="slidenum">
              <a:rPr lang="en-US" altLang="zh-CN" smtClean="0"/>
              <a:pPr/>
              <a:t>54</a:t>
            </a:fld>
            <a:endParaRPr lang="en-US" altLang="zh-CN"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A6A7C83-AB91-4EFF-8744-75D6E51542B3}" type="slidenum">
              <a:rPr lang="en-US" altLang="zh-CN" smtClean="0"/>
              <a:pPr/>
              <a:t>55</a:t>
            </a:fld>
            <a:endParaRPr lang="en-US" altLang="zh-CN"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C33E8F9-F0F5-45DD-B06B-641EF4C45434}" type="slidenum">
              <a:rPr lang="en-US" altLang="zh-CN" smtClean="0"/>
              <a:pPr/>
              <a:t>56</a:t>
            </a:fld>
            <a:endParaRPr lang="en-US" altLang="zh-CN"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7F88A91-9CEE-44A0-82E9-81B351D3D0A1}" type="slidenum">
              <a:rPr lang="en-US" altLang="zh-CN" smtClean="0"/>
              <a:pPr/>
              <a:t>57</a:t>
            </a:fld>
            <a:endParaRPr lang="en-US" altLang="zh-CN"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558F719-8DAC-4934-9468-166F6253FDD6}" type="slidenum">
              <a:rPr lang="en-US" altLang="zh-CN" smtClean="0"/>
              <a:pPr/>
              <a:t>11</a:t>
            </a:fld>
            <a:endParaRPr lang="en-US" altLang="zh-CN" smtClean="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2BCD7C4-0103-4D00-8A15-80074448D45D}" type="slidenum">
              <a:rPr lang="en-US" altLang="zh-CN" smtClean="0"/>
              <a:pPr/>
              <a:t>12</a:t>
            </a:fld>
            <a:endParaRPr lang="en-US" altLang="zh-CN"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1841F71-25BE-49D6-9CAF-C3AB8F1976F4}" type="slidenum">
              <a:rPr lang="en-US" altLang="zh-CN" smtClean="0"/>
              <a:pPr/>
              <a:t>13</a:t>
            </a:fld>
            <a:endParaRPr lang="en-US" altLang="zh-CN"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C505478-BDBE-47F3-829E-22BABB687D09}" type="slidenum">
              <a:rPr lang="en-US" altLang="zh-CN" smtClean="0"/>
              <a:pPr/>
              <a:t>14</a:t>
            </a:fld>
            <a:endParaRPr lang="en-US" altLang="zh-CN"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A87427D-0DAB-4F53-A336-F476E2A02E16}" type="slidenum">
              <a:rPr lang="en-US" altLang="zh-CN" smtClean="0"/>
              <a:pPr/>
              <a:t>15</a:t>
            </a:fld>
            <a:endParaRPr lang="en-US" altLang="zh-CN" smtClean="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BD677D1-50BD-4FA4-9103-C2FB821643B0}" type="slidenum">
              <a:rPr lang="en-US" altLang="zh-CN" smtClean="0"/>
              <a:pPr/>
              <a:t>16</a:t>
            </a:fld>
            <a:endParaRPr lang="en-US" altLang="zh-CN"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4450"/>
            <a:ext cx="1943100" cy="6192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44450"/>
            <a:ext cx="5676900" cy="6192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41438"/>
            <a:ext cx="3810000" cy="4895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810000" cy="4895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341438"/>
            <a:ext cx="3810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341438"/>
            <a:ext cx="3810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44450"/>
            <a:ext cx="7772400" cy="1143000"/>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zh-CN" altLang="en-US" smtClean="0"/>
              <a:t>单击以编辑母版标题样式</a:t>
            </a:r>
          </a:p>
        </p:txBody>
      </p:sp>
      <p:sp>
        <p:nvSpPr>
          <p:cNvPr id="4099" name="Rectangle 3"/>
          <p:cNvSpPr>
            <a:spLocks noGrp="1" noChangeArrowheads="1"/>
          </p:cNvSpPr>
          <p:nvPr>
            <p:ph type="body" idx="1"/>
          </p:nvPr>
        </p:nvSpPr>
        <p:spPr bwMode="auto">
          <a:xfrm>
            <a:off x="685800" y="1341438"/>
            <a:ext cx="7772400" cy="489585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zh-CN" smtClean="0"/>
              <a:t>  </a:t>
            </a:r>
            <a:r>
              <a:rPr lang="zh-CN" altLang="en-US" smtClean="0"/>
              <a:t>单击以编辑母版文本样式</a:t>
            </a:r>
          </a:p>
          <a:p>
            <a:pPr lvl="1"/>
            <a:r>
              <a:rPr lang="zh-CN" altLang="en-US" smtClean="0"/>
              <a:t>  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4"/>
          <p:cNvSpPr>
            <a:spLocks noChangeShapeType="1"/>
          </p:cNvSpPr>
          <p:nvPr/>
        </p:nvSpPr>
        <p:spPr bwMode="auto">
          <a:xfrm>
            <a:off x="444500" y="6302375"/>
            <a:ext cx="8231188" cy="6350"/>
          </a:xfrm>
          <a:prstGeom prst="line">
            <a:avLst/>
          </a:prstGeom>
          <a:noFill/>
          <a:ln w="25400">
            <a:solidFill>
              <a:srgbClr val="00CB00"/>
            </a:solidFill>
            <a:round/>
            <a:headEnd/>
            <a:tailEnd/>
          </a:ln>
          <a:effectLst/>
        </p:spPr>
        <p:txBody>
          <a:bodyPr/>
          <a:lstStyle/>
          <a:p>
            <a:pPr eaLnBrk="0" hangingPunct="0">
              <a:lnSpc>
                <a:spcPct val="100000"/>
              </a:lnSpc>
              <a:spcBef>
                <a:spcPct val="0"/>
              </a:spcBef>
              <a:buClrTx/>
              <a:buSzTx/>
              <a:buFontTx/>
              <a:buNone/>
              <a:defRPr/>
            </a:pPr>
            <a:endParaRPr lang="zh-CN" altLang="en-US" sz="2400" b="0">
              <a:latin typeface="Times New Roman" pitchFamily="18" charset="0"/>
            </a:endParaRPr>
          </a:p>
        </p:txBody>
      </p:sp>
      <p:sp>
        <p:nvSpPr>
          <p:cNvPr id="1030" name="Line 6"/>
          <p:cNvSpPr>
            <a:spLocks noChangeShapeType="1"/>
          </p:cNvSpPr>
          <p:nvPr/>
        </p:nvSpPr>
        <p:spPr bwMode="auto">
          <a:xfrm>
            <a:off x="576263" y="1217613"/>
            <a:ext cx="7956550" cy="0"/>
          </a:xfrm>
          <a:prstGeom prst="line">
            <a:avLst/>
          </a:prstGeom>
          <a:noFill/>
          <a:ln w="25400">
            <a:solidFill>
              <a:srgbClr val="2359FB"/>
            </a:solidFill>
            <a:round/>
            <a:headEnd/>
            <a:tailEnd/>
          </a:ln>
          <a:effectLst/>
        </p:spPr>
        <p:txBody>
          <a:bodyPr/>
          <a:lstStyle/>
          <a:p>
            <a:pPr eaLnBrk="0" hangingPunct="0">
              <a:lnSpc>
                <a:spcPct val="100000"/>
              </a:lnSpc>
              <a:spcBef>
                <a:spcPct val="0"/>
              </a:spcBef>
              <a:buClrTx/>
              <a:buSzTx/>
              <a:buFontTx/>
              <a:buNone/>
              <a:defRPr/>
            </a:pPr>
            <a:endParaRPr lang="zh-CN" altLang="en-US" sz="2400" b="0">
              <a:latin typeface="Times New Roman" pitchFamily="18" charset="0"/>
            </a:endParaRPr>
          </a:p>
        </p:txBody>
      </p:sp>
      <p:sp>
        <p:nvSpPr>
          <p:cNvPr id="1029" name="Rectangle 5"/>
          <p:cNvSpPr>
            <a:spLocks noChangeArrowheads="1"/>
          </p:cNvSpPr>
          <p:nvPr/>
        </p:nvSpPr>
        <p:spPr bwMode="auto">
          <a:xfrm>
            <a:off x="7037388" y="6356350"/>
            <a:ext cx="1447800" cy="457200"/>
          </a:xfrm>
          <a:prstGeom prst="rect">
            <a:avLst/>
          </a:prstGeom>
          <a:noFill/>
          <a:ln w="12700">
            <a:noFill/>
            <a:miter lim="800000"/>
            <a:headEnd/>
            <a:tailEnd/>
          </a:ln>
          <a:effectLst/>
        </p:spPr>
        <p:txBody>
          <a:bodyPr lIns="90488" tIns="44450" rIns="90488" bIns="44450"/>
          <a:lstStyle/>
          <a:p>
            <a:pPr algn="ctr" eaLnBrk="0" hangingPunct="0">
              <a:lnSpc>
                <a:spcPct val="100000"/>
              </a:lnSpc>
              <a:buClrTx/>
              <a:buSzTx/>
              <a:buFontTx/>
              <a:buNone/>
              <a:defRPr/>
            </a:pPr>
            <a:fld id="{38A4C7DB-57FB-42C3-B0E5-919C4BBEF1D3}" type="slidenum">
              <a:rPr lang="en-US" altLang="zh-CN" sz="2000">
                <a:solidFill>
                  <a:srgbClr val="00CB00"/>
                </a:solidFill>
                <a:latin typeface="Times New Roman" pitchFamily="18" charset="0"/>
              </a:rPr>
              <a:pPr algn="ctr" eaLnBrk="0" hangingPunct="0">
                <a:lnSpc>
                  <a:spcPct val="100000"/>
                </a:lnSpc>
                <a:buClrTx/>
                <a:buSzTx/>
                <a:buFontTx/>
                <a:buNone/>
                <a:defRPr/>
              </a:pPr>
              <a:t>‹#›</a:t>
            </a:fld>
            <a:endParaRPr lang="en-US" altLang="zh-CN" sz="2000">
              <a:solidFill>
                <a:srgbClr val="00CB00"/>
              </a:solidFill>
              <a:latin typeface="Times New Roman" pitchFamily="18" charset="0"/>
            </a:endParaRPr>
          </a:p>
        </p:txBody>
      </p:sp>
      <p:pic>
        <p:nvPicPr>
          <p:cNvPr id="4103" name="Picture 10" descr="head4"/>
          <p:cNvPicPr>
            <a:picLocks noChangeAspect="1" noChangeArrowheads="1"/>
          </p:cNvPicPr>
          <p:nvPr/>
        </p:nvPicPr>
        <p:blipFill>
          <a:blip r:embed="rId14" cstate="print"/>
          <a:srcRect/>
          <a:stretch>
            <a:fillRect/>
          </a:stretch>
        </p:blipFill>
        <p:spPr bwMode="auto">
          <a:xfrm>
            <a:off x="179388" y="261938"/>
            <a:ext cx="1079500" cy="863600"/>
          </a:xfrm>
          <a:prstGeom prst="rect">
            <a:avLst/>
          </a:prstGeom>
          <a:noFill/>
          <a:ln w="9525">
            <a:noFill/>
            <a:miter lim="800000"/>
            <a:headEnd/>
            <a:tailEnd/>
          </a:ln>
        </p:spPr>
      </p:pic>
      <p:pic>
        <p:nvPicPr>
          <p:cNvPr id="4104" name="Picture 12" descr="images"/>
          <p:cNvPicPr>
            <a:picLocks noChangeAspect="1" noChangeArrowheads="1"/>
          </p:cNvPicPr>
          <p:nvPr/>
        </p:nvPicPr>
        <p:blipFill>
          <a:blip r:embed="rId15" cstate="print"/>
          <a:srcRect/>
          <a:stretch>
            <a:fillRect/>
          </a:stretch>
        </p:blipFill>
        <p:spPr bwMode="auto">
          <a:xfrm>
            <a:off x="7740650" y="188913"/>
            <a:ext cx="1104900" cy="1038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ctr" rtl="0" eaLnBrk="0" fontAlgn="base" hangingPunct="0">
        <a:spcBef>
          <a:spcPct val="0"/>
        </a:spcBef>
        <a:spcAft>
          <a:spcPct val="0"/>
        </a:spcAft>
        <a:defRPr sz="4000" b="1">
          <a:solidFill>
            <a:srgbClr val="2359FB"/>
          </a:solidFill>
          <a:latin typeface="+mj-lt"/>
          <a:ea typeface="+mj-ea"/>
          <a:cs typeface="+mj-cs"/>
        </a:defRPr>
      </a:lvl1pPr>
      <a:lvl2pPr algn="ctr" rtl="0" eaLnBrk="0" fontAlgn="base" hangingPunct="0">
        <a:spcBef>
          <a:spcPct val="0"/>
        </a:spcBef>
        <a:spcAft>
          <a:spcPct val="0"/>
        </a:spcAft>
        <a:defRPr sz="4000" b="1">
          <a:solidFill>
            <a:srgbClr val="2359FB"/>
          </a:solidFill>
          <a:latin typeface="Verdana" pitchFamily="34" charset="0"/>
          <a:ea typeface="宋体" pitchFamily="2" charset="-122"/>
        </a:defRPr>
      </a:lvl2pPr>
      <a:lvl3pPr algn="ctr" rtl="0" eaLnBrk="0" fontAlgn="base" hangingPunct="0">
        <a:spcBef>
          <a:spcPct val="0"/>
        </a:spcBef>
        <a:spcAft>
          <a:spcPct val="0"/>
        </a:spcAft>
        <a:defRPr sz="4000" b="1">
          <a:solidFill>
            <a:srgbClr val="2359FB"/>
          </a:solidFill>
          <a:latin typeface="Verdana" pitchFamily="34" charset="0"/>
          <a:ea typeface="宋体" pitchFamily="2" charset="-122"/>
        </a:defRPr>
      </a:lvl3pPr>
      <a:lvl4pPr algn="ctr" rtl="0" eaLnBrk="0" fontAlgn="base" hangingPunct="0">
        <a:spcBef>
          <a:spcPct val="0"/>
        </a:spcBef>
        <a:spcAft>
          <a:spcPct val="0"/>
        </a:spcAft>
        <a:defRPr sz="4000" b="1">
          <a:solidFill>
            <a:srgbClr val="2359FB"/>
          </a:solidFill>
          <a:latin typeface="Verdana" pitchFamily="34" charset="0"/>
          <a:ea typeface="宋体" pitchFamily="2" charset="-122"/>
        </a:defRPr>
      </a:lvl4pPr>
      <a:lvl5pPr algn="ctr" rtl="0" eaLnBrk="0" fontAlgn="base" hangingPunct="0">
        <a:spcBef>
          <a:spcPct val="0"/>
        </a:spcBef>
        <a:spcAft>
          <a:spcPct val="0"/>
        </a:spcAft>
        <a:defRPr sz="4000" b="1">
          <a:solidFill>
            <a:srgbClr val="2359FB"/>
          </a:solidFill>
          <a:latin typeface="Verdana" pitchFamily="34" charset="0"/>
          <a:ea typeface="宋体" pitchFamily="2" charset="-122"/>
        </a:defRPr>
      </a:lvl5pPr>
      <a:lvl6pPr marL="457200" algn="ctr" rtl="0" fontAlgn="base">
        <a:spcBef>
          <a:spcPct val="0"/>
        </a:spcBef>
        <a:spcAft>
          <a:spcPct val="0"/>
        </a:spcAft>
        <a:defRPr sz="4000" b="1">
          <a:solidFill>
            <a:srgbClr val="2359FB"/>
          </a:solidFill>
          <a:latin typeface="Verdana" pitchFamily="34" charset="0"/>
          <a:ea typeface="宋体" pitchFamily="2" charset="-122"/>
        </a:defRPr>
      </a:lvl6pPr>
      <a:lvl7pPr marL="914400" algn="ctr" rtl="0" fontAlgn="base">
        <a:spcBef>
          <a:spcPct val="0"/>
        </a:spcBef>
        <a:spcAft>
          <a:spcPct val="0"/>
        </a:spcAft>
        <a:defRPr sz="4000" b="1">
          <a:solidFill>
            <a:srgbClr val="2359FB"/>
          </a:solidFill>
          <a:latin typeface="Verdana" pitchFamily="34" charset="0"/>
          <a:ea typeface="宋体" pitchFamily="2" charset="-122"/>
        </a:defRPr>
      </a:lvl7pPr>
      <a:lvl8pPr marL="1371600" algn="ctr" rtl="0" fontAlgn="base">
        <a:spcBef>
          <a:spcPct val="0"/>
        </a:spcBef>
        <a:spcAft>
          <a:spcPct val="0"/>
        </a:spcAft>
        <a:defRPr sz="4000" b="1">
          <a:solidFill>
            <a:srgbClr val="2359FB"/>
          </a:solidFill>
          <a:latin typeface="Verdana" pitchFamily="34" charset="0"/>
          <a:ea typeface="宋体" pitchFamily="2" charset="-122"/>
        </a:defRPr>
      </a:lvl8pPr>
      <a:lvl9pPr marL="1828800" algn="ctr" rtl="0" fontAlgn="base">
        <a:spcBef>
          <a:spcPct val="0"/>
        </a:spcBef>
        <a:spcAft>
          <a:spcPct val="0"/>
        </a:spcAft>
        <a:defRPr sz="4000" b="1">
          <a:solidFill>
            <a:srgbClr val="2359FB"/>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100000"/>
        <a:buFont typeface="Wingdings" pitchFamily="2" charset="2"/>
        <a:buChar char="q"/>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100000"/>
        <a:buFont typeface="Wingdings" pitchFamily="2" charset="2"/>
        <a:buChar char="v"/>
        <a:defRPr sz="2500" b="1">
          <a:solidFill>
            <a:schemeClr val="tx2"/>
          </a:solidFill>
          <a:latin typeface="+mn-lt"/>
          <a:ea typeface="+mn-ea"/>
        </a:defRPr>
      </a:lvl2pPr>
      <a:lvl3pPr marL="1143000" indent="-228600" algn="l" rtl="0" eaLnBrk="0" fontAlgn="base" hangingPunct="0">
        <a:spcBef>
          <a:spcPct val="20000"/>
        </a:spcBef>
        <a:spcAft>
          <a:spcPct val="0"/>
        </a:spcAft>
        <a:buSzPct val="100000"/>
        <a:buChar char="•"/>
        <a:defRPr sz="2300" b="1">
          <a:solidFill>
            <a:schemeClr val="tx1"/>
          </a:solidFill>
          <a:latin typeface="+mn-lt"/>
          <a:ea typeface="+mn-ea"/>
        </a:defRPr>
      </a:lvl3pPr>
      <a:lvl4pPr marL="1600200" indent="-228600" algn="l" rtl="0" eaLnBrk="0" fontAlgn="base" hangingPunct="0">
        <a:spcBef>
          <a:spcPct val="20000"/>
        </a:spcBef>
        <a:spcAft>
          <a:spcPct val="0"/>
        </a:spcAft>
        <a:buSzPct val="10000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Char char="»"/>
        <a:defRPr sz="2000">
          <a:solidFill>
            <a:schemeClr val="tx1"/>
          </a:solidFill>
          <a:latin typeface="+mn-lt"/>
          <a:ea typeface="+mn-ea"/>
        </a:defRPr>
      </a:lvl5pPr>
      <a:lvl6pPr marL="2514600" indent="-228600" algn="l" rtl="0" fontAlgn="base">
        <a:spcBef>
          <a:spcPct val="20000"/>
        </a:spcBef>
        <a:spcAft>
          <a:spcPct val="0"/>
        </a:spcAft>
        <a:buSzPct val="100000"/>
        <a:buChar char="»"/>
        <a:defRPr sz="2000">
          <a:solidFill>
            <a:schemeClr val="tx1"/>
          </a:solidFill>
          <a:latin typeface="+mn-lt"/>
          <a:ea typeface="+mn-ea"/>
        </a:defRPr>
      </a:lvl6pPr>
      <a:lvl7pPr marL="2971800" indent="-228600" algn="l" rtl="0" fontAlgn="base">
        <a:spcBef>
          <a:spcPct val="20000"/>
        </a:spcBef>
        <a:spcAft>
          <a:spcPct val="0"/>
        </a:spcAft>
        <a:buSzPct val="100000"/>
        <a:buChar char="»"/>
        <a:defRPr sz="2000">
          <a:solidFill>
            <a:schemeClr val="tx1"/>
          </a:solidFill>
          <a:latin typeface="+mn-lt"/>
          <a:ea typeface="+mn-ea"/>
        </a:defRPr>
      </a:lvl7pPr>
      <a:lvl8pPr marL="3429000" indent="-228600" algn="l" rtl="0" fontAlgn="base">
        <a:spcBef>
          <a:spcPct val="20000"/>
        </a:spcBef>
        <a:spcAft>
          <a:spcPct val="0"/>
        </a:spcAft>
        <a:buSzPct val="100000"/>
        <a:buChar char="»"/>
        <a:defRPr sz="2000">
          <a:solidFill>
            <a:schemeClr val="tx1"/>
          </a:solidFill>
          <a:latin typeface="+mn-lt"/>
          <a:ea typeface="+mn-ea"/>
        </a:defRPr>
      </a:lvl8pPr>
      <a:lvl9pPr marL="3886200" indent="-228600" algn="l" rtl="0" fontAlgn="base">
        <a:spcBef>
          <a:spcPct val="20000"/>
        </a:spcBef>
        <a:spcAft>
          <a:spcPct val="0"/>
        </a:spcAft>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集合论</a:t>
            </a:r>
          </a:p>
        </p:txBody>
      </p:sp>
      <p:sp>
        <p:nvSpPr>
          <p:cNvPr id="5123" name="Rectangle 3"/>
          <p:cNvSpPr>
            <a:spLocks noGrp="1" noChangeArrowheads="1"/>
          </p:cNvSpPr>
          <p:nvPr>
            <p:ph type="body" idx="1"/>
          </p:nvPr>
        </p:nvSpPr>
        <p:spPr/>
        <p:txBody>
          <a:bodyPr/>
          <a:lstStyle/>
          <a:p>
            <a:pPr>
              <a:lnSpc>
                <a:spcPct val="90000"/>
              </a:lnSpc>
              <a:buFont typeface="Wingdings" pitchFamily="2" charset="2"/>
              <a:buNone/>
            </a:pPr>
            <a:r>
              <a:rPr lang="zh-CN" altLang="en-US" smtClean="0">
                <a:solidFill>
                  <a:srgbClr val="FF0000"/>
                </a:solidFill>
              </a:rPr>
              <a:t>一、本部分的主要内容</a:t>
            </a:r>
          </a:p>
          <a:p>
            <a:pPr>
              <a:lnSpc>
                <a:spcPct val="90000"/>
              </a:lnSpc>
            </a:pPr>
            <a:r>
              <a:rPr lang="zh-CN" altLang="en-US" smtClean="0"/>
              <a:t>集合代数</a:t>
            </a:r>
            <a:r>
              <a:rPr lang="en-US" altLang="zh-CN" smtClean="0"/>
              <a:t>----</a:t>
            </a:r>
            <a:r>
              <a:rPr lang="zh-CN" altLang="en-US" smtClean="0"/>
              <a:t>集合的概念和基本运算</a:t>
            </a:r>
          </a:p>
          <a:p>
            <a:pPr>
              <a:lnSpc>
                <a:spcPct val="90000"/>
              </a:lnSpc>
            </a:pPr>
            <a:r>
              <a:rPr lang="zh-CN" altLang="en-US" smtClean="0"/>
              <a:t>关系</a:t>
            </a:r>
            <a:r>
              <a:rPr lang="en-US" altLang="zh-CN" smtClean="0"/>
              <a:t>----</a:t>
            </a:r>
            <a:r>
              <a:rPr lang="zh-CN" altLang="en-US" smtClean="0"/>
              <a:t>二元关系的表示、运算、性质、特殊的关系</a:t>
            </a:r>
          </a:p>
          <a:p>
            <a:pPr>
              <a:lnSpc>
                <a:spcPct val="90000"/>
              </a:lnSpc>
            </a:pPr>
            <a:r>
              <a:rPr lang="zh-CN" altLang="en-US" smtClean="0"/>
              <a:t>函数</a:t>
            </a:r>
            <a:r>
              <a:rPr lang="en-US" altLang="zh-CN" smtClean="0"/>
              <a:t>----</a:t>
            </a:r>
            <a:r>
              <a:rPr lang="zh-CN" altLang="en-US" smtClean="0"/>
              <a:t>函数定义、性质、运算</a:t>
            </a:r>
          </a:p>
          <a:p>
            <a:pPr>
              <a:lnSpc>
                <a:spcPct val="90000"/>
              </a:lnSpc>
            </a:pPr>
            <a:r>
              <a:rPr lang="zh-CN" altLang="en-US" smtClean="0"/>
              <a:t>集合的基数</a:t>
            </a:r>
            <a:r>
              <a:rPr lang="en-US" altLang="zh-CN" smtClean="0"/>
              <a:t>----</a:t>
            </a:r>
            <a:r>
              <a:rPr lang="zh-CN" altLang="en-US" smtClean="0"/>
              <a:t>集合的等势、集合的基数</a:t>
            </a:r>
          </a:p>
          <a:p>
            <a:pPr>
              <a:lnSpc>
                <a:spcPct val="90000"/>
              </a:lnSpc>
              <a:buFont typeface="Wingdings" pitchFamily="2" charset="2"/>
              <a:buNone/>
            </a:pPr>
            <a:r>
              <a:rPr lang="zh-CN" altLang="en-US" smtClean="0">
                <a:solidFill>
                  <a:srgbClr val="FF0000"/>
                </a:solidFill>
              </a:rPr>
              <a:t>二、本部分的基本要求</a:t>
            </a:r>
          </a:p>
          <a:p>
            <a:pPr>
              <a:lnSpc>
                <a:spcPct val="90000"/>
              </a:lnSpc>
            </a:pPr>
            <a:r>
              <a:rPr lang="zh-CN" altLang="en-US" smtClean="0"/>
              <a:t>掌握集合及其相关的基本概念</a:t>
            </a:r>
          </a:p>
          <a:p>
            <a:pPr>
              <a:lnSpc>
                <a:spcPct val="90000"/>
              </a:lnSpc>
            </a:pPr>
            <a:r>
              <a:rPr lang="zh-CN" altLang="en-US" smtClean="0"/>
              <a:t>熟练掌握集合以及关系、函数的基本运算</a:t>
            </a:r>
          </a:p>
          <a:p>
            <a:pPr>
              <a:lnSpc>
                <a:spcPct val="90000"/>
              </a:lnSpc>
            </a:pPr>
            <a:r>
              <a:rPr lang="zh-CN" altLang="en-US" smtClean="0"/>
              <a:t>了解和使用基本的证明方法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827088" y="1322388"/>
            <a:ext cx="7772400" cy="5562600"/>
          </a:xfrm>
        </p:spPr>
        <p:txBody>
          <a:bodyPr/>
          <a:lstStyle/>
          <a:p>
            <a:pPr marL="450850" indent="-450850" eaLnBrk="1" hangingPunct="1">
              <a:buFont typeface="Wingdings" pitchFamily="2" charset="2"/>
              <a:buNone/>
            </a:pPr>
            <a:r>
              <a:rPr lang="zh-CN" altLang="en-US" smtClean="0"/>
              <a:t>通常有三种方法表示集合：</a:t>
            </a:r>
          </a:p>
          <a:p>
            <a:pPr marL="450850" indent="-450850" eaLnBrk="1" hangingPunct="1">
              <a:buFont typeface="Wingdings" pitchFamily="2" charset="2"/>
              <a:buNone/>
            </a:pPr>
            <a:r>
              <a:rPr lang="en-US" altLang="zh-CN" smtClean="0">
                <a:solidFill>
                  <a:schemeClr val="accent2"/>
                </a:solidFill>
              </a:rPr>
              <a:t>1) </a:t>
            </a:r>
            <a:r>
              <a:rPr lang="zh-CN" altLang="en-US" smtClean="0">
                <a:solidFill>
                  <a:schemeClr val="accent2"/>
                </a:solidFill>
              </a:rPr>
              <a:t>列举法</a:t>
            </a:r>
          </a:p>
          <a:p>
            <a:pPr marL="450850" indent="-450850" eaLnBrk="1" hangingPunct="1">
              <a:buFont typeface="Wingdings" pitchFamily="2" charset="2"/>
              <a:buNone/>
            </a:pPr>
            <a:r>
              <a:rPr lang="en-US" altLang="zh-CN" smtClean="0">
                <a:solidFill>
                  <a:schemeClr val="accent2"/>
                </a:solidFill>
              </a:rPr>
              <a:t>2) </a:t>
            </a:r>
            <a:r>
              <a:rPr lang="zh-CN" altLang="en-US" smtClean="0">
                <a:solidFill>
                  <a:schemeClr val="accent2"/>
                </a:solidFill>
              </a:rPr>
              <a:t>描述法</a:t>
            </a:r>
          </a:p>
          <a:p>
            <a:pPr marL="450850" indent="-450850" eaLnBrk="1" hangingPunct="1">
              <a:buFont typeface="Wingdings" pitchFamily="2" charset="2"/>
              <a:buNone/>
            </a:pPr>
            <a:r>
              <a:rPr lang="zh-CN" altLang="en-US" smtClean="0"/>
              <a:t>         用谓词描述出集合元素的公共特征来表示这个集合。</a:t>
            </a:r>
          </a:p>
          <a:p>
            <a:pPr marL="450850" indent="-450850" eaLnBrk="1" hangingPunct="1">
              <a:buFont typeface="Wingdings" pitchFamily="2" charset="2"/>
              <a:buNone/>
            </a:pPr>
            <a:r>
              <a:rPr lang="zh-CN" altLang="en-US" smtClean="0"/>
              <a:t>例如：</a:t>
            </a:r>
            <a:r>
              <a:rPr lang="en-US" altLang="zh-CN" smtClean="0"/>
              <a:t>A={a|a∈R ∧ 0&lt;a ∧ a&lt;4}</a:t>
            </a:r>
          </a:p>
          <a:p>
            <a:pPr marL="450850" indent="-450850" eaLnBrk="1" hangingPunct="1">
              <a:buFont typeface="Wingdings" pitchFamily="2" charset="2"/>
              <a:buNone/>
            </a:pPr>
            <a:r>
              <a:rPr lang="en-US" altLang="zh-CN" smtClean="0"/>
              <a:t>            S={a|P(a)}  </a:t>
            </a:r>
            <a:r>
              <a:rPr lang="zh-CN" altLang="en-US" smtClean="0"/>
              <a:t>表示</a:t>
            </a:r>
            <a:r>
              <a:rPr lang="en-US" altLang="zh-CN" smtClean="0"/>
              <a:t>a</a:t>
            </a:r>
            <a:r>
              <a:rPr lang="zh-CN" altLang="en-US" smtClean="0"/>
              <a:t>属于</a:t>
            </a:r>
            <a:r>
              <a:rPr lang="en-US" altLang="zh-CN" smtClean="0"/>
              <a:t>S</a:t>
            </a:r>
            <a:r>
              <a:rPr lang="zh-CN" altLang="en-US" smtClean="0"/>
              <a:t>当且仅当 </a:t>
            </a:r>
            <a:r>
              <a:rPr lang="en-US" altLang="zh-CN" smtClean="0"/>
              <a:t>P(a)</a:t>
            </a:r>
            <a:r>
              <a:rPr lang="zh-CN" altLang="en-US" smtClean="0"/>
              <a:t>为真</a:t>
            </a:r>
          </a:p>
          <a:p>
            <a:pPr marL="450850" indent="-450850" eaLnBrk="1" hangingPunct="1">
              <a:buFont typeface="Wingdings" pitchFamily="2" charset="2"/>
              <a:buNone/>
            </a:pPr>
            <a:r>
              <a:rPr lang="en-US" altLang="zh-CN" smtClean="0">
                <a:solidFill>
                  <a:schemeClr val="accent2"/>
                </a:solidFill>
              </a:rPr>
              <a:t>3) </a:t>
            </a:r>
            <a:r>
              <a:rPr lang="zh-CN" altLang="en-US" smtClean="0">
                <a:solidFill>
                  <a:schemeClr val="accent2"/>
                </a:solidFill>
              </a:rPr>
              <a:t>归纳定义法</a:t>
            </a:r>
          </a:p>
          <a:p>
            <a:pPr marL="450850" indent="-450850" eaLnBrk="1" hangingPunct="1">
              <a:buFont typeface="Wingdings" pitchFamily="2" charset="2"/>
              <a:buAutoNum type="arabicParenR"/>
            </a:pPr>
            <a:endParaRPr lang="zh-CN" altLang="en-US" smtClean="0">
              <a:solidFill>
                <a:schemeClr val="accent2"/>
              </a:solidFill>
            </a:endParaRPr>
          </a:p>
          <a:p>
            <a:pPr marL="450850" indent="-450850" eaLnBrk="1" hangingPunct="1">
              <a:buFont typeface="Wingdings" pitchFamily="2" charset="2"/>
              <a:buNone/>
            </a:pPr>
            <a:r>
              <a:rPr lang="zh-CN" altLang="en-US" sz="2400" b="0" smtClean="0"/>
              <a:t>  </a:t>
            </a:r>
          </a:p>
        </p:txBody>
      </p:sp>
      <p:sp>
        <p:nvSpPr>
          <p:cNvPr id="14339" name="Rectangle 8"/>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barn(inHorizontal)">
                                      <p:cBhvr>
                                        <p:cTn id="23" dur="500"/>
                                        <p:tgtEl>
                                          <p:spTgt spid="717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4213" y="1628775"/>
            <a:ext cx="7772400" cy="5638800"/>
          </a:xfrm>
        </p:spPr>
        <p:txBody>
          <a:bodyPr/>
          <a:lstStyle/>
          <a:p>
            <a:pPr eaLnBrk="1" hangingPunct="1">
              <a:buFont typeface="Wingdings" pitchFamily="2" charset="2"/>
              <a:buNone/>
            </a:pPr>
            <a:r>
              <a:rPr lang="zh-CN" altLang="en-US" smtClean="0"/>
              <a:t>有限集合的元素的个数称为该集合的</a:t>
            </a:r>
            <a:r>
              <a:rPr lang="zh-CN" altLang="en-US" i="1" smtClean="0">
                <a:solidFill>
                  <a:srgbClr val="FF0000"/>
                </a:solidFill>
              </a:rPr>
              <a:t>基数</a:t>
            </a:r>
            <a:r>
              <a:rPr lang="zh-CN" altLang="en-US" smtClean="0"/>
              <a:t>或</a:t>
            </a:r>
            <a:r>
              <a:rPr lang="zh-CN" altLang="en-US" i="1" smtClean="0">
                <a:solidFill>
                  <a:srgbClr val="FF0000"/>
                </a:solidFill>
              </a:rPr>
              <a:t>势</a:t>
            </a:r>
            <a:endParaRPr lang="zh-CN" altLang="en-US" smtClean="0"/>
          </a:p>
          <a:p>
            <a:pPr eaLnBrk="1" hangingPunct="1">
              <a:buFont typeface="Wingdings" pitchFamily="2" charset="2"/>
              <a:buNone/>
            </a:pPr>
            <a:r>
              <a:rPr lang="zh-CN" altLang="en-US" smtClean="0"/>
              <a:t>记为</a:t>
            </a:r>
            <a:r>
              <a:rPr lang="en-US" altLang="zh-CN" smtClean="0"/>
              <a:t>|A|</a:t>
            </a:r>
            <a:r>
              <a:rPr lang="zh-CN" altLang="en-US" smtClean="0"/>
              <a:t>。</a:t>
            </a:r>
          </a:p>
          <a:p>
            <a:pPr eaLnBrk="1" hangingPunct="1">
              <a:buFont typeface="Wingdings" pitchFamily="2" charset="2"/>
              <a:buNone/>
            </a:pPr>
            <a:r>
              <a:rPr lang="zh-CN" altLang="en-US" smtClean="0"/>
              <a:t>     例：</a:t>
            </a:r>
            <a:r>
              <a:rPr lang="en-US" altLang="zh-CN" smtClean="0"/>
              <a:t>A={0,1}  |A|=2</a:t>
            </a:r>
            <a:r>
              <a:rPr lang="zh-CN" altLang="en-US" smtClean="0"/>
              <a:t>；</a:t>
            </a:r>
            <a:r>
              <a:rPr lang="en-US" altLang="zh-CN" smtClean="0"/>
              <a:t>|{A}|=1</a:t>
            </a:r>
          </a:p>
          <a:p>
            <a:pPr eaLnBrk="1" hangingPunct="1">
              <a:buFont typeface="Wingdings" pitchFamily="2" charset="2"/>
              <a:buNone/>
            </a:pPr>
            <a:r>
              <a:rPr lang="zh-CN" altLang="en-US" smtClean="0">
                <a:solidFill>
                  <a:srgbClr val="FF0066"/>
                </a:solidFill>
              </a:rPr>
              <a:t>外延公理</a:t>
            </a:r>
            <a:r>
              <a:rPr lang="zh-CN" altLang="en-US" smtClean="0"/>
              <a:t>：两个集合</a:t>
            </a:r>
            <a:r>
              <a:rPr lang="en-US" altLang="zh-CN" smtClean="0"/>
              <a:t>A</a:t>
            </a:r>
            <a:r>
              <a:rPr lang="zh-CN" altLang="en-US" smtClean="0"/>
              <a:t>和</a:t>
            </a:r>
            <a:r>
              <a:rPr lang="en-US" altLang="zh-CN" smtClean="0"/>
              <a:t>B</a:t>
            </a:r>
            <a:r>
              <a:rPr lang="zh-CN" altLang="en-US" smtClean="0"/>
              <a:t>相等，即</a:t>
            </a:r>
            <a:r>
              <a:rPr lang="en-US" altLang="zh-CN" smtClean="0"/>
              <a:t>A=B</a:t>
            </a:r>
            <a:r>
              <a:rPr lang="zh-CN" altLang="en-US" smtClean="0"/>
              <a:t>，当且仅当他们有相同的成员（也就是，</a:t>
            </a:r>
            <a:r>
              <a:rPr lang="en-US" altLang="zh-CN" smtClean="0"/>
              <a:t>A</a:t>
            </a:r>
            <a:r>
              <a:rPr lang="zh-CN" altLang="en-US" smtClean="0"/>
              <a:t>的每一元素是</a:t>
            </a:r>
            <a:r>
              <a:rPr lang="en-US" altLang="zh-CN" smtClean="0"/>
              <a:t>B</a:t>
            </a:r>
            <a:r>
              <a:rPr lang="zh-CN" altLang="en-US" smtClean="0"/>
              <a:t>的一个元素而</a:t>
            </a:r>
            <a:r>
              <a:rPr lang="en-US" altLang="zh-CN" smtClean="0"/>
              <a:t>B</a:t>
            </a:r>
            <a:r>
              <a:rPr lang="zh-CN" altLang="en-US" smtClean="0"/>
              <a:t>的每一个元素也是</a:t>
            </a:r>
            <a:r>
              <a:rPr lang="en-US" altLang="zh-CN" smtClean="0"/>
              <a:t>A</a:t>
            </a:r>
            <a:r>
              <a:rPr lang="zh-CN" altLang="en-US" smtClean="0"/>
              <a:t>的一个元素）。</a:t>
            </a:r>
          </a:p>
          <a:p>
            <a:pPr eaLnBrk="1" hangingPunct="1">
              <a:buFont typeface="Wingdings" pitchFamily="2" charset="2"/>
              <a:buNone/>
            </a:pPr>
            <a:r>
              <a:rPr lang="zh-CN" altLang="en-US" smtClean="0"/>
              <a:t>用逻辑符号表达是：</a:t>
            </a:r>
          </a:p>
          <a:p>
            <a:pPr eaLnBrk="1" hangingPunct="1">
              <a:buFont typeface="Wingdings" pitchFamily="2" charset="2"/>
              <a:buNone/>
            </a:pPr>
            <a:r>
              <a:rPr lang="en-US" altLang="zh-CN" smtClean="0"/>
              <a:t>                  </a:t>
            </a:r>
            <a:r>
              <a:rPr lang="en-US" altLang="zh-CN" smtClean="0">
                <a:solidFill>
                  <a:schemeClr val="accent2"/>
                </a:solidFill>
              </a:rPr>
              <a:t>A=B </a:t>
            </a:r>
            <a:r>
              <a:rPr lang="en-US" altLang="zh-CN" smtClean="0">
                <a:solidFill>
                  <a:schemeClr val="accent2"/>
                </a:solidFill>
                <a:sym typeface="Symbol" pitchFamily="18" charset="2"/>
              </a:rPr>
              <a:t> </a:t>
            </a:r>
            <a:r>
              <a:rPr lang="en-US" altLang="zh-CN" smtClean="0">
                <a:solidFill>
                  <a:schemeClr val="accent2"/>
                </a:solidFill>
              </a:rPr>
              <a:t> x(x∈A </a:t>
            </a:r>
            <a:r>
              <a:rPr lang="en-US" altLang="zh-CN" smtClean="0">
                <a:solidFill>
                  <a:schemeClr val="accent2"/>
                </a:solidFill>
                <a:cs typeface="Arial" charset="0"/>
              </a:rPr>
              <a:t>↔</a:t>
            </a:r>
            <a:r>
              <a:rPr lang="en-US" altLang="zh-CN" smtClean="0">
                <a:solidFill>
                  <a:schemeClr val="accent2"/>
                </a:solidFill>
              </a:rPr>
              <a:t> x∈B)</a:t>
            </a:r>
          </a:p>
        </p:txBody>
      </p:sp>
      <p:sp>
        <p:nvSpPr>
          <p:cNvPr id="15363" name="Rectangle 5"/>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barn(inHorizontal)">
                                      <p:cBhvr>
                                        <p:cTn id="7" dur="500"/>
                                        <p:tgtEl>
                                          <p:spTgt spid="92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827088" y="1268413"/>
            <a:ext cx="7772400" cy="6172200"/>
          </a:xfrm>
        </p:spPr>
        <p:txBody>
          <a:bodyPr/>
          <a:lstStyle/>
          <a:p>
            <a:pPr marL="609600" indent="-609600" eaLnBrk="1" hangingPunct="1">
              <a:buFont typeface="Wingdings" pitchFamily="2" charset="2"/>
              <a:buNone/>
            </a:pPr>
            <a:r>
              <a:rPr lang="zh-CN" altLang="en-US" smtClean="0"/>
              <a:t>讨论集合</a:t>
            </a:r>
            <a:r>
              <a:rPr lang="en-US" altLang="zh-CN" smtClean="0"/>
              <a:t>:</a:t>
            </a:r>
          </a:p>
          <a:p>
            <a:pPr marL="609600" indent="-609600" eaLnBrk="1" hangingPunct="1">
              <a:buFont typeface="Symbol" pitchFamily="18" charset="2"/>
              <a:buAutoNum type="arabicParenR"/>
            </a:pPr>
            <a:r>
              <a:rPr lang="zh-CN" altLang="en-US" smtClean="0"/>
              <a:t>集合中元素的次序是无关紧要的</a:t>
            </a:r>
          </a:p>
          <a:p>
            <a:pPr marL="609600" indent="-609600" eaLnBrk="1" hangingPunct="1">
              <a:buFont typeface="Symbol" pitchFamily="18" charset="2"/>
              <a:buAutoNum type="arabicParenR"/>
            </a:pPr>
            <a:r>
              <a:rPr lang="zh-CN" altLang="en-US" smtClean="0"/>
              <a:t>集合中的元素的重复出现无足轻重</a:t>
            </a:r>
          </a:p>
          <a:p>
            <a:pPr marL="609600" indent="-609600" eaLnBrk="1" hangingPunct="1">
              <a:buFont typeface="Symbol" pitchFamily="18" charset="2"/>
              <a:buAutoNum type="arabicParenR"/>
            </a:pPr>
            <a:r>
              <a:rPr lang="zh-CN" altLang="en-US" smtClean="0"/>
              <a:t>集合的表示不是唯一的，一个集合可以用多种方法表示</a:t>
            </a:r>
          </a:p>
          <a:p>
            <a:pPr marL="609600" indent="-609600" eaLnBrk="1" hangingPunct="1">
              <a:buFont typeface="Symbol" pitchFamily="18" charset="2"/>
              <a:buNone/>
            </a:pPr>
            <a:r>
              <a:rPr lang="zh-CN" altLang="en-US" smtClean="0"/>
              <a:t>例如：</a:t>
            </a:r>
            <a:r>
              <a:rPr lang="zh-CN" altLang="en-US" smtClean="0">
                <a:cs typeface="Times New Roman" pitchFamily="18" charset="0"/>
              </a:rPr>
              <a:t> </a:t>
            </a:r>
            <a:r>
              <a:rPr lang="en-US" altLang="zh-CN" smtClean="0">
                <a:cs typeface="Times New Roman" pitchFamily="18" charset="0"/>
              </a:rPr>
              <a:t>{a,b,c}={c,b,a}={a,c,b}={a,a,b,c,c}</a:t>
            </a:r>
            <a:endParaRPr lang="en-US" altLang="zh-CN" smtClean="0"/>
          </a:p>
          <a:p>
            <a:pPr marL="609600" indent="-609600" eaLnBrk="1" hangingPunct="1">
              <a:buFont typeface="Symbol" pitchFamily="18" charset="2"/>
              <a:buNone/>
            </a:pPr>
            <a:r>
              <a:rPr lang="en-US" altLang="zh-CN" smtClean="0">
                <a:cs typeface="Times New Roman" pitchFamily="18" charset="0"/>
              </a:rPr>
              <a:t> </a:t>
            </a:r>
            <a:r>
              <a:rPr lang="zh-CN" altLang="en-US" smtClean="0"/>
              <a:t>讨论</a:t>
            </a:r>
            <a:r>
              <a:rPr lang="en-US" altLang="zh-CN" smtClean="0"/>
              <a:t>:  </a:t>
            </a:r>
            <a:r>
              <a:rPr lang="en-US" altLang="zh-CN" smtClean="0">
                <a:cs typeface="Times New Roman" pitchFamily="18" charset="0"/>
              </a:rPr>
              <a:t>P={{a,b},c} </a:t>
            </a:r>
            <a:r>
              <a:rPr lang="zh-CN" altLang="en-US" smtClean="0"/>
              <a:t>与 </a:t>
            </a:r>
            <a:r>
              <a:rPr lang="en-US" altLang="zh-CN" smtClean="0">
                <a:cs typeface="Times New Roman" pitchFamily="18" charset="0"/>
              </a:rPr>
              <a:t>Q={a,b,c}</a:t>
            </a:r>
            <a:r>
              <a:rPr lang="zh-CN" altLang="en-US" smtClean="0"/>
              <a:t>，</a:t>
            </a:r>
          </a:p>
          <a:p>
            <a:pPr marL="609600" indent="-609600" eaLnBrk="1" hangingPunct="1">
              <a:buFont typeface="Symbol" pitchFamily="18" charset="2"/>
              <a:buNone/>
            </a:pPr>
            <a:r>
              <a:rPr lang="zh-CN" altLang="en-US" smtClean="0">
                <a:solidFill>
                  <a:srgbClr val="FF0000"/>
                </a:solidFill>
              </a:rPr>
              <a:t>                 </a:t>
            </a:r>
            <a:r>
              <a:rPr lang="en-US" altLang="zh-CN" smtClean="0">
                <a:solidFill>
                  <a:srgbClr val="FF0000"/>
                </a:solidFill>
                <a:cs typeface="Times New Roman" pitchFamily="18" charset="0"/>
              </a:rPr>
              <a:t>P</a:t>
            </a:r>
            <a:r>
              <a:rPr lang="en-US" altLang="zh-CN" smtClean="0">
                <a:solidFill>
                  <a:srgbClr val="FF0000"/>
                </a:solidFill>
              </a:rPr>
              <a:t>≠</a:t>
            </a:r>
            <a:r>
              <a:rPr lang="en-US" altLang="zh-CN" smtClean="0">
                <a:solidFill>
                  <a:srgbClr val="FF0000"/>
                </a:solidFill>
                <a:cs typeface="Times New Roman" pitchFamily="18" charset="0"/>
              </a:rPr>
              <a:t>Q</a:t>
            </a:r>
            <a:endParaRPr lang="en-US" altLang="zh-CN" smtClean="0">
              <a:solidFill>
                <a:srgbClr val="FF0000"/>
              </a:solidFill>
            </a:endParaRPr>
          </a:p>
          <a:p>
            <a:pPr marL="609600" indent="-609600" eaLnBrk="1" hangingPunct="1">
              <a:buFont typeface="Symbol" pitchFamily="18" charset="2"/>
              <a:buNone/>
            </a:pPr>
            <a:r>
              <a:rPr lang="en-US" altLang="zh-CN" smtClean="0">
                <a:cs typeface="Times New Roman" pitchFamily="18" charset="0"/>
              </a:rPr>
              <a:t> </a:t>
            </a:r>
            <a:r>
              <a:rPr lang="zh-CN" altLang="en-US" smtClean="0"/>
              <a:t>设</a:t>
            </a:r>
            <a:r>
              <a:rPr lang="en-US" altLang="zh-CN" smtClean="0">
                <a:cs typeface="Times New Roman" pitchFamily="18" charset="0"/>
              </a:rPr>
              <a:t>A={x | x*(x-1)=0}</a:t>
            </a:r>
            <a:r>
              <a:rPr lang="zh-CN" altLang="en-US" smtClean="0"/>
              <a:t>与 </a:t>
            </a:r>
            <a:r>
              <a:rPr lang="en-US" altLang="zh-CN" smtClean="0">
                <a:cs typeface="Times New Roman" pitchFamily="18" charset="0"/>
              </a:rPr>
              <a:t>B={0</a:t>
            </a:r>
            <a:r>
              <a:rPr lang="en-US" altLang="zh-CN" smtClean="0"/>
              <a:t>, </a:t>
            </a:r>
            <a:r>
              <a:rPr lang="en-US" altLang="zh-CN" smtClean="0">
                <a:cs typeface="Times New Roman" pitchFamily="18" charset="0"/>
              </a:rPr>
              <a:t>1}</a:t>
            </a:r>
            <a:r>
              <a:rPr lang="zh-CN" altLang="en-US" smtClean="0"/>
              <a:t>，</a:t>
            </a:r>
          </a:p>
          <a:p>
            <a:pPr marL="609600" indent="-609600" eaLnBrk="1" hangingPunct="1">
              <a:buFont typeface="Symbol" pitchFamily="18" charset="2"/>
              <a:buNone/>
            </a:pPr>
            <a:r>
              <a:rPr lang="zh-CN" altLang="en-US" smtClean="0"/>
              <a:t>                 </a:t>
            </a:r>
            <a:r>
              <a:rPr lang="en-US" altLang="zh-CN" smtClean="0">
                <a:solidFill>
                  <a:srgbClr val="FF0000"/>
                </a:solidFill>
                <a:cs typeface="Times New Roman" pitchFamily="18" charset="0"/>
              </a:rPr>
              <a:t>A = B</a:t>
            </a:r>
            <a:endParaRPr lang="en-US" altLang="zh-CN" smtClean="0">
              <a:solidFill>
                <a:srgbClr val="FF0000"/>
              </a:solidFill>
            </a:endParaRPr>
          </a:p>
        </p:txBody>
      </p:sp>
      <p:sp>
        <p:nvSpPr>
          <p:cNvPr id="16387" name="Rectangle 6"/>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1027"/>
          <p:cNvSpPr>
            <a:spLocks noGrp="1" noChangeArrowheads="1"/>
          </p:cNvSpPr>
          <p:nvPr>
            <p:ph type="body" idx="1"/>
          </p:nvPr>
        </p:nvSpPr>
        <p:spPr>
          <a:xfrm>
            <a:off x="827088" y="1331913"/>
            <a:ext cx="7772400" cy="5410200"/>
          </a:xfrm>
        </p:spPr>
        <p:txBody>
          <a:bodyPr/>
          <a:lstStyle/>
          <a:p>
            <a:pPr eaLnBrk="1" hangingPunct="1">
              <a:lnSpc>
                <a:spcPct val="80000"/>
              </a:lnSpc>
              <a:buFont typeface="Wingdings" pitchFamily="2" charset="2"/>
              <a:buNone/>
            </a:pPr>
            <a:r>
              <a:rPr lang="zh-CN" altLang="en-US" i="1" smtClean="0">
                <a:solidFill>
                  <a:srgbClr val="FF0000"/>
                </a:solidFill>
              </a:rPr>
              <a:t>集合间的包含关系</a:t>
            </a:r>
          </a:p>
          <a:p>
            <a:pPr eaLnBrk="1" hangingPunct="1">
              <a:lnSpc>
                <a:spcPct val="80000"/>
              </a:lnSpc>
              <a:buFont typeface="Wingdings" pitchFamily="2" charset="2"/>
              <a:buNone/>
            </a:pPr>
            <a:r>
              <a:rPr lang="zh-CN" altLang="en-US" smtClean="0">
                <a:solidFill>
                  <a:schemeClr val="accent2"/>
                </a:solidFill>
              </a:rPr>
              <a:t>定义</a:t>
            </a:r>
            <a:r>
              <a:rPr lang="zh-CN" altLang="en-US" smtClean="0"/>
              <a:t>：设</a:t>
            </a:r>
            <a:r>
              <a:rPr lang="en-US" altLang="zh-CN" smtClean="0"/>
              <a:t>A</a:t>
            </a:r>
            <a:r>
              <a:rPr lang="zh-CN" altLang="en-US" smtClean="0"/>
              <a:t>和</a:t>
            </a:r>
            <a:r>
              <a:rPr lang="en-US" altLang="zh-CN" smtClean="0"/>
              <a:t>B</a:t>
            </a:r>
            <a:r>
              <a:rPr lang="zh-CN" altLang="en-US" smtClean="0"/>
              <a:t>是集合，如果</a:t>
            </a:r>
            <a:r>
              <a:rPr lang="en-US" altLang="zh-CN" smtClean="0"/>
              <a:t>A</a:t>
            </a:r>
            <a:r>
              <a:rPr lang="zh-CN" altLang="en-US" smtClean="0"/>
              <a:t>的每一个元素是</a:t>
            </a:r>
            <a:r>
              <a:rPr lang="en-US" altLang="zh-CN" smtClean="0"/>
              <a:t>B</a:t>
            </a:r>
            <a:r>
              <a:rPr lang="zh-CN" altLang="en-US" smtClean="0"/>
              <a:t>的一个元素，那么</a:t>
            </a:r>
            <a:r>
              <a:rPr lang="en-US" altLang="zh-CN" smtClean="0"/>
              <a:t>A</a:t>
            </a:r>
            <a:r>
              <a:rPr lang="zh-CN" altLang="en-US" smtClean="0"/>
              <a:t>是</a:t>
            </a:r>
            <a:r>
              <a:rPr lang="en-US" altLang="zh-CN" smtClean="0"/>
              <a:t>B</a:t>
            </a:r>
            <a:r>
              <a:rPr lang="zh-CN" altLang="en-US" smtClean="0"/>
              <a:t>的子集合，记为</a:t>
            </a:r>
            <a:r>
              <a:rPr lang="en-US" altLang="zh-CN" smtClean="0"/>
              <a:t>A </a:t>
            </a:r>
            <a:r>
              <a:rPr lang="en-US" altLang="zh-CN" smtClean="0">
                <a:latin typeface="宋体" pitchFamily="2" charset="-122"/>
                <a:sym typeface="Symbol" pitchFamily="18" charset="2"/>
              </a:rPr>
              <a:t></a:t>
            </a:r>
            <a:r>
              <a:rPr lang="en-US" altLang="zh-CN" smtClean="0"/>
              <a:t> B</a:t>
            </a:r>
            <a:r>
              <a:rPr lang="zh-CN" altLang="en-US" smtClean="0"/>
              <a:t>，读做</a:t>
            </a:r>
            <a:r>
              <a:rPr lang="zh-CN" altLang="en-US" smtClean="0">
                <a:latin typeface="Arial" charset="0"/>
              </a:rPr>
              <a:t>“</a:t>
            </a:r>
            <a:r>
              <a:rPr lang="zh-CN" altLang="en-US" smtClean="0"/>
              <a:t> </a:t>
            </a:r>
            <a:r>
              <a:rPr lang="en-US" altLang="zh-CN" smtClean="0"/>
              <a:t>B</a:t>
            </a:r>
            <a:r>
              <a:rPr lang="zh-CN" altLang="en-US" smtClean="0"/>
              <a:t>包含</a:t>
            </a:r>
            <a:r>
              <a:rPr lang="en-US" altLang="zh-CN" smtClean="0"/>
              <a:t>A</a:t>
            </a:r>
            <a:r>
              <a:rPr lang="en-US" altLang="zh-CN" smtClean="0">
                <a:latin typeface="Arial" charset="0"/>
              </a:rPr>
              <a:t>”</a:t>
            </a:r>
            <a:r>
              <a:rPr lang="zh-CN" altLang="en-US" smtClean="0"/>
              <a:t>或</a:t>
            </a:r>
            <a:r>
              <a:rPr lang="zh-CN" altLang="en-US" smtClean="0">
                <a:latin typeface="Arial" charset="0"/>
              </a:rPr>
              <a:t>“</a:t>
            </a:r>
            <a:r>
              <a:rPr lang="en-US" altLang="zh-CN" smtClean="0"/>
              <a:t>A</a:t>
            </a:r>
            <a:r>
              <a:rPr lang="zh-CN" altLang="en-US" smtClean="0"/>
              <a:t>包含于</a:t>
            </a:r>
            <a:r>
              <a:rPr lang="en-US" altLang="zh-CN" smtClean="0"/>
              <a:t>B</a:t>
            </a:r>
            <a:r>
              <a:rPr lang="zh-CN" altLang="en-US" smtClean="0"/>
              <a:t>中</a:t>
            </a:r>
            <a:r>
              <a:rPr lang="zh-CN" altLang="en-US" smtClean="0">
                <a:latin typeface="Arial" charset="0"/>
              </a:rPr>
              <a:t>”</a:t>
            </a:r>
            <a:r>
              <a:rPr lang="zh-CN" altLang="en-US" smtClean="0"/>
              <a:t>。</a:t>
            </a:r>
          </a:p>
          <a:p>
            <a:pPr eaLnBrk="1" hangingPunct="1">
              <a:lnSpc>
                <a:spcPct val="80000"/>
              </a:lnSpc>
              <a:buFont typeface="Wingdings" pitchFamily="2" charset="2"/>
              <a:buNone/>
            </a:pPr>
            <a:r>
              <a:rPr lang="en-US" altLang="zh-CN" smtClean="0">
                <a:cs typeface="Times New Roman" pitchFamily="18" charset="0"/>
              </a:rPr>
              <a:t>               </a:t>
            </a:r>
            <a:r>
              <a:rPr lang="en-US" altLang="zh-CN" smtClean="0">
                <a:solidFill>
                  <a:schemeClr val="accent2"/>
                </a:solidFill>
                <a:cs typeface="Times New Roman" pitchFamily="18" charset="0"/>
              </a:rPr>
              <a:t>A </a:t>
            </a:r>
            <a:r>
              <a:rPr lang="en-US" altLang="zh-CN" smtClean="0">
                <a:solidFill>
                  <a:schemeClr val="accent2"/>
                </a:solidFill>
                <a:latin typeface="宋体" pitchFamily="2" charset="-122"/>
                <a:sym typeface="Symbol" pitchFamily="18" charset="2"/>
              </a:rPr>
              <a:t></a:t>
            </a:r>
            <a:r>
              <a:rPr lang="en-US" altLang="zh-CN" smtClean="0">
                <a:solidFill>
                  <a:schemeClr val="accent2"/>
                </a:solidFill>
                <a:cs typeface="Times New Roman" pitchFamily="18" charset="0"/>
              </a:rPr>
              <a:t> B </a:t>
            </a:r>
            <a:r>
              <a:rPr lang="en-US" altLang="zh-CN" smtClean="0">
                <a:solidFill>
                  <a:schemeClr val="accent2"/>
                </a:solidFill>
                <a:sym typeface="Symbol" pitchFamily="18" charset="2"/>
              </a:rPr>
              <a:t> </a:t>
            </a:r>
            <a:r>
              <a:rPr lang="en-US" altLang="zh-CN" smtClean="0">
                <a:solidFill>
                  <a:schemeClr val="accent2"/>
                </a:solidFill>
              </a:rPr>
              <a:t> x(x∈A → x∈B)</a:t>
            </a:r>
          </a:p>
          <a:p>
            <a:pPr eaLnBrk="1" hangingPunct="1">
              <a:lnSpc>
                <a:spcPct val="80000"/>
              </a:lnSpc>
              <a:buFont typeface="Wingdings" pitchFamily="2" charset="2"/>
              <a:buNone/>
            </a:pPr>
            <a:r>
              <a:rPr lang="zh-CN" altLang="en-US" smtClean="0">
                <a:solidFill>
                  <a:srgbClr val="FF0066"/>
                </a:solidFill>
              </a:rPr>
              <a:t>注意</a:t>
            </a:r>
            <a:r>
              <a:rPr lang="zh-CN" altLang="en-US" smtClean="0"/>
              <a:t>：可能</a:t>
            </a:r>
            <a:r>
              <a:rPr lang="en-US" altLang="zh-CN" smtClean="0"/>
              <a:t>A</a:t>
            </a:r>
            <a:r>
              <a:rPr lang="en-US" altLang="zh-CN" smtClean="0">
                <a:sym typeface="Symbol" pitchFamily="18" charset="2"/>
              </a:rPr>
              <a:t></a:t>
            </a:r>
            <a:r>
              <a:rPr lang="en-US" altLang="zh-CN" smtClean="0"/>
              <a:t>B</a:t>
            </a:r>
            <a:r>
              <a:rPr lang="zh-CN" altLang="en-US" smtClean="0"/>
              <a:t>或</a:t>
            </a:r>
            <a:r>
              <a:rPr lang="en-US" altLang="zh-CN" smtClean="0"/>
              <a:t>B</a:t>
            </a:r>
            <a:r>
              <a:rPr lang="en-US" altLang="zh-CN" smtClean="0">
                <a:sym typeface="Symbol" pitchFamily="18" charset="2"/>
              </a:rPr>
              <a:t></a:t>
            </a:r>
            <a:r>
              <a:rPr lang="en-US" altLang="zh-CN" smtClean="0"/>
              <a:t>A</a:t>
            </a:r>
            <a:r>
              <a:rPr lang="zh-CN" altLang="en-US" smtClean="0"/>
              <a:t>，也可能两者均不成立，不是两者必居其一。 </a:t>
            </a:r>
          </a:p>
          <a:p>
            <a:pPr eaLnBrk="1" hangingPunct="1">
              <a:lnSpc>
                <a:spcPct val="80000"/>
              </a:lnSpc>
              <a:buFont typeface="Wingdings" pitchFamily="2" charset="2"/>
              <a:buNone/>
            </a:pPr>
            <a:r>
              <a:rPr lang="zh-CN" altLang="en-US" smtClean="0">
                <a:solidFill>
                  <a:schemeClr val="accent2"/>
                </a:solidFill>
              </a:rPr>
              <a:t>定义</a:t>
            </a:r>
            <a:r>
              <a:rPr lang="zh-CN" altLang="en-US" smtClean="0"/>
              <a:t>：设</a:t>
            </a:r>
            <a:r>
              <a:rPr lang="en-US" altLang="zh-CN" smtClean="0"/>
              <a:t>A</a:t>
            </a:r>
            <a:r>
              <a:rPr lang="zh-CN" altLang="en-US" smtClean="0"/>
              <a:t>和</a:t>
            </a:r>
            <a:r>
              <a:rPr lang="en-US" altLang="zh-CN" smtClean="0"/>
              <a:t>B</a:t>
            </a:r>
            <a:r>
              <a:rPr lang="zh-CN" altLang="en-US" smtClean="0"/>
              <a:t>是集合</a:t>
            </a:r>
            <a:r>
              <a:rPr lang="en-US" altLang="zh-CN" smtClean="0"/>
              <a:t>, </a:t>
            </a:r>
            <a:r>
              <a:rPr lang="zh-CN" altLang="en-US" smtClean="0"/>
              <a:t>如果</a:t>
            </a:r>
            <a:r>
              <a:rPr lang="en-US" altLang="zh-CN" smtClean="0"/>
              <a:t>A</a:t>
            </a:r>
            <a:r>
              <a:rPr lang="en-US" altLang="zh-CN" smtClean="0">
                <a:latin typeface="宋体" pitchFamily="2" charset="-122"/>
                <a:sym typeface="Symbol" pitchFamily="18" charset="2"/>
              </a:rPr>
              <a:t></a:t>
            </a:r>
            <a:r>
              <a:rPr lang="en-US" altLang="zh-CN" smtClean="0"/>
              <a:t>B</a:t>
            </a:r>
            <a:r>
              <a:rPr lang="zh-CN" altLang="en-US" smtClean="0"/>
              <a:t>和</a:t>
            </a:r>
            <a:r>
              <a:rPr lang="en-US" altLang="zh-CN" smtClean="0"/>
              <a:t>B</a:t>
            </a:r>
            <a:r>
              <a:rPr lang="en-US" altLang="zh-CN" smtClean="0">
                <a:latin typeface="宋体" pitchFamily="2" charset="-122"/>
                <a:sym typeface="Symbol" pitchFamily="18" charset="2"/>
              </a:rPr>
              <a:t></a:t>
            </a:r>
            <a:r>
              <a:rPr lang="en-US" altLang="zh-CN" smtClean="0"/>
              <a:t>A</a:t>
            </a:r>
            <a:r>
              <a:rPr lang="zh-CN" altLang="en-US" smtClean="0"/>
              <a:t>则称</a:t>
            </a:r>
            <a:r>
              <a:rPr lang="en-US" altLang="zh-CN" i="1" smtClean="0">
                <a:solidFill>
                  <a:srgbClr val="FF0000"/>
                </a:solidFill>
              </a:rPr>
              <a:t>A</a:t>
            </a:r>
            <a:r>
              <a:rPr lang="zh-CN" altLang="en-US" i="1" smtClean="0">
                <a:solidFill>
                  <a:srgbClr val="FF0000"/>
                </a:solidFill>
              </a:rPr>
              <a:t>和</a:t>
            </a:r>
            <a:r>
              <a:rPr lang="en-US" altLang="zh-CN" i="1" smtClean="0">
                <a:solidFill>
                  <a:srgbClr val="FF0000"/>
                </a:solidFill>
              </a:rPr>
              <a:t>B</a:t>
            </a:r>
            <a:r>
              <a:rPr lang="zh-CN" altLang="en-US" i="1" smtClean="0">
                <a:solidFill>
                  <a:srgbClr val="FF0000"/>
                </a:solidFill>
              </a:rPr>
              <a:t>相等</a:t>
            </a:r>
            <a:r>
              <a:rPr lang="zh-CN" altLang="en-US" smtClean="0"/>
              <a:t>，记做</a:t>
            </a:r>
            <a:r>
              <a:rPr lang="en-US" altLang="zh-CN" smtClean="0"/>
              <a:t>A=B</a:t>
            </a:r>
            <a:r>
              <a:rPr lang="zh-CN" altLang="en-US" smtClean="0"/>
              <a:t>。</a:t>
            </a:r>
          </a:p>
          <a:p>
            <a:pPr eaLnBrk="1" hangingPunct="1">
              <a:lnSpc>
                <a:spcPct val="80000"/>
              </a:lnSpc>
              <a:buFont typeface="Wingdings" pitchFamily="2" charset="2"/>
              <a:buNone/>
            </a:pPr>
            <a:r>
              <a:rPr lang="zh-CN" altLang="en-US" smtClean="0">
                <a:solidFill>
                  <a:schemeClr val="accent2"/>
                </a:solidFill>
              </a:rPr>
              <a:t>定义</a:t>
            </a:r>
            <a:r>
              <a:rPr lang="zh-CN" altLang="en-US" smtClean="0"/>
              <a:t>：如果</a:t>
            </a:r>
            <a:r>
              <a:rPr lang="en-US" altLang="zh-CN" smtClean="0"/>
              <a:t>A </a:t>
            </a:r>
            <a:r>
              <a:rPr lang="en-US" altLang="zh-CN" smtClean="0">
                <a:latin typeface="宋体" pitchFamily="2" charset="-122"/>
                <a:sym typeface="Symbol" pitchFamily="18" charset="2"/>
              </a:rPr>
              <a:t></a:t>
            </a:r>
            <a:r>
              <a:rPr lang="en-US" altLang="zh-CN" smtClean="0"/>
              <a:t> B</a:t>
            </a:r>
            <a:r>
              <a:rPr lang="zh-CN" altLang="en-US" smtClean="0"/>
              <a:t>，且</a:t>
            </a:r>
            <a:r>
              <a:rPr lang="en-US" altLang="zh-CN" smtClean="0"/>
              <a:t>A≠B</a:t>
            </a:r>
            <a:r>
              <a:rPr lang="zh-CN" altLang="en-US" smtClean="0"/>
              <a:t>，那么称</a:t>
            </a:r>
            <a:r>
              <a:rPr lang="en-US" altLang="zh-CN" smtClean="0"/>
              <a:t>A</a:t>
            </a:r>
            <a:r>
              <a:rPr lang="zh-CN" altLang="en-US" smtClean="0"/>
              <a:t>是</a:t>
            </a:r>
            <a:r>
              <a:rPr lang="en-US" altLang="zh-CN" smtClean="0"/>
              <a:t>B</a:t>
            </a:r>
            <a:r>
              <a:rPr lang="zh-CN" altLang="en-US" smtClean="0"/>
              <a:t>的</a:t>
            </a:r>
            <a:r>
              <a:rPr lang="zh-CN" altLang="en-US" i="1" smtClean="0">
                <a:solidFill>
                  <a:srgbClr val="FF0000"/>
                </a:solidFill>
              </a:rPr>
              <a:t>真子集</a:t>
            </a:r>
            <a:r>
              <a:rPr lang="zh-CN" altLang="en-US" smtClean="0"/>
              <a:t>，记作</a:t>
            </a:r>
            <a:r>
              <a:rPr lang="en-US" altLang="zh-CN" smtClean="0"/>
              <a:t>A </a:t>
            </a:r>
            <a:r>
              <a:rPr lang="en-US" altLang="zh-CN" smtClean="0">
                <a:latin typeface="宋体" pitchFamily="2" charset="-122"/>
                <a:sym typeface="Symbol" pitchFamily="18" charset="2"/>
              </a:rPr>
              <a:t></a:t>
            </a:r>
            <a:r>
              <a:rPr lang="en-US" altLang="zh-CN" smtClean="0"/>
              <a:t>B</a:t>
            </a:r>
            <a:r>
              <a:rPr lang="zh-CN" altLang="en-US" smtClean="0"/>
              <a:t>，读作</a:t>
            </a:r>
            <a:r>
              <a:rPr lang="zh-CN" altLang="en-US" smtClean="0">
                <a:latin typeface="Arial" charset="0"/>
              </a:rPr>
              <a:t>“</a:t>
            </a:r>
            <a:r>
              <a:rPr lang="en-US" altLang="zh-CN" smtClean="0"/>
              <a:t>B</a:t>
            </a:r>
            <a:r>
              <a:rPr lang="zh-CN" altLang="en-US" smtClean="0"/>
              <a:t>真包含</a:t>
            </a:r>
            <a:r>
              <a:rPr lang="en-US" altLang="zh-CN" smtClean="0"/>
              <a:t>A</a:t>
            </a:r>
            <a:r>
              <a:rPr lang="en-US" altLang="zh-CN" smtClean="0">
                <a:latin typeface="Arial" charset="0"/>
              </a:rPr>
              <a:t>”</a:t>
            </a:r>
            <a:endParaRPr lang="en-US" altLang="zh-CN" smtClean="0"/>
          </a:p>
          <a:p>
            <a:pPr eaLnBrk="1" hangingPunct="1">
              <a:lnSpc>
                <a:spcPct val="80000"/>
              </a:lnSpc>
              <a:buFont typeface="Wingdings" pitchFamily="2" charset="2"/>
              <a:buNone/>
            </a:pPr>
            <a:r>
              <a:rPr lang="en-US" altLang="zh-CN" smtClean="0"/>
              <a:t>                </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 B </a:t>
            </a:r>
            <a:r>
              <a:rPr lang="en-US" altLang="zh-CN" smtClean="0">
                <a:solidFill>
                  <a:schemeClr val="accent2"/>
                </a:solidFill>
                <a:sym typeface="Symbol" pitchFamily="18" charset="2"/>
              </a:rPr>
              <a:t>(A </a:t>
            </a:r>
            <a:r>
              <a:rPr lang="en-US" altLang="zh-CN" smtClean="0">
                <a:solidFill>
                  <a:schemeClr val="accent2"/>
                </a:solidFill>
                <a:latin typeface="宋体" pitchFamily="2" charset="-122"/>
                <a:sym typeface="Symbol" pitchFamily="18" charset="2"/>
              </a:rPr>
              <a:t></a:t>
            </a:r>
            <a:r>
              <a:rPr lang="en-US" altLang="zh-CN" smtClean="0">
                <a:solidFill>
                  <a:schemeClr val="accent2"/>
                </a:solidFill>
                <a:sym typeface="Symbol" pitchFamily="18" charset="2"/>
              </a:rPr>
              <a:t> B) ∧(A≠B)</a:t>
            </a:r>
          </a:p>
        </p:txBody>
      </p:sp>
      <p:sp>
        <p:nvSpPr>
          <p:cNvPr id="17411" name="Rectangle 1033"/>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9" name="Rectangle 7"/>
          <p:cNvSpPr>
            <a:spLocks noGrp="1" noChangeArrowheads="1"/>
          </p:cNvSpPr>
          <p:nvPr>
            <p:ph type="body" idx="1"/>
          </p:nvPr>
        </p:nvSpPr>
        <p:spPr>
          <a:xfrm>
            <a:off x="755650" y="1125538"/>
            <a:ext cx="7772400" cy="6172200"/>
          </a:xfrm>
        </p:spPr>
        <p:txBody>
          <a:bodyPr/>
          <a:lstStyle/>
          <a:p>
            <a:pPr eaLnBrk="1" hangingPunct="1">
              <a:buFont typeface="Wingdings" pitchFamily="2" charset="2"/>
              <a:buNone/>
            </a:pPr>
            <a:r>
              <a:rPr lang="zh-CN" altLang="en-US" smtClean="0"/>
              <a:t>本章中讨论的集合和元素都是限于某一论述域的。</a:t>
            </a:r>
          </a:p>
          <a:p>
            <a:pPr eaLnBrk="1" hangingPunct="1">
              <a:buFont typeface="Wingdings" pitchFamily="2" charset="2"/>
              <a:buNone/>
            </a:pPr>
            <a:r>
              <a:rPr lang="zh-CN" altLang="en-US" smtClean="0"/>
              <a:t>我们记该论述域为</a:t>
            </a:r>
            <a:r>
              <a:rPr lang="en-US" altLang="zh-CN" smtClean="0"/>
              <a:t>E</a:t>
            </a:r>
            <a:r>
              <a:rPr lang="zh-CN" altLang="en-US" smtClean="0"/>
              <a:t>，又称为</a:t>
            </a:r>
            <a:r>
              <a:rPr lang="zh-CN" altLang="en-US" i="1" smtClean="0">
                <a:solidFill>
                  <a:srgbClr val="FF0000"/>
                </a:solidFill>
              </a:rPr>
              <a:t>全集合</a:t>
            </a:r>
            <a:r>
              <a:rPr lang="zh-CN" altLang="en-US" smtClean="0"/>
              <a:t>。</a:t>
            </a:r>
          </a:p>
          <a:p>
            <a:pPr eaLnBrk="1" hangingPunct="1">
              <a:buFont typeface="Wingdings" pitchFamily="2" charset="2"/>
              <a:buNone/>
            </a:pPr>
            <a:r>
              <a:rPr lang="zh-CN" altLang="en-US" smtClean="0">
                <a:solidFill>
                  <a:schemeClr val="accent2"/>
                </a:solidFill>
              </a:rPr>
              <a:t>定义</a:t>
            </a:r>
            <a:r>
              <a:rPr lang="zh-CN" altLang="en-US" smtClean="0"/>
              <a:t>：没有任何元素的集合称为</a:t>
            </a:r>
            <a:r>
              <a:rPr lang="zh-CN" altLang="en-US" i="1" smtClean="0">
                <a:solidFill>
                  <a:srgbClr val="FF0000"/>
                </a:solidFill>
              </a:rPr>
              <a:t>空集</a:t>
            </a:r>
            <a:r>
              <a:rPr lang="zh-CN" altLang="en-US" smtClean="0"/>
              <a:t>，记为</a:t>
            </a:r>
            <a:r>
              <a:rPr lang="zh-CN" altLang="en-US" smtClean="0">
                <a:latin typeface="宋体" pitchFamily="2" charset="-122"/>
                <a:sym typeface="Symbol" pitchFamily="18" charset="2"/>
              </a:rPr>
              <a:t></a:t>
            </a:r>
            <a:r>
              <a:rPr lang="zh-CN" altLang="en-US" smtClean="0"/>
              <a:t> </a:t>
            </a:r>
            <a:endParaRPr lang="zh-CN" altLang="en-US" sz="2000" b="0" smtClean="0">
              <a:solidFill>
                <a:srgbClr val="FF3300"/>
              </a:solidFill>
            </a:endParaRPr>
          </a:p>
          <a:p>
            <a:pPr lvl="1" eaLnBrk="1" hangingPunct="1"/>
            <a:r>
              <a:rPr lang="zh-CN" altLang="en-US" sz="2400" smtClean="0">
                <a:sym typeface="Symbol" pitchFamily="18" charset="2"/>
              </a:rPr>
              <a:t></a:t>
            </a:r>
            <a:r>
              <a:rPr lang="zh-CN" altLang="en-US" sz="2400" smtClean="0"/>
              <a:t> ≠ </a:t>
            </a:r>
            <a:r>
              <a:rPr lang="en-US" altLang="zh-CN" sz="2400" smtClean="0"/>
              <a:t>{</a:t>
            </a:r>
            <a:r>
              <a:rPr lang="en-US" altLang="zh-CN" sz="2400" smtClean="0">
                <a:sym typeface="Symbol" pitchFamily="18" charset="2"/>
              </a:rPr>
              <a:t></a:t>
            </a:r>
            <a:r>
              <a:rPr lang="en-US" altLang="zh-CN" sz="2400" smtClean="0"/>
              <a:t>}  </a:t>
            </a:r>
          </a:p>
          <a:p>
            <a:pPr lvl="1" eaLnBrk="1" hangingPunct="1"/>
            <a:r>
              <a:rPr lang="en-US" altLang="zh-CN" sz="2400" smtClean="0"/>
              <a:t> </a:t>
            </a:r>
            <a:r>
              <a:rPr lang="zh-CN" altLang="en-US" sz="2400" smtClean="0"/>
              <a:t>前者是空集，是没有元素的集合；后者是以</a:t>
            </a:r>
            <a:r>
              <a:rPr lang="zh-CN" altLang="en-US" sz="2400" smtClean="0">
                <a:sym typeface="Symbol" pitchFamily="18" charset="2"/>
              </a:rPr>
              <a:t></a:t>
            </a:r>
            <a:r>
              <a:rPr lang="zh-CN" altLang="en-US" sz="2400" smtClean="0"/>
              <a:t>作为元素的集合</a:t>
            </a:r>
          </a:p>
          <a:p>
            <a:pPr eaLnBrk="1" hangingPunct="1">
              <a:buFont typeface="Wingdings" pitchFamily="2" charset="2"/>
              <a:buNone/>
            </a:pPr>
            <a:r>
              <a:rPr lang="zh-CN" altLang="en-US" smtClean="0">
                <a:solidFill>
                  <a:schemeClr val="accent2"/>
                </a:solidFill>
              </a:rPr>
              <a:t>定理</a:t>
            </a:r>
            <a:r>
              <a:rPr lang="zh-CN" altLang="en-US" smtClean="0"/>
              <a:t>：对任意集合</a:t>
            </a:r>
            <a:r>
              <a:rPr lang="en-US" altLang="zh-CN" smtClean="0"/>
              <a:t>A</a:t>
            </a:r>
            <a:r>
              <a:rPr lang="zh-CN" altLang="en-US" smtClean="0"/>
              <a:t>有：</a:t>
            </a:r>
            <a:r>
              <a:rPr lang="zh-CN" altLang="en-US" smtClean="0">
                <a:latin typeface="宋体" pitchFamily="2" charset="-122"/>
                <a:sym typeface="Symbol" pitchFamily="18" charset="2"/>
              </a:rPr>
              <a:t></a:t>
            </a:r>
            <a:r>
              <a:rPr lang="zh-CN" altLang="en-US" smtClean="0"/>
              <a:t> </a:t>
            </a:r>
            <a:r>
              <a:rPr lang="en-US" altLang="zh-CN" smtClean="0"/>
              <a:t>A</a:t>
            </a:r>
          </a:p>
          <a:p>
            <a:pPr eaLnBrk="1" hangingPunct="1">
              <a:buFont typeface="Wingdings" pitchFamily="2" charset="2"/>
              <a:buNone/>
            </a:pPr>
            <a:r>
              <a:rPr lang="en-US" altLang="zh-CN" smtClean="0">
                <a:cs typeface="Times New Roman" pitchFamily="18" charset="0"/>
              </a:rPr>
              <a:t>    </a:t>
            </a:r>
            <a:r>
              <a:rPr lang="zh-CN" altLang="en-US" sz="2400" smtClean="0">
                <a:solidFill>
                  <a:schemeClr val="accent2"/>
                </a:solidFill>
                <a:cs typeface="Times New Roman" pitchFamily="18" charset="0"/>
              </a:rPr>
              <a:t>提示： </a:t>
            </a:r>
            <a:r>
              <a:rPr lang="zh-CN" altLang="en-US" sz="2400" smtClean="0">
                <a:solidFill>
                  <a:schemeClr val="accent2"/>
                </a:solidFill>
                <a:cs typeface="Times New Roman" pitchFamily="18" charset="0"/>
                <a:sym typeface="Symbol" pitchFamily="18" charset="2"/>
              </a:rPr>
              <a:t></a:t>
            </a:r>
            <a:r>
              <a:rPr lang="zh-CN" altLang="en-US" sz="2400" smtClean="0">
                <a:solidFill>
                  <a:schemeClr val="accent2"/>
                </a:solidFill>
                <a:cs typeface="Times New Roman" pitchFamily="18" charset="0"/>
              </a:rPr>
              <a:t> </a:t>
            </a:r>
            <a:r>
              <a:rPr lang="en-US" altLang="zh-CN" sz="2400" smtClean="0">
                <a:solidFill>
                  <a:schemeClr val="accent2"/>
                </a:solidFill>
                <a:cs typeface="Times New Roman" pitchFamily="18" charset="0"/>
              </a:rPr>
              <a:t>A </a:t>
            </a:r>
            <a:r>
              <a:rPr lang="en-US" altLang="zh-CN" sz="2400" smtClean="0">
                <a:solidFill>
                  <a:schemeClr val="accent2"/>
                </a:solidFill>
                <a:sym typeface="Symbol" pitchFamily="18" charset="2"/>
              </a:rPr>
              <a:t> </a:t>
            </a:r>
            <a:r>
              <a:rPr lang="en-US" altLang="zh-CN" sz="2400" smtClean="0">
                <a:solidFill>
                  <a:schemeClr val="accent2"/>
                </a:solidFill>
              </a:rPr>
              <a:t> x(x∈</a:t>
            </a:r>
            <a:r>
              <a:rPr lang="en-US" altLang="zh-CN" sz="2400" smtClean="0">
                <a:solidFill>
                  <a:schemeClr val="accent2"/>
                </a:solidFill>
                <a:cs typeface="Times New Roman" pitchFamily="18" charset="0"/>
                <a:sym typeface="Symbol" pitchFamily="18" charset="2"/>
              </a:rPr>
              <a:t></a:t>
            </a:r>
            <a:r>
              <a:rPr lang="en-US" altLang="zh-CN" sz="2400" smtClean="0">
                <a:solidFill>
                  <a:schemeClr val="accent2"/>
                </a:solidFill>
              </a:rPr>
              <a:t> → x∈</a:t>
            </a:r>
            <a:r>
              <a:rPr lang="en-US" altLang="zh-CN" sz="2400" smtClean="0">
                <a:solidFill>
                  <a:schemeClr val="accent2"/>
                </a:solidFill>
                <a:cs typeface="Times New Roman" pitchFamily="18" charset="0"/>
              </a:rPr>
              <a:t>A</a:t>
            </a:r>
            <a:r>
              <a:rPr lang="en-US" altLang="zh-CN" sz="2400" smtClean="0">
                <a:solidFill>
                  <a:schemeClr val="accent2"/>
                </a:solidFill>
              </a:rPr>
              <a:t>)</a:t>
            </a:r>
          </a:p>
          <a:p>
            <a:pPr eaLnBrk="1" hangingPunct="1">
              <a:buFont typeface="Wingdings" pitchFamily="2" charset="2"/>
              <a:buNone/>
            </a:pPr>
            <a:r>
              <a:rPr lang="zh-CN" altLang="en-US" smtClean="0">
                <a:solidFill>
                  <a:schemeClr val="accent2"/>
                </a:solidFill>
              </a:rPr>
              <a:t>推论</a:t>
            </a:r>
            <a:r>
              <a:rPr lang="zh-CN" altLang="en-US" smtClean="0"/>
              <a:t>：空集是唯一的</a:t>
            </a:r>
          </a:p>
          <a:p>
            <a:pPr eaLnBrk="1" hangingPunct="1">
              <a:buFont typeface="Wingdings" pitchFamily="2" charset="2"/>
              <a:buNone/>
            </a:pPr>
            <a:r>
              <a:rPr lang="zh-CN" altLang="en-US" sz="2400" smtClean="0">
                <a:solidFill>
                  <a:schemeClr val="accent2"/>
                </a:solidFill>
                <a:cs typeface="Times New Roman" pitchFamily="18" charset="0"/>
              </a:rPr>
              <a:t>    提示： </a:t>
            </a:r>
            <a:r>
              <a:rPr lang="zh-CN" altLang="en-US" sz="2400" smtClean="0">
                <a:solidFill>
                  <a:schemeClr val="accent2"/>
                </a:solidFill>
                <a:cs typeface="Times New Roman" pitchFamily="18" charset="0"/>
                <a:sym typeface="Symbol" pitchFamily="18" charset="2"/>
              </a:rPr>
              <a:t></a:t>
            </a:r>
            <a:r>
              <a:rPr lang="en-US" altLang="zh-CN" sz="1200" smtClean="0">
                <a:solidFill>
                  <a:schemeClr val="accent2"/>
                </a:solidFill>
                <a:cs typeface="Times New Roman" pitchFamily="18" charset="0"/>
                <a:sym typeface="Symbol" pitchFamily="18" charset="2"/>
              </a:rPr>
              <a:t>1</a:t>
            </a:r>
            <a:r>
              <a:rPr lang="en-US" altLang="zh-CN" sz="2400" smtClean="0">
                <a:solidFill>
                  <a:schemeClr val="accent2"/>
                </a:solidFill>
                <a:cs typeface="Times New Roman" pitchFamily="18" charset="0"/>
                <a:sym typeface="Symbol" pitchFamily="18" charset="2"/>
              </a:rPr>
              <a:t></a:t>
            </a:r>
            <a:r>
              <a:rPr lang="en-US" altLang="zh-CN" sz="2400" smtClean="0">
                <a:solidFill>
                  <a:schemeClr val="accent2"/>
                </a:solidFill>
                <a:cs typeface="Times New Roman" pitchFamily="18" charset="0"/>
              </a:rPr>
              <a:t> </a:t>
            </a:r>
            <a:r>
              <a:rPr lang="en-US" altLang="zh-CN" sz="2400" smtClean="0">
                <a:solidFill>
                  <a:schemeClr val="accent2"/>
                </a:solidFill>
                <a:cs typeface="Times New Roman" pitchFamily="18" charset="0"/>
                <a:sym typeface="Symbol" pitchFamily="18" charset="2"/>
              </a:rPr>
              <a:t></a:t>
            </a:r>
            <a:r>
              <a:rPr lang="en-US" altLang="zh-CN" sz="1200" smtClean="0">
                <a:solidFill>
                  <a:schemeClr val="accent2"/>
                </a:solidFill>
                <a:cs typeface="Times New Roman" pitchFamily="18" charset="0"/>
                <a:sym typeface="Symbol" pitchFamily="18" charset="2"/>
              </a:rPr>
              <a:t>2</a:t>
            </a:r>
            <a:r>
              <a:rPr lang="en-US" altLang="zh-CN" sz="2400" smtClean="0">
                <a:solidFill>
                  <a:schemeClr val="accent2"/>
                </a:solidFill>
                <a:cs typeface="Times New Roman" pitchFamily="18" charset="0"/>
              </a:rPr>
              <a:t> </a:t>
            </a:r>
            <a:r>
              <a:rPr lang="en-US" altLang="zh-CN" sz="2400" smtClean="0">
                <a:solidFill>
                  <a:schemeClr val="accent2"/>
                </a:solidFill>
                <a:sym typeface="Symbol" pitchFamily="18" charset="2"/>
              </a:rPr>
              <a:t>∧ </a:t>
            </a:r>
            <a:r>
              <a:rPr lang="en-US" altLang="zh-CN" sz="2400" smtClean="0">
                <a:solidFill>
                  <a:schemeClr val="accent2"/>
                </a:solidFill>
                <a:cs typeface="Times New Roman" pitchFamily="18" charset="0"/>
                <a:sym typeface="Symbol" pitchFamily="18" charset="2"/>
              </a:rPr>
              <a:t></a:t>
            </a:r>
            <a:r>
              <a:rPr lang="en-US" altLang="zh-CN" sz="1200" smtClean="0">
                <a:solidFill>
                  <a:schemeClr val="accent2"/>
                </a:solidFill>
                <a:cs typeface="Times New Roman" pitchFamily="18" charset="0"/>
                <a:sym typeface="Symbol" pitchFamily="18" charset="2"/>
              </a:rPr>
              <a:t>2</a:t>
            </a:r>
            <a:r>
              <a:rPr lang="en-US" altLang="zh-CN" sz="2400" smtClean="0">
                <a:solidFill>
                  <a:schemeClr val="accent2"/>
                </a:solidFill>
                <a:cs typeface="Times New Roman" pitchFamily="18" charset="0"/>
                <a:sym typeface="Symbol" pitchFamily="18" charset="2"/>
              </a:rPr>
              <a:t></a:t>
            </a:r>
            <a:r>
              <a:rPr lang="en-US" altLang="zh-CN" sz="2400" smtClean="0">
                <a:solidFill>
                  <a:schemeClr val="accent2"/>
                </a:solidFill>
                <a:cs typeface="Times New Roman" pitchFamily="18" charset="0"/>
              </a:rPr>
              <a:t> </a:t>
            </a:r>
            <a:r>
              <a:rPr lang="en-US" altLang="zh-CN" sz="2400" smtClean="0">
                <a:solidFill>
                  <a:schemeClr val="accent2"/>
                </a:solidFill>
                <a:cs typeface="Times New Roman" pitchFamily="18" charset="0"/>
                <a:sym typeface="Symbol" pitchFamily="18" charset="2"/>
              </a:rPr>
              <a:t></a:t>
            </a:r>
            <a:r>
              <a:rPr lang="en-US" altLang="zh-CN" sz="1200" smtClean="0">
                <a:solidFill>
                  <a:schemeClr val="accent2"/>
                </a:solidFill>
                <a:cs typeface="Times New Roman" pitchFamily="18" charset="0"/>
                <a:sym typeface="Symbol" pitchFamily="18" charset="2"/>
              </a:rPr>
              <a:t>1</a:t>
            </a:r>
            <a:r>
              <a:rPr lang="en-US" altLang="zh-CN" sz="2400" smtClean="0">
                <a:solidFill>
                  <a:schemeClr val="accent2"/>
                </a:solidFill>
                <a:cs typeface="Times New Roman" pitchFamily="18" charset="0"/>
              </a:rPr>
              <a:t> </a:t>
            </a:r>
          </a:p>
          <a:p>
            <a:pPr eaLnBrk="1" hangingPunct="1">
              <a:buFont typeface="Wingdings" pitchFamily="2" charset="2"/>
              <a:buNone/>
            </a:pPr>
            <a:r>
              <a:rPr lang="zh-CN" altLang="en-US" smtClean="0">
                <a:solidFill>
                  <a:schemeClr val="accent2"/>
                </a:solidFill>
              </a:rPr>
              <a:t>定理</a:t>
            </a:r>
            <a:r>
              <a:rPr lang="zh-CN" altLang="en-US" smtClean="0"/>
              <a:t>：对任意集合</a:t>
            </a:r>
            <a:r>
              <a:rPr lang="en-US" altLang="zh-CN" smtClean="0"/>
              <a:t>A</a:t>
            </a:r>
            <a:r>
              <a:rPr lang="zh-CN" altLang="en-US" smtClean="0"/>
              <a:t>，有</a:t>
            </a:r>
            <a:r>
              <a:rPr lang="en-US" altLang="zh-CN" smtClean="0"/>
              <a:t>A </a:t>
            </a:r>
            <a:r>
              <a:rPr lang="en-US" altLang="zh-CN" smtClean="0">
                <a:latin typeface="宋体" pitchFamily="2" charset="-122"/>
                <a:sym typeface="Symbol" pitchFamily="18" charset="2"/>
              </a:rPr>
              <a:t></a:t>
            </a:r>
            <a:r>
              <a:rPr lang="en-US" altLang="zh-CN" smtClean="0"/>
              <a:t> E</a:t>
            </a:r>
          </a:p>
        </p:txBody>
      </p:sp>
      <p:sp>
        <p:nvSpPr>
          <p:cNvPr id="18435" name="Rectangle 13"/>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900113" y="1447800"/>
            <a:ext cx="7543800" cy="5410200"/>
          </a:xfrm>
        </p:spPr>
        <p:txBody>
          <a:bodyPr/>
          <a:lstStyle/>
          <a:p>
            <a:pPr eaLnBrk="1" hangingPunct="1">
              <a:buFont typeface="Wingdings" pitchFamily="2" charset="2"/>
              <a:buNone/>
            </a:pPr>
            <a:r>
              <a:rPr lang="zh-CN" altLang="en-US" smtClean="0"/>
              <a:t>例：确定下列命题是否为真</a:t>
            </a:r>
          </a:p>
          <a:p>
            <a:pPr eaLnBrk="1" hangingPunct="1">
              <a:buFont typeface="Wingdings" pitchFamily="2" charset="2"/>
              <a:buNone/>
            </a:pPr>
            <a:r>
              <a:rPr lang="zh-CN" altLang="en-US" smtClean="0">
                <a:solidFill>
                  <a:schemeClr val="accent2"/>
                </a:solidFill>
              </a:rPr>
              <a:t>（</a:t>
            </a:r>
            <a:r>
              <a:rPr lang="en-US" altLang="zh-CN" smtClean="0">
                <a:solidFill>
                  <a:schemeClr val="accent2"/>
                </a:solidFill>
              </a:rPr>
              <a:t>1</a:t>
            </a:r>
            <a:r>
              <a:rPr lang="zh-CN" altLang="en-US" smtClean="0">
                <a:solidFill>
                  <a:schemeClr val="accent2"/>
                </a:solidFill>
              </a:rPr>
              <a:t>）</a:t>
            </a:r>
            <a:r>
              <a:rPr lang="zh-CN" altLang="en-US" smtClean="0">
                <a:solidFill>
                  <a:schemeClr val="accent2"/>
                </a:solidFill>
                <a:latin typeface="宋体" pitchFamily="2" charset="-122"/>
                <a:sym typeface="Symbol" pitchFamily="18" charset="2"/>
              </a:rPr>
              <a:t> </a:t>
            </a:r>
            <a:r>
              <a:rPr lang="zh-CN" altLang="en-US" smtClean="0">
                <a:solidFill>
                  <a:schemeClr val="accent2"/>
                </a:solidFill>
              </a:rPr>
              <a:t> </a:t>
            </a:r>
            <a:r>
              <a:rPr lang="zh-CN" altLang="en-US" smtClean="0">
                <a:solidFill>
                  <a:schemeClr val="accent2"/>
                </a:solidFill>
                <a:latin typeface="宋体" pitchFamily="2" charset="-122"/>
                <a:sym typeface="Symbol" pitchFamily="18" charset="2"/>
              </a:rPr>
              <a:t></a:t>
            </a:r>
          </a:p>
          <a:p>
            <a:pPr eaLnBrk="1" hangingPunct="1">
              <a:buFont typeface="Wingdings" pitchFamily="2" charset="2"/>
              <a:buNone/>
            </a:pPr>
            <a:r>
              <a:rPr lang="zh-CN" altLang="en-US" smtClean="0">
                <a:solidFill>
                  <a:schemeClr val="accent2"/>
                </a:solidFill>
              </a:rPr>
              <a:t>（</a:t>
            </a:r>
            <a:r>
              <a:rPr lang="en-US" altLang="zh-CN" smtClean="0">
                <a:solidFill>
                  <a:schemeClr val="accent2"/>
                </a:solidFill>
              </a:rPr>
              <a:t>2</a:t>
            </a:r>
            <a:r>
              <a:rPr lang="zh-CN" altLang="en-US" smtClean="0">
                <a:solidFill>
                  <a:schemeClr val="accent2"/>
                </a:solidFill>
              </a:rPr>
              <a:t>）</a:t>
            </a:r>
            <a:r>
              <a:rPr lang="zh-CN" altLang="en-US" smtClean="0">
                <a:solidFill>
                  <a:schemeClr val="accent2"/>
                </a:solidFill>
                <a:latin typeface="宋体" pitchFamily="2" charset="-122"/>
                <a:sym typeface="Symbol" pitchFamily="18" charset="2"/>
              </a:rPr>
              <a:t></a:t>
            </a:r>
            <a:r>
              <a:rPr lang="zh-CN" altLang="en-US" smtClean="0">
                <a:solidFill>
                  <a:schemeClr val="accent2"/>
                </a:solidFill>
              </a:rPr>
              <a:t> ∈</a:t>
            </a:r>
            <a:r>
              <a:rPr lang="zh-CN" altLang="en-US" smtClean="0">
                <a:solidFill>
                  <a:schemeClr val="accent2"/>
                </a:solidFill>
                <a:latin typeface="宋体" pitchFamily="2" charset="-122"/>
                <a:sym typeface="Symbol" pitchFamily="18" charset="2"/>
              </a:rPr>
              <a:t></a:t>
            </a:r>
          </a:p>
          <a:p>
            <a:pPr eaLnBrk="1" hangingPunct="1">
              <a:buFont typeface="Wingdings" pitchFamily="2" charset="2"/>
              <a:buNone/>
            </a:pPr>
            <a:r>
              <a:rPr lang="zh-CN" altLang="en-US" smtClean="0">
                <a:solidFill>
                  <a:schemeClr val="accent2"/>
                </a:solidFill>
              </a:rPr>
              <a:t>（</a:t>
            </a:r>
            <a:r>
              <a:rPr lang="en-US" altLang="zh-CN" smtClean="0">
                <a:solidFill>
                  <a:schemeClr val="accent2"/>
                </a:solidFill>
              </a:rPr>
              <a:t>3</a:t>
            </a:r>
            <a:r>
              <a:rPr lang="zh-CN" altLang="en-US" smtClean="0">
                <a:solidFill>
                  <a:schemeClr val="accent2"/>
                </a:solidFill>
              </a:rPr>
              <a:t>）</a:t>
            </a:r>
            <a:r>
              <a:rPr lang="zh-CN" altLang="en-US" smtClean="0">
                <a:solidFill>
                  <a:schemeClr val="accent2"/>
                </a:solidFill>
                <a:latin typeface="宋体" pitchFamily="2" charset="-122"/>
                <a:sym typeface="Symbol" pitchFamily="18" charset="2"/>
              </a:rPr>
              <a:t> </a:t>
            </a:r>
            <a:r>
              <a:rPr lang="zh-CN" altLang="en-US" smtClean="0">
                <a:solidFill>
                  <a:schemeClr val="accent2"/>
                </a:solidFill>
              </a:rPr>
              <a:t> </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 </a:t>
            </a:r>
          </a:p>
          <a:p>
            <a:pPr eaLnBrk="1" hangingPunct="1">
              <a:buFont typeface="Wingdings" pitchFamily="2" charset="2"/>
              <a:buNone/>
            </a:pPr>
            <a:r>
              <a:rPr lang="zh-CN" altLang="en-US" smtClean="0">
                <a:solidFill>
                  <a:schemeClr val="accent2"/>
                </a:solidFill>
              </a:rPr>
              <a:t>（</a:t>
            </a:r>
            <a:r>
              <a:rPr lang="en-US" altLang="zh-CN" smtClean="0">
                <a:solidFill>
                  <a:schemeClr val="accent2"/>
                </a:solidFill>
              </a:rPr>
              <a:t>4</a:t>
            </a:r>
            <a:r>
              <a:rPr lang="zh-CN" altLang="en-US" smtClean="0">
                <a:solidFill>
                  <a:schemeClr val="accent2"/>
                </a:solidFill>
              </a:rPr>
              <a:t>）</a:t>
            </a:r>
            <a:r>
              <a:rPr lang="zh-CN" altLang="en-US" smtClean="0">
                <a:solidFill>
                  <a:schemeClr val="accent2"/>
                </a:solidFill>
                <a:latin typeface="宋体" pitchFamily="2" charset="-122"/>
                <a:sym typeface="Symbol" pitchFamily="18" charset="2"/>
              </a:rPr>
              <a:t></a:t>
            </a:r>
            <a:r>
              <a:rPr lang="zh-CN" altLang="en-US" smtClean="0">
                <a:solidFill>
                  <a:schemeClr val="accent2"/>
                </a:solidFill>
              </a:rPr>
              <a:t>  ∈</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p>
          <a:p>
            <a:pPr eaLnBrk="1" hangingPunct="1">
              <a:buFont typeface="Wingdings" pitchFamily="2" charset="2"/>
              <a:buNone/>
            </a:pPr>
            <a:endParaRPr lang="en-US" altLang="zh-CN" smtClean="0">
              <a:solidFill>
                <a:schemeClr val="accent2"/>
              </a:solidFill>
            </a:endParaRPr>
          </a:p>
          <a:p>
            <a:pPr eaLnBrk="1" hangingPunct="1">
              <a:buFont typeface="Wingdings" pitchFamily="2" charset="2"/>
              <a:buNone/>
            </a:pPr>
            <a:r>
              <a:rPr lang="zh-CN" altLang="en-US" smtClean="0"/>
              <a:t>含有</a:t>
            </a:r>
            <a:r>
              <a:rPr lang="en-US" altLang="zh-CN" smtClean="0"/>
              <a:t>n</a:t>
            </a:r>
            <a:r>
              <a:rPr lang="zh-CN" altLang="en-US" smtClean="0"/>
              <a:t>个元素的集合简称</a:t>
            </a:r>
            <a:r>
              <a:rPr lang="en-US" altLang="zh-CN" smtClean="0"/>
              <a:t>n</a:t>
            </a:r>
            <a:r>
              <a:rPr lang="zh-CN" altLang="en-US" smtClean="0"/>
              <a:t>元集，它的含有</a:t>
            </a:r>
            <a:r>
              <a:rPr lang="en-US" altLang="zh-CN" smtClean="0"/>
              <a:t>m</a:t>
            </a:r>
            <a:r>
              <a:rPr lang="zh-CN" altLang="en-US" smtClean="0"/>
              <a:t>个（</a:t>
            </a:r>
            <a:r>
              <a:rPr lang="en-US" altLang="zh-CN" smtClean="0"/>
              <a:t>m≤n</a:t>
            </a:r>
            <a:r>
              <a:rPr lang="zh-CN" altLang="en-US" smtClean="0"/>
              <a:t>）元素的子集称为它的</a:t>
            </a:r>
            <a:r>
              <a:rPr lang="en-US" altLang="zh-CN" i="1" smtClean="0">
                <a:solidFill>
                  <a:srgbClr val="FF0000"/>
                </a:solidFill>
              </a:rPr>
              <a:t>m</a:t>
            </a:r>
            <a:r>
              <a:rPr lang="zh-CN" altLang="en-US" i="1" smtClean="0">
                <a:solidFill>
                  <a:srgbClr val="FF0000"/>
                </a:solidFill>
              </a:rPr>
              <a:t>元子集</a:t>
            </a:r>
            <a:r>
              <a:rPr lang="zh-CN" altLang="en-US" b="0" smtClean="0"/>
              <a:t>。</a:t>
            </a:r>
          </a:p>
        </p:txBody>
      </p:sp>
      <p:sp>
        <p:nvSpPr>
          <p:cNvPr id="19459" name="Rectangle 16"/>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7" name="Rectangle 1027"/>
          <p:cNvSpPr>
            <a:spLocks noGrp="1" noChangeArrowheads="1"/>
          </p:cNvSpPr>
          <p:nvPr>
            <p:ph type="body" idx="1"/>
          </p:nvPr>
        </p:nvSpPr>
        <p:spPr>
          <a:xfrm>
            <a:off x="971550" y="1412875"/>
            <a:ext cx="7772400" cy="5867400"/>
          </a:xfrm>
        </p:spPr>
        <p:txBody>
          <a:bodyPr/>
          <a:lstStyle/>
          <a:p>
            <a:pPr eaLnBrk="1" hangingPunct="1">
              <a:buFont typeface="Wingdings" pitchFamily="2" charset="2"/>
              <a:buNone/>
            </a:pPr>
            <a:r>
              <a:rPr lang="zh-CN" altLang="en-US" smtClean="0"/>
              <a:t>例：</a:t>
            </a:r>
            <a:r>
              <a:rPr lang="en-US" altLang="zh-CN" smtClean="0"/>
              <a:t>A={a,b,c},</a:t>
            </a:r>
            <a:r>
              <a:rPr lang="zh-CN" altLang="en-US" smtClean="0"/>
              <a:t>求</a:t>
            </a:r>
            <a:r>
              <a:rPr lang="en-US" altLang="zh-CN" smtClean="0"/>
              <a:t>A</a:t>
            </a:r>
            <a:r>
              <a:rPr lang="zh-CN" altLang="en-US" smtClean="0"/>
              <a:t>的全部子集</a:t>
            </a:r>
          </a:p>
          <a:p>
            <a:pPr eaLnBrk="1" hangingPunct="1">
              <a:buFont typeface="Wingdings" pitchFamily="2" charset="2"/>
              <a:buNone/>
            </a:pPr>
            <a:r>
              <a:rPr lang="zh-CN" altLang="en-US" smtClean="0">
                <a:solidFill>
                  <a:srgbClr val="FF0000"/>
                </a:solidFill>
              </a:rPr>
              <a:t>解：</a:t>
            </a:r>
            <a:r>
              <a:rPr lang="zh-CN" altLang="en-US" smtClean="0">
                <a:solidFill>
                  <a:schemeClr val="accent2"/>
                </a:solidFill>
              </a:rPr>
              <a:t>将</a:t>
            </a:r>
            <a:r>
              <a:rPr lang="en-US" altLang="zh-CN" smtClean="0">
                <a:solidFill>
                  <a:schemeClr val="accent2"/>
                </a:solidFill>
              </a:rPr>
              <a:t>A</a:t>
            </a:r>
            <a:r>
              <a:rPr lang="zh-CN" altLang="en-US" smtClean="0">
                <a:solidFill>
                  <a:schemeClr val="accent2"/>
                </a:solidFill>
              </a:rPr>
              <a:t>的子集从小到大分类：</a:t>
            </a:r>
          </a:p>
          <a:p>
            <a:pPr eaLnBrk="1" hangingPunct="1">
              <a:buFont typeface="Wingdings" pitchFamily="2" charset="2"/>
              <a:buNone/>
            </a:pPr>
            <a:r>
              <a:rPr lang="en-US" altLang="zh-CN" smtClean="0">
                <a:solidFill>
                  <a:schemeClr val="accent2"/>
                </a:solidFill>
              </a:rPr>
              <a:t>0</a:t>
            </a:r>
            <a:r>
              <a:rPr lang="zh-CN" altLang="en-US" smtClean="0">
                <a:solidFill>
                  <a:schemeClr val="accent2"/>
                </a:solidFill>
              </a:rPr>
              <a:t>元子集：只有一个空集。</a:t>
            </a:r>
          </a:p>
          <a:p>
            <a:pPr eaLnBrk="1" hangingPunct="1">
              <a:buFont typeface="Wingdings" pitchFamily="2" charset="2"/>
              <a:buNone/>
            </a:pPr>
            <a:r>
              <a:rPr lang="en-US" altLang="zh-CN" smtClean="0">
                <a:solidFill>
                  <a:schemeClr val="accent2"/>
                </a:solidFill>
              </a:rPr>
              <a:t>1</a:t>
            </a:r>
            <a:r>
              <a:rPr lang="zh-CN" altLang="en-US" smtClean="0">
                <a:solidFill>
                  <a:schemeClr val="accent2"/>
                </a:solidFill>
              </a:rPr>
              <a:t>元子集：有</a:t>
            </a:r>
            <a:r>
              <a:rPr lang="en-US" altLang="zh-CN" smtClean="0">
                <a:solidFill>
                  <a:schemeClr val="accent2"/>
                </a:solidFill>
              </a:rPr>
              <a:t>3</a:t>
            </a:r>
            <a:r>
              <a:rPr lang="zh-CN" altLang="en-US" smtClean="0">
                <a:solidFill>
                  <a:schemeClr val="accent2"/>
                </a:solidFill>
              </a:rPr>
              <a:t>个</a:t>
            </a:r>
            <a:r>
              <a:rPr lang="en-US" altLang="zh-CN" smtClean="0">
                <a:solidFill>
                  <a:schemeClr val="accent2"/>
                </a:solidFill>
              </a:rPr>
              <a:t>{a},{b},{c}</a:t>
            </a:r>
            <a:r>
              <a:rPr lang="zh-CN" altLang="en-US" smtClean="0">
                <a:solidFill>
                  <a:schemeClr val="accent2"/>
                </a:solidFill>
              </a:rPr>
              <a:t>。</a:t>
            </a:r>
          </a:p>
          <a:p>
            <a:pPr eaLnBrk="1" hangingPunct="1">
              <a:buFont typeface="Wingdings" pitchFamily="2" charset="2"/>
              <a:buNone/>
            </a:pPr>
            <a:r>
              <a:rPr lang="en-US" altLang="zh-CN" smtClean="0">
                <a:solidFill>
                  <a:schemeClr val="accent2"/>
                </a:solidFill>
              </a:rPr>
              <a:t>2</a:t>
            </a:r>
            <a:r>
              <a:rPr lang="zh-CN" altLang="en-US" smtClean="0">
                <a:solidFill>
                  <a:schemeClr val="accent2"/>
                </a:solidFill>
              </a:rPr>
              <a:t>元子集：有</a:t>
            </a:r>
            <a:r>
              <a:rPr lang="en-US" altLang="zh-CN" smtClean="0">
                <a:solidFill>
                  <a:schemeClr val="accent2"/>
                </a:solidFill>
              </a:rPr>
              <a:t>3</a:t>
            </a:r>
            <a:r>
              <a:rPr lang="zh-CN" altLang="en-US" smtClean="0">
                <a:solidFill>
                  <a:schemeClr val="accent2"/>
                </a:solidFill>
              </a:rPr>
              <a:t>个</a:t>
            </a:r>
            <a:r>
              <a:rPr lang="en-US" altLang="zh-CN" smtClean="0">
                <a:solidFill>
                  <a:schemeClr val="accent2"/>
                </a:solidFill>
              </a:rPr>
              <a:t>{a,b},{a,c},{b,c}</a:t>
            </a:r>
            <a:r>
              <a:rPr lang="zh-CN" altLang="en-US" smtClean="0">
                <a:solidFill>
                  <a:schemeClr val="accent2"/>
                </a:solidFill>
              </a:rPr>
              <a:t>。</a:t>
            </a:r>
          </a:p>
          <a:p>
            <a:pPr eaLnBrk="1" hangingPunct="1">
              <a:buFont typeface="Wingdings" pitchFamily="2" charset="2"/>
              <a:buNone/>
            </a:pPr>
            <a:r>
              <a:rPr lang="en-US" altLang="zh-CN" smtClean="0">
                <a:solidFill>
                  <a:schemeClr val="accent2"/>
                </a:solidFill>
              </a:rPr>
              <a:t>3</a:t>
            </a:r>
            <a:r>
              <a:rPr lang="zh-CN" altLang="en-US" smtClean="0">
                <a:solidFill>
                  <a:schemeClr val="accent2"/>
                </a:solidFill>
              </a:rPr>
              <a:t>元子集：有</a:t>
            </a:r>
            <a:r>
              <a:rPr lang="en-US" altLang="zh-CN" smtClean="0">
                <a:solidFill>
                  <a:schemeClr val="accent2"/>
                </a:solidFill>
              </a:rPr>
              <a:t>1</a:t>
            </a:r>
            <a:r>
              <a:rPr lang="zh-CN" altLang="en-US" smtClean="0">
                <a:solidFill>
                  <a:schemeClr val="accent2"/>
                </a:solidFill>
              </a:rPr>
              <a:t>个</a:t>
            </a:r>
            <a:r>
              <a:rPr lang="en-US" altLang="zh-CN" smtClean="0">
                <a:solidFill>
                  <a:schemeClr val="accent2"/>
                </a:solidFill>
              </a:rPr>
              <a:t>A</a:t>
            </a:r>
            <a:r>
              <a:rPr lang="zh-CN" altLang="en-US" smtClean="0">
                <a:solidFill>
                  <a:schemeClr val="accent2"/>
                </a:solidFill>
              </a:rPr>
              <a:t>本身。</a:t>
            </a:r>
          </a:p>
          <a:p>
            <a:pPr eaLnBrk="1" hangingPunct="1">
              <a:buFont typeface="Wingdings" pitchFamily="2" charset="2"/>
              <a:buNone/>
            </a:pPr>
            <a:r>
              <a:rPr lang="en-US" altLang="zh-CN" smtClean="0">
                <a:solidFill>
                  <a:schemeClr val="accent2"/>
                </a:solidFill>
              </a:rPr>
              <a:t>A</a:t>
            </a:r>
            <a:r>
              <a:rPr lang="zh-CN" altLang="en-US" smtClean="0">
                <a:solidFill>
                  <a:schemeClr val="accent2"/>
                </a:solidFill>
              </a:rPr>
              <a:t>共有</a:t>
            </a:r>
            <a:r>
              <a:rPr lang="en-US" altLang="zh-CN" smtClean="0">
                <a:solidFill>
                  <a:schemeClr val="accent2"/>
                </a:solidFill>
              </a:rPr>
              <a:t>8</a:t>
            </a:r>
            <a:r>
              <a:rPr lang="zh-CN" altLang="en-US" smtClean="0">
                <a:solidFill>
                  <a:schemeClr val="accent2"/>
                </a:solidFill>
              </a:rPr>
              <a:t>个子集，分别为</a:t>
            </a:r>
            <a:r>
              <a:rPr lang="zh-CN" altLang="en-US" smtClean="0">
                <a:solidFill>
                  <a:schemeClr val="accent2"/>
                </a:solidFill>
                <a:latin typeface="宋体" pitchFamily="2" charset="-122"/>
                <a:sym typeface="Symbol" pitchFamily="18" charset="2"/>
              </a:rPr>
              <a:t></a:t>
            </a:r>
            <a:r>
              <a:rPr lang="en-US" altLang="zh-CN" smtClean="0">
                <a:solidFill>
                  <a:schemeClr val="accent2"/>
                </a:solidFill>
              </a:rPr>
              <a:t>,{a},{b},{c}, {a,b},{a,c}, {b,c},{a,b,c} </a:t>
            </a:r>
            <a:r>
              <a:rPr lang="zh-CN" altLang="en-US" smtClean="0">
                <a:solidFill>
                  <a:schemeClr val="accent2"/>
                </a:solidFill>
              </a:rPr>
              <a:t>。</a:t>
            </a:r>
          </a:p>
          <a:p>
            <a:pPr eaLnBrk="1" hangingPunct="1">
              <a:buFont typeface="Wingdings" pitchFamily="2" charset="2"/>
              <a:buNone/>
            </a:pPr>
            <a:r>
              <a:rPr lang="zh-CN" altLang="en-US" smtClean="0"/>
              <a:t>所以一般</a:t>
            </a:r>
            <a:r>
              <a:rPr lang="en-US" altLang="zh-CN" smtClean="0"/>
              <a:t>n</a:t>
            </a:r>
            <a:r>
              <a:rPr lang="zh-CN" altLang="en-US" smtClean="0"/>
              <a:t>个元素的集合有</a:t>
            </a:r>
            <a:r>
              <a:rPr lang="en-US" altLang="zh-CN" smtClean="0">
                <a:solidFill>
                  <a:srgbClr val="FF0000"/>
                </a:solidFill>
              </a:rPr>
              <a:t>2</a:t>
            </a:r>
            <a:r>
              <a:rPr lang="en-US" altLang="zh-CN" baseline="30000" smtClean="0">
                <a:solidFill>
                  <a:srgbClr val="FF0000"/>
                </a:solidFill>
              </a:rPr>
              <a:t>n</a:t>
            </a:r>
            <a:r>
              <a:rPr lang="zh-CN" altLang="en-US" smtClean="0"/>
              <a:t>个不同的子集合</a:t>
            </a:r>
          </a:p>
        </p:txBody>
      </p:sp>
      <p:sp>
        <p:nvSpPr>
          <p:cNvPr id="20483" name="Rectangle 1029"/>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9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9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3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type="body" idx="1"/>
          </p:nvPr>
        </p:nvSpPr>
        <p:spPr>
          <a:xfrm>
            <a:off x="827088" y="1412875"/>
            <a:ext cx="7772400" cy="5791200"/>
          </a:xfrm>
        </p:spPr>
        <p:txBody>
          <a:bodyPr/>
          <a:lstStyle/>
          <a:p>
            <a:pPr eaLnBrk="1" hangingPunct="1">
              <a:buFont typeface="Wingdings" pitchFamily="2" charset="2"/>
              <a:buNone/>
            </a:pPr>
            <a:r>
              <a:rPr lang="zh-CN" altLang="en-US" i="1" smtClean="0">
                <a:solidFill>
                  <a:srgbClr val="FF0000"/>
                </a:solidFill>
              </a:rPr>
              <a:t>幂集合</a:t>
            </a:r>
          </a:p>
          <a:p>
            <a:pPr eaLnBrk="1" hangingPunct="1">
              <a:buFont typeface="Wingdings" pitchFamily="2" charset="2"/>
              <a:buNone/>
            </a:pPr>
            <a:r>
              <a:rPr lang="zh-CN" altLang="en-US" smtClean="0"/>
              <a:t>定义：</a:t>
            </a:r>
            <a:r>
              <a:rPr lang="zh-CN" altLang="en-US" smtClean="0">
                <a:latin typeface="宋体" pitchFamily="2" charset="-122"/>
              </a:rPr>
              <a:t>由集合</a:t>
            </a:r>
            <a:r>
              <a:rPr lang="en-US" altLang="zh-CN" smtClean="0">
                <a:cs typeface="Times New Roman" pitchFamily="18" charset="0"/>
              </a:rPr>
              <a:t>A</a:t>
            </a:r>
            <a:r>
              <a:rPr lang="zh-CN" altLang="en-US" smtClean="0">
                <a:latin typeface="宋体" pitchFamily="2" charset="-122"/>
              </a:rPr>
              <a:t>的所有子集（包括空集及</a:t>
            </a:r>
            <a:r>
              <a:rPr lang="en-US" altLang="zh-CN" smtClean="0">
                <a:cs typeface="Times New Roman" pitchFamily="18" charset="0"/>
              </a:rPr>
              <a:t>A</a:t>
            </a:r>
            <a:r>
              <a:rPr lang="zh-CN" altLang="en-US" smtClean="0">
                <a:latin typeface="宋体" pitchFamily="2" charset="-122"/>
              </a:rPr>
              <a:t>本身）所组成的集合叫做</a:t>
            </a:r>
            <a:r>
              <a:rPr lang="en-US" altLang="zh-CN" smtClean="0">
                <a:cs typeface="Times New Roman" pitchFamily="18" charset="0"/>
              </a:rPr>
              <a:t>A</a:t>
            </a:r>
            <a:r>
              <a:rPr lang="zh-CN" altLang="en-US" smtClean="0">
                <a:latin typeface="宋体" pitchFamily="2" charset="-122"/>
              </a:rPr>
              <a:t>的幂集，记以 </a:t>
            </a:r>
            <a:r>
              <a:rPr lang="en-US" altLang="zh-CN" smtClean="0"/>
              <a:t>P(A)</a:t>
            </a:r>
            <a:r>
              <a:rPr lang="en-US" altLang="zh-CN" smtClean="0">
                <a:latin typeface="宋体" pitchFamily="2" charset="-122"/>
              </a:rPr>
              <a:t>,</a:t>
            </a:r>
            <a:r>
              <a:rPr lang="zh-CN" altLang="en-US" smtClean="0">
                <a:latin typeface="宋体" pitchFamily="2" charset="-122"/>
              </a:rPr>
              <a:t>即 </a:t>
            </a:r>
          </a:p>
          <a:p>
            <a:pPr eaLnBrk="1" hangingPunct="1">
              <a:buFont typeface="Wingdings" pitchFamily="2" charset="2"/>
              <a:buNone/>
            </a:pPr>
            <a:r>
              <a:rPr lang="zh-CN" altLang="en-US" smtClean="0">
                <a:solidFill>
                  <a:schemeClr val="accent2"/>
                </a:solidFill>
              </a:rPr>
              <a:t>                          </a:t>
            </a:r>
            <a:r>
              <a:rPr lang="en-US" altLang="zh-CN" smtClean="0">
                <a:solidFill>
                  <a:schemeClr val="accent2"/>
                </a:solidFill>
              </a:rPr>
              <a:t>P(A) ={B|B</a:t>
            </a:r>
            <a:r>
              <a:rPr lang="en-US" altLang="zh-CN" smtClean="0">
                <a:solidFill>
                  <a:schemeClr val="accent2"/>
                </a:solidFill>
                <a:sym typeface="Symbol" pitchFamily="18" charset="2"/>
              </a:rPr>
              <a:t></a:t>
            </a:r>
            <a:r>
              <a:rPr lang="en-US" altLang="zh-CN" smtClean="0">
                <a:solidFill>
                  <a:schemeClr val="accent2"/>
                </a:solidFill>
              </a:rPr>
              <a:t>A}</a:t>
            </a:r>
            <a:endParaRPr lang="zh-CN" altLang="en-US" smtClean="0">
              <a:solidFill>
                <a:schemeClr val="accent2"/>
              </a:solidFill>
            </a:endParaRPr>
          </a:p>
          <a:p>
            <a:pPr eaLnBrk="1" hangingPunct="1">
              <a:buFont typeface="Wingdings" pitchFamily="2" charset="2"/>
              <a:buNone/>
            </a:pPr>
            <a:r>
              <a:rPr lang="zh-CN" altLang="en-US" i="1" smtClean="0">
                <a:solidFill>
                  <a:srgbClr val="FF0000"/>
                </a:solidFill>
                <a:latin typeface="宋体" pitchFamily="2" charset="-122"/>
              </a:rPr>
              <a:t>一个给定集合的幂集是唯一的</a:t>
            </a:r>
          </a:p>
          <a:p>
            <a:pPr eaLnBrk="1" hangingPunct="1">
              <a:buFont typeface="Wingdings" pitchFamily="2" charset="2"/>
              <a:buNone/>
            </a:pPr>
            <a:r>
              <a:rPr lang="zh-CN" altLang="en-US" smtClean="0"/>
              <a:t>例</a:t>
            </a:r>
            <a:r>
              <a:rPr lang="en-US" altLang="zh-CN" smtClean="0">
                <a:sym typeface="Wingdings" pitchFamily="2" charset="2"/>
              </a:rPr>
              <a:t>:(a)</a:t>
            </a:r>
            <a:r>
              <a:rPr lang="zh-CN" altLang="en-US" smtClean="0">
                <a:sym typeface="Wingdings" pitchFamily="2" charset="2"/>
              </a:rPr>
              <a:t>如果</a:t>
            </a:r>
            <a:r>
              <a:rPr lang="en-US" altLang="zh-CN" smtClean="0">
                <a:sym typeface="Wingdings" pitchFamily="2" charset="2"/>
              </a:rPr>
              <a:t>A=</a:t>
            </a:r>
            <a:r>
              <a:rPr lang="en-US" altLang="zh-CN" smtClean="0">
                <a:sym typeface="Symbol" pitchFamily="18" charset="2"/>
              </a:rPr>
              <a:t></a:t>
            </a:r>
            <a:r>
              <a:rPr lang="en-US" altLang="zh-CN" smtClean="0">
                <a:sym typeface="Wingdings" pitchFamily="2" charset="2"/>
              </a:rPr>
              <a:t>, </a:t>
            </a:r>
            <a:r>
              <a:rPr lang="zh-CN" altLang="en-US" smtClean="0">
                <a:sym typeface="Wingdings" pitchFamily="2" charset="2"/>
              </a:rPr>
              <a:t>那么 </a:t>
            </a:r>
          </a:p>
          <a:p>
            <a:pPr eaLnBrk="1" hangingPunct="1">
              <a:buFont typeface="Wingdings" pitchFamily="2" charset="2"/>
              <a:buNone/>
            </a:pPr>
            <a:r>
              <a:rPr lang="en-US" altLang="zh-CN" smtClean="0">
                <a:solidFill>
                  <a:schemeClr val="accent2"/>
                </a:solidFill>
                <a:sym typeface="Wingdings" pitchFamily="2" charset="2"/>
              </a:rPr>
              <a:t>                            P(A) = {</a:t>
            </a:r>
            <a:r>
              <a:rPr lang="en-US" altLang="zh-CN" smtClean="0">
                <a:solidFill>
                  <a:schemeClr val="accent2"/>
                </a:solidFill>
                <a:sym typeface="Symbol" pitchFamily="18" charset="2"/>
              </a:rPr>
              <a:t></a:t>
            </a:r>
            <a:r>
              <a:rPr lang="en-US" altLang="zh-CN" smtClean="0">
                <a:solidFill>
                  <a:schemeClr val="accent2"/>
                </a:solidFill>
                <a:sym typeface="Wingdings" pitchFamily="2" charset="2"/>
              </a:rPr>
              <a:t>}</a:t>
            </a:r>
            <a:endParaRPr lang="zh-CN" altLang="en-US" smtClean="0">
              <a:solidFill>
                <a:schemeClr val="accent2"/>
              </a:solidFill>
              <a:sym typeface="Wingdings" pitchFamily="2" charset="2"/>
            </a:endParaRPr>
          </a:p>
          <a:p>
            <a:pPr eaLnBrk="1" hangingPunct="1">
              <a:buFont typeface="Wingdings" pitchFamily="2" charset="2"/>
              <a:buNone/>
            </a:pPr>
            <a:r>
              <a:rPr lang="zh-CN" altLang="en-US" smtClean="0">
                <a:sym typeface="Wingdings" pitchFamily="2" charset="2"/>
              </a:rPr>
              <a:t>  （</a:t>
            </a:r>
            <a:r>
              <a:rPr lang="en-US" altLang="zh-CN" smtClean="0">
                <a:sym typeface="Wingdings" pitchFamily="2" charset="2"/>
              </a:rPr>
              <a:t>b</a:t>
            </a:r>
            <a:r>
              <a:rPr lang="zh-CN" altLang="en-US" smtClean="0">
                <a:sym typeface="Wingdings" pitchFamily="2" charset="2"/>
              </a:rPr>
              <a:t>）如果</a:t>
            </a:r>
            <a:r>
              <a:rPr lang="en-US" altLang="zh-CN" smtClean="0">
                <a:sym typeface="Wingdings" pitchFamily="2" charset="2"/>
              </a:rPr>
              <a:t>A={a,b}, </a:t>
            </a:r>
            <a:r>
              <a:rPr lang="zh-CN" altLang="en-US" smtClean="0">
                <a:sym typeface="Wingdings" pitchFamily="2" charset="2"/>
              </a:rPr>
              <a:t>那么      </a:t>
            </a:r>
          </a:p>
          <a:p>
            <a:pPr eaLnBrk="1" hangingPunct="1">
              <a:buFont typeface="Wingdings" pitchFamily="2" charset="2"/>
              <a:buNone/>
            </a:pPr>
            <a:r>
              <a:rPr lang="zh-CN" altLang="en-US" smtClean="0">
                <a:solidFill>
                  <a:schemeClr val="accent2"/>
                </a:solidFill>
                <a:sym typeface="Wingdings" pitchFamily="2" charset="2"/>
              </a:rPr>
              <a:t>                      </a:t>
            </a:r>
            <a:r>
              <a:rPr lang="en-US" altLang="zh-CN" smtClean="0">
                <a:solidFill>
                  <a:schemeClr val="accent2"/>
                </a:solidFill>
                <a:sym typeface="Wingdings" pitchFamily="2" charset="2"/>
              </a:rPr>
              <a:t>P(A) = {</a:t>
            </a:r>
            <a:r>
              <a:rPr lang="en-US" altLang="zh-CN" smtClean="0">
                <a:solidFill>
                  <a:schemeClr val="accent2"/>
                </a:solidFill>
                <a:sym typeface="Symbol" pitchFamily="18" charset="2"/>
              </a:rPr>
              <a:t></a:t>
            </a:r>
            <a:r>
              <a:rPr lang="en-US" altLang="zh-CN" smtClean="0">
                <a:solidFill>
                  <a:schemeClr val="accent2"/>
                </a:solidFill>
                <a:sym typeface="Wingdings" pitchFamily="2" charset="2"/>
              </a:rPr>
              <a:t>,{a},{b},{a,b}}</a:t>
            </a:r>
            <a:endParaRPr lang="zh-CN" altLang="en-US" smtClean="0">
              <a:solidFill>
                <a:schemeClr val="accent2"/>
              </a:solidFill>
              <a:sym typeface="Wingdings" pitchFamily="2" charset="2"/>
            </a:endParaRPr>
          </a:p>
          <a:p>
            <a:pPr eaLnBrk="1" hangingPunct="1">
              <a:buFont typeface="Wingdings" pitchFamily="2" charset="2"/>
              <a:buNone/>
            </a:pPr>
            <a:endParaRPr lang="en-US" altLang="zh-CN" b="0" smtClean="0">
              <a:solidFill>
                <a:schemeClr val="accent2"/>
              </a:solidFill>
            </a:endParaRPr>
          </a:p>
        </p:txBody>
      </p:sp>
      <p:sp>
        <p:nvSpPr>
          <p:cNvPr id="21507" name="Rectangle 10"/>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030">
                                            <p:txEl>
                                              <p:pRg st="2" end="2"/>
                                            </p:txEl>
                                          </p:spTgt>
                                        </p:tgtEl>
                                        <p:attrNameLst>
                                          <p:attrName>style.visibility</p:attrName>
                                        </p:attrNameLst>
                                      </p:cBhvr>
                                      <p:to>
                                        <p:strVal val="visible"/>
                                      </p:to>
                                    </p:set>
                                    <p:animEffect transition="in" filter="barn(inHorizontal)">
                                      <p:cBhvr>
                                        <p:cTn id="7" dur="500"/>
                                        <p:tgtEl>
                                          <p:spTgt spid="10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1030">
                                            <p:txEl>
                                              <p:pRg st="3" end="3"/>
                                            </p:txEl>
                                          </p:spTgt>
                                        </p:tgtEl>
                                        <p:attrNameLst>
                                          <p:attrName>style.visibility</p:attrName>
                                        </p:attrNameLst>
                                      </p:cBhvr>
                                      <p:to>
                                        <p:strVal val="visible"/>
                                      </p:to>
                                    </p:set>
                                    <p:animEffect transition="in" filter="fade">
                                      <p:cBhvr>
                                        <p:cTn id="12" dur="800" decel="100000"/>
                                        <p:tgtEl>
                                          <p:spTgt spid="1030">
                                            <p:txEl>
                                              <p:pRg st="3" end="3"/>
                                            </p:txEl>
                                          </p:spTgt>
                                        </p:tgtEl>
                                      </p:cBhvr>
                                    </p:animEffect>
                                    <p:anim calcmode="lin" valueType="num">
                                      <p:cBhvr>
                                        <p:cTn id="13" dur="800" decel="100000" fill="hold"/>
                                        <p:tgtEl>
                                          <p:spTgt spid="1030">
                                            <p:txEl>
                                              <p:pRg st="3" end="3"/>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1030">
                                            <p:txEl>
                                              <p:pRg st="3" end="3"/>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1030">
                                            <p:txEl>
                                              <p:pRg st="3" end="3"/>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030">
                                            <p:txEl>
                                              <p:pRg st="3" end="3"/>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030">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0">
                                            <p:txEl>
                                              <p:pRg st="4" end="4"/>
                                            </p:txEl>
                                          </p:spTgt>
                                        </p:tgtEl>
                                        <p:attrNameLst>
                                          <p:attrName>style.visibility</p:attrName>
                                        </p:attrNameLst>
                                      </p:cBhvr>
                                      <p:to>
                                        <p:strVal val="visible"/>
                                      </p:to>
                                    </p:set>
                                    <p:animEffect transition="in" filter="blinds(horizontal)">
                                      <p:cBhvr>
                                        <p:cTn id="22" dur="500"/>
                                        <p:tgtEl>
                                          <p:spTgt spid="10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030">
                                            <p:txEl>
                                              <p:pRg st="5" end="5"/>
                                            </p:txEl>
                                          </p:spTgt>
                                        </p:tgtEl>
                                        <p:attrNameLst>
                                          <p:attrName>style.visibility</p:attrName>
                                        </p:attrNameLst>
                                      </p:cBhvr>
                                      <p:to>
                                        <p:strVal val="visible"/>
                                      </p:to>
                                    </p:set>
                                    <p:animEffect transition="in" filter="barn(inHorizontal)">
                                      <p:cBhvr>
                                        <p:cTn id="27" dur="500"/>
                                        <p:tgtEl>
                                          <p:spTgt spid="10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30">
                                            <p:txEl>
                                              <p:pRg st="6" end="6"/>
                                            </p:txEl>
                                          </p:spTgt>
                                        </p:tgtEl>
                                        <p:attrNameLst>
                                          <p:attrName>style.visibility</p:attrName>
                                        </p:attrNameLst>
                                      </p:cBhvr>
                                      <p:to>
                                        <p:strVal val="visible"/>
                                      </p:to>
                                    </p:set>
                                    <p:animEffect transition="in" filter="blinds(horizontal)">
                                      <p:cBhvr>
                                        <p:cTn id="32" dur="500"/>
                                        <p:tgtEl>
                                          <p:spTgt spid="10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030">
                                            <p:txEl>
                                              <p:pRg st="7" end="7"/>
                                            </p:txEl>
                                          </p:spTgt>
                                        </p:tgtEl>
                                        <p:attrNameLst>
                                          <p:attrName>style.visibility</p:attrName>
                                        </p:attrNameLst>
                                      </p:cBhvr>
                                      <p:to>
                                        <p:strVal val="visible"/>
                                      </p:to>
                                    </p:set>
                                    <p:animEffect transition="in" filter="barn(inHorizontal)">
                                      <p:cBhvr>
                                        <p:cTn id="37" dur="500"/>
                                        <p:tgtEl>
                                          <p:spTgt spid="10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idx="1"/>
          </p:nvPr>
        </p:nvSpPr>
        <p:spPr>
          <a:xfrm>
            <a:off x="684213" y="1268413"/>
            <a:ext cx="8001000" cy="5791200"/>
          </a:xfrm>
        </p:spPr>
        <p:txBody>
          <a:bodyPr/>
          <a:lstStyle/>
          <a:p>
            <a:pPr eaLnBrk="1" hangingPunct="1">
              <a:buFont typeface="Wingdings" pitchFamily="2" charset="2"/>
              <a:buNone/>
            </a:pPr>
            <a:r>
              <a:rPr lang="zh-CN" altLang="en-US" smtClean="0"/>
              <a:t>设</a:t>
            </a:r>
            <a:r>
              <a:rPr lang="en-US" altLang="zh-CN" smtClean="0"/>
              <a:t>A</a:t>
            </a:r>
            <a:r>
              <a:rPr lang="zh-CN" altLang="en-US" smtClean="0"/>
              <a:t>为一个有限集，</a:t>
            </a:r>
            <a:r>
              <a:rPr lang="en-US" altLang="zh-CN" smtClean="0"/>
              <a:t>A</a:t>
            </a:r>
            <a:r>
              <a:rPr lang="zh-CN" altLang="en-US" smtClean="0"/>
              <a:t>的基数为</a:t>
            </a:r>
            <a:r>
              <a:rPr lang="en-US" altLang="zh-CN" smtClean="0"/>
              <a:t>|A|</a:t>
            </a:r>
            <a:r>
              <a:rPr lang="zh-CN" altLang="en-US" smtClean="0"/>
              <a:t>，则</a:t>
            </a:r>
            <a:r>
              <a:rPr lang="en-US" altLang="zh-CN" smtClean="0"/>
              <a:t>P(A)</a:t>
            </a:r>
            <a:r>
              <a:rPr lang="zh-CN" altLang="en-US" smtClean="0"/>
              <a:t>的基数</a:t>
            </a:r>
          </a:p>
          <a:p>
            <a:pPr algn="ctr" eaLnBrk="1" hangingPunct="1">
              <a:buFont typeface="Wingdings" pitchFamily="2" charset="2"/>
              <a:buNone/>
            </a:pPr>
            <a:r>
              <a:rPr lang="en-US" altLang="zh-CN" smtClean="0">
                <a:solidFill>
                  <a:srgbClr val="FF0000"/>
                </a:solidFill>
              </a:rPr>
              <a:t>|P(A)|=2</a:t>
            </a:r>
            <a:r>
              <a:rPr lang="en-US" altLang="zh-CN" baseline="30000" smtClean="0">
                <a:solidFill>
                  <a:srgbClr val="FF0000"/>
                </a:solidFill>
              </a:rPr>
              <a:t>|A|</a:t>
            </a:r>
            <a:endParaRPr lang="zh-CN" altLang="en-US" smtClean="0">
              <a:solidFill>
                <a:srgbClr val="FF0000"/>
              </a:solidFill>
            </a:endParaRPr>
          </a:p>
          <a:p>
            <a:pPr eaLnBrk="1" hangingPunct="1">
              <a:buFont typeface="Wingdings" pitchFamily="2" charset="2"/>
              <a:buNone/>
            </a:pPr>
            <a:endParaRPr lang="zh-CN" altLang="en-US" smtClean="0"/>
          </a:p>
          <a:p>
            <a:pPr eaLnBrk="1" hangingPunct="1">
              <a:buFont typeface="Wingdings" pitchFamily="2" charset="2"/>
              <a:buNone/>
            </a:pPr>
            <a:r>
              <a:rPr lang="zh-CN" altLang="en-US" smtClean="0"/>
              <a:t>例：</a:t>
            </a:r>
            <a:r>
              <a:rPr lang="en-US" altLang="zh-CN" smtClean="0"/>
              <a:t>A={</a:t>
            </a:r>
            <a:r>
              <a:rPr lang="en-US" altLang="zh-CN" sz="3200" smtClean="0">
                <a:latin typeface="宋体" pitchFamily="2" charset="-122"/>
                <a:sym typeface="Symbol" pitchFamily="18" charset="2"/>
              </a:rPr>
              <a:t></a:t>
            </a:r>
            <a:r>
              <a:rPr lang="en-US" altLang="zh-CN" smtClean="0"/>
              <a:t>}</a:t>
            </a:r>
            <a:r>
              <a:rPr lang="zh-CN" altLang="en-US" smtClean="0"/>
              <a:t>，那么 </a:t>
            </a:r>
          </a:p>
          <a:p>
            <a:pPr algn="ctr" eaLnBrk="1" hangingPunct="1">
              <a:buFont typeface="Wingdings" pitchFamily="2" charset="2"/>
              <a:buNone/>
            </a:pPr>
            <a:r>
              <a:rPr lang="en-US" altLang="zh-CN" smtClean="0">
                <a:solidFill>
                  <a:schemeClr val="accent2"/>
                </a:solidFill>
              </a:rPr>
              <a:t>  P(A) = {</a:t>
            </a:r>
            <a:r>
              <a:rPr lang="en-US" altLang="zh-CN" sz="3200" smtClean="0">
                <a:solidFill>
                  <a:schemeClr val="accent2"/>
                </a:solidFill>
                <a:latin typeface="宋体" pitchFamily="2" charset="-122"/>
                <a:sym typeface="Symbol" pitchFamily="18" charset="2"/>
              </a:rPr>
              <a:t>, </a:t>
            </a:r>
            <a:r>
              <a:rPr lang="en-US" altLang="zh-CN" smtClean="0">
                <a:solidFill>
                  <a:schemeClr val="accent2"/>
                </a:solidFill>
              </a:rPr>
              <a:t>{</a:t>
            </a:r>
            <a:r>
              <a:rPr lang="en-US" altLang="zh-CN" sz="3200" smtClean="0">
                <a:solidFill>
                  <a:schemeClr val="accent2"/>
                </a:solidFill>
                <a:latin typeface="宋体" pitchFamily="2" charset="-122"/>
                <a:sym typeface="Symbol" pitchFamily="18" charset="2"/>
              </a:rPr>
              <a:t></a:t>
            </a:r>
            <a:r>
              <a:rPr lang="en-US" altLang="zh-CN" smtClean="0">
                <a:solidFill>
                  <a:schemeClr val="accent2"/>
                </a:solidFill>
              </a:rPr>
              <a:t>}}</a:t>
            </a:r>
          </a:p>
        </p:txBody>
      </p:sp>
      <p:sp>
        <p:nvSpPr>
          <p:cNvPr id="22531" name="Rectangle 8"/>
          <p:cNvSpPr>
            <a:spLocks noGrp="1" noChangeArrowheads="1"/>
          </p:cNvSpPr>
          <p:nvPr>
            <p:ph type="title"/>
          </p:nvPr>
        </p:nvSpPr>
        <p:spPr>
          <a:xfrm>
            <a:off x="611188" y="333375"/>
            <a:ext cx="7772400" cy="577850"/>
          </a:xfrm>
          <a:noFill/>
        </p:spPr>
        <p:txBody>
          <a:bodyPr/>
          <a:lstStyle/>
          <a:p>
            <a:pPr eaLnBrk="1" hangingPunct="1"/>
            <a:r>
              <a:rPr lang="en-US" altLang="zh-CN" smtClean="0"/>
              <a:t>6.1 </a:t>
            </a:r>
            <a:r>
              <a:rPr lang="zh-CN" altLang="en-US" smtClean="0"/>
              <a:t>集合的基本概念</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3">
                                            <p:txEl>
                                              <p:pRg st="3" end="3"/>
                                            </p:txEl>
                                          </p:spTgt>
                                        </p:tgtEl>
                                        <p:attrNameLst>
                                          <p:attrName>style.visibility</p:attrName>
                                        </p:attrNameLst>
                                      </p:cBhvr>
                                      <p:to>
                                        <p:strVal val="visible"/>
                                      </p:to>
                                    </p:set>
                                    <p:animEffect transition="in" filter="blinds(horizontal)">
                                      <p:cBhvr>
                                        <p:cTn id="7" dur="500"/>
                                        <p:tgtEl>
                                          <p:spTgt spid="205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nodeType="clickEffect">
                                  <p:stCondLst>
                                    <p:cond delay="0"/>
                                  </p:stCondLst>
                                  <p:childTnLst>
                                    <p:set>
                                      <p:cBhvr>
                                        <p:cTn id="11" dur="1" fill="hold">
                                          <p:stCondLst>
                                            <p:cond delay="0"/>
                                          </p:stCondLst>
                                        </p:cTn>
                                        <p:tgtEl>
                                          <p:spTgt spid="2053">
                                            <p:txEl>
                                              <p:pRg st="4" end="4"/>
                                            </p:txEl>
                                          </p:spTgt>
                                        </p:tgtEl>
                                        <p:attrNameLst>
                                          <p:attrName>style.visibility</p:attrName>
                                        </p:attrNameLst>
                                      </p:cBhvr>
                                      <p:to>
                                        <p:strVal val="visible"/>
                                      </p:to>
                                    </p:set>
                                    <p:anim from="(-#ppt_w/2)" to="(#ppt_x)" calcmode="lin" valueType="num">
                                      <p:cBhvr>
                                        <p:cTn id="12" dur="600" fill="hold">
                                          <p:stCondLst>
                                            <p:cond delay="0"/>
                                          </p:stCondLst>
                                        </p:cTn>
                                        <p:tgtEl>
                                          <p:spTgt spid="2053">
                                            <p:txEl>
                                              <p:pRg st="4" end="4"/>
                                            </p:txEl>
                                          </p:spTgt>
                                        </p:tgtEl>
                                        <p:attrNameLst>
                                          <p:attrName>ppt_x</p:attrName>
                                        </p:attrNameLst>
                                      </p:cBhvr>
                                    </p:anim>
                                    <p:anim from="0" to="-1.0" calcmode="lin" valueType="num">
                                      <p:cBhvr>
                                        <p:cTn id="13" dur="200" decel="50000" autoRev="1" fill="hold">
                                          <p:stCondLst>
                                            <p:cond delay="600"/>
                                          </p:stCondLst>
                                        </p:cTn>
                                        <p:tgtEl>
                                          <p:spTgt spid="2053">
                                            <p:txEl>
                                              <p:pRg st="4" end="4"/>
                                            </p:txEl>
                                          </p:spTgt>
                                        </p:tgtEl>
                                        <p:attrNameLst>
                                          <p:attrName>xshear</p:attrName>
                                        </p:attrNameLst>
                                      </p:cBhvr>
                                    </p:anim>
                                    <p:animScale>
                                      <p:cBhvr>
                                        <p:cTn id="14" dur="200" decel="100000" autoRev="1" fill="hold">
                                          <p:stCondLst>
                                            <p:cond delay="600"/>
                                          </p:stCondLst>
                                        </p:cTn>
                                        <p:tgtEl>
                                          <p:spTgt spid="2053">
                                            <p:txEl>
                                              <p:pRg st="4" end="4"/>
                                            </p:txEl>
                                          </p:spTgt>
                                        </p:tgtEl>
                                      </p:cBhvr>
                                      <p:from x="100000" y="100000"/>
                                      <p:to x="80000" y="100000"/>
                                    </p:animScale>
                                    <p:anim by="(#ppt_h/3+#ppt_w*0.1)" calcmode="lin" valueType="num">
                                      <p:cBhvr additive="sum">
                                        <p:cTn id="15" dur="200" decel="100000" autoRev="1" fill="hold">
                                          <p:stCondLst>
                                            <p:cond delay="600"/>
                                          </p:stCondLst>
                                        </p:cTn>
                                        <p:tgtEl>
                                          <p:spTgt spid="205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en-US" smtClean="0"/>
          </a:p>
        </p:txBody>
      </p:sp>
      <p:sp>
        <p:nvSpPr>
          <p:cNvPr id="23555" name="Rectangle 3"/>
          <p:cNvSpPr>
            <a:spLocks noGrp="1" noChangeArrowheads="1"/>
          </p:cNvSpPr>
          <p:nvPr>
            <p:ph type="body" idx="1"/>
          </p:nvPr>
        </p:nvSpPr>
        <p:spPr>
          <a:xfrm>
            <a:off x="685800" y="1341438"/>
            <a:ext cx="8278813" cy="4895850"/>
          </a:xfrm>
        </p:spPr>
        <p:txBody>
          <a:bodyPr/>
          <a:lstStyle/>
          <a:p>
            <a:pPr eaLnBrk="1" hangingPunct="1">
              <a:buFont typeface="Wingdings" pitchFamily="2" charset="2"/>
              <a:buNone/>
            </a:pPr>
            <a:r>
              <a:rPr lang="zh-CN" altLang="en-US" sz="3800" smtClean="0">
                <a:latin typeface="Verdana" pitchFamily="34" charset="0"/>
              </a:rPr>
              <a:t> </a:t>
            </a:r>
          </a:p>
          <a:p>
            <a:pPr eaLnBrk="1" hangingPunct="1">
              <a:buFont typeface="Wingdings" pitchFamily="2" charset="2"/>
              <a:buNone/>
            </a:pPr>
            <a:endParaRPr lang="zh-CN" altLang="en-US" sz="3800" smtClean="0">
              <a:latin typeface="Verdana" pitchFamily="34" charset="0"/>
            </a:endParaRPr>
          </a:p>
          <a:p>
            <a:pPr eaLnBrk="1" hangingPunct="1">
              <a:buFont typeface="Wingdings" pitchFamily="2" charset="2"/>
              <a:buNone/>
            </a:pPr>
            <a:r>
              <a:rPr lang="zh-CN" altLang="en-US" sz="3800" smtClean="0">
                <a:latin typeface="Verdana" pitchFamily="34" charset="0"/>
              </a:rPr>
              <a:t>    第二节：集合的运算与集合恒等式</a:t>
            </a:r>
          </a:p>
          <a:p>
            <a:pPr>
              <a:buFont typeface="Wingdings" pitchFamily="2" charset="2"/>
              <a:buNone/>
            </a:pPr>
            <a:endParaRPr lang="zh-CN" altLang="en-US" smtClean="0"/>
          </a:p>
        </p:txBody>
      </p:sp>
      <p:pic>
        <p:nvPicPr>
          <p:cNvPr id="23556" name="Picture 21" descr="images"/>
          <p:cNvPicPr>
            <a:picLocks noChangeAspect="1" noChangeArrowheads="1"/>
          </p:cNvPicPr>
          <p:nvPr/>
        </p:nvPicPr>
        <p:blipFill>
          <a:blip r:embed="rId2" cstate="print"/>
          <a:srcRect/>
          <a:stretch>
            <a:fillRect/>
          </a:stretch>
        </p:blipFill>
        <p:spPr bwMode="auto">
          <a:xfrm>
            <a:off x="401638" y="2708275"/>
            <a:ext cx="714375" cy="719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19200" y="228600"/>
            <a:ext cx="7086600" cy="866775"/>
          </a:xfrm>
        </p:spPr>
        <p:txBody>
          <a:bodyPr/>
          <a:lstStyle/>
          <a:p>
            <a:pPr eaLnBrk="1" hangingPunct="1"/>
            <a:r>
              <a:rPr lang="zh-CN" altLang="en-US" smtClean="0"/>
              <a:t>集合论</a:t>
            </a:r>
          </a:p>
        </p:txBody>
      </p:sp>
      <p:sp>
        <p:nvSpPr>
          <p:cNvPr id="6147" name="Rectangle 3"/>
          <p:cNvSpPr>
            <a:spLocks noGrp="1" noChangeArrowheads="1"/>
          </p:cNvSpPr>
          <p:nvPr>
            <p:ph type="body" idx="1"/>
          </p:nvPr>
        </p:nvSpPr>
        <p:spPr>
          <a:xfrm>
            <a:off x="428625" y="1295400"/>
            <a:ext cx="8001000" cy="5562600"/>
          </a:xfrm>
        </p:spPr>
        <p:txBody>
          <a:bodyPr/>
          <a:lstStyle/>
          <a:p>
            <a:pPr eaLnBrk="1" hangingPunct="1">
              <a:buFont typeface="Wingdings" pitchFamily="2" charset="2"/>
              <a:buNone/>
            </a:pPr>
            <a:r>
              <a:rPr lang="zh-CN" altLang="en-US" sz="2400" smtClean="0"/>
              <a:t>         德国著名数学家康托（</a:t>
            </a:r>
            <a:r>
              <a:rPr lang="en-US" altLang="zh-CN" sz="2400" smtClean="0"/>
              <a:t>GEORGE CANTOR</a:t>
            </a:r>
            <a:r>
              <a:rPr lang="zh-CN" altLang="en-US" sz="2400" smtClean="0"/>
              <a:t>，</a:t>
            </a:r>
            <a:r>
              <a:rPr lang="en-US" altLang="zh-CN" sz="2400" smtClean="0"/>
              <a:t>1845~1918)</a:t>
            </a:r>
            <a:r>
              <a:rPr lang="zh-CN" altLang="en-US" sz="2400" smtClean="0"/>
              <a:t>在总结前人的基础上，创立了集合论。集合论为整个经典数学的各分支提供了共同的理论基础。</a:t>
            </a:r>
          </a:p>
          <a:p>
            <a:pPr eaLnBrk="1" hangingPunct="1">
              <a:buFont typeface="Wingdings" pitchFamily="2" charset="2"/>
              <a:buNone/>
            </a:pPr>
            <a:r>
              <a:rPr lang="zh-CN" altLang="en-US" sz="2400" smtClean="0"/>
              <a:t>         朴素集合论由于在定义集合的方法上缺乏限制，会导致悖论</a:t>
            </a:r>
          </a:p>
          <a:p>
            <a:pPr eaLnBrk="1" hangingPunct="1">
              <a:buFont typeface="Wingdings" pitchFamily="2" charset="2"/>
              <a:buNone/>
            </a:pPr>
            <a:endParaRPr lang="zh-CN" altLang="en-US" sz="2400" smtClean="0"/>
          </a:p>
        </p:txBody>
      </p:sp>
      <p:pic>
        <p:nvPicPr>
          <p:cNvPr id="6148" name="Picture 5" descr="康脱"/>
          <p:cNvPicPr>
            <a:picLocks noChangeAspect="1" noChangeArrowheads="1"/>
          </p:cNvPicPr>
          <p:nvPr/>
        </p:nvPicPr>
        <p:blipFill>
          <a:blip r:embed="rId3" cstate="print"/>
          <a:srcRect/>
          <a:stretch>
            <a:fillRect/>
          </a:stretch>
        </p:blipFill>
        <p:spPr bwMode="auto">
          <a:xfrm>
            <a:off x="3563938" y="3357563"/>
            <a:ext cx="2000250" cy="28575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650" y="1412875"/>
            <a:ext cx="7772400" cy="5867400"/>
          </a:xfrm>
        </p:spPr>
        <p:txBody>
          <a:bodyPr/>
          <a:lstStyle/>
          <a:p>
            <a:pPr eaLnBrk="1" hangingPunct="1">
              <a:buFont typeface="Wingdings" pitchFamily="2" charset="2"/>
              <a:buNone/>
            </a:pPr>
            <a:r>
              <a:rPr lang="zh-CN" altLang="en-US" smtClean="0"/>
              <a:t>定义：设</a:t>
            </a:r>
            <a:r>
              <a:rPr lang="en-US" altLang="zh-CN" smtClean="0"/>
              <a:t>A</a:t>
            </a:r>
            <a:r>
              <a:rPr lang="zh-CN" altLang="en-US" smtClean="0"/>
              <a:t>和</a:t>
            </a:r>
            <a:r>
              <a:rPr lang="en-US" altLang="zh-CN" smtClean="0"/>
              <a:t>B</a:t>
            </a:r>
            <a:r>
              <a:rPr lang="zh-CN" altLang="en-US" smtClean="0"/>
              <a:t>是集合</a:t>
            </a:r>
          </a:p>
          <a:p>
            <a:pPr eaLnBrk="1" hangingPunct="1">
              <a:buFont typeface="Wingdings" pitchFamily="2" charset="2"/>
              <a:buNone/>
            </a:pPr>
            <a:r>
              <a:rPr lang="zh-CN" altLang="en-US" smtClean="0"/>
              <a:t>①</a:t>
            </a:r>
            <a:r>
              <a:rPr lang="en-US" altLang="zh-CN" smtClean="0"/>
              <a:t>A</a:t>
            </a:r>
            <a:r>
              <a:rPr lang="zh-CN" altLang="en-US" smtClean="0"/>
              <a:t>和</a:t>
            </a:r>
            <a:r>
              <a:rPr lang="en-US" altLang="zh-CN" smtClean="0"/>
              <a:t>B</a:t>
            </a:r>
            <a:r>
              <a:rPr lang="zh-CN" altLang="en-US" smtClean="0"/>
              <a:t>的</a:t>
            </a:r>
            <a:r>
              <a:rPr lang="zh-CN" altLang="en-US" i="1" smtClean="0">
                <a:solidFill>
                  <a:srgbClr val="FF0000"/>
                </a:solidFill>
              </a:rPr>
              <a:t>并</a:t>
            </a:r>
            <a:r>
              <a:rPr lang="zh-CN" altLang="en-US" smtClean="0"/>
              <a:t>记为</a:t>
            </a:r>
            <a:r>
              <a:rPr lang="en-US" altLang="zh-CN" smtClean="0"/>
              <a:t>A∪B</a:t>
            </a:r>
            <a:r>
              <a:rPr lang="zh-CN" altLang="en-US" smtClean="0"/>
              <a:t>，是集合</a:t>
            </a:r>
          </a:p>
          <a:p>
            <a:pPr eaLnBrk="1" hangingPunct="1">
              <a:buFont typeface="Wingdings" pitchFamily="2" charset="2"/>
              <a:buNone/>
            </a:pPr>
            <a:r>
              <a:rPr lang="zh-CN" altLang="en-US" smtClean="0">
                <a:solidFill>
                  <a:schemeClr val="accent2"/>
                </a:solidFill>
              </a:rPr>
              <a:t>                </a:t>
            </a:r>
            <a:r>
              <a:rPr lang="en-US" altLang="zh-CN" smtClean="0">
                <a:solidFill>
                  <a:schemeClr val="accent2"/>
                </a:solidFill>
              </a:rPr>
              <a:t>A∪B={x|x∈A∨ x∈B}</a:t>
            </a:r>
          </a:p>
          <a:p>
            <a:pPr eaLnBrk="1" hangingPunct="1">
              <a:buFont typeface="Wingdings" pitchFamily="2" charset="2"/>
              <a:buNone/>
            </a:pPr>
            <a:r>
              <a:rPr lang="en-US" altLang="zh-CN" smtClean="0"/>
              <a:t>②A</a:t>
            </a:r>
            <a:r>
              <a:rPr lang="zh-CN" altLang="en-US" smtClean="0"/>
              <a:t>和</a:t>
            </a:r>
            <a:r>
              <a:rPr lang="en-US" altLang="zh-CN" smtClean="0"/>
              <a:t>B</a:t>
            </a:r>
            <a:r>
              <a:rPr lang="zh-CN" altLang="en-US" smtClean="0"/>
              <a:t>的</a:t>
            </a:r>
            <a:r>
              <a:rPr lang="zh-CN" altLang="en-US" i="1" smtClean="0">
                <a:solidFill>
                  <a:srgbClr val="FF0000"/>
                </a:solidFill>
              </a:rPr>
              <a:t>交</a:t>
            </a:r>
            <a:r>
              <a:rPr lang="zh-CN" altLang="en-US" smtClean="0"/>
              <a:t>记为</a:t>
            </a:r>
            <a:r>
              <a:rPr lang="en-US" altLang="zh-CN" smtClean="0"/>
              <a:t>A∩B</a:t>
            </a:r>
            <a:r>
              <a:rPr lang="zh-CN" altLang="en-US" smtClean="0"/>
              <a:t>，是集合</a:t>
            </a:r>
          </a:p>
          <a:p>
            <a:pPr eaLnBrk="1" hangingPunct="1">
              <a:buFont typeface="Wingdings" pitchFamily="2" charset="2"/>
              <a:buNone/>
            </a:pPr>
            <a:r>
              <a:rPr lang="zh-CN" altLang="en-US" smtClean="0"/>
              <a:t>               </a:t>
            </a:r>
            <a:r>
              <a:rPr lang="en-US" altLang="zh-CN" smtClean="0">
                <a:solidFill>
                  <a:schemeClr val="accent2"/>
                </a:solidFill>
              </a:rPr>
              <a:t>A∩B={x|x∈A∧x∈B}</a:t>
            </a:r>
          </a:p>
          <a:p>
            <a:pPr eaLnBrk="1" hangingPunct="1">
              <a:buFont typeface="Wingdings" pitchFamily="2" charset="2"/>
              <a:buNone/>
            </a:pPr>
            <a:r>
              <a:rPr lang="en-US" altLang="zh-CN" smtClean="0"/>
              <a:t>③ A</a:t>
            </a:r>
            <a:r>
              <a:rPr lang="zh-CN" altLang="en-US" smtClean="0"/>
              <a:t>和</a:t>
            </a:r>
            <a:r>
              <a:rPr lang="en-US" altLang="zh-CN" smtClean="0"/>
              <a:t>B</a:t>
            </a:r>
            <a:r>
              <a:rPr lang="zh-CN" altLang="en-US" smtClean="0"/>
              <a:t>的</a:t>
            </a:r>
            <a:r>
              <a:rPr lang="zh-CN" altLang="en-US" i="1" smtClean="0">
                <a:solidFill>
                  <a:srgbClr val="FF0000"/>
                </a:solidFill>
              </a:rPr>
              <a:t>差</a:t>
            </a:r>
            <a:r>
              <a:rPr lang="zh-CN" altLang="en-US" smtClean="0"/>
              <a:t>，或</a:t>
            </a:r>
            <a:r>
              <a:rPr lang="en-US" altLang="zh-CN" i="1" smtClean="0">
                <a:solidFill>
                  <a:srgbClr val="FF0000"/>
                </a:solidFill>
              </a:rPr>
              <a:t>B</a:t>
            </a:r>
            <a:r>
              <a:rPr lang="zh-CN" altLang="en-US" i="1" smtClean="0">
                <a:solidFill>
                  <a:srgbClr val="FF0000"/>
                </a:solidFill>
              </a:rPr>
              <a:t>关于</a:t>
            </a:r>
            <a:r>
              <a:rPr lang="en-US" altLang="zh-CN" i="1" smtClean="0">
                <a:solidFill>
                  <a:srgbClr val="FF0000"/>
                </a:solidFill>
              </a:rPr>
              <a:t>A</a:t>
            </a:r>
            <a:r>
              <a:rPr lang="zh-CN" altLang="en-US" i="1" smtClean="0">
                <a:solidFill>
                  <a:srgbClr val="FF0000"/>
                </a:solidFill>
              </a:rPr>
              <a:t>的相对补</a:t>
            </a:r>
            <a:r>
              <a:rPr lang="zh-CN" altLang="en-US" smtClean="0"/>
              <a:t>，记为</a:t>
            </a:r>
            <a:r>
              <a:rPr lang="en-US" altLang="zh-CN" smtClean="0"/>
              <a:t>A</a:t>
            </a:r>
            <a:r>
              <a:rPr lang="zh-CN" altLang="en-US" smtClean="0"/>
              <a:t>－</a:t>
            </a:r>
            <a:r>
              <a:rPr lang="en-US" altLang="zh-CN" smtClean="0"/>
              <a:t>B,</a:t>
            </a:r>
            <a:r>
              <a:rPr lang="zh-CN" altLang="en-US" smtClean="0"/>
              <a:t>是集合   </a:t>
            </a:r>
          </a:p>
          <a:p>
            <a:pPr eaLnBrk="1" hangingPunct="1">
              <a:buFont typeface="Wingdings" pitchFamily="2" charset="2"/>
              <a:buNone/>
            </a:pPr>
            <a:r>
              <a:rPr lang="en-US" altLang="zh-CN" smtClean="0">
                <a:solidFill>
                  <a:schemeClr val="accent2"/>
                </a:solidFill>
              </a:rPr>
              <a:t>                A</a:t>
            </a:r>
            <a:r>
              <a:rPr lang="zh-CN" altLang="en-US" smtClean="0">
                <a:solidFill>
                  <a:schemeClr val="accent2"/>
                </a:solidFill>
              </a:rPr>
              <a:t>－</a:t>
            </a:r>
            <a:r>
              <a:rPr lang="en-US" altLang="zh-CN" smtClean="0">
                <a:solidFill>
                  <a:schemeClr val="accent2"/>
                </a:solidFill>
              </a:rPr>
              <a:t>B ={x|x∈A∧x </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p>
          <a:p>
            <a:pPr eaLnBrk="1" hangingPunct="1">
              <a:buFont typeface="Wingdings" pitchFamily="2" charset="2"/>
              <a:buNone/>
            </a:pPr>
            <a:endParaRPr lang="zh-CN" altLang="en-US" smtClean="0"/>
          </a:p>
        </p:txBody>
      </p:sp>
      <p:sp>
        <p:nvSpPr>
          <p:cNvPr id="24579" name="Rectangle 6"/>
          <p:cNvSpPr>
            <a:spLocks noGrp="1" noChangeArrowheads="1"/>
          </p:cNvSpPr>
          <p:nvPr>
            <p:ph type="title"/>
          </p:nvPr>
        </p:nvSpPr>
        <p:spPr>
          <a:xfrm>
            <a:off x="611188" y="333375"/>
            <a:ext cx="7772400" cy="577850"/>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260350"/>
            <a:ext cx="7772400" cy="649288"/>
          </a:xfrm>
        </p:spPr>
        <p:txBody>
          <a:bodyPr/>
          <a:lstStyle/>
          <a:p>
            <a:pPr eaLnBrk="1" hangingPunct="1"/>
            <a:r>
              <a:rPr lang="en-US" altLang="zh-CN" smtClean="0"/>
              <a:t>6.2 </a:t>
            </a:r>
            <a:r>
              <a:rPr lang="zh-CN" altLang="en-US" smtClean="0"/>
              <a:t>集合的运算</a:t>
            </a:r>
          </a:p>
        </p:txBody>
      </p:sp>
      <p:sp>
        <p:nvSpPr>
          <p:cNvPr id="228355" name="Rectangle 3"/>
          <p:cNvSpPr>
            <a:spLocks noGrp="1" noChangeArrowheads="1"/>
          </p:cNvSpPr>
          <p:nvPr>
            <p:ph type="body" idx="1"/>
          </p:nvPr>
        </p:nvSpPr>
        <p:spPr>
          <a:xfrm>
            <a:off x="684213" y="1341438"/>
            <a:ext cx="7772400" cy="5867400"/>
          </a:xfrm>
        </p:spPr>
        <p:txBody>
          <a:bodyPr/>
          <a:lstStyle/>
          <a:p>
            <a:pPr eaLnBrk="1" hangingPunct="1">
              <a:buFont typeface="Wingdings" pitchFamily="2" charset="2"/>
              <a:buNone/>
            </a:pPr>
            <a:r>
              <a:rPr lang="zh-CN" altLang="en-US" smtClean="0"/>
              <a:t>例：设</a:t>
            </a:r>
            <a:r>
              <a:rPr lang="en-US" altLang="zh-CN" smtClean="0">
                <a:cs typeface="Times New Roman" pitchFamily="18" charset="0"/>
              </a:rPr>
              <a:t>A= {a</a:t>
            </a:r>
            <a:r>
              <a:rPr lang="en-US" altLang="zh-CN" smtClean="0"/>
              <a:t>,</a:t>
            </a:r>
            <a:r>
              <a:rPr lang="en-US" altLang="zh-CN" smtClean="0">
                <a:cs typeface="Times New Roman" pitchFamily="18" charset="0"/>
              </a:rPr>
              <a:t>b</a:t>
            </a:r>
            <a:r>
              <a:rPr lang="en-US" altLang="zh-CN" smtClean="0"/>
              <a:t>,</a:t>
            </a:r>
            <a:r>
              <a:rPr lang="en-US" altLang="zh-CN" smtClean="0">
                <a:cs typeface="Times New Roman" pitchFamily="18" charset="0"/>
              </a:rPr>
              <a:t>c}</a:t>
            </a:r>
            <a:r>
              <a:rPr lang="zh-CN" altLang="en-US" smtClean="0"/>
              <a:t>， </a:t>
            </a:r>
            <a:r>
              <a:rPr lang="en-US" altLang="zh-CN" smtClean="0">
                <a:cs typeface="Times New Roman" pitchFamily="18" charset="0"/>
              </a:rPr>
              <a:t>B ={b,c,d}</a:t>
            </a:r>
            <a:r>
              <a:rPr lang="zh-CN" altLang="en-US" smtClean="0"/>
              <a:t>，求</a:t>
            </a:r>
            <a:r>
              <a:rPr lang="en-US" altLang="zh-CN" smtClean="0">
                <a:cs typeface="Times New Roman" pitchFamily="18" charset="0"/>
              </a:rPr>
              <a:t>A</a:t>
            </a:r>
            <a:r>
              <a:rPr lang="en-US" altLang="zh-CN" smtClean="0"/>
              <a:t>∪</a:t>
            </a:r>
            <a:r>
              <a:rPr lang="en-US" altLang="zh-CN" smtClean="0">
                <a:cs typeface="Times New Roman" pitchFamily="18" charset="0"/>
              </a:rPr>
              <a:t>B</a:t>
            </a:r>
            <a:r>
              <a:rPr lang="zh-CN" altLang="en-US" smtClean="0"/>
              <a:t>， </a:t>
            </a:r>
            <a:r>
              <a:rPr lang="en-US" altLang="zh-CN" smtClean="0"/>
              <a:t>A∩B </a:t>
            </a:r>
            <a:r>
              <a:rPr lang="zh-CN" altLang="en-US" smtClean="0"/>
              <a:t>， </a:t>
            </a:r>
            <a:r>
              <a:rPr lang="en-US" altLang="zh-CN" smtClean="0"/>
              <a:t>A</a:t>
            </a:r>
            <a:r>
              <a:rPr lang="zh-CN" altLang="en-US" smtClean="0"/>
              <a:t>－</a:t>
            </a:r>
            <a:r>
              <a:rPr lang="en-US" altLang="zh-CN" smtClean="0"/>
              <a:t>B </a:t>
            </a:r>
            <a:r>
              <a:rPr lang="zh-CN" altLang="en-US" smtClean="0"/>
              <a:t>。</a:t>
            </a:r>
          </a:p>
          <a:p>
            <a:pPr eaLnBrk="1" hangingPunct="1">
              <a:buFont typeface="Wingdings" pitchFamily="2" charset="2"/>
              <a:buNone/>
            </a:pPr>
            <a:r>
              <a:rPr lang="en-US" altLang="zh-CN" smtClean="0">
                <a:cs typeface="Times New Roman" pitchFamily="18" charset="0"/>
              </a:rPr>
              <a:t>[</a:t>
            </a:r>
            <a:r>
              <a:rPr lang="zh-CN" altLang="en-US" smtClean="0">
                <a:solidFill>
                  <a:srgbClr val="FF0000"/>
                </a:solidFill>
              </a:rPr>
              <a:t>解</a:t>
            </a:r>
            <a:r>
              <a:rPr lang="en-US" altLang="zh-CN" smtClean="0">
                <a:cs typeface="Times New Roman" pitchFamily="18" charset="0"/>
              </a:rPr>
              <a:t>] A</a:t>
            </a:r>
            <a:r>
              <a:rPr lang="en-US" altLang="zh-CN" smtClean="0"/>
              <a:t>∪</a:t>
            </a:r>
            <a:r>
              <a:rPr lang="en-US" altLang="zh-CN" smtClean="0">
                <a:cs typeface="Times New Roman" pitchFamily="18" charset="0"/>
              </a:rPr>
              <a:t>B={a</a:t>
            </a:r>
            <a:r>
              <a:rPr lang="en-US" altLang="zh-CN" smtClean="0"/>
              <a:t>,</a:t>
            </a:r>
            <a:r>
              <a:rPr lang="en-US" altLang="zh-CN" smtClean="0">
                <a:cs typeface="Times New Roman" pitchFamily="18" charset="0"/>
              </a:rPr>
              <a:t>b</a:t>
            </a:r>
            <a:r>
              <a:rPr lang="en-US" altLang="zh-CN" smtClean="0"/>
              <a:t>,</a:t>
            </a:r>
            <a:r>
              <a:rPr lang="en-US" altLang="zh-CN" smtClean="0">
                <a:cs typeface="Times New Roman" pitchFamily="18" charset="0"/>
              </a:rPr>
              <a:t>c}</a:t>
            </a:r>
            <a:r>
              <a:rPr lang="en-US" altLang="zh-CN" smtClean="0"/>
              <a:t>∪</a:t>
            </a:r>
            <a:r>
              <a:rPr lang="en-US" altLang="zh-CN" smtClean="0">
                <a:cs typeface="Times New Roman" pitchFamily="18" charset="0"/>
              </a:rPr>
              <a:t>{b,c,d }= {a,b,c,d}</a:t>
            </a:r>
          </a:p>
          <a:p>
            <a:pPr eaLnBrk="1" hangingPunct="1">
              <a:buFont typeface="Wingdings" pitchFamily="2" charset="2"/>
              <a:buNone/>
            </a:pPr>
            <a:r>
              <a:rPr lang="en-US" altLang="zh-CN" smtClean="0">
                <a:cs typeface="Times New Roman" pitchFamily="18" charset="0"/>
              </a:rPr>
              <a:t>       A</a:t>
            </a:r>
            <a:r>
              <a:rPr lang="en-US" altLang="zh-CN" smtClean="0"/>
              <a:t>∩</a:t>
            </a:r>
            <a:r>
              <a:rPr lang="en-US" altLang="zh-CN" smtClean="0">
                <a:cs typeface="Times New Roman" pitchFamily="18" charset="0"/>
              </a:rPr>
              <a:t>B={a,b,c}</a:t>
            </a:r>
            <a:r>
              <a:rPr lang="en-US" altLang="zh-CN" smtClean="0"/>
              <a:t>∩</a:t>
            </a:r>
            <a:r>
              <a:rPr lang="en-US" altLang="zh-CN" smtClean="0">
                <a:cs typeface="Times New Roman" pitchFamily="18" charset="0"/>
              </a:rPr>
              <a:t>{b,c,d }= {b,c}</a:t>
            </a:r>
            <a:endParaRPr lang="en-US" altLang="zh-CN" smtClean="0"/>
          </a:p>
          <a:p>
            <a:pPr eaLnBrk="1" hangingPunct="1">
              <a:buFont typeface="Wingdings" pitchFamily="2" charset="2"/>
              <a:buNone/>
            </a:pPr>
            <a:r>
              <a:rPr lang="en-US" altLang="zh-CN" smtClean="0"/>
              <a:t>       A</a:t>
            </a:r>
            <a:r>
              <a:rPr lang="zh-CN" altLang="en-US" smtClean="0"/>
              <a:t>－</a:t>
            </a:r>
            <a:r>
              <a:rPr lang="en-US" altLang="zh-CN" smtClean="0"/>
              <a:t>B =</a:t>
            </a:r>
            <a:r>
              <a:rPr lang="en-US" altLang="zh-CN" smtClean="0">
                <a:cs typeface="Times New Roman" pitchFamily="18" charset="0"/>
              </a:rPr>
              <a:t>{a,b,c}</a:t>
            </a:r>
            <a:r>
              <a:rPr lang="zh-CN" altLang="en-US" smtClean="0"/>
              <a:t>－</a:t>
            </a:r>
            <a:r>
              <a:rPr lang="en-US" altLang="zh-CN" smtClean="0">
                <a:cs typeface="Times New Roman" pitchFamily="18" charset="0"/>
              </a:rPr>
              <a:t>{b,c,d }= {a}</a:t>
            </a:r>
          </a:p>
          <a:p>
            <a:pPr eaLnBrk="1" hangingPunct="1">
              <a:buFont typeface="Wingdings" pitchFamily="2" charset="2"/>
              <a:buNone/>
            </a:pPr>
            <a:r>
              <a:rPr lang="zh-CN" altLang="en-US" smtClean="0">
                <a:solidFill>
                  <a:schemeClr val="accent2"/>
                </a:solidFill>
                <a:cs typeface="Times New Roman" pitchFamily="18" charset="0"/>
              </a:rPr>
              <a:t>定</a:t>
            </a:r>
            <a:r>
              <a:rPr lang="zh-CN" altLang="en-US" smtClean="0">
                <a:solidFill>
                  <a:schemeClr val="accent2"/>
                </a:solidFill>
              </a:rPr>
              <a:t>义</a:t>
            </a:r>
            <a:r>
              <a:rPr lang="zh-CN" altLang="en-US" smtClean="0">
                <a:solidFill>
                  <a:srgbClr val="FF00FF"/>
                </a:solidFill>
                <a:cs typeface="Times New Roman" pitchFamily="18" charset="0"/>
              </a:rPr>
              <a:t> </a:t>
            </a:r>
            <a:r>
              <a:rPr lang="zh-CN" altLang="en-US" smtClean="0"/>
              <a:t>设</a:t>
            </a:r>
            <a:r>
              <a:rPr lang="zh-CN" altLang="en-US" smtClean="0">
                <a:cs typeface="Times New Roman" pitchFamily="18" charset="0"/>
              </a:rPr>
              <a:t> </a:t>
            </a:r>
            <a:r>
              <a:rPr lang="en-US" altLang="zh-CN" smtClean="0">
                <a:cs typeface="Times New Roman" pitchFamily="18" charset="0"/>
              </a:rPr>
              <a:t>A </a:t>
            </a:r>
            <a:r>
              <a:rPr lang="zh-CN" altLang="en-US" smtClean="0"/>
              <a:t>与</a:t>
            </a:r>
            <a:r>
              <a:rPr lang="zh-CN" altLang="en-US" smtClean="0">
                <a:cs typeface="Times New Roman" pitchFamily="18" charset="0"/>
              </a:rPr>
              <a:t> </a:t>
            </a:r>
            <a:r>
              <a:rPr lang="en-US" altLang="zh-CN" smtClean="0">
                <a:cs typeface="Times New Roman" pitchFamily="18" charset="0"/>
              </a:rPr>
              <a:t>B </a:t>
            </a:r>
            <a:r>
              <a:rPr lang="zh-CN" altLang="en-US" smtClean="0">
                <a:cs typeface="Times New Roman" pitchFamily="18" charset="0"/>
              </a:rPr>
              <a:t>是</a:t>
            </a:r>
            <a:r>
              <a:rPr lang="zh-CN" altLang="en-US" smtClean="0"/>
              <a:t>两个</a:t>
            </a:r>
            <a:r>
              <a:rPr lang="zh-CN" altLang="en-US" smtClean="0">
                <a:cs typeface="Times New Roman" pitchFamily="18" charset="0"/>
              </a:rPr>
              <a:t>集合。若有</a:t>
            </a:r>
            <a:r>
              <a:rPr lang="en-US" altLang="zh-CN" smtClean="0">
                <a:cs typeface="Times New Roman" pitchFamily="18" charset="0"/>
              </a:rPr>
              <a:t>A∩B =</a:t>
            </a:r>
            <a:r>
              <a:rPr lang="en-US" altLang="zh-CN" smtClean="0">
                <a:latin typeface="宋体" pitchFamily="2" charset="-122"/>
                <a:sym typeface="Symbol" pitchFamily="18" charset="2"/>
              </a:rPr>
              <a:t></a:t>
            </a:r>
            <a:r>
              <a:rPr lang="zh-CN" altLang="en-US" smtClean="0">
                <a:cs typeface="Times New Roman" pitchFamily="18" charset="0"/>
              </a:rPr>
              <a:t>，</a:t>
            </a:r>
            <a:r>
              <a:rPr lang="zh-CN" altLang="en-US" smtClean="0"/>
              <a:t>那么称</a:t>
            </a:r>
            <a:r>
              <a:rPr lang="zh-CN" altLang="en-US" smtClean="0">
                <a:cs typeface="Times New Roman" pitchFamily="18" charset="0"/>
              </a:rPr>
              <a:t> </a:t>
            </a:r>
            <a:r>
              <a:rPr lang="en-US" altLang="zh-CN" smtClean="0">
                <a:solidFill>
                  <a:srgbClr val="FF0000"/>
                </a:solidFill>
                <a:cs typeface="Times New Roman" pitchFamily="18" charset="0"/>
              </a:rPr>
              <a:t>A </a:t>
            </a:r>
            <a:r>
              <a:rPr lang="zh-CN" altLang="en-US" smtClean="0">
                <a:solidFill>
                  <a:srgbClr val="FF0000"/>
                </a:solidFill>
              </a:rPr>
              <a:t>和</a:t>
            </a:r>
            <a:r>
              <a:rPr lang="zh-CN" altLang="en-US" smtClean="0">
                <a:solidFill>
                  <a:srgbClr val="FF0000"/>
                </a:solidFill>
                <a:cs typeface="Times New Roman" pitchFamily="18" charset="0"/>
              </a:rPr>
              <a:t> </a:t>
            </a:r>
            <a:r>
              <a:rPr lang="en-US" altLang="zh-CN" smtClean="0">
                <a:solidFill>
                  <a:srgbClr val="FF0000"/>
                </a:solidFill>
                <a:cs typeface="Times New Roman" pitchFamily="18" charset="0"/>
              </a:rPr>
              <a:t>B </a:t>
            </a:r>
            <a:r>
              <a:rPr lang="zh-CN" altLang="en-US" smtClean="0">
                <a:solidFill>
                  <a:srgbClr val="FF0000"/>
                </a:solidFill>
                <a:cs typeface="Times New Roman" pitchFamily="18" charset="0"/>
              </a:rPr>
              <a:t>是不相交的</a:t>
            </a:r>
            <a:r>
              <a:rPr lang="zh-CN" altLang="en-US" smtClean="0">
                <a:cs typeface="Times New Roman" pitchFamily="18" charset="0"/>
              </a:rPr>
              <a:t>。</a:t>
            </a:r>
            <a:r>
              <a:rPr lang="zh-CN" altLang="en-US" smtClean="0"/>
              <a:t>如果</a:t>
            </a:r>
            <a:r>
              <a:rPr lang="en-US" altLang="zh-CN" smtClean="0"/>
              <a:t>C</a:t>
            </a:r>
            <a:r>
              <a:rPr lang="zh-CN" altLang="en-US" smtClean="0"/>
              <a:t>是一个集合的族，使</a:t>
            </a:r>
            <a:r>
              <a:rPr lang="en-US" altLang="zh-CN" smtClean="0"/>
              <a:t>C</a:t>
            </a:r>
            <a:r>
              <a:rPr lang="zh-CN" altLang="en-US" smtClean="0"/>
              <a:t>的任意两个不同元素（集合）都不相交，那么</a:t>
            </a:r>
            <a:r>
              <a:rPr lang="en-US" altLang="zh-CN" smtClean="0">
                <a:solidFill>
                  <a:srgbClr val="FF0000"/>
                </a:solidFill>
              </a:rPr>
              <a:t>C</a:t>
            </a:r>
            <a:r>
              <a:rPr lang="zh-CN" altLang="en-US" smtClean="0">
                <a:solidFill>
                  <a:srgbClr val="FF0000"/>
                </a:solidFill>
              </a:rPr>
              <a:t>是（两两）不相交集合的族</a:t>
            </a:r>
            <a:r>
              <a:rPr lang="zh-CN" altLang="en-US" smtClean="0"/>
              <a: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a:xfrm>
            <a:off x="684213" y="1341438"/>
            <a:ext cx="7772400" cy="5614987"/>
          </a:xfrm>
        </p:spPr>
        <p:txBody>
          <a:bodyPr/>
          <a:lstStyle/>
          <a:p>
            <a:pPr eaLnBrk="1" hangingPunct="1">
              <a:lnSpc>
                <a:spcPct val="90000"/>
              </a:lnSpc>
              <a:buFont typeface="Wingdings" pitchFamily="2" charset="2"/>
              <a:buNone/>
            </a:pPr>
            <a:r>
              <a:rPr lang="zh-CN" altLang="en-US" smtClean="0">
                <a:solidFill>
                  <a:schemeClr val="accent2"/>
                </a:solidFill>
              </a:rPr>
              <a:t>定义</a:t>
            </a:r>
            <a:r>
              <a:rPr lang="zh-CN" altLang="en-US" smtClean="0"/>
              <a:t>：设</a:t>
            </a:r>
            <a:r>
              <a:rPr lang="en-US" altLang="zh-CN" smtClean="0"/>
              <a:t>A</a:t>
            </a:r>
            <a:r>
              <a:rPr lang="zh-CN" altLang="en-US" smtClean="0"/>
              <a:t>，</a:t>
            </a:r>
            <a:r>
              <a:rPr lang="en-US" altLang="zh-CN" smtClean="0"/>
              <a:t>B</a:t>
            </a:r>
            <a:r>
              <a:rPr lang="zh-CN" altLang="en-US" smtClean="0"/>
              <a:t>是两集合，集合</a:t>
            </a:r>
            <a:r>
              <a:rPr lang="en-US" altLang="zh-CN" smtClean="0"/>
              <a:t>(A-B)∪(B-A)</a:t>
            </a:r>
            <a:r>
              <a:rPr lang="zh-CN" altLang="en-US" smtClean="0"/>
              <a:t>称为集合</a:t>
            </a:r>
            <a:r>
              <a:rPr lang="en-US" altLang="zh-CN" smtClean="0"/>
              <a:t>A</a:t>
            </a:r>
            <a:r>
              <a:rPr lang="zh-CN" altLang="en-US" smtClean="0"/>
              <a:t>，</a:t>
            </a:r>
            <a:r>
              <a:rPr lang="en-US" altLang="zh-CN" smtClean="0"/>
              <a:t>B</a:t>
            </a:r>
            <a:r>
              <a:rPr lang="zh-CN" altLang="en-US" smtClean="0"/>
              <a:t>的</a:t>
            </a:r>
            <a:r>
              <a:rPr lang="zh-CN" altLang="en-US" i="1" smtClean="0">
                <a:solidFill>
                  <a:srgbClr val="FF0000"/>
                </a:solidFill>
              </a:rPr>
              <a:t>对称差</a:t>
            </a:r>
            <a:r>
              <a:rPr lang="zh-CN" altLang="en-US" smtClean="0"/>
              <a:t>，记作</a:t>
            </a:r>
            <a:r>
              <a:rPr lang="en-US" altLang="zh-CN" smtClean="0"/>
              <a:t>A</a:t>
            </a:r>
            <a:r>
              <a:rPr lang="en-US" altLang="zh-CN" smtClean="0">
                <a:latin typeface="宋体" pitchFamily="2" charset="-122"/>
                <a:sym typeface="Symbol" pitchFamily="18" charset="2"/>
              </a:rPr>
              <a:t></a:t>
            </a:r>
            <a:r>
              <a:rPr lang="en-US" altLang="zh-CN" smtClean="0"/>
              <a:t>B</a:t>
            </a:r>
            <a:r>
              <a:rPr lang="zh-CN" altLang="en-US" smtClean="0"/>
              <a:t>。</a:t>
            </a:r>
          </a:p>
          <a:p>
            <a:pPr eaLnBrk="1" hangingPunct="1">
              <a:lnSpc>
                <a:spcPct val="90000"/>
              </a:lnSpc>
              <a:buFont typeface="Wingdings" pitchFamily="2" charset="2"/>
              <a:buNone/>
            </a:pPr>
            <a:r>
              <a:rPr lang="zh-CN" altLang="en-US" smtClean="0"/>
              <a:t>即  </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p>
          <a:p>
            <a:pPr eaLnBrk="1" hangingPunct="1">
              <a:lnSpc>
                <a:spcPct val="90000"/>
              </a:lnSpc>
              <a:buFont typeface="Wingdings" pitchFamily="2" charset="2"/>
              <a:buNone/>
            </a:pPr>
            <a:r>
              <a:rPr lang="zh-CN" altLang="en-US" smtClean="0"/>
              <a:t>用图表示如下：</a:t>
            </a:r>
          </a:p>
          <a:p>
            <a:pPr eaLnBrk="1" hangingPunct="1">
              <a:lnSpc>
                <a:spcPct val="90000"/>
              </a:lnSpc>
              <a:buFont typeface="Wingdings" pitchFamily="2" charset="2"/>
              <a:buNone/>
            </a:pPr>
            <a:r>
              <a:rPr lang="zh-CN" altLang="en-US" smtClean="0"/>
              <a:t>            </a:t>
            </a:r>
            <a:r>
              <a:rPr lang="en-US" altLang="zh-CN" smtClean="0"/>
              <a:t>A          B</a:t>
            </a:r>
          </a:p>
          <a:p>
            <a:pPr eaLnBrk="1" hangingPunct="1">
              <a:lnSpc>
                <a:spcPct val="90000"/>
              </a:lnSpc>
              <a:buFont typeface="Wingdings" pitchFamily="2" charset="2"/>
              <a:buNone/>
            </a:pPr>
            <a:r>
              <a:rPr lang="en-US" altLang="zh-CN" smtClean="0"/>
              <a:t>                               </a:t>
            </a:r>
            <a:r>
              <a:rPr lang="zh-CN" altLang="en-US" sz="2400" smtClean="0"/>
              <a:t>将</a:t>
            </a:r>
            <a:r>
              <a:rPr lang="en-US" altLang="zh-CN" sz="2400" smtClean="0"/>
              <a:t>A</a:t>
            </a:r>
            <a:r>
              <a:rPr lang="en-US" altLang="zh-CN" sz="2400" smtClean="0">
                <a:latin typeface="宋体" pitchFamily="2" charset="-122"/>
                <a:sym typeface="Symbol" pitchFamily="18" charset="2"/>
              </a:rPr>
              <a:t></a:t>
            </a:r>
            <a:r>
              <a:rPr lang="en-US" altLang="zh-CN" sz="2400" smtClean="0"/>
              <a:t>B</a:t>
            </a:r>
            <a:r>
              <a:rPr lang="zh-CN" altLang="en-US" sz="2400" smtClean="0"/>
              <a:t>中同时属于</a:t>
            </a:r>
            <a:r>
              <a:rPr lang="en-US" altLang="zh-CN" sz="2400" smtClean="0"/>
              <a:t>A</a:t>
            </a:r>
            <a:r>
              <a:rPr lang="zh-CN" altLang="en-US" sz="2400" smtClean="0"/>
              <a:t>，</a:t>
            </a:r>
            <a:r>
              <a:rPr lang="en-US" altLang="zh-CN" sz="2400" smtClean="0"/>
              <a:t>B</a:t>
            </a:r>
            <a:r>
              <a:rPr lang="zh-CN" altLang="en-US" sz="2400" smtClean="0"/>
              <a:t>的元素去掉</a:t>
            </a:r>
          </a:p>
          <a:p>
            <a:pPr eaLnBrk="1" hangingPunct="1">
              <a:lnSpc>
                <a:spcPct val="90000"/>
              </a:lnSpc>
              <a:buFont typeface="Wingdings" pitchFamily="2" charset="2"/>
              <a:buNone/>
            </a:pPr>
            <a:endParaRPr lang="zh-CN" altLang="en-US" sz="2400" smtClean="0">
              <a:latin typeface="宋体" pitchFamily="2" charset="-122"/>
              <a:sym typeface="Symbol" pitchFamily="18" charset="2"/>
            </a:endParaRPr>
          </a:p>
          <a:p>
            <a:pPr eaLnBrk="1" hangingPunct="1">
              <a:lnSpc>
                <a:spcPct val="90000"/>
              </a:lnSpc>
              <a:buFont typeface="Wingdings" pitchFamily="2" charset="2"/>
              <a:buNone/>
            </a:pPr>
            <a:endParaRPr lang="zh-CN" altLang="en-US" smtClean="0">
              <a:latin typeface="宋体" pitchFamily="2" charset="-122"/>
              <a:sym typeface="Symbol" pitchFamily="18" charset="2"/>
            </a:endParaRPr>
          </a:p>
          <a:p>
            <a:pPr eaLnBrk="1" hangingPunct="1">
              <a:lnSpc>
                <a:spcPct val="90000"/>
              </a:lnSpc>
              <a:buFont typeface="Wingdings" pitchFamily="2" charset="2"/>
              <a:buNone/>
            </a:pPr>
            <a:r>
              <a:rPr lang="zh-CN" altLang="en-US" smtClean="0">
                <a:solidFill>
                  <a:schemeClr val="accent2"/>
                </a:solidFill>
                <a:latin typeface="宋体" pitchFamily="2" charset="-122"/>
                <a:sym typeface="Symbol" pitchFamily="18" charset="2"/>
              </a:rPr>
              <a:t>定理</a:t>
            </a:r>
            <a:r>
              <a:rPr lang="zh-CN" altLang="en-US" smtClean="0">
                <a:latin typeface="宋体" pitchFamily="2" charset="-122"/>
                <a:sym typeface="Symbol" pitchFamily="18" charset="2"/>
              </a:rPr>
              <a:t> </a:t>
            </a:r>
            <a:r>
              <a:rPr lang="en-US" altLang="zh-CN" smtClean="0"/>
              <a:t>A</a:t>
            </a:r>
            <a:r>
              <a:rPr lang="en-US" altLang="zh-CN" smtClean="0">
                <a:latin typeface="宋体" pitchFamily="2" charset="-122"/>
                <a:sym typeface="Symbol" pitchFamily="18" charset="2"/>
              </a:rPr>
              <a:t></a:t>
            </a:r>
            <a:r>
              <a:rPr lang="en-US" altLang="zh-CN" smtClean="0"/>
              <a:t>B =</a:t>
            </a:r>
            <a:r>
              <a:rPr lang="zh-CN" altLang="en-US" smtClean="0"/>
              <a:t>（</a:t>
            </a:r>
            <a:r>
              <a:rPr lang="en-US" altLang="zh-CN" smtClean="0"/>
              <a:t>A∪B</a:t>
            </a:r>
            <a:r>
              <a:rPr lang="zh-CN" altLang="en-US" smtClean="0"/>
              <a:t>）</a:t>
            </a:r>
            <a:r>
              <a:rPr lang="en-US" altLang="zh-CN" smtClean="0">
                <a:latin typeface="宋体" pitchFamily="2" charset="-122"/>
                <a:sym typeface="Symbol" pitchFamily="18" charset="2"/>
              </a:rPr>
              <a:t>-</a:t>
            </a:r>
            <a:r>
              <a:rPr lang="zh-CN" altLang="en-US" smtClean="0"/>
              <a:t>（</a:t>
            </a:r>
            <a:r>
              <a:rPr lang="en-US" altLang="zh-CN" smtClean="0"/>
              <a:t>A∩B</a:t>
            </a:r>
            <a:r>
              <a:rPr lang="zh-CN" altLang="en-US" smtClean="0"/>
              <a:t>）</a:t>
            </a:r>
          </a:p>
          <a:p>
            <a:pPr eaLnBrk="1" hangingPunct="1">
              <a:lnSpc>
                <a:spcPct val="90000"/>
              </a:lnSpc>
              <a:buFont typeface="Wingdings" pitchFamily="2" charset="2"/>
              <a:buNone/>
            </a:pPr>
            <a:endParaRPr lang="zh-CN" altLang="en-US" sz="2400" b="0" smtClean="0"/>
          </a:p>
          <a:p>
            <a:pPr eaLnBrk="1" hangingPunct="1">
              <a:lnSpc>
                <a:spcPct val="90000"/>
              </a:lnSpc>
              <a:buFont typeface="Wingdings" pitchFamily="2" charset="2"/>
              <a:buNone/>
            </a:pPr>
            <a:r>
              <a:rPr lang="zh-CN" altLang="en-US" sz="2400" b="0" smtClean="0"/>
              <a:t>                             </a:t>
            </a:r>
          </a:p>
        </p:txBody>
      </p:sp>
      <p:grpSp>
        <p:nvGrpSpPr>
          <p:cNvPr id="2" name="Group 4"/>
          <p:cNvGrpSpPr>
            <a:grpSpLocks/>
          </p:cNvGrpSpPr>
          <p:nvPr/>
        </p:nvGrpSpPr>
        <p:grpSpPr bwMode="auto">
          <a:xfrm>
            <a:off x="1763713" y="3644900"/>
            <a:ext cx="1676400" cy="990600"/>
            <a:chOff x="1392" y="2400"/>
            <a:chExt cx="1056" cy="624"/>
          </a:xfrm>
        </p:grpSpPr>
        <p:sp>
          <p:nvSpPr>
            <p:cNvPr id="26629" name="Oval 5"/>
            <p:cNvSpPr>
              <a:spLocks noChangeArrowheads="1"/>
            </p:cNvSpPr>
            <p:nvPr/>
          </p:nvSpPr>
          <p:spPr bwMode="auto">
            <a:xfrm>
              <a:off x="1392" y="2400"/>
              <a:ext cx="624" cy="62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26630" name="Oval 6"/>
            <p:cNvSpPr>
              <a:spLocks noChangeArrowheads="1"/>
            </p:cNvSpPr>
            <p:nvPr/>
          </p:nvSpPr>
          <p:spPr bwMode="auto">
            <a:xfrm>
              <a:off x="1824" y="2400"/>
              <a:ext cx="624" cy="62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26631" name="Line 7"/>
            <p:cNvSpPr>
              <a:spLocks noChangeShapeType="1"/>
            </p:cNvSpPr>
            <p:nvPr/>
          </p:nvSpPr>
          <p:spPr bwMode="auto">
            <a:xfrm flipH="1">
              <a:off x="1392" y="2400"/>
              <a:ext cx="288"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2" name="Line 8"/>
            <p:cNvSpPr>
              <a:spLocks noChangeShapeType="1"/>
            </p:cNvSpPr>
            <p:nvPr/>
          </p:nvSpPr>
          <p:spPr bwMode="auto">
            <a:xfrm flipH="1">
              <a:off x="1392" y="2400"/>
              <a:ext cx="384"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3" name="Line 9"/>
            <p:cNvSpPr>
              <a:spLocks noChangeShapeType="1"/>
            </p:cNvSpPr>
            <p:nvPr/>
          </p:nvSpPr>
          <p:spPr bwMode="auto">
            <a:xfrm flipH="1">
              <a:off x="1440" y="2448"/>
              <a:ext cx="432" cy="43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4" name="Line 10"/>
            <p:cNvSpPr>
              <a:spLocks noChangeShapeType="1"/>
            </p:cNvSpPr>
            <p:nvPr/>
          </p:nvSpPr>
          <p:spPr bwMode="auto">
            <a:xfrm flipH="1">
              <a:off x="1488" y="2592"/>
              <a:ext cx="336"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5" name="Line 11"/>
            <p:cNvSpPr>
              <a:spLocks noChangeShapeType="1"/>
            </p:cNvSpPr>
            <p:nvPr/>
          </p:nvSpPr>
          <p:spPr bwMode="auto">
            <a:xfrm flipH="1">
              <a:off x="1536" y="2688"/>
              <a:ext cx="288" cy="2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6" name="Line 12"/>
            <p:cNvSpPr>
              <a:spLocks noChangeShapeType="1"/>
            </p:cNvSpPr>
            <p:nvPr/>
          </p:nvSpPr>
          <p:spPr bwMode="auto">
            <a:xfrm flipH="1">
              <a:off x="1584" y="2784"/>
              <a:ext cx="240"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7" name="Line 13"/>
            <p:cNvSpPr>
              <a:spLocks noChangeShapeType="1"/>
            </p:cNvSpPr>
            <p:nvPr/>
          </p:nvSpPr>
          <p:spPr bwMode="auto">
            <a:xfrm flipH="1">
              <a:off x="1728" y="2880"/>
              <a:ext cx="144"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8" name="Line 14"/>
            <p:cNvSpPr>
              <a:spLocks noChangeShapeType="1"/>
            </p:cNvSpPr>
            <p:nvPr/>
          </p:nvSpPr>
          <p:spPr bwMode="auto">
            <a:xfrm flipV="1">
              <a:off x="1968" y="2400"/>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39" name="Line 15"/>
            <p:cNvSpPr>
              <a:spLocks noChangeShapeType="1"/>
            </p:cNvSpPr>
            <p:nvPr/>
          </p:nvSpPr>
          <p:spPr bwMode="auto">
            <a:xfrm flipV="1">
              <a:off x="2016" y="2448"/>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40" name="Line 16"/>
            <p:cNvSpPr>
              <a:spLocks noChangeShapeType="1"/>
            </p:cNvSpPr>
            <p:nvPr/>
          </p:nvSpPr>
          <p:spPr bwMode="auto">
            <a:xfrm flipV="1">
              <a:off x="2016" y="2496"/>
              <a:ext cx="336"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41" name="Line 17"/>
            <p:cNvSpPr>
              <a:spLocks noChangeShapeType="1"/>
            </p:cNvSpPr>
            <p:nvPr/>
          </p:nvSpPr>
          <p:spPr bwMode="auto">
            <a:xfrm flipV="1">
              <a:off x="2016" y="2592"/>
              <a:ext cx="384"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42" name="Line 18"/>
            <p:cNvSpPr>
              <a:spLocks noChangeShapeType="1"/>
            </p:cNvSpPr>
            <p:nvPr/>
          </p:nvSpPr>
          <p:spPr bwMode="auto">
            <a:xfrm flipV="1">
              <a:off x="1968" y="2640"/>
              <a:ext cx="480" cy="2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643" name="Line 19"/>
            <p:cNvSpPr>
              <a:spLocks noChangeShapeType="1"/>
            </p:cNvSpPr>
            <p:nvPr/>
          </p:nvSpPr>
          <p:spPr bwMode="auto">
            <a:xfrm flipV="1">
              <a:off x="2016" y="2784"/>
              <a:ext cx="432" cy="240"/>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26628" name="Rectangle 22"/>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18115">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18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755650" y="1268413"/>
            <a:ext cx="7772400" cy="5638800"/>
          </a:xfrm>
        </p:spPr>
        <p:txBody>
          <a:bodyPr/>
          <a:lstStyle/>
          <a:p>
            <a:pPr eaLnBrk="1" hangingPunct="1">
              <a:buFont typeface="Wingdings" pitchFamily="2" charset="2"/>
              <a:buNone/>
            </a:pPr>
            <a:r>
              <a:rPr lang="zh-CN" altLang="en-US" smtClean="0">
                <a:solidFill>
                  <a:schemeClr val="accent2"/>
                </a:solidFill>
              </a:rPr>
              <a:t>定义</a:t>
            </a:r>
            <a:r>
              <a:rPr lang="en-US" altLang="zh-CN" smtClean="0"/>
              <a:t>. </a:t>
            </a:r>
            <a:r>
              <a:rPr lang="zh-CN" altLang="en-US" smtClean="0"/>
              <a:t>设</a:t>
            </a:r>
            <a:r>
              <a:rPr lang="en-US" altLang="zh-CN" smtClean="0"/>
              <a:t>E</a:t>
            </a:r>
            <a:r>
              <a:rPr lang="zh-CN" altLang="en-US" smtClean="0"/>
              <a:t>是论述域而</a:t>
            </a:r>
            <a:r>
              <a:rPr lang="en-US" altLang="zh-CN" smtClean="0"/>
              <a:t>A</a:t>
            </a:r>
            <a:r>
              <a:rPr lang="zh-CN" altLang="en-US" smtClean="0"/>
              <a:t>是</a:t>
            </a:r>
            <a:r>
              <a:rPr lang="en-US" altLang="zh-CN" smtClean="0"/>
              <a:t>E</a:t>
            </a:r>
            <a:r>
              <a:rPr lang="zh-CN" altLang="en-US" smtClean="0"/>
              <a:t>的子集。</a:t>
            </a:r>
            <a:r>
              <a:rPr lang="en-US" altLang="zh-CN" smtClean="0"/>
              <a:t>A</a:t>
            </a:r>
            <a:r>
              <a:rPr lang="zh-CN" altLang="en-US" smtClean="0"/>
              <a:t>的</a:t>
            </a:r>
            <a:r>
              <a:rPr lang="zh-CN" altLang="en-US" i="1" smtClean="0">
                <a:solidFill>
                  <a:srgbClr val="FF0000"/>
                </a:solidFill>
              </a:rPr>
              <a:t>（绝对）补</a:t>
            </a:r>
            <a:r>
              <a:rPr lang="zh-CN" altLang="en-US" smtClean="0"/>
              <a:t>，记为～</a:t>
            </a:r>
            <a:r>
              <a:rPr lang="en-US" altLang="zh-CN" smtClean="0"/>
              <a:t>A</a:t>
            </a:r>
            <a:r>
              <a:rPr lang="zh-CN" altLang="en-US" smtClean="0"/>
              <a:t>，是集合</a:t>
            </a:r>
          </a:p>
          <a:p>
            <a:pPr eaLnBrk="1" hangingPunct="1">
              <a:buFont typeface="Wingdings" pitchFamily="2" charset="2"/>
              <a:buNone/>
            </a:pPr>
            <a:r>
              <a:rPr lang="en-US" altLang="zh-CN" smtClean="0">
                <a:solidFill>
                  <a:schemeClr val="accent2"/>
                </a:solidFill>
              </a:rPr>
              <a:t>        </a:t>
            </a:r>
            <a:r>
              <a:rPr lang="zh-CN" altLang="en-US" smtClean="0">
                <a:solidFill>
                  <a:schemeClr val="accent2"/>
                </a:solidFill>
              </a:rPr>
              <a:t>～</a:t>
            </a:r>
            <a:r>
              <a:rPr lang="en-US" altLang="zh-CN" smtClean="0"/>
              <a:t> </a:t>
            </a:r>
            <a:r>
              <a:rPr lang="en-US" altLang="zh-CN" smtClean="0">
                <a:solidFill>
                  <a:schemeClr val="accent2"/>
                </a:solidFill>
              </a:rPr>
              <a:t>A</a:t>
            </a:r>
            <a:r>
              <a:rPr lang="zh-CN" altLang="en-US" smtClean="0">
                <a:solidFill>
                  <a:schemeClr val="accent2"/>
                </a:solidFill>
              </a:rPr>
              <a:t>＝</a:t>
            </a:r>
            <a:r>
              <a:rPr lang="en-US" altLang="zh-CN" smtClean="0">
                <a:solidFill>
                  <a:schemeClr val="accent2"/>
                </a:solidFill>
              </a:rPr>
              <a:t>E</a:t>
            </a:r>
            <a:r>
              <a:rPr lang="zh-CN" altLang="en-US" smtClean="0">
                <a:solidFill>
                  <a:schemeClr val="accent2"/>
                </a:solidFill>
              </a:rPr>
              <a:t>－</a:t>
            </a:r>
            <a:r>
              <a:rPr lang="en-US" altLang="zh-CN" smtClean="0">
                <a:solidFill>
                  <a:schemeClr val="accent2"/>
                </a:solidFill>
              </a:rPr>
              <a:t>A</a:t>
            </a:r>
            <a:r>
              <a:rPr lang="zh-CN" altLang="en-US" smtClean="0">
                <a:solidFill>
                  <a:schemeClr val="accent2"/>
                </a:solidFill>
              </a:rPr>
              <a:t>＝</a:t>
            </a:r>
            <a:r>
              <a:rPr lang="en-US" altLang="zh-CN" smtClean="0">
                <a:solidFill>
                  <a:schemeClr val="accent2"/>
                </a:solidFill>
              </a:rPr>
              <a:t>{x|x</a:t>
            </a:r>
            <a:r>
              <a:rPr lang="en-US" altLang="zh-CN" smtClean="0">
                <a:solidFill>
                  <a:schemeClr val="accent2"/>
                </a:solidFill>
                <a:cs typeface="Times New Roman" pitchFamily="18" charset="0"/>
              </a:rPr>
              <a:t>∈</a:t>
            </a:r>
            <a:r>
              <a:rPr lang="en-US" altLang="zh-CN" smtClean="0">
                <a:solidFill>
                  <a:schemeClr val="accent2"/>
                </a:solidFill>
              </a:rPr>
              <a:t>E∧x </a:t>
            </a:r>
            <a:r>
              <a:rPr lang="en-US" altLang="zh-CN" smtClean="0">
                <a:solidFill>
                  <a:schemeClr val="accent2"/>
                </a:solidFill>
                <a:latin typeface="宋体" pitchFamily="2" charset="-122"/>
                <a:sym typeface="Symbol" pitchFamily="18" charset="2"/>
              </a:rPr>
              <a:t></a:t>
            </a:r>
            <a:r>
              <a:rPr lang="en-US" altLang="zh-CN" smtClean="0">
                <a:solidFill>
                  <a:schemeClr val="accent2"/>
                </a:solidFill>
                <a:cs typeface="Times New Roman" pitchFamily="18" charset="0"/>
              </a:rPr>
              <a:t> </a:t>
            </a:r>
            <a:r>
              <a:rPr lang="en-US" altLang="zh-CN" smtClean="0">
                <a:solidFill>
                  <a:schemeClr val="accent2"/>
                </a:solidFill>
              </a:rPr>
              <a:t>A}={x </a:t>
            </a:r>
            <a:r>
              <a:rPr lang="en-US" altLang="zh-CN" smtClean="0">
                <a:solidFill>
                  <a:schemeClr val="accent2"/>
                </a:solidFill>
                <a:latin typeface="宋体" pitchFamily="2" charset="-122"/>
                <a:sym typeface="Symbol" pitchFamily="18" charset="2"/>
              </a:rPr>
              <a:t></a:t>
            </a:r>
            <a:r>
              <a:rPr lang="en-US" altLang="zh-CN" smtClean="0">
                <a:solidFill>
                  <a:schemeClr val="accent2"/>
                </a:solidFill>
                <a:cs typeface="Times New Roman" pitchFamily="18" charset="0"/>
              </a:rPr>
              <a:t> </a:t>
            </a:r>
            <a:r>
              <a:rPr lang="en-US" altLang="zh-CN" smtClean="0">
                <a:solidFill>
                  <a:schemeClr val="accent2"/>
                </a:solidFill>
              </a:rPr>
              <a:t>A}</a:t>
            </a:r>
            <a:endParaRPr lang="zh-CN" altLang="en-US" smtClean="0">
              <a:solidFill>
                <a:schemeClr val="accent2"/>
              </a:solidFill>
            </a:endParaRPr>
          </a:p>
          <a:p>
            <a:pPr eaLnBrk="1" hangingPunct="1">
              <a:buFont typeface="Wingdings" pitchFamily="2" charset="2"/>
              <a:buNone/>
            </a:pPr>
            <a:r>
              <a:rPr lang="zh-CN" altLang="en-US" smtClean="0"/>
              <a:t>例：若 </a:t>
            </a:r>
            <a:r>
              <a:rPr lang="en-US" altLang="zh-CN" smtClean="0"/>
              <a:t>E</a:t>
            </a:r>
            <a:r>
              <a:rPr lang="en-US" altLang="zh-CN" smtClean="0">
                <a:cs typeface="Times New Roman" pitchFamily="18" charset="0"/>
              </a:rPr>
              <a:t>= { 1</a:t>
            </a:r>
            <a:r>
              <a:rPr lang="zh-CN" altLang="en-US" smtClean="0"/>
              <a:t>，</a:t>
            </a:r>
            <a:r>
              <a:rPr lang="en-US" altLang="zh-CN" smtClean="0">
                <a:cs typeface="Times New Roman" pitchFamily="18" charset="0"/>
              </a:rPr>
              <a:t>2</a:t>
            </a:r>
            <a:r>
              <a:rPr lang="zh-CN" altLang="en-US" smtClean="0"/>
              <a:t>，</a:t>
            </a:r>
            <a:r>
              <a:rPr lang="en-US" altLang="zh-CN" smtClean="0">
                <a:cs typeface="Times New Roman" pitchFamily="18" charset="0"/>
              </a:rPr>
              <a:t>3</a:t>
            </a:r>
            <a:r>
              <a:rPr lang="zh-CN" altLang="en-US" smtClean="0"/>
              <a:t>，</a:t>
            </a:r>
            <a:r>
              <a:rPr lang="en-US" altLang="zh-CN" smtClean="0">
                <a:cs typeface="Times New Roman" pitchFamily="18" charset="0"/>
              </a:rPr>
              <a:t>4 }</a:t>
            </a:r>
            <a:r>
              <a:rPr lang="zh-CN" altLang="en-US" smtClean="0"/>
              <a:t>和 </a:t>
            </a:r>
            <a:r>
              <a:rPr lang="en-US" altLang="zh-CN" smtClean="0">
                <a:cs typeface="Times New Roman" pitchFamily="18" charset="0"/>
              </a:rPr>
              <a:t>A= { 1</a:t>
            </a:r>
            <a:r>
              <a:rPr lang="zh-CN" altLang="en-US" smtClean="0"/>
              <a:t>，</a:t>
            </a:r>
            <a:r>
              <a:rPr lang="en-US" altLang="zh-CN" smtClean="0">
                <a:cs typeface="Times New Roman" pitchFamily="18" charset="0"/>
              </a:rPr>
              <a:t>2 } </a:t>
            </a:r>
            <a:r>
              <a:rPr lang="zh-CN" altLang="en-US" smtClean="0"/>
              <a:t>， 则  </a:t>
            </a:r>
          </a:p>
          <a:p>
            <a:pPr eaLnBrk="1" hangingPunct="1">
              <a:buFont typeface="Wingdings" pitchFamily="2" charset="2"/>
              <a:buNone/>
            </a:pPr>
            <a:r>
              <a:rPr lang="zh-CN" altLang="en-US" smtClean="0"/>
              <a:t>                       </a:t>
            </a:r>
            <a:r>
              <a:rPr lang="zh-CN" altLang="en-US" smtClean="0">
                <a:solidFill>
                  <a:schemeClr val="accent2"/>
                </a:solidFill>
              </a:rPr>
              <a:t>～</a:t>
            </a:r>
            <a:r>
              <a:rPr lang="en-US" altLang="zh-CN" smtClean="0">
                <a:solidFill>
                  <a:schemeClr val="accent2"/>
                </a:solidFill>
                <a:cs typeface="Times New Roman" pitchFamily="18" charset="0"/>
              </a:rPr>
              <a:t>A = { 3</a:t>
            </a:r>
            <a:r>
              <a:rPr lang="zh-CN" altLang="en-US" smtClean="0">
                <a:solidFill>
                  <a:schemeClr val="accent2"/>
                </a:solidFill>
              </a:rPr>
              <a:t>，</a:t>
            </a:r>
            <a:r>
              <a:rPr lang="en-US" altLang="zh-CN" smtClean="0">
                <a:solidFill>
                  <a:schemeClr val="accent2"/>
                </a:solidFill>
                <a:cs typeface="Times New Roman" pitchFamily="18" charset="0"/>
              </a:rPr>
              <a:t>4}</a:t>
            </a:r>
            <a:r>
              <a:rPr lang="zh-CN" altLang="en-US" smtClean="0"/>
              <a:t> </a:t>
            </a:r>
          </a:p>
          <a:p>
            <a:pPr eaLnBrk="1" hangingPunct="1">
              <a:buFont typeface="Wingdings" pitchFamily="2" charset="2"/>
              <a:buNone/>
            </a:pPr>
            <a:r>
              <a:rPr lang="zh-CN" altLang="en-US" smtClean="0"/>
              <a:t>       若 </a:t>
            </a:r>
            <a:r>
              <a:rPr lang="en-US" altLang="zh-CN" smtClean="0"/>
              <a:t>E</a:t>
            </a:r>
            <a:r>
              <a:rPr lang="en-US" altLang="zh-CN" smtClean="0">
                <a:cs typeface="Times New Roman" pitchFamily="18" charset="0"/>
              </a:rPr>
              <a:t> = N </a:t>
            </a:r>
            <a:r>
              <a:rPr lang="zh-CN" altLang="en-US" smtClean="0"/>
              <a:t>且 </a:t>
            </a:r>
            <a:r>
              <a:rPr lang="en-US" altLang="zh-CN" smtClean="0">
                <a:cs typeface="Times New Roman" pitchFamily="18" charset="0"/>
              </a:rPr>
              <a:t>A= {x | x </a:t>
            </a:r>
            <a:r>
              <a:rPr lang="zh-CN" altLang="en-US" smtClean="0"/>
              <a:t>＞ </a:t>
            </a:r>
            <a:r>
              <a:rPr lang="en-US" altLang="zh-CN" smtClean="0">
                <a:cs typeface="Times New Roman" pitchFamily="18" charset="0"/>
              </a:rPr>
              <a:t>0}</a:t>
            </a:r>
            <a:r>
              <a:rPr lang="zh-CN" altLang="en-US" smtClean="0"/>
              <a:t>， 则</a:t>
            </a:r>
          </a:p>
          <a:p>
            <a:pPr eaLnBrk="1" hangingPunct="1">
              <a:buFont typeface="Wingdings" pitchFamily="2" charset="2"/>
              <a:buNone/>
            </a:pPr>
            <a:r>
              <a:rPr lang="en-US" altLang="zh-CN" smtClean="0">
                <a:solidFill>
                  <a:schemeClr val="accent2"/>
                </a:solidFill>
              </a:rPr>
              <a:t>                           ~</a:t>
            </a:r>
            <a:r>
              <a:rPr lang="en-US" altLang="zh-CN" smtClean="0">
                <a:solidFill>
                  <a:schemeClr val="accent2"/>
                </a:solidFill>
                <a:cs typeface="Times New Roman" pitchFamily="18" charset="0"/>
              </a:rPr>
              <a:t>A= {0}</a:t>
            </a:r>
          </a:p>
        </p:txBody>
      </p:sp>
      <p:sp>
        <p:nvSpPr>
          <p:cNvPr id="27651" name="Rectangle 15"/>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Effect transition="in" filter="barn(inHorizontal)">
                                      <p:cBhvr>
                                        <p:cTn id="7" dur="500"/>
                                        <p:tgtEl>
                                          <p:spTgt spid="194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2" end="2"/>
                                            </p:txEl>
                                          </p:spTgt>
                                        </p:tgtEl>
                                        <p:attrNameLst>
                                          <p:attrName>style.visibility</p:attrName>
                                        </p:attrNameLst>
                                      </p:cBhvr>
                                      <p:to>
                                        <p:strVal val="visible"/>
                                      </p:to>
                                    </p:set>
                                    <p:animEffect transition="in" filter="blinds(horizontal)">
                                      <p:cBhvr>
                                        <p:cTn id="12" dur="500"/>
                                        <p:tgtEl>
                                          <p:spTgt spid="194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58">
                                            <p:txEl>
                                              <p:pRg st="3" end="3"/>
                                            </p:txEl>
                                          </p:spTgt>
                                        </p:tgtEl>
                                        <p:attrNameLst>
                                          <p:attrName>style.visibility</p:attrName>
                                        </p:attrNameLst>
                                      </p:cBhvr>
                                      <p:to>
                                        <p:strVal val="visible"/>
                                      </p:to>
                                    </p:set>
                                    <p:anim calcmode="lin" valueType="num">
                                      <p:cBhvr additive="base">
                                        <p:cTn id="17"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Effect transition="in" filter="blinds(horizontal)">
                                      <p:cBhvr>
                                        <p:cTn id="23" dur="500"/>
                                        <p:tgtEl>
                                          <p:spTgt spid="1945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458">
                                            <p:txEl>
                                              <p:pRg st="5" end="5"/>
                                            </p:txEl>
                                          </p:spTgt>
                                        </p:tgtEl>
                                        <p:attrNameLst>
                                          <p:attrName>style.visibility</p:attrName>
                                        </p:attrNameLst>
                                      </p:cBhvr>
                                      <p:to>
                                        <p:strVal val="visible"/>
                                      </p:to>
                                    </p:set>
                                    <p:anim calcmode="lin" valueType="num">
                                      <p:cBhvr additive="base">
                                        <p:cTn id="28"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45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900113" y="1268413"/>
            <a:ext cx="7772400" cy="5791200"/>
          </a:xfrm>
        </p:spPr>
        <p:txBody>
          <a:bodyPr/>
          <a:lstStyle/>
          <a:p>
            <a:pPr eaLnBrk="1" hangingPunct="1">
              <a:buFont typeface="Wingdings" pitchFamily="2" charset="2"/>
              <a:buNone/>
            </a:pPr>
            <a:r>
              <a:rPr lang="zh-CN" altLang="en-US" smtClean="0"/>
              <a:t>例：</a:t>
            </a:r>
            <a:r>
              <a:rPr lang="en-US" altLang="zh-CN" smtClean="0"/>
              <a:t>A={x</a:t>
            </a:r>
            <a:r>
              <a:rPr lang="en-US" altLang="zh-CN" smtClean="0">
                <a:latin typeface="宋体" pitchFamily="2" charset="-122"/>
                <a:sym typeface="Symbol" pitchFamily="18" charset="2"/>
              </a:rPr>
              <a:t></a:t>
            </a:r>
            <a:r>
              <a:rPr lang="en-US" altLang="zh-CN" smtClean="0"/>
              <a:t>x</a:t>
            </a:r>
            <a:r>
              <a:rPr lang="en-US" altLang="zh-CN" smtClean="0">
                <a:latin typeface="宋体" pitchFamily="2" charset="-122"/>
                <a:sym typeface="Symbol" pitchFamily="18" charset="2"/>
              </a:rPr>
              <a:t></a:t>
            </a:r>
            <a:r>
              <a:rPr lang="en-US" altLang="zh-CN" smtClean="0"/>
              <a:t>-2,x</a:t>
            </a:r>
            <a:r>
              <a:rPr lang="en-US" altLang="zh-CN" smtClean="0">
                <a:latin typeface="宋体" pitchFamily="2" charset="-122"/>
                <a:sym typeface="Symbol" pitchFamily="18" charset="2"/>
              </a:rPr>
              <a:t></a:t>
            </a:r>
            <a:r>
              <a:rPr lang="en-US" altLang="zh-CN" smtClean="0"/>
              <a:t>R}, E={x</a:t>
            </a:r>
            <a:r>
              <a:rPr lang="en-US" altLang="zh-CN" smtClean="0">
                <a:latin typeface="宋体" pitchFamily="2" charset="-122"/>
                <a:sym typeface="Symbol" pitchFamily="18" charset="2"/>
              </a:rPr>
              <a:t></a:t>
            </a:r>
            <a:r>
              <a:rPr lang="en-US" altLang="zh-CN" smtClean="0"/>
              <a:t>x≤2,x</a:t>
            </a:r>
            <a:r>
              <a:rPr lang="en-US" altLang="zh-CN" smtClean="0">
                <a:latin typeface="宋体" pitchFamily="2" charset="-122"/>
                <a:sym typeface="Symbol" pitchFamily="18" charset="2"/>
              </a:rPr>
              <a:t></a:t>
            </a:r>
            <a:r>
              <a:rPr lang="en-US" altLang="zh-CN" smtClean="0"/>
              <a:t>R}</a:t>
            </a:r>
          </a:p>
          <a:p>
            <a:pPr eaLnBrk="1" hangingPunct="1">
              <a:buFont typeface="Wingdings" pitchFamily="2" charset="2"/>
              <a:buNone/>
            </a:pPr>
            <a:r>
              <a:rPr lang="zh-CN" altLang="en-US" smtClean="0"/>
              <a:t>        求：</a:t>
            </a:r>
            <a:r>
              <a:rPr lang="en-US" altLang="zh-CN" smtClean="0"/>
              <a:t>~A</a:t>
            </a:r>
            <a:r>
              <a:rPr lang="zh-CN" altLang="en-US" smtClean="0"/>
              <a:t>，</a:t>
            </a:r>
            <a:r>
              <a:rPr lang="en-US" altLang="zh-CN" smtClean="0"/>
              <a:t>A</a:t>
            </a:r>
            <a:r>
              <a:rPr lang="en-US" altLang="zh-CN" smtClean="0">
                <a:latin typeface="宋体" pitchFamily="2" charset="-122"/>
                <a:sym typeface="Symbol" pitchFamily="18" charset="2"/>
              </a:rPr>
              <a:t></a:t>
            </a:r>
            <a:r>
              <a:rPr lang="en-US" altLang="zh-CN" smtClean="0"/>
              <a:t>A</a:t>
            </a:r>
            <a:r>
              <a:rPr lang="zh-CN" altLang="en-US" smtClean="0"/>
              <a:t>。</a:t>
            </a:r>
          </a:p>
          <a:p>
            <a:pPr eaLnBrk="1" hangingPunct="1">
              <a:buFont typeface="Wingdings" pitchFamily="2" charset="2"/>
              <a:buNone/>
            </a:pPr>
            <a:r>
              <a:rPr lang="zh-CN" altLang="en-US" smtClean="0">
                <a:solidFill>
                  <a:srgbClr val="FF0000"/>
                </a:solidFill>
              </a:rPr>
              <a:t>解：</a:t>
            </a:r>
            <a:r>
              <a:rPr lang="en-US" altLang="zh-CN" smtClean="0">
                <a:solidFill>
                  <a:schemeClr val="accent2"/>
                </a:solidFill>
              </a:rPr>
              <a:t>~A={x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x≤2</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-2} ={x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-2≤x≤2</a:t>
            </a:r>
            <a:r>
              <a:rPr lang="zh-CN" altLang="en-US" smtClean="0">
                <a:solidFill>
                  <a:schemeClr val="accent2"/>
                </a:solidFill>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R}</a:t>
            </a:r>
          </a:p>
          <a:p>
            <a:pPr eaLnBrk="1" hangingPunct="1">
              <a:buFont typeface="Wingdings" pitchFamily="2" charset="2"/>
              <a:buNone/>
            </a:pPr>
            <a:r>
              <a:rPr lang="en-US" altLang="zh-CN" smtClean="0">
                <a:solidFill>
                  <a:schemeClr val="accent2"/>
                </a:solidFill>
              </a:rPr>
              <a:t>          A</a:t>
            </a:r>
            <a:r>
              <a:rPr lang="en-US" altLang="zh-CN" smtClean="0">
                <a:solidFill>
                  <a:schemeClr val="accent2"/>
                </a:solidFill>
                <a:latin typeface="Arial" charset="0"/>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endParaRPr lang="en-US" altLang="zh-CN" smtClean="0">
              <a:solidFill>
                <a:schemeClr val="accent2"/>
              </a:solidFill>
            </a:endParaRPr>
          </a:p>
          <a:p>
            <a:pPr eaLnBrk="1" hangingPunct="1">
              <a:buFont typeface="Wingdings" pitchFamily="2" charset="2"/>
              <a:buNone/>
            </a:pPr>
            <a:r>
              <a:rPr lang="en-US" altLang="zh-CN" smtClean="0">
                <a:solidFill>
                  <a:schemeClr val="accent2"/>
                </a:solidFill>
              </a:rPr>
              <a:t>∴     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 </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p>
        </p:txBody>
      </p:sp>
      <p:sp>
        <p:nvSpPr>
          <p:cNvPr id="28675" name="Rectangle 22"/>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Effect transition="in" filter="barn(inHorizontal)">
                                      <p:cBhvr>
                                        <p:cTn id="7" dur="500"/>
                                        <p:tgtEl>
                                          <p:spTgt spid="2048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0482">
                                            <p:txEl>
                                              <p:pRg st="3" end="3"/>
                                            </p:txEl>
                                          </p:spTgt>
                                        </p:tgtEl>
                                        <p:attrNameLst>
                                          <p:attrName>style.visibility</p:attrName>
                                        </p:attrNameLst>
                                      </p:cBhvr>
                                      <p:to>
                                        <p:strVal val="visible"/>
                                      </p:to>
                                    </p:set>
                                    <p:animEffect transition="in" filter="barn(inHorizontal)">
                                      <p:cBhvr>
                                        <p:cTn id="12" dur="500"/>
                                        <p:tgtEl>
                                          <p:spTgt spid="20482">
                                            <p:txEl>
                                              <p:pRg st="3" end="3"/>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animEffect transition="in" filter="barn(inHorizontal)">
                                      <p:cBhvr>
                                        <p:cTn id="15"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回顾</a:t>
            </a:r>
          </a:p>
        </p:txBody>
      </p:sp>
      <p:sp>
        <p:nvSpPr>
          <p:cNvPr id="154627" name="Rectangle 3"/>
          <p:cNvSpPr>
            <a:spLocks noGrp="1" noChangeArrowheads="1"/>
          </p:cNvSpPr>
          <p:nvPr>
            <p:ph type="body" idx="1"/>
          </p:nvPr>
        </p:nvSpPr>
        <p:spPr/>
        <p:txBody>
          <a:bodyPr/>
          <a:lstStyle/>
          <a:p>
            <a:pPr marL="625475" indent="-533400"/>
            <a:r>
              <a:rPr lang="zh-CN" altLang="en-US" smtClean="0"/>
              <a:t>集合和元素</a:t>
            </a:r>
          </a:p>
          <a:p>
            <a:pPr marL="625475" indent="-533400"/>
            <a:r>
              <a:rPr lang="zh-CN" altLang="en-US" smtClean="0"/>
              <a:t>表示集合的三种方法：</a:t>
            </a:r>
          </a:p>
          <a:p>
            <a:pPr marL="625475" indent="-533400">
              <a:buFont typeface="Wingdings" pitchFamily="2" charset="2"/>
              <a:buAutoNum type="arabicPeriod"/>
            </a:pPr>
            <a:r>
              <a:rPr lang="zh-CN" altLang="en-US" smtClean="0">
                <a:solidFill>
                  <a:schemeClr val="accent2"/>
                </a:solidFill>
              </a:rPr>
              <a:t>列举法</a:t>
            </a:r>
          </a:p>
          <a:p>
            <a:pPr marL="625475" indent="-533400">
              <a:buFont typeface="Wingdings" pitchFamily="2" charset="2"/>
              <a:buAutoNum type="arabicPeriod"/>
            </a:pPr>
            <a:r>
              <a:rPr lang="zh-CN" altLang="en-US" smtClean="0">
                <a:solidFill>
                  <a:schemeClr val="accent2"/>
                </a:solidFill>
              </a:rPr>
              <a:t>描述法</a:t>
            </a:r>
          </a:p>
          <a:p>
            <a:pPr marL="625475" indent="-533400">
              <a:buFont typeface="Wingdings" pitchFamily="2" charset="2"/>
              <a:buAutoNum type="arabicPeriod"/>
            </a:pPr>
            <a:r>
              <a:rPr lang="zh-CN" altLang="en-US" smtClean="0">
                <a:solidFill>
                  <a:schemeClr val="accent2"/>
                </a:solidFill>
              </a:rPr>
              <a:t>归纳定义法</a:t>
            </a:r>
            <a:endParaRPr lang="zh-CN" altLang="en-US" smtClean="0"/>
          </a:p>
          <a:p>
            <a:pPr marL="625475" indent="-533400"/>
            <a:endParaRPr lang="zh-CN" altLang="en-US" smtClean="0"/>
          </a:p>
          <a:p>
            <a:pPr marL="625475" indent="-533400"/>
            <a:endParaRPr lang="zh-CN" altLang="en-US" smtClean="0"/>
          </a:p>
          <a:p>
            <a:pPr marL="625475" indent="-533400">
              <a:buFont typeface="Wingdings" pitchFamily="2" charset="2"/>
              <a:buNone/>
            </a:pPr>
            <a:endParaRPr lang="zh-CN" altLang="en-US"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7" dur="500"/>
                                        <p:tgtEl>
                                          <p:spTgt spid="154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0" dur="500"/>
                                        <p:tgtEl>
                                          <p:spTgt spid="1546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3" dur="500"/>
                                        <p:tgtEl>
                                          <p:spTgt spid="15462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16" dur="500"/>
                                        <p:tgtEl>
                                          <p:spTgt spid="15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回顾</a:t>
            </a:r>
          </a:p>
        </p:txBody>
      </p:sp>
      <p:sp>
        <p:nvSpPr>
          <p:cNvPr id="156675" name="Rectangle 3"/>
          <p:cNvSpPr>
            <a:spLocks noGrp="1" noChangeArrowheads="1"/>
          </p:cNvSpPr>
          <p:nvPr>
            <p:ph type="body" idx="1"/>
          </p:nvPr>
        </p:nvSpPr>
        <p:spPr/>
        <p:txBody>
          <a:bodyPr/>
          <a:lstStyle/>
          <a:p>
            <a:pPr marL="625475" indent="-533400"/>
            <a:r>
              <a:rPr lang="zh-CN" altLang="en-US" smtClean="0"/>
              <a:t>集合间的包含关系： </a:t>
            </a:r>
            <a:r>
              <a:rPr lang="en-US" altLang="zh-CN" smtClean="0"/>
              <a:t>A </a:t>
            </a:r>
            <a:r>
              <a:rPr lang="en-US" altLang="zh-CN" smtClean="0">
                <a:latin typeface="宋体" pitchFamily="2" charset="-122"/>
                <a:sym typeface="Symbol" pitchFamily="18" charset="2"/>
              </a:rPr>
              <a:t></a:t>
            </a:r>
            <a:r>
              <a:rPr lang="en-US" altLang="zh-CN" smtClean="0"/>
              <a:t> B</a:t>
            </a:r>
            <a:r>
              <a:rPr lang="zh-CN" altLang="en-US" smtClean="0"/>
              <a:t>， </a:t>
            </a:r>
            <a:r>
              <a:rPr lang="en-US" altLang="zh-CN" smtClean="0"/>
              <a:t>A=B</a:t>
            </a:r>
            <a:r>
              <a:rPr lang="zh-CN" altLang="en-US" smtClean="0"/>
              <a:t>， </a:t>
            </a:r>
            <a:r>
              <a:rPr lang="en-US" altLang="zh-CN" smtClean="0"/>
              <a:t>A </a:t>
            </a:r>
            <a:r>
              <a:rPr lang="en-US" altLang="zh-CN" smtClean="0">
                <a:latin typeface="宋体" pitchFamily="2" charset="-122"/>
                <a:sym typeface="Symbol" pitchFamily="18" charset="2"/>
              </a:rPr>
              <a:t></a:t>
            </a:r>
            <a:r>
              <a:rPr lang="en-US" altLang="zh-CN" smtClean="0"/>
              <a:t>B</a:t>
            </a:r>
          </a:p>
          <a:p>
            <a:pPr marL="625475" indent="-533400"/>
            <a:r>
              <a:rPr lang="zh-CN" altLang="en-US" smtClean="0"/>
              <a:t>全集合和空集</a:t>
            </a:r>
          </a:p>
          <a:p>
            <a:pPr marL="625475" indent="-533400"/>
            <a:r>
              <a:rPr lang="zh-CN" altLang="en-US" smtClean="0"/>
              <a:t>幂集合</a:t>
            </a:r>
          </a:p>
          <a:p>
            <a:pPr marL="625475" indent="-533400" algn="ctr" eaLnBrk="1" hangingPunct="1">
              <a:buFont typeface="Wingdings" pitchFamily="2" charset="2"/>
              <a:buNone/>
            </a:pPr>
            <a:r>
              <a:rPr lang="en-US" altLang="zh-CN" smtClean="0">
                <a:solidFill>
                  <a:srgbClr val="FF0000"/>
                </a:solidFill>
              </a:rPr>
              <a:t>|P(A)|=2</a:t>
            </a:r>
            <a:r>
              <a:rPr lang="en-US" altLang="zh-CN" baseline="30000" smtClean="0">
                <a:solidFill>
                  <a:srgbClr val="FF0000"/>
                </a:solidFill>
              </a:rPr>
              <a:t>|A|</a:t>
            </a:r>
            <a:endParaRPr lang="zh-CN" altLang="en-US" smtClean="0">
              <a:solidFill>
                <a:srgbClr val="FF0000"/>
              </a:solidFill>
            </a:endParaRPr>
          </a:p>
          <a:p>
            <a:pPr marL="625475" indent="-533400"/>
            <a:endParaRPr lang="zh-CN" altLang="en-US" smtClean="0"/>
          </a:p>
          <a:p>
            <a:pPr marL="625475" indent="-533400"/>
            <a:endParaRPr lang="zh-CN" altLang="en-US" smtClean="0"/>
          </a:p>
          <a:p>
            <a:pPr marL="625475" indent="-533400"/>
            <a:endParaRPr lang="zh-CN" altLang="en-US" smtClean="0"/>
          </a:p>
          <a:p>
            <a:pPr marL="625475" indent="-533400">
              <a:buFont typeface="Wingdings" pitchFamily="2" charset="2"/>
              <a:buNone/>
            </a:pPr>
            <a:endParaRPr lang="zh-CN" altLang="en-US"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675">
                                            <p:txEl>
                                              <p:pRg st="1" end="1"/>
                                            </p:txEl>
                                          </p:spTgt>
                                        </p:tgtEl>
                                        <p:attrNameLst>
                                          <p:attrName>style.visibility</p:attrName>
                                        </p:attrNameLst>
                                      </p:cBhvr>
                                      <p:to>
                                        <p:strVal val="visible"/>
                                      </p:to>
                                    </p:set>
                                    <p:anim calcmode="lin" valueType="num">
                                      <p:cBhvr additive="base">
                                        <p:cTn id="13"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 calcmode="lin" valueType="num">
                                      <p:cBhvr additive="base">
                                        <p:cTn id="19" dur="5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Effect transition="in" filter="barn(inHorizontal)">
                                      <p:cBhvr>
                                        <p:cTn id="25" dur="5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回顾</a:t>
            </a:r>
          </a:p>
        </p:txBody>
      </p:sp>
      <p:sp>
        <p:nvSpPr>
          <p:cNvPr id="31747" name="Rectangle 3"/>
          <p:cNvSpPr>
            <a:spLocks noGrp="1" noChangeArrowheads="1"/>
          </p:cNvSpPr>
          <p:nvPr>
            <p:ph type="body" idx="1"/>
          </p:nvPr>
        </p:nvSpPr>
        <p:spPr>
          <a:xfrm>
            <a:off x="468313" y="1341438"/>
            <a:ext cx="8458200" cy="4895850"/>
          </a:xfrm>
        </p:spPr>
        <p:txBody>
          <a:bodyPr/>
          <a:lstStyle/>
          <a:p>
            <a:r>
              <a:rPr lang="zh-CN" altLang="en-US" smtClean="0"/>
              <a:t>并：</a:t>
            </a:r>
            <a:r>
              <a:rPr lang="zh-CN" altLang="en-US" smtClean="0">
                <a:solidFill>
                  <a:schemeClr val="accent2"/>
                </a:solidFill>
              </a:rPr>
              <a:t> </a:t>
            </a:r>
            <a:r>
              <a:rPr lang="en-US" altLang="zh-CN" smtClean="0">
                <a:solidFill>
                  <a:schemeClr val="accent2"/>
                </a:solidFill>
              </a:rPr>
              <a:t>A∪B={x|x∈A∨ x∈B}</a:t>
            </a:r>
          </a:p>
          <a:p>
            <a:r>
              <a:rPr lang="zh-CN" altLang="en-US" smtClean="0"/>
              <a:t>交：</a:t>
            </a:r>
            <a:r>
              <a:rPr lang="en-US" altLang="zh-CN" smtClean="0">
                <a:solidFill>
                  <a:schemeClr val="accent2"/>
                </a:solidFill>
              </a:rPr>
              <a:t>A∩B={x|x∈A∧x∈B}</a:t>
            </a:r>
          </a:p>
          <a:p>
            <a:r>
              <a:rPr lang="zh-CN" altLang="en-US" smtClean="0"/>
              <a:t>差（相对补）： </a:t>
            </a:r>
            <a:r>
              <a:rPr lang="en-US" altLang="zh-CN" smtClean="0">
                <a:solidFill>
                  <a:schemeClr val="accent2"/>
                </a:solidFill>
              </a:rPr>
              <a:t>A</a:t>
            </a:r>
            <a:r>
              <a:rPr lang="zh-CN" altLang="en-US" smtClean="0">
                <a:solidFill>
                  <a:schemeClr val="accent2"/>
                </a:solidFill>
              </a:rPr>
              <a:t>－</a:t>
            </a:r>
            <a:r>
              <a:rPr lang="en-US" altLang="zh-CN" smtClean="0">
                <a:solidFill>
                  <a:schemeClr val="accent2"/>
                </a:solidFill>
              </a:rPr>
              <a:t>B ={x|x∈A∧x </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p>
          <a:p>
            <a:r>
              <a:rPr lang="zh-CN" altLang="en-US" smtClean="0"/>
              <a:t>对称差：</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B∧x</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p>
          <a:p>
            <a:r>
              <a:rPr lang="zh-CN" altLang="en-US" smtClean="0"/>
              <a:t>绝对补：</a:t>
            </a:r>
            <a:r>
              <a:rPr lang="zh-CN" altLang="en-US" smtClean="0">
                <a:solidFill>
                  <a:schemeClr val="accent2"/>
                </a:solidFill>
              </a:rPr>
              <a:t> ～</a:t>
            </a:r>
            <a:r>
              <a:rPr lang="en-US" altLang="zh-CN" smtClean="0"/>
              <a:t> </a:t>
            </a:r>
            <a:r>
              <a:rPr lang="en-US" altLang="zh-CN" smtClean="0">
                <a:solidFill>
                  <a:schemeClr val="accent2"/>
                </a:solidFill>
              </a:rPr>
              <a:t>A</a:t>
            </a:r>
            <a:r>
              <a:rPr lang="zh-CN" altLang="en-US" smtClean="0">
                <a:solidFill>
                  <a:schemeClr val="accent2"/>
                </a:solidFill>
              </a:rPr>
              <a:t>＝</a:t>
            </a:r>
            <a:r>
              <a:rPr lang="en-US" altLang="zh-CN" smtClean="0">
                <a:solidFill>
                  <a:schemeClr val="accent2"/>
                </a:solidFill>
              </a:rPr>
              <a:t>E</a:t>
            </a:r>
            <a:r>
              <a:rPr lang="zh-CN" altLang="en-US" smtClean="0">
                <a:solidFill>
                  <a:schemeClr val="accent2"/>
                </a:solidFill>
              </a:rPr>
              <a:t>－</a:t>
            </a:r>
            <a:r>
              <a:rPr lang="en-US" altLang="zh-CN" smtClean="0">
                <a:solidFill>
                  <a:schemeClr val="accent2"/>
                </a:solidFill>
              </a:rPr>
              <a:t>A</a:t>
            </a:r>
            <a:r>
              <a:rPr lang="zh-CN" altLang="en-US" smtClean="0">
                <a:solidFill>
                  <a:schemeClr val="accent2"/>
                </a:solidFill>
              </a:rPr>
              <a:t>＝</a:t>
            </a:r>
            <a:r>
              <a:rPr lang="en-US" altLang="zh-CN" smtClean="0">
                <a:solidFill>
                  <a:schemeClr val="accent2"/>
                </a:solidFill>
              </a:rPr>
              <a:t>{x|x</a:t>
            </a:r>
            <a:r>
              <a:rPr lang="en-US" altLang="zh-CN" smtClean="0">
                <a:solidFill>
                  <a:schemeClr val="accent2"/>
                </a:solidFill>
                <a:cs typeface="Times New Roman" pitchFamily="18" charset="0"/>
              </a:rPr>
              <a:t>∈</a:t>
            </a:r>
            <a:r>
              <a:rPr lang="en-US" altLang="zh-CN" smtClean="0">
                <a:solidFill>
                  <a:schemeClr val="accent2"/>
                </a:solidFill>
              </a:rPr>
              <a:t>E∧x </a:t>
            </a:r>
            <a:r>
              <a:rPr lang="en-US" altLang="zh-CN" smtClean="0">
                <a:solidFill>
                  <a:schemeClr val="accent2"/>
                </a:solidFill>
                <a:latin typeface="宋体" pitchFamily="2" charset="-122"/>
                <a:sym typeface="Symbol" pitchFamily="18" charset="2"/>
              </a:rPr>
              <a:t></a:t>
            </a:r>
            <a:r>
              <a:rPr lang="en-US" altLang="zh-CN" smtClean="0">
                <a:solidFill>
                  <a:schemeClr val="accent2"/>
                </a:solidFill>
                <a:cs typeface="Times New Roman" pitchFamily="18" charset="0"/>
              </a:rPr>
              <a:t> </a:t>
            </a:r>
            <a:r>
              <a:rPr lang="en-US" altLang="zh-CN" smtClean="0">
                <a:solidFill>
                  <a:schemeClr val="accent2"/>
                </a:solidFill>
              </a:rPr>
              <a:t>A}={x </a:t>
            </a:r>
            <a:r>
              <a:rPr lang="en-US" altLang="zh-CN" smtClean="0">
                <a:solidFill>
                  <a:schemeClr val="accent2"/>
                </a:solidFill>
                <a:latin typeface="宋体" pitchFamily="2" charset="-122"/>
                <a:sym typeface="Symbol" pitchFamily="18" charset="2"/>
              </a:rPr>
              <a:t></a:t>
            </a:r>
            <a:r>
              <a:rPr lang="en-US" altLang="zh-CN" smtClean="0">
                <a:solidFill>
                  <a:schemeClr val="accent2"/>
                </a:solidFill>
                <a:cs typeface="Times New Roman" pitchFamily="18" charset="0"/>
              </a:rPr>
              <a:t> </a:t>
            </a:r>
            <a:r>
              <a:rPr lang="en-US" altLang="zh-CN" smtClean="0">
                <a:solidFill>
                  <a:schemeClr val="accent2"/>
                </a:solidFill>
              </a:rPr>
              <a:t>A}</a:t>
            </a:r>
          </a:p>
          <a:p>
            <a:pPr>
              <a:buFont typeface="Wingdings" pitchFamily="2" charset="2"/>
              <a:buNone/>
            </a:pPr>
            <a:endParaRPr lang="zh-CN" altLang="en-US" smtClean="0"/>
          </a:p>
          <a:p>
            <a:endParaRPr lang="zh-CN" altLang="en-US" smtClean="0"/>
          </a:p>
          <a:p>
            <a:endParaRPr lang="zh-CN" altLang="en-US" smtClean="0">
              <a:solidFill>
                <a:schemeClr val="accent2"/>
              </a:solidFill>
            </a:endParaRPr>
          </a:p>
          <a:p>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4294967295"/>
          </p:nvPr>
        </p:nvSpPr>
        <p:spPr>
          <a:xfrm>
            <a:off x="684213" y="1196975"/>
            <a:ext cx="8001000" cy="5715000"/>
          </a:xfrm>
        </p:spPr>
        <p:txBody>
          <a:bodyPr/>
          <a:lstStyle/>
          <a:p>
            <a:pPr indent="-250825" eaLnBrk="1" hangingPunct="1">
              <a:buFont typeface="Wingdings" pitchFamily="2" charset="2"/>
              <a:buNone/>
            </a:pPr>
            <a:r>
              <a:rPr lang="zh-CN" altLang="en-US" smtClean="0">
                <a:solidFill>
                  <a:srgbClr val="FF0000"/>
                </a:solidFill>
              </a:rPr>
              <a:t>并和交运算的扩展</a:t>
            </a:r>
          </a:p>
          <a:p>
            <a:pPr indent="-250825" eaLnBrk="1" hangingPunct="1">
              <a:buFont typeface="Wingdings" pitchFamily="2" charset="2"/>
              <a:buNone/>
            </a:pPr>
            <a:r>
              <a:rPr lang="zh-CN" altLang="en-US" smtClean="0"/>
              <a:t>设</a:t>
            </a:r>
            <a:r>
              <a:rPr lang="en-US" altLang="zh-CN" smtClean="0"/>
              <a:t>C</a:t>
            </a:r>
            <a:r>
              <a:rPr lang="zh-CN" altLang="en-US" smtClean="0"/>
              <a:t>是某论述域子集的集合，</a:t>
            </a:r>
          </a:p>
          <a:p>
            <a:pPr indent="-250825" eaLnBrk="1" hangingPunct="1">
              <a:buFont typeface="Wingdings" pitchFamily="2" charset="2"/>
              <a:buNone/>
            </a:pPr>
            <a:r>
              <a:rPr lang="en-US" altLang="zh-CN" smtClean="0"/>
              <a:t>(a)C</a:t>
            </a:r>
            <a:r>
              <a:rPr lang="zh-CN" altLang="en-US" smtClean="0"/>
              <a:t>的成员的</a:t>
            </a:r>
            <a:r>
              <a:rPr lang="zh-CN" altLang="en-US" i="1" smtClean="0">
                <a:solidFill>
                  <a:srgbClr val="FF0000"/>
                </a:solidFill>
              </a:rPr>
              <a:t>并</a:t>
            </a:r>
            <a:r>
              <a:rPr lang="zh-CN" altLang="en-US" smtClean="0"/>
              <a:t>，记为</a:t>
            </a:r>
            <a:r>
              <a:rPr lang="zh-CN" altLang="en-US" smtClean="0">
                <a:latin typeface="Lucida Sans Unicode" pitchFamily="34" charset="0"/>
              </a:rPr>
              <a:t>⋃</a:t>
            </a:r>
            <a:r>
              <a:rPr lang="en-US" altLang="zh-CN" smtClean="0"/>
              <a:t>C</a:t>
            </a:r>
            <a:r>
              <a:rPr lang="zh-CN" altLang="en-US" smtClean="0"/>
              <a:t>，是由下式指定的集合</a:t>
            </a:r>
          </a:p>
          <a:p>
            <a:pPr indent="-250825" eaLnBrk="1" hangingPunct="1">
              <a:buFont typeface="Wingdings" pitchFamily="2" charset="2"/>
              <a:buNone/>
            </a:pPr>
            <a:r>
              <a:rPr lang="zh-CN" altLang="en-US" smtClean="0"/>
              <a:t>                         </a:t>
            </a:r>
            <a:r>
              <a:rPr lang="zh-CN" altLang="en-US" smtClean="0">
                <a:solidFill>
                  <a:schemeClr val="accent2"/>
                </a:solidFill>
                <a:latin typeface="Lucida Sans Unicode" pitchFamily="34" charset="0"/>
              </a:rPr>
              <a:t>⋃</a:t>
            </a:r>
            <a:r>
              <a:rPr lang="en-US" altLang="zh-CN" smtClean="0">
                <a:solidFill>
                  <a:schemeClr val="accent2"/>
                </a:solidFill>
              </a:rPr>
              <a:t>C={x | </a:t>
            </a:r>
            <a:r>
              <a:rPr lang="en-US" altLang="zh-CN" smtClean="0">
                <a:solidFill>
                  <a:schemeClr val="accent2"/>
                </a:solidFill>
                <a:sym typeface="Symbol" pitchFamily="18" charset="2"/>
              </a:rPr>
              <a:t></a:t>
            </a:r>
            <a:r>
              <a:rPr lang="en-US" altLang="zh-CN" smtClean="0">
                <a:solidFill>
                  <a:schemeClr val="accent2"/>
                </a:solidFill>
              </a:rPr>
              <a:t>S(S </a:t>
            </a:r>
            <a:r>
              <a:rPr lang="en-US" altLang="zh-CN" smtClean="0">
                <a:solidFill>
                  <a:schemeClr val="accent2"/>
                </a:solidFill>
                <a:sym typeface="Symbol" pitchFamily="18" charset="2"/>
              </a:rPr>
              <a:t> </a:t>
            </a:r>
            <a:r>
              <a:rPr lang="en-US" altLang="zh-CN" smtClean="0">
                <a:solidFill>
                  <a:schemeClr val="accent2"/>
                </a:solidFill>
              </a:rPr>
              <a:t>C </a:t>
            </a:r>
            <a:r>
              <a:rPr lang="en-US" altLang="zh-CN" smtClean="0">
                <a:solidFill>
                  <a:schemeClr val="accent2"/>
                </a:solidFill>
                <a:sym typeface="Symbol" pitchFamily="18" charset="2"/>
              </a:rPr>
              <a:t></a:t>
            </a:r>
            <a:r>
              <a:rPr lang="en-US" altLang="zh-CN" smtClean="0">
                <a:solidFill>
                  <a:schemeClr val="accent2"/>
                </a:solidFill>
              </a:rPr>
              <a:t> x </a:t>
            </a:r>
            <a:r>
              <a:rPr lang="en-US" altLang="zh-CN" smtClean="0">
                <a:solidFill>
                  <a:schemeClr val="accent2"/>
                </a:solidFill>
                <a:sym typeface="Symbol" pitchFamily="18" charset="2"/>
              </a:rPr>
              <a:t></a:t>
            </a:r>
            <a:r>
              <a:rPr lang="en-US" altLang="zh-CN" smtClean="0">
                <a:solidFill>
                  <a:schemeClr val="accent2"/>
                </a:solidFill>
              </a:rPr>
              <a:t> S)}</a:t>
            </a:r>
          </a:p>
          <a:p>
            <a:pPr indent="-250825" eaLnBrk="1" hangingPunct="1">
              <a:buFont typeface="Wingdings" pitchFamily="2" charset="2"/>
              <a:buNone/>
            </a:pPr>
            <a:r>
              <a:rPr lang="en-US" altLang="zh-CN" smtClean="0"/>
              <a:t>(b)</a:t>
            </a:r>
            <a:r>
              <a:rPr lang="zh-CN" altLang="en-US" smtClean="0"/>
              <a:t>如果</a:t>
            </a:r>
            <a:r>
              <a:rPr lang="en-US" altLang="zh-CN" smtClean="0"/>
              <a:t>C≠</a:t>
            </a:r>
            <a:r>
              <a:rPr lang="en-US" altLang="zh-CN" smtClean="0">
                <a:latin typeface="Arial" charset="0"/>
                <a:cs typeface="Times New Roman" pitchFamily="18" charset="0"/>
              </a:rPr>
              <a:t>Ø</a:t>
            </a:r>
            <a:r>
              <a:rPr lang="zh-CN" altLang="en-US" smtClean="0"/>
              <a:t>，</a:t>
            </a:r>
            <a:r>
              <a:rPr lang="en-US" altLang="zh-CN" smtClean="0"/>
              <a:t>C</a:t>
            </a:r>
            <a:r>
              <a:rPr lang="zh-CN" altLang="en-US" smtClean="0"/>
              <a:t>的成员的</a:t>
            </a:r>
            <a:r>
              <a:rPr lang="zh-CN" altLang="en-US" i="1" smtClean="0">
                <a:solidFill>
                  <a:srgbClr val="FF0000"/>
                </a:solidFill>
              </a:rPr>
              <a:t>交</a:t>
            </a:r>
            <a:r>
              <a:rPr lang="zh-CN" altLang="en-US" smtClean="0"/>
              <a:t>，记为</a:t>
            </a:r>
            <a:r>
              <a:rPr lang="zh-CN" altLang="en-US" smtClean="0">
                <a:latin typeface="Lucida Sans Unicode" pitchFamily="34" charset="0"/>
              </a:rPr>
              <a:t>∩</a:t>
            </a:r>
            <a:r>
              <a:rPr lang="en-US" altLang="zh-CN" smtClean="0"/>
              <a:t>C</a:t>
            </a:r>
            <a:r>
              <a:rPr lang="zh-CN" altLang="en-US" smtClean="0"/>
              <a:t>，是下式指定的集合   </a:t>
            </a:r>
          </a:p>
          <a:p>
            <a:pPr indent="-250825" eaLnBrk="1" hangingPunct="1">
              <a:buFont typeface="Wingdings" pitchFamily="2" charset="2"/>
              <a:buNone/>
            </a:pPr>
            <a:r>
              <a:rPr lang="zh-CN" altLang="en-US" smtClean="0"/>
              <a:t>                        </a:t>
            </a:r>
            <a:r>
              <a:rPr lang="zh-CN" altLang="en-US" smtClean="0">
                <a:solidFill>
                  <a:schemeClr val="accent2"/>
                </a:solidFill>
                <a:latin typeface="Lucida Sans Unicode" pitchFamily="34" charset="0"/>
              </a:rPr>
              <a:t>∩</a:t>
            </a:r>
            <a:r>
              <a:rPr lang="en-US" altLang="zh-CN" smtClean="0">
                <a:solidFill>
                  <a:schemeClr val="accent2"/>
                </a:solidFill>
              </a:rPr>
              <a:t>C={x | </a:t>
            </a:r>
            <a:r>
              <a:rPr lang="en-US" altLang="zh-CN" smtClean="0">
                <a:solidFill>
                  <a:schemeClr val="accent2"/>
                </a:solidFill>
                <a:sym typeface="Symbol" pitchFamily="18" charset="2"/>
              </a:rPr>
              <a:t></a:t>
            </a:r>
            <a:r>
              <a:rPr lang="en-US" altLang="zh-CN" smtClean="0">
                <a:solidFill>
                  <a:schemeClr val="accent2"/>
                </a:solidFill>
              </a:rPr>
              <a:t>S(S </a:t>
            </a:r>
            <a:r>
              <a:rPr lang="en-US" altLang="zh-CN" smtClean="0">
                <a:solidFill>
                  <a:schemeClr val="accent2"/>
                </a:solidFill>
                <a:sym typeface="Symbol" pitchFamily="18" charset="2"/>
              </a:rPr>
              <a:t> </a:t>
            </a:r>
            <a:r>
              <a:rPr lang="en-US" altLang="zh-CN" smtClean="0">
                <a:solidFill>
                  <a:schemeClr val="accent2"/>
                </a:solidFill>
              </a:rPr>
              <a:t>C </a:t>
            </a:r>
            <a:r>
              <a:rPr lang="en-US" altLang="zh-CN" smtClean="0">
                <a:solidFill>
                  <a:schemeClr val="accent2"/>
                </a:solidFill>
                <a:latin typeface="Lucida Sans Unicode" pitchFamily="34" charset="0"/>
                <a:sym typeface="Symbol" pitchFamily="18" charset="2"/>
              </a:rPr>
              <a:t></a:t>
            </a:r>
            <a:r>
              <a:rPr lang="en-US" altLang="zh-CN" smtClean="0">
                <a:solidFill>
                  <a:schemeClr val="accent2"/>
                </a:solidFill>
              </a:rPr>
              <a:t> x </a:t>
            </a:r>
            <a:r>
              <a:rPr lang="en-US" altLang="zh-CN" smtClean="0">
                <a:solidFill>
                  <a:schemeClr val="accent2"/>
                </a:solidFill>
                <a:sym typeface="Symbol" pitchFamily="18" charset="2"/>
              </a:rPr>
              <a:t></a:t>
            </a:r>
            <a:r>
              <a:rPr lang="en-US" altLang="zh-CN" smtClean="0">
                <a:solidFill>
                  <a:schemeClr val="accent2"/>
                </a:solidFill>
              </a:rPr>
              <a:t> S)}</a:t>
            </a:r>
            <a:endParaRPr lang="en-US" altLang="zh-CN" smtClean="0"/>
          </a:p>
          <a:p>
            <a:pPr indent="-250825" eaLnBrk="1" hangingPunct="1">
              <a:buFont typeface="Wingdings" pitchFamily="2" charset="2"/>
              <a:buNone/>
            </a:pPr>
            <a:r>
              <a:rPr lang="zh-CN" altLang="en-US" smtClean="0">
                <a:solidFill>
                  <a:srgbClr val="FF0000"/>
                </a:solidFill>
              </a:rPr>
              <a:t>定义说明：</a:t>
            </a:r>
            <a:r>
              <a:rPr lang="zh-CN" altLang="en-US" smtClean="0"/>
              <a:t>如果</a:t>
            </a:r>
            <a:r>
              <a:rPr lang="en-US" altLang="zh-CN" smtClean="0"/>
              <a:t>x </a:t>
            </a:r>
            <a:r>
              <a:rPr lang="en-US" altLang="zh-CN" smtClean="0">
                <a:sym typeface="Symbol" pitchFamily="18" charset="2"/>
              </a:rPr>
              <a:t> </a:t>
            </a:r>
            <a:r>
              <a:rPr lang="en-US" altLang="zh-CN" smtClean="0">
                <a:latin typeface="Lucida Sans Unicode" pitchFamily="34" charset="0"/>
              </a:rPr>
              <a:t>⋃</a:t>
            </a:r>
            <a:r>
              <a:rPr lang="en-US" altLang="zh-CN" smtClean="0"/>
              <a:t>C </a:t>
            </a:r>
            <a:r>
              <a:rPr lang="zh-CN" altLang="en-US" smtClean="0"/>
              <a:t>，那么</a:t>
            </a:r>
            <a:r>
              <a:rPr lang="en-US" altLang="zh-CN" smtClean="0"/>
              <a:t>x</a:t>
            </a:r>
            <a:r>
              <a:rPr lang="zh-CN" altLang="en-US" smtClean="0"/>
              <a:t>至少是一个子集</a:t>
            </a:r>
            <a:r>
              <a:rPr lang="en-US" altLang="zh-CN" smtClean="0"/>
              <a:t>S∈C </a:t>
            </a:r>
            <a:r>
              <a:rPr lang="zh-CN" altLang="en-US" smtClean="0"/>
              <a:t>的元素。如果</a:t>
            </a:r>
            <a:r>
              <a:rPr lang="en-US" altLang="zh-CN" smtClean="0"/>
              <a:t>x </a:t>
            </a:r>
            <a:r>
              <a:rPr lang="en-US" altLang="zh-CN" smtClean="0">
                <a:sym typeface="Symbol" pitchFamily="18" charset="2"/>
              </a:rPr>
              <a:t></a:t>
            </a:r>
            <a:r>
              <a:rPr lang="en-US" altLang="zh-CN" smtClean="0">
                <a:latin typeface="Lucida Sans Unicode" pitchFamily="34" charset="0"/>
              </a:rPr>
              <a:t>∩</a:t>
            </a:r>
            <a:r>
              <a:rPr lang="en-US" altLang="zh-CN" smtClean="0"/>
              <a:t>C </a:t>
            </a:r>
            <a:r>
              <a:rPr lang="zh-CN" altLang="en-US" smtClean="0"/>
              <a:t>，那么</a:t>
            </a:r>
            <a:r>
              <a:rPr lang="en-US" altLang="zh-CN" smtClean="0"/>
              <a:t>x</a:t>
            </a:r>
            <a:r>
              <a:rPr lang="zh-CN" altLang="en-US" smtClean="0"/>
              <a:t>是每一个子集</a:t>
            </a:r>
            <a:r>
              <a:rPr lang="en-US" altLang="zh-CN" smtClean="0"/>
              <a:t>S∈C </a:t>
            </a:r>
            <a:r>
              <a:rPr lang="zh-CN" altLang="en-US" smtClean="0"/>
              <a:t>的元素</a:t>
            </a:r>
          </a:p>
        </p:txBody>
      </p:sp>
      <p:sp>
        <p:nvSpPr>
          <p:cNvPr id="32771" name="Rectangle 13"/>
          <p:cNvSpPr>
            <a:spLocks noGrp="1" noChangeArrowheads="1"/>
          </p:cNvSpPr>
          <p:nvPr>
            <p:ph type="title" idx="4294967295"/>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4">
                                            <p:txEl>
                                              <p:pRg st="2" end="2"/>
                                            </p:txEl>
                                          </p:spTgt>
                                        </p:tgtEl>
                                        <p:attrNameLst>
                                          <p:attrName>style.visibility</p:attrName>
                                        </p:attrNameLst>
                                      </p:cBhvr>
                                      <p:to>
                                        <p:strVal val="visible"/>
                                      </p:to>
                                    </p:set>
                                    <p:animEffect transition="in" filter="blinds(horizontal)">
                                      <p:cBhvr>
                                        <p:cTn id="7" dur="500"/>
                                        <p:tgtEl>
                                          <p:spTgt spid="13107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1074">
                                            <p:txEl>
                                              <p:pRg st="3" end="3"/>
                                            </p:txEl>
                                          </p:spTgt>
                                        </p:tgtEl>
                                        <p:attrNameLst>
                                          <p:attrName>style.visibility</p:attrName>
                                        </p:attrNameLst>
                                      </p:cBhvr>
                                      <p:to>
                                        <p:strVal val="visible"/>
                                      </p:to>
                                    </p:set>
                                    <p:animEffect transition="in" filter="blinds(horizontal)">
                                      <p:cBhvr>
                                        <p:cTn id="10" dur="500"/>
                                        <p:tgtEl>
                                          <p:spTgt spid="1310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1074">
                                            <p:txEl>
                                              <p:pRg st="4" end="4"/>
                                            </p:txEl>
                                          </p:spTgt>
                                        </p:tgtEl>
                                        <p:attrNameLst>
                                          <p:attrName>style.visibility</p:attrName>
                                        </p:attrNameLst>
                                      </p:cBhvr>
                                      <p:to>
                                        <p:strVal val="visible"/>
                                      </p:to>
                                    </p:set>
                                    <p:animEffect transition="in" filter="blinds(horizontal)">
                                      <p:cBhvr>
                                        <p:cTn id="15" dur="500"/>
                                        <p:tgtEl>
                                          <p:spTgt spid="13107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1074">
                                            <p:txEl>
                                              <p:pRg st="5" end="5"/>
                                            </p:txEl>
                                          </p:spTgt>
                                        </p:tgtEl>
                                        <p:attrNameLst>
                                          <p:attrName>style.visibility</p:attrName>
                                        </p:attrNameLst>
                                      </p:cBhvr>
                                      <p:to>
                                        <p:strVal val="visible"/>
                                      </p:to>
                                    </p:set>
                                    <p:animEffect transition="in" filter="blinds(horizontal)">
                                      <p:cBhvr>
                                        <p:cTn id="18" dur="500"/>
                                        <p:tgtEl>
                                          <p:spTgt spid="13107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nodeType="clickEffect">
                                  <p:stCondLst>
                                    <p:cond delay="0"/>
                                  </p:stCondLst>
                                  <p:childTnLst>
                                    <p:set>
                                      <p:cBhvr>
                                        <p:cTn id="22" dur="1" fill="hold">
                                          <p:stCondLst>
                                            <p:cond delay="0"/>
                                          </p:stCondLst>
                                        </p:cTn>
                                        <p:tgtEl>
                                          <p:spTgt spid="131074">
                                            <p:txEl>
                                              <p:pRg st="6" end="6"/>
                                            </p:txEl>
                                          </p:spTgt>
                                        </p:tgtEl>
                                        <p:attrNameLst>
                                          <p:attrName>style.visibility</p:attrName>
                                        </p:attrNameLst>
                                      </p:cBhvr>
                                      <p:to>
                                        <p:strVal val="visible"/>
                                      </p:to>
                                    </p:set>
                                    <p:anim calcmode="lin" valueType="num">
                                      <p:cBhvr>
                                        <p:cTn id="23" dur="500" decel="50000" fill="hold">
                                          <p:stCondLst>
                                            <p:cond delay="0"/>
                                          </p:stCondLst>
                                        </p:cTn>
                                        <p:tgtEl>
                                          <p:spTgt spid="131074">
                                            <p:txEl>
                                              <p:pRg st="6" end="6"/>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31074">
                                            <p:txEl>
                                              <p:pRg st="6" end="6"/>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31074">
                                            <p:txEl>
                                              <p:pRg st="6" end="6"/>
                                            </p:txEl>
                                          </p:spTgt>
                                        </p:tgtEl>
                                        <p:attrNameLst>
                                          <p:attrName>ppt_w</p:attrName>
                                        </p:attrNameLst>
                                      </p:cBhvr>
                                      <p:tavLst>
                                        <p:tav tm="0">
                                          <p:val>
                                            <p:strVal val="#ppt_w*.05"/>
                                          </p:val>
                                        </p:tav>
                                        <p:tav tm="100000">
                                          <p:val>
                                            <p:strVal val="#ppt_w"/>
                                          </p:val>
                                        </p:tav>
                                      </p:tavLst>
                                    </p:anim>
                                    <p:anim calcmode="lin" valueType="num">
                                      <p:cBhvr>
                                        <p:cTn id="26" dur="1000" fill="hold"/>
                                        <p:tgtEl>
                                          <p:spTgt spid="131074">
                                            <p:txEl>
                                              <p:pRg st="6" end="6"/>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31074">
                                            <p:txEl>
                                              <p:pRg st="6" end="6"/>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31074">
                                            <p:txEl>
                                              <p:pRg st="6" end="6"/>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31074">
                                            <p:txEl>
                                              <p:pRg st="6" end="6"/>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31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4294967295"/>
          </p:nvPr>
        </p:nvSpPr>
        <p:spPr>
          <a:xfrm>
            <a:off x="611188" y="1341438"/>
            <a:ext cx="8153400" cy="5791200"/>
          </a:xfrm>
        </p:spPr>
        <p:txBody>
          <a:bodyPr/>
          <a:lstStyle/>
          <a:p>
            <a:pPr eaLnBrk="1" hangingPunct="1">
              <a:buFont typeface="Wingdings" pitchFamily="2" charset="2"/>
              <a:buNone/>
              <a:defRPr/>
            </a:pPr>
            <a:r>
              <a:rPr lang="zh-CN" altLang="en-US" sz="3200" smtClean="0">
                <a:solidFill>
                  <a:srgbClr val="FF0000"/>
                </a:solidFill>
              </a:rPr>
              <a:t>注意：</a:t>
            </a:r>
          </a:p>
          <a:p>
            <a:pPr eaLnBrk="1" hangingPunct="1">
              <a:buFont typeface="Wingdings" pitchFamily="2" charset="2"/>
              <a:buNone/>
              <a:defRPr/>
            </a:pPr>
            <a:r>
              <a:rPr lang="zh-CN" altLang="en-US" smtClean="0">
                <a:solidFill>
                  <a:srgbClr val="FF0000"/>
                </a:solidFill>
              </a:rPr>
              <a:t>       </a:t>
            </a:r>
            <a:r>
              <a:rPr lang="zh-CN" altLang="en-US" smtClean="0"/>
              <a:t>对</a:t>
            </a:r>
            <a:r>
              <a:rPr lang="zh-CN" altLang="en-US" smtClean="0">
                <a:latin typeface="Lucida Sans Unicode" pitchFamily="34" charset="0"/>
              </a:rPr>
              <a:t>∩</a:t>
            </a:r>
            <a:r>
              <a:rPr lang="en-US" altLang="zh-CN" smtClean="0"/>
              <a:t>C</a:t>
            </a:r>
            <a:r>
              <a:rPr lang="zh-CN" altLang="en-US" smtClean="0"/>
              <a:t>的定义来说，</a:t>
            </a:r>
            <a:r>
              <a:rPr lang="en-US" altLang="zh-CN" smtClean="0"/>
              <a:t>C</a:t>
            </a:r>
            <a:r>
              <a:rPr lang="zh-CN" altLang="en-US" smtClean="0"/>
              <a:t>必须非空，否则，由于</a:t>
            </a:r>
            <a:r>
              <a:rPr lang="en-US" altLang="zh-CN" smtClean="0"/>
              <a:t>C=</a:t>
            </a:r>
            <a:r>
              <a:rPr lang="en-US" altLang="zh-CN" smtClean="0">
                <a:latin typeface="Arial" charset="0"/>
                <a:cs typeface="Times New Roman" pitchFamily="18" charset="0"/>
              </a:rPr>
              <a:t>Ø</a:t>
            </a:r>
            <a:r>
              <a:rPr lang="zh-CN" altLang="en-US" smtClean="0"/>
              <a:t>，那么蕴含式                    对于每一</a:t>
            </a:r>
            <a:r>
              <a:rPr lang="en-US" altLang="zh-CN" smtClean="0"/>
              <a:t>S</a:t>
            </a:r>
            <a:r>
              <a:rPr lang="zh-CN" altLang="en-US" smtClean="0"/>
              <a:t>将是无意义的真。                         对每一</a:t>
            </a:r>
            <a:r>
              <a:rPr lang="en-US" altLang="zh-CN" smtClean="0"/>
              <a:t>x</a:t>
            </a:r>
            <a:r>
              <a:rPr lang="zh-CN" altLang="en-US" smtClean="0"/>
              <a:t>是真。因此所定义的集合就是</a:t>
            </a:r>
            <a:r>
              <a:rPr lang="en-US" altLang="zh-CN" smtClean="0"/>
              <a:t>E</a:t>
            </a:r>
            <a:r>
              <a:rPr lang="zh-CN" altLang="en-US" smtClean="0"/>
              <a:t>，是不正确的。</a:t>
            </a:r>
          </a:p>
          <a:p>
            <a:pPr eaLnBrk="1" hangingPunct="1">
              <a:buFont typeface="Wingdings" pitchFamily="2" charset="2"/>
              <a:buNone/>
              <a:defRPr/>
            </a:pPr>
            <a:endParaRPr lang="en-US" altLang="zh-CN" sz="2400" b="0" smtClean="0">
              <a:effectLst>
                <a:outerShdw blurRad="38100" dist="38100" dir="2700000" algn="tl">
                  <a:srgbClr val="C0C0C0"/>
                </a:outerShdw>
              </a:effectLst>
            </a:endParaRPr>
          </a:p>
        </p:txBody>
      </p:sp>
      <p:graphicFrame>
        <p:nvGraphicFramePr>
          <p:cNvPr id="1026" name="Object 5"/>
          <p:cNvGraphicFramePr>
            <a:graphicFrameLocks noChangeAspect="1"/>
          </p:cNvGraphicFramePr>
          <p:nvPr/>
        </p:nvGraphicFramePr>
        <p:xfrm>
          <a:off x="3995738" y="2420938"/>
          <a:ext cx="1676400" cy="322262"/>
        </p:xfrm>
        <a:graphic>
          <a:graphicData uri="http://schemas.openxmlformats.org/presentationml/2006/ole">
            <p:oleObj spid="_x0000_s1026" name="Equation" r:id="rId4" imgW="927000" imgH="177480" progId="Equation.3">
              <p:embed/>
            </p:oleObj>
          </a:graphicData>
        </a:graphic>
      </p:graphicFrame>
      <p:graphicFrame>
        <p:nvGraphicFramePr>
          <p:cNvPr id="1027" name="Object 6"/>
          <p:cNvGraphicFramePr>
            <a:graphicFrameLocks noChangeAspect="1"/>
          </p:cNvGraphicFramePr>
          <p:nvPr/>
        </p:nvGraphicFramePr>
        <p:xfrm>
          <a:off x="2771775" y="2852738"/>
          <a:ext cx="2205038" cy="368300"/>
        </p:xfrm>
        <a:graphic>
          <a:graphicData uri="http://schemas.openxmlformats.org/presentationml/2006/ole">
            <p:oleObj spid="_x0000_s1027" name="Equation" r:id="rId5" imgW="1218960" imgH="203040" progId="Equation.3">
              <p:embed/>
            </p:oleObj>
          </a:graphicData>
        </a:graphic>
      </p:graphicFrame>
      <p:sp>
        <p:nvSpPr>
          <p:cNvPr id="1029" name="Rectangle 12"/>
          <p:cNvSpPr>
            <a:spLocks noGrp="1" noChangeArrowheads="1"/>
          </p:cNvSpPr>
          <p:nvPr>
            <p:ph type="title" idx="4294967295"/>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集合论</a:t>
            </a:r>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zh-CN" altLang="en-US" sz="2400" smtClean="0"/>
              <a:t>         另一个德国数学家蔡梅罗（</a:t>
            </a:r>
            <a:r>
              <a:rPr lang="en-US" altLang="zh-CN" sz="2400" smtClean="0"/>
              <a:t>ERNST ZERMELO</a:t>
            </a:r>
            <a:r>
              <a:rPr lang="zh-CN" altLang="en-US" sz="2400" smtClean="0"/>
              <a:t>）于</a:t>
            </a:r>
            <a:r>
              <a:rPr lang="en-US" altLang="zh-CN" sz="2400" smtClean="0"/>
              <a:t>1908</a:t>
            </a:r>
            <a:r>
              <a:rPr lang="zh-CN" altLang="en-US" sz="2400" smtClean="0"/>
              <a:t>年建立了集合论的公理系统，由这个公理系统，他推出了很多数学上的重要结果。他的公理使数学哲学中产生的一些矛盾基本上得到统一，在此基础上形成了公理化集合论和抽象集合论</a:t>
            </a:r>
          </a:p>
          <a:p>
            <a:endParaRPr lang="zh-CN" altLang="en-US" sz="2400" smtClean="0"/>
          </a:p>
        </p:txBody>
      </p:sp>
      <p:pic>
        <p:nvPicPr>
          <p:cNvPr id="7172" name="Picture 4" descr="蔡梅罗"/>
          <p:cNvPicPr>
            <a:picLocks noChangeAspect="1" noChangeArrowheads="1"/>
          </p:cNvPicPr>
          <p:nvPr/>
        </p:nvPicPr>
        <p:blipFill>
          <a:blip r:embed="rId2" cstate="print"/>
          <a:srcRect/>
          <a:stretch>
            <a:fillRect/>
          </a:stretch>
        </p:blipFill>
        <p:spPr bwMode="auto">
          <a:xfrm>
            <a:off x="3151188" y="3284538"/>
            <a:ext cx="2284412" cy="290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1" name="Rectangle 3"/>
          <p:cNvSpPr>
            <a:spLocks noGrp="1" noChangeArrowheads="1"/>
          </p:cNvSpPr>
          <p:nvPr>
            <p:ph type="body" idx="4294967295"/>
          </p:nvPr>
        </p:nvSpPr>
        <p:spPr>
          <a:xfrm>
            <a:off x="755650" y="1341438"/>
            <a:ext cx="8153400" cy="5791200"/>
          </a:xfrm>
        </p:spPr>
        <p:txBody>
          <a:bodyPr/>
          <a:lstStyle/>
          <a:p>
            <a:pPr eaLnBrk="1" hangingPunct="1">
              <a:buFont typeface="Wingdings" pitchFamily="2" charset="2"/>
              <a:buNone/>
            </a:pPr>
            <a:r>
              <a:rPr lang="zh-CN" altLang="en-US" smtClean="0"/>
              <a:t>例：设论述域是实数</a:t>
            </a:r>
            <a:r>
              <a:rPr lang="en-US" altLang="zh-CN" smtClean="0"/>
              <a:t>R</a:t>
            </a:r>
          </a:p>
          <a:p>
            <a:pPr eaLnBrk="1" hangingPunct="1">
              <a:buFont typeface="Wingdings" pitchFamily="2" charset="2"/>
              <a:buNone/>
            </a:pPr>
            <a:r>
              <a:rPr lang="en-US" altLang="zh-CN" smtClean="0"/>
              <a:t>(a)</a:t>
            </a:r>
            <a:r>
              <a:rPr lang="zh-CN" altLang="en-US" smtClean="0"/>
              <a:t>如果</a:t>
            </a:r>
            <a:r>
              <a:rPr lang="en-US" altLang="zh-CN" smtClean="0"/>
              <a:t>C={{1,2,4},{3,4,5},{4,6}},</a:t>
            </a:r>
            <a:r>
              <a:rPr lang="zh-CN" altLang="en-US" smtClean="0"/>
              <a:t>那么</a:t>
            </a:r>
          </a:p>
          <a:p>
            <a:pPr eaLnBrk="1" hangingPunct="1">
              <a:buFont typeface="Wingdings" pitchFamily="2" charset="2"/>
              <a:buNone/>
            </a:pPr>
            <a:r>
              <a:rPr lang="zh-CN" altLang="en-US" smtClean="0"/>
              <a:t>      </a:t>
            </a:r>
            <a:r>
              <a:rPr lang="zh-CN" altLang="en-US" smtClean="0">
                <a:solidFill>
                  <a:schemeClr val="accent2"/>
                </a:solidFill>
                <a:latin typeface="Lucida Sans Unicode" pitchFamily="34" charset="0"/>
              </a:rPr>
              <a:t>⋃</a:t>
            </a:r>
            <a:r>
              <a:rPr lang="en-US" altLang="zh-CN" smtClean="0">
                <a:solidFill>
                  <a:schemeClr val="accent2"/>
                </a:solidFill>
              </a:rPr>
              <a:t>C={1,2,3,4,5,6}</a:t>
            </a:r>
            <a:r>
              <a:rPr lang="zh-CN" altLang="en-US" smtClean="0">
                <a:solidFill>
                  <a:schemeClr val="accent2"/>
                </a:solidFill>
              </a:rPr>
              <a:t>， </a:t>
            </a:r>
            <a:r>
              <a:rPr lang="zh-CN" altLang="en-US" smtClean="0">
                <a:solidFill>
                  <a:schemeClr val="accent2"/>
                </a:solidFill>
                <a:latin typeface="Lucida Sans Unicode" pitchFamily="34" charset="0"/>
              </a:rPr>
              <a:t>∩</a:t>
            </a:r>
            <a:r>
              <a:rPr lang="en-US" altLang="zh-CN" smtClean="0">
                <a:solidFill>
                  <a:schemeClr val="accent2"/>
                </a:solidFill>
              </a:rPr>
              <a:t>C={4}</a:t>
            </a:r>
          </a:p>
        </p:txBody>
      </p:sp>
      <p:sp>
        <p:nvSpPr>
          <p:cNvPr id="258056" name="Rectangle 8"/>
          <p:cNvSpPr>
            <a:spLocks noChangeArrowheads="1"/>
          </p:cNvSpPr>
          <p:nvPr/>
        </p:nvSpPr>
        <p:spPr bwMode="auto">
          <a:xfrm>
            <a:off x="755650" y="2852738"/>
            <a:ext cx="7924800" cy="1673225"/>
          </a:xfrm>
          <a:prstGeom prst="rect">
            <a:avLst/>
          </a:prstGeom>
          <a:noFill/>
          <a:ln w="12700" cap="sq">
            <a:noFill/>
            <a:miter lim="800000"/>
            <a:headEnd/>
            <a:tailEnd/>
          </a:ln>
        </p:spPr>
        <p:txBody>
          <a:bodyPr>
            <a:spAutoFit/>
          </a:bodyPr>
          <a:lstStyle/>
          <a:p>
            <a:pPr>
              <a:lnSpc>
                <a:spcPct val="100000"/>
              </a:lnSpc>
            </a:pPr>
            <a:r>
              <a:rPr lang="en-US" altLang="zh-CN"/>
              <a:t>(b)</a:t>
            </a:r>
            <a:r>
              <a:rPr lang="zh-CN" altLang="en-US"/>
              <a:t>我们用</a:t>
            </a:r>
            <a:r>
              <a:rPr lang="en-US" altLang="zh-CN"/>
              <a:t>[0, a)</a:t>
            </a:r>
            <a:r>
              <a:rPr lang="zh-CN" altLang="en-US"/>
              <a:t>表示集合</a:t>
            </a:r>
            <a:r>
              <a:rPr lang="en-US" altLang="zh-CN"/>
              <a:t>{x|0≤x&lt;a}</a:t>
            </a:r>
          </a:p>
          <a:p>
            <a:pPr>
              <a:lnSpc>
                <a:spcPct val="100000"/>
              </a:lnSpc>
            </a:pPr>
            <a:r>
              <a:rPr lang="zh-CN" altLang="en-US"/>
              <a:t>如果</a:t>
            </a:r>
            <a:r>
              <a:rPr lang="en-US" altLang="zh-CN"/>
              <a:t>S</a:t>
            </a:r>
            <a:r>
              <a:rPr lang="en-US" altLang="zh-CN" baseline="-25000"/>
              <a:t>a</a:t>
            </a:r>
            <a:r>
              <a:rPr lang="en-US" altLang="zh-CN"/>
              <a:t>=[0,a),a∈R</a:t>
            </a:r>
            <a:r>
              <a:rPr lang="en-US" altLang="zh-CN" baseline="-25000"/>
              <a:t>+</a:t>
            </a:r>
            <a:r>
              <a:rPr lang="en-US" altLang="zh-CN"/>
              <a:t>,C={S</a:t>
            </a:r>
            <a:r>
              <a:rPr lang="en-US" altLang="zh-CN" baseline="-25000"/>
              <a:t>a</a:t>
            </a:r>
            <a:r>
              <a:rPr lang="en-US" altLang="zh-CN"/>
              <a:t> | a∈R</a:t>
            </a:r>
            <a:r>
              <a:rPr lang="en-US" altLang="zh-CN" baseline="-25000"/>
              <a:t>+</a:t>
            </a:r>
            <a:r>
              <a:rPr lang="en-US" altLang="zh-CN"/>
              <a:t>},</a:t>
            </a:r>
            <a:r>
              <a:rPr lang="zh-CN" altLang="en-US"/>
              <a:t>那么</a:t>
            </a:r>
          </a:p>
          <a:p>
            <a:pPr>
              <a:lnSpc>
                <a:spcPct val="100000"/>
              </a:lnSpc>
              <a:spcBef>
                <a:spcPct val="20000"/>
              </a:spcBef>
              <a:buClr>
                <a:schemeClr val="accent2"/>
              </a:buClr>
              <a:buSzPct val="100000"/>
            </a:pPr>
            <a:r>
              <a:rPr kumimoji="0" lang="zh-CN" altLang="en-US">
                <a:solidFill>
                  <a:schemeClr val="accent2"/>
                </a:solidFill>
              </a:rPr>
              <a:t>     ⋃</a:t>
            </a:r>
            <a:r>
              <a:rPr kumimoji="0" lang="en-US" altLang="zh-CN">
                <a:solidFill>
                  <a:schemeClr val="accent2"/>
                </a:solidFill>
              </a:rPr>
              <a:t>C=[0,</a:t>
            </a:r>
            <a:r>
              <a:rPr kumimoji="0" lang="en-US" altLang="zh-CN">
                <a:solidFill>
                  <a:schemeClr val="accent2"/>
                </a:solidFill>
                <a:sym typeface="Symbol" pitchFamily="18" charset="2"/>
              </a:rPr>
              <a:t></a:t>
            </a:r>
            <a:r>
              <a:rPr kumimoji="0" lang="en-US" altLang="zh-CN">
                <a:solidFill>
                  <a:schemeClr val="accent2"/>
                </a:solidFill>
              </a:rPr>
              <a:t>)</a:t>
            </a:r>
            <a:r>
              <a:rPr kumimoji="0" lang="zh-CN" altLang="en-US">
                <a:solidFill>
                  <a:schemeClr val="accent2"/>
                </a:solidFill>
              </a:rPr>
              <a:t>， ∩</a:t>
            </a:r>
            <a:r>
              <a:rPr kumimoji="0" lang="en-US" altLang="zh-CN">
                <a:solidFill>
                  <a:schemeClr val="accent2"/>
                </a:solidFill>
              </a:rPr>
              <a:t>C={0}</a:t>
            </a:r>
            <a:endParaRPr lang="en-US" altLang="zh-CN"/>
          </a:p>
        </p:txBody>
      </p:sp>
      <p:sp>
        <p:nvSpPr>
          <p:cNvPr id="33796" name="Rectangle 10"/>
          <p:cNvSpPr>
            <a:spLocks noGrp="1" noChangeArrowheads="1"/>
          </p:cNvSpPr>
          <p:nvPr>
            <p:ph type="title" idx="4294967295"/>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805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805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258056">
                                            <p:txEl>
                                              <p:pRg st="2" end="2"/>
                                            </p:txEl>
                                          </p:spTgt>
                                        </p:tgtEl>
                                        <p:attrNameLst>
                                          <p:attrName>style.visibility</p:attrName>
                                        </p:attrNameLst>
                                      </p:cBhvr>
                                      <p:to>
                                        <p:strVal val="visible"/>
                                      </p:to>
                                    </p:set>
                                    <p:animEffect transition="in" filter="barn(inHorizontal)">
                                      <p:cBhvr>
                                        <p:cTn id="21" dur="500"/>
                                        <p:tgtEl>
                                          <p:spTgt spid="2580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P spid="258056" grpId="0" build="allAtOnce"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6.2 </a:t>
            </a:r>
            <a:r>
              <a:rPr lang="zh-CN" altLang="en-US" smtClean="0"/>
              <a:t>集合的运算</a:t>
            </a:r>
          </a:p>
        </p:txBody>
      </p:sp>
      <p:sp>
        <p:nvSpPr>
          <p:cNvPr id="137219" name="Rectangle 3"/>
          <p:cNvSpPr>
            <a:spLocks noGrp="1" noChangeArrowheads="1"/>
          </p:cNvSpPr>
          <p:nvPr>
            <p:ph type="body" idx="1"/>
          </p:nvPr>
        </p:nvSpPr>
        <p:spPr/>
        <p:txBody>
          <a:bodyPr/>
          <a:lstStyle/>
          <a:p>
            <a:pPr>
              <a:lnSpc>
                <a:spcPct val="90000"/>
              </a:lnSpc>
            </a:pPr>
            <a:r>
              <a:rPr lang="zh-CN" altLang="en-US" smtClean="0">
                <a:solidFill>
                  <a:srgbClr val="FF0000"/>
                </a:solidFill>
              </a:rPr>
              <a:t>运算的优先权规定：</a:t>
            </a:r>
          </a:p>
          <a:p>
            <a:pPr>
              <a:lnSpc>
                <a:spcPct val="90000"/>
              </a:lnSpc>
              <a:buClr>
                <a:srgbClr val="FF0000"/>
              </a:buClr>
              <a:buFont typeface="Wingdings" pitchFamily="2" charset="2"/>
              <a:buChar char="u"/>
            </a:pPr>
            <a:r>
              <a:rPr lang="zh-CN" altLang="en-US" smtClean="0"/>
              <a:t>一类运算：广义运算、幂集、绝对补运算，运算由右向左进行</a:t>
            </a:r>
          </a:p>
          <a:p>
            <a:pPr>
              <a:lnSpc>
                <a:spcPct val="90000"/>
              </a:lnSpc>
              <a:buClr>
                <a:srgbClr val="FF0000"/>
              </a:buClr>
              <a:buFont typeface="Wingdings" pitchFamily="2" charset="2"/>
              <a:buChar char="u"/>
            </a:pPr>
            <a:r>
              <a:rPr lang="zh-CN" altLang="en-US" smtClean="0"/>
              <a:t>二类运算：并、交、相对补、对称差运算，优先顺序由括号决定</a:t>
            </a:r>
          </a:p>
          <a:p>
            <a:pPr>
              <a:lnSpc>
                <a:spcPct val="90000"/>
              </a:lnSpc>
              <a:buClr>
                <a:srgbClr val="FF0000"/>
              </a:buClr>
              <a:buFont typeface="Wingdings" pitchFamily="2" charset="2"/>
              <a:buChar char="u"/>
            </a:pPr>
            <a:r>
              <a:rPr lang="zh-CN" altLang="en-US" smtClean="0"/>
              <a:t>一类运算优先于二类运算</a:t>
            </a:r>
          </a:p>
          <a:p>
            <a:pPr>
              <a:lnSpc>
                <a:spcPct val="90000"/>
              </a:lnSpc>
              <a:buFont typeface="Wingdings" pitchFamily="2" charset="2"/>
              <a:buNone/>
            </a:pPr>
            <a:r>
              <a:rPr lang="zh-CN" altLang="en-US" smtClean="0"/>
              <a:t>例   </a:t>
            </a:r>
            <a:r>
              <a:rPr lang="en-US" altLang="zh-CN" i="1" smtClean="0"/>
              <a:t>A</a:t>
            </a:r>
            <a:r>
              <a:rPr lang="en-US" altLang="zh-CN" smtClean="0"/>
              <a:t>={{</a:t>
            </a:r>
            <a:r>
              <a:rPr lang="en-US" altLang="zh-CN" i="1" smtClean="0"/>
              <a:t>a</a:t>
            </a:r>
            <a:r>
              <a:rPr lang="en-US" altLang="zh-CN" smtClean="0"/>
              <a:t>},{</a:t>
            </a:r>
            <a:r>
              <a:rPr lang="en-US" altLang="zh-CN" i="1" smtClean="0"/>
              <a:t>a</a:t>
            </a:r>
            <a:r>
              <a:rPr lang="en-US" altLang="zh-CN" smtClean="0"/>
              <a:t>,</a:t>
            </a:r>
            <a:r>
              <a:rPr lang="en-US" altLang="zh-CN" i="1" smtClean="0"/>
              <a:t>b</a:t>
            </a:r>
            <a:r>
              <a:rPr lang="en-US" altLang="zh-CN" smtClean="0"/>
              <a:t>}}</a:t>
            </a:r>
            <a:r>
              <a:rPr lang="zh-CN" altLang="en-US" smtClean="0"/>
              <a:t>，则</a:t>
            </a:r>
            <a:r>
              <a:rPr lang="zh-CN" altLang="en-US" smtClean="0">
                <a:solidFill>
                  <a:schemeClr val="accent2"/>
                </a:solidFill>
              </a:rPr>
              <a:t> </a:t>
            </a:r>
          </a:p>
          <a:p>
            <a:pPr>
              <a:lnSpc>
                <a:spcPct val="90000"/>
              </a:lnSpc>
              <a:buFont typeface="Wingdings" pitchFamily="2" charset="2"/>
              <a:buNone/>
            </a:pPr>
            <a:r>
              <a:rPr lang="zh-CN" altLang="en-US" smtClean="0">
                <a:sym typeface="Symbol" pitchFamily="18" charset="2"/>
              </a:rPr>
              <a:t>          </a:t>
            </a:r>
            <a:r>
              <a:rPr lang="en-US" altLang="zh-CN" i="1" smtClean="0"/>
              <a:t>A</a:t>
            </a:r>
            <a:r>
              <a:rPr lang="en-US" altLang="zh-CN" smtClean="0">
                <a:sym typeface="Symbol" pitchFamily="18" charset="2"/>
              </a:rPr>
              <a:t></a:t>
            </a:r>
            <a:r>
              <a:rPr lang="en-US" altLang="zh-CN" smtClean="0"/>
              <a:t>(</a:t>
            </a:r>
            <a:r>
              <a:rPr lang="en-US" altLang="zh-CN" smtClean="0">
                <a:sym typeface="Symbol" pitchFamily="18" charset="2"/>
              </a:rPr>
              <a:t></a:t>
            </a:r>
            <a:r>
              <a:rPr lang="en-US" altLang="zh-CN" i="1" smtClean="0"/>
              <a:t>A</a:t>
            </a:r>
            <a:r>
              <a:rPr lang="en-US" altLang="zh-CN" smtClean="0">
                <a:sym typeface="Symbol" pitchFamily="18" charset="2"/>
              </a:rPr>
              <a:t></a:t>
            </a:r>
            <a:r>
              <a:rPr lang="en-US" altLang="zh-CN" i="1" smtClean="0"/>
              <a:t>A</a:t>
            </a:r>
            <a:r>
              <a:rPr lang="en-US" altLang="zh-CN" smtClean="0"/>
              <a:t>) </a:t>
            </a:r>
          </a:p>
          <a:p>
            <a:pPr>
              <a:lnSpc>
                <a:spcPct val="90000"/>
              </a:lnSpc>
              <a:buFont typeface="Wingdings" pitchFamily="2" charset="2"/>
              <a:buNone/>
            </a:pPr>
            <a:r>
              <a:rPr lang="en-US" altLang="zh-CN" smtClean="0"/>
              <a:t>                   </a:t>
            </a:r>
            <a:r>
              <a:rPr lang="en-US" altLang="zh-CN" smtClean="0">
                <a:solidFill>
                  <a:schemeClr val="accent2"/>
                </a:solidFill>
              </a:rPr>
              <a:t>= </a:t>
            </a:r>
            <a:r>
              <a:rPr lang="en-US" altLang="zh-CN" smtClean="0">
                <a:solidFill>
                  <a:schemeClr val="accent2"/>
                </a:solidFill>
                <a:sym typeface="Symbol" pitchFamily="18" charset="2"/>
              </a:rPr>
              <a:t></a:t>
            </a:r>
            <a:r>
              <a:rPr lang="en-US" altLang="zh-CN" smtClean="0">
                <a:solidFill>
                  <a:schemeClr val="accent2"/>
                </a:solidFill>
              </a:rPr>
              <a:t>{</a:t>
            </a:r>
            <a:r>
              <a:rPr lang="en-US" altLang="zh-CN" i="1" smtClean="0">
                <a:solidFill>
                  <a:schemeClr val="accent2"/>
                </a:solidFill>
              </a:rPr>
              <a:t>a</a:t>
            </a:r>
            <a:r>
              <a:rPr lang="en-US" altLang="zh-CN" smtClean="0">
                <a:solidFill>
                  <a:schemeClr val="accent2"/>
                </a:solidFill>
              </a:rPr>
              <a:t>,</a:t>
            </a:r>
            <a:r>
              <a:rPr lang="en-US" altLang="zh-CN" i="1" smtClean="0">
                <a:solidFill>
                  <a:schemeClr val="accent2"/>
                </a:solidFill>
              </a:rPr>
              <a:t>b</a:t>
            </a:r>
            <a:r>
              <a:rPr lang="en-US" altLang="zh-CN" smtClean="0">
                <a:solidFill>
                  <a:schemeClr val="accent2"/>
                </a:solidFill>
              </a:rPr>
              <a:t>}</a:t>
            </a:r>
            <a:r>
              <a:rPr lang="en-US" altLang="zh-CN" smtClean="0">
                <a:solidFill>
                  <a:schemeClr val="accent2"/>
                </a:solidFill>
                <a:sym typeface="Symbol" pitchFamily="18" charset="2"/>
              </a:rPr>
              <a:t></a:t>
            </a:r>
            <a:r>
              <a:rPr lang="en-US" altLang="zh-CN" smtClean="0">
                <a:solidFill>
                  <a:schemeClr val="accent2"/>
                </a:solidFill>
              </a:rPr>
              <a:t>(</a:t>
            </a:r>
            <a:r>
              <a:rPr lang="en-US" altLang="zh-CN" smtClean="0">
                <a:solidFill>
                  <a:schemeClr val="accent2"/>
                </a:solidFill>
                <a:sym typeface="Symbol" pitchFamily="18" charset="2"/>
              </a:rPr>
              <a:t></a:t>
            </a:r>
            <a:r>
              <a:rPr lang="en-US" altLang="zh-CN" smtClean="0">
                <a:solidFill>
                  <a:schemeClr val="accent2"/>
                </a:solidFill>
              </a:rPr>
              <a:t>{</a:t>
            </a:r>
            <a:r>
              <a:rPr lang="en-US" altLang="zh-CN" i="1" smtClean="0">
                <a:solidFill>
                  <a:schemeClr val="accent2"/>
                </a:solidFill>
              </a:rPr>
              <a:t>a</a:t>
            </a:r>
            <a:r>
              <a:rPr lang="en-US" altLang="zh-CN" smtClean="0">
                <a:solidFill>
                  <a:schemeClr val="accent2"/>
                </a:solidFill>
              </a:rPr>
              <a:t>,</a:t>
            </a:r>
            <a:r>
              <a:rPr lang="en-US" altLang="zh-CN" i="1" smtClean="0">
                <a:solidFill>
                  <a:schemeClr val="accent2"/>
                </a:solidFill>
              </a:rPr>
              <a:t>b</a:t>
            </a:r>
            <a:r>
              <a:rPr lang="en-US" altLang="zh-CN" smtClean="0">
                <a:solidFill>
                  <a:schemeClr val="accent2"/>
                </a:solidFill>
              </a:rPr>
              <a:t>}</a:t>
            </a:r>
            <a:r>
              <a:rPr lang="en-US" altLang="zh-CN" smtClean="0">
                <a:solidFill>
                  <a:schemeClr val="accent2"/>
                </a:solidFill>
                <a:sym typeface="Symbol" pitchFamily="18" charset="2"/>
              </a:rPr>
              <a:t></a:t>
            </a:r>
            <a:r>
              <a:rPr lang="en-US" altLang="zh-CN" smtClean="0">
                <a:solidFill>
                  <a:schemeClr val="accent2"/>
                </a:solidFill>
              </a:rPr>
              <a:t>{</a:t>
            </a:r>
            <a:r>
              <a:rPr lang="en-US" altLang="zh-CN" i="1" smtClean="0">
                <a:solidFill>
                  <a:schemeClr val="accent2"/>
                </a:solidFill>
              </a:rPr>
              <a:t>a</a:t>
            </a:r>
            <a:r>
              <a:rPr lang="en-US" altLang="zh-CN" smtClean="0">
                <a:solidFill>
                  <a:schemeClr val="accent2"/>
                </a:solidFill>
              </a:rPr>
              <a:t>})</a:t>
            </a:r>
          </a:p>
          <a:p>
            <a:pPr>
              <a:lnSpc>
                <a:spcPct val="90000"/>
              </a:lnSpc>
              <a:buFont typeface="Wingdings" pitchFamily="2" charset="2"/>
              <a:buNone/>
            </a:pPr>
            <a:r>
              <a:rPr lang="en-US" altLang="zh-CN" smtClean="0">
                <a:solidFill>
                  <a:schemeClr val="accent2"/>
                </a:solidFill>
              </a:rPr>
              <a:t>                   = (</a:t>
            </a:r>
            <a:r>
              <a:rPr lang="en-US" altLang="zh-CN" i="1" smtClean="0">
                <a:solidFill>
                  <a:schemeClr val="accent2"/>
                </a:solidFill>
              </a:rPr>
              <a:t>a</a:t>
            </a:r>
            <a:r>
              <a:rPr lang="en-US" altLang="zh-CN" smtClean="0">
                <a:solidFill>
                  <a:schemeClr val="accent2"/>
                </a:solidFill>
                <a:sym typeface="Symbol" pitchFamily="18" charset="2"/>
              </a:rPr>
              <a:t></a:t>
            </a:r>
            <a:r>
              <a:rPr lang="en-US" altLang="zh-CN" i="1" smtClean="0">
                <a:solidFill>
                  <a:schemeClr val="accent2"/>
                </a:solidFill>
              </a:rPr>
              <a:t>b</a:t>
            </a:r>
            <a:r>
              <a:rPr lang="en-US" altLang="zh-CN" smtClean="0">
                <a:solidFill>
                  <a:schemeClr val="accent2"/>
                </a:solidFill>
              </a:rPr>
              <a:t>)</a:t>
            </a:r>
            <a:r>
              <a:rPr lang="en-US" altLang="zh-CN" smtClean="0">
                <a:solidFill>
                  <a:schemeClr val="accent2"/>
                </a:solidFill>
                <a:sym typeface="Symbol" pitchFamily="18" charset="2"/>
              </a:rPr>
              <a:t></a:t>
            </a:r>
            <a:r>
              <a:rPr lang="en-US" altLang="zh-CN" smtClean="0">
                <a:solidFill>
                  <a:schemeClr val="accent2"/>
                </a:solidFill>
              </a:rPr>
              <a:t>((</a:t>
            </a:r>
            <a:r>
              <a:rPr lang="en-US" altLang="zh-CN" i="1" smtClean="0">
                <a:solidFill>
                  <a:schemeClr val="accent2"/>
                </a:solidFill>
              </a:rPr>
              <a:t>a</a:t>
            </a:r>
            <a:r>
              <a:rPr lang="en-US" altLang="zh-CN" smtClean="0">
                <a:solidFill>
                  <a:schemeClr val="accent2"/>
                </a:solidFill>
                <a:sym typeface="Symbol" pitchFamily="18" charset="2"/>
              </a:rPr>
              <a:t></a:t>
            </a:r>
            <a:r>
              <a:rPr lang="en-US" altLang="zh-CN" i="1" smtClean="0">
                <a:solidFill>
                  <a:schemeClr val="accent2"/>
                </a:solidFill>
              </a:rPr>
              <a:t>b</a:t>
            </a:r>
            <a:r>
              <a:rPr lang="en-US" altLang="zh-CN" smtClean="0">
                <a:solidFill>
                  <a:schemeClr val="accent2"/>
                </a:solidFill>
              </a:rPr>
              <a:t>)</a:t>
            </a:r>
            <a:r>
              <a:rPr lang="en-US" altLang="zh-CN" smtClean="0">
                <a:solidFill>
                  <a:schemeClr val="accent2"/>
                </a:solidFill>
                <a:sym typeface="Symbol" pitchFamily="18" charset="2"/>
              </a:rPr>
              <a:t></a:t>
            </a:r>
            <a:r>
              <a:rPr lang="en-US" altLang="zh-CN" i="1" smtClean="0">
                <a:solidFill>
                  <a:schemeClr val="accent2"/>
                </a:solidFill>
              </a:rPr>
              <a:t>a</a:t>
            </a:r>
            <a:r>
              <a:rPr lang="en-US" altLang="zh-CN" smtClean="0">
                <a:solidFill>
                  <a:schemeClr val="accent2"/>
                </a:solidFill>
              </a:rPr>
              <a:t>) = (</a:t>
            </a:r>
            <a:r>
              <a:rPr lang="en-US" altLang="zh-CN" i="1" smtClean="0">
                <a:solidFill>
                  <a:schemeClr val="accent2"/>
                </a:solidFill>
              </a:rPr>
              <a:t>a</a:t>
            </a:r>
            <a:r>
              <a:rPr lang="en-US" altLang="zh-CN" smtClean="0">
                <a:solidFill>
                  <a:schemeClr val="accent2"/>
                </a:solidFill>
                <a:sym typeface="Symbol" pitchFamily="18" charset="2"/>
              </a:rPr>
              <a:t></a:t>
            </a:r>
            <a:r>
              <a:rPr lang="en-US" altLang="zh-CN" i="1" smtClean="0">
                <a:solidFill>
                  <a:schemeClr val="accent2"/>
                </a:solidFill>
              </a:rPr>
              <a:t>b</a:t>
            </a:r>
            <a:r>
              <a:rPr lang="en-US" altLang="zh-CN" smtClean="0">
                <a:solidFill>
                  <a:schemeClr val="accent2"/>
                </a:solidFill>
              </a:rPr>
              <a:t>)</a:t>
            </a:r>
            <a:r>
              <a:rPr lang="en-US" altLang="zh-CN" smtClean="0">
                <a:solidFill>
                  <a:schemeClr val="accent2"/>
                </a:solidFill>
                <a:sym typeface="Symbol" pitchFamily="18" charset="2"/>
              </a:rPr>
              <a:t></a:t>
            </a:r>
            <a:r>
              <a:rPr lang="en-US" altLang="zh-CN" smtClean="0">
                <a:solidFill>
                  <a:schemeClr val="accent2"/>
                </a:solidFill>
              </a:rPr>
              <a:t>(</a:t>
            </a:r>
            <a:r>
              <a:rPr lang="en-US" altLang="zh-CN" i="1" smtClean="0">
                <a:solidFill>
                  <a:schemeClr val="accent2"/>
                </a:solidFill>
              </a:rPr>
              <a:t>b</a:t>
            </a:r>
            <a:r>
              <a:rPr lang="en-US" altLang="zh-CN" smtClean="0">
                <a:solidFill>
                  <a:schemeClr val="accent2"/>
                </a:solidFill>
                <a:sym typeface="Symbol" pitchFamily="18" charset="2"/>
              </a:rPr>
              <a:t></a:t>
            </a:r>
            <a:r>
              <a:rPr lang="en-US" altLang="zh-CN" i="1" smtClean="0">
                <a:solidFill>
                  <a:schemeClr val="accent2"/>
                </a:solidFill>
              </a:rPr>
              <a:t>a</a:t>
            </a:r>
            <a:r>
              <a:rPr lang="en-US" altLang="zh-CN" smtClean="0">
                <a:solidFill>
                  <a:schemeClr val="accent2"/>
                </a:solidFill>
              </a:rPr>
              <a:t>) = </a:t>
            </a:r>
            <a:r>
              <a:rPr lang="en-US" altLang="zh-CN" i="1" smtClean="0">
                <a:solidFill>
                  <a:schemeClr val="accent2"/>
                </a:solidFill>
              </a:rPr>
              <a:t>b</a:t>
            </a:r>
            <a:endParaRPr lang="zh-CN" altLang="en-US" i="1"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37219">
                                            <p:txEl>
                                              <p:pRg st="4" end="4"/>
                                            </p:txEl>
                                          </p:spTgt>
                                        </p:tgtEl>
                                        <p:attrNameLst>
                                          <p:attrName>style.visibility</p:attrName>
                                        </p:attrNameLst>
                                      </p:cBhvr>
                                      <p:to>
                                        <p:strVal val="visible"/>
                                      </p:to>
                                    </p:set>
                                    <p:anim calcmode="lin" valueType="num">
                                      <p:cBhvr>
                                        <p:cTn id="7" dur="500" decel="50000" fill="hold">
                                          <p:stCondLst>
                                            <p:cond delay="0"/>
                                          </p:stCondLst>
                                        </p:cTn>
                                        <p:tgtEl>
                                          <p:spTgt spid="137219">
                                            <p:txEl>
                                              <p:pRg st="4" end="4"/>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37219">
                                            <p:txEl>
                                              <p:pRg st="4" end="4"/>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37219">
                                            <p:txEl>
                                              <p:pRg st="4" end="4"/>
                                            </p:txEl>
                                          </p:spTgt>
                                        </p:tgtEl>
                                        <p:attrNameLst>
                                          <p:attrName>ppt_w</p:attrName>
                                        </p:attrNameLst>
                                      </p:cBhvr>
                                      <p:tavLst>
                                        <p:tav tm="0">
                                          <p:val>
                                            <p:strVal val="#ppt_w*.05"/>
                                          </p:val>
                                        </p:tav>
                                        <p:tav tm="100000">
                                          <p:val>
                                            <p:strVal val="#ppt_w"/>
                                          </p:val>
                                        </p:tav>
                                      </p:tavLst>
                                    </p:anim>
                                    <p:anim calcmode="lin" valueType="num">
                                      <p:cBhvr>
                                        <p:cTn id="10" dur="1000" fill="hold"/>
                                        <p:tgtEl>
                                          <p:spTgt spid="137219">
                                            <p:txEl>
                                              <p:pRg st="4" end="4"/>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37219">
                                            <p:txEl>
                                              <p:pRg st="4" end="4"/>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37219">
                                            <p:txEl>
                                              <p:pRg st="4" end="4"/>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37219">
                                            <p:txEl>
                                              <p:pRg st="4" end="4"/>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37219">
                                            <p:txEl>
                                              <p:pRg st="4" end="4"/>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37219">
                                            <p:txEl>
                                              <p:pRg st="5" end="5"/>
                                            </p:txEl>
                                          </p:spTgt>
                                        </p:tgtEl>
                                        <p:attrNameLst>
                                          <p:attrName>style.visibility</p:attrName>
                                        </p:attrNameLst>
                                      </p:cBhvr>
                                      <p:to>
                                        <p:strVal val="visible"/>
                                      </p:to>
                                    </p:set>
                                    <p:anim calcmode="lin" valueType="num">
                                      <p:cBhvr>
                                        <p:cTn id="17" dur="500" decel="50000" fill="hold">
                                          <p:stCondLst>
                                            <p:cond delay="0"/>
                                          </p:stCondLst>
                                        </p:cTn>
                                        <p:tgtEl>
                                          <p:spTgt spid="137219">
                                            <p:txEl>
                                              <p:pRg st="5" end="5"/>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37219">
                                            <p:txEl>
                                              <p:pRg st="5" end="5"/>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37219">
                                            <p:txEl>
                                              <p:pRg st="5" end="5"/>
                                            </p:txEl>
                                          </p:spTgt>
                                        </p:tgtEl>
                                        <p:attrNameLst>
                                          <p:attrName>ppt_w</p:attrName>
                                        </p:attrNameLst>
                                      </p:cBhvr>
                                      <p:tavLst>
                                        <p:tav tm="0">
                                          <p:val>
                                            <p:strVal val="#ppt_w*.05"/>
                                          </p:val>
                                        </p:tav>
                                        <p:tav tm="100000">
                                          <p:val>
                                            <p:strVal val="#ppt_w"/>
                                          </p:val>
                                        </p:tav>
                                      </p:tavLst>
                                    </p:anim>
                                    <p:anim calcmode="lin" valueType="num">
                                      <p:cBhvr>
                                        <p:cTn id="20" dur="1000" fill="hold"/>
                                        <p:tgtEl>
                                          <p:spTgt spid="137219">
                                            <p:txEl>
                                              <p:pRg st="5" end="5"/>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37219">
                                            <p:txEl>
                                              <p:pRg st="5" end="5"/>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37219">
                                            <p:txEl>
                                              <p:pRg st="5" end="5"/>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37219">
                                            <p:txEl>
                                              <p:pRg st="5" end="5"/>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3721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137219">
                                            <p:txEl>
                                              <p:pRg st="6" end="6"/>
                                            </p:txEl>
                                          </p:spTgt>
                                        </p:tgtEl>
                                        <p:attrNameLst>
                                          <p:attrName>style.visibility</p:attrName>
                                        </p:attrNameLst>
                                      </p:cBhvr>
                                      <p:to>
                                        <p:strVal val="visible"/>
                                      </p:to>
                                    </p:set>
                                    <p:anim calcmode="lin" valueType="num">
                                      <p:cBhvr>
                                        <p:cTn id="29" dur="500" decel="50000" fill="hold">
                                          <p:stCondLst>
                                            <p:cond delay="0"/>
                                          </p:stCondLst>
                                        </p:cTn>
                                        <p:tgtEl>
                                          <p:spTgt spid="137219">
                                            <p:txEl>
                                              <p:pRg st="6" end="6"/>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37219">
                                            <p:txEl>
                                              <p:pRg st="6" end="6"/>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37219">
                                            <p:txEl>
                                              <p:pRg st="6" end="6"/>
                                            </p:txEl>
                                          </p:spTgt>
                                        </p:tgtEl>
                                        <p:attrNameLst>
                                          <p:attrName>ppt_w</p:attrName>
                                        </p:attrNameLst>
                                      </p:cBhvr>
                                      <p:tavLst>
                                        <p:tav tm="0">
                                          <p:val>
                                            <p:strVal val="#ppt_w*.05"/>
                                          </p:val>
                                        </p:tav>
                                        <p:tav tm="100000">
                                          <p:val>
                                            <p:strVal val="#ppt_w"/>
                                          </p:val>
                                        </p:tav>
                                      </p:tavLst>
                                    </p:anim>
                                    <p:anim calcmode="lin" valueType="num">
                                      <p:cBhvr>
                                        <p:cTn id="32" dur="1000" fill="hold"/>
                                        <p:tgtEl>
                                          <p:spTgt spid="137219">
                                            <p:txEl>
                                              <p:pRg st="6" end="6"/>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37219">
                                            <p:txEl>
                                              <p:pRg st="6" end="6"/>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37219">
                                            <p:txEl>
                                              <p:pRg st="6" end="6"/>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37219">
                                            <p:txEl>
                                              <p:pRg st="6" end="6"/>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37219">
                                            <p:txEl>
                                              <p:pRg st="6" end="6"/>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137219">
                                            <p:txEl>
                                              <p:pRg st="7" end="7"/>
                                            </p:txEl>
                                          </p:spTgt>
                                        </p:tgtEl>
                                        <p:attrNameLst>
                                          <p:attrName>style.visibility</p:attrName>
                                        </p:attrNameLst>
                                      </p:cBhvr>
                                      <p:to>
                                        <p:strVal val="visible"/>
                                      </p:to>
                                    </p:set>
                                    <p:anim calcmode="lin" valueType="num">
                                      <p:cBhvr>
                                        <p:cTn id="39" dur="500" decel="50000" fill="hold">
                                          <p:stCondLst>
                                            <p:cond delay="0"/>
                                          </p:stCondLst>
                                        </p:cTn>
                                        <p:tgtEl>
                                          <p:spTgt spid="137219">
                                            <p:txEl>
                                              <p:pRg st="7" end="7"/>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137219">
                                            <p:txEl>
                                              <p:pRg st="7" end="7"/>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137219">
                                            <p:txEl>
                                              <p:pRg st="7" end="7"/>
                                            </p:txEl>
                                          </p:spTgt>
                                        </p:tgtEl>
                                        <p:attrNameLst>
                                          <p:attrName>ppt_w</p:attrName>
                                        </p:attrNameLst>
                                      </p:cBhvr>
                                      <p:tavLst>
                                        <p:tav tm="0">
                                          <p:val>
                                            <p:strVal val="#ppt_w*.05"/>
                                          </p:val>
                                        </p:tav>
                                        <p:tav tm="100000">
                                          <p:val>
                                            <p:strVal val="#ppt_w"/>
                                          </p:val>
                                        </p:tav>
                                      </p:tavLst>
                                    </p:anim>
                                    <p:anim calcmode="lin" valueType="num">
                                      <p:cBhvr>
                                        <p:cTn id="42" dur="1000" fill="hold"/>
                                        <p:tgtEl>
                                          <p:spTgt spid="137219">
                                            <p:txEl>
                                              <p:pRg st="7" end="7"/>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137219">
                                            <p:txEl>
                                              <p:pRg st="7" end="7"/>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137219">
                                            <p:txEl>
                                              <p:pRg st="7" end="7"/>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137219">
                                            <p:txEl>
                                              <p:pRg st="7" end="7"/>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137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571500" y="1219200"/>
            <a:ext cx="7772400" cy="5638800"/>
          </a:xfrm>
        </p:spPr>
        <p:txBody>
          <a:bodyPr/>
          <a:lstStyle/>
          <a:p>
            <a:pPr eaLnBrk="1" hangingPunct="1">
              <a:buFont typeface="Wingdings" pitchFamily="2" charset="2"/>
              <a:buNone/>
            </a:pPr>
            <a:r>
              <a:rPr lang="zh-CN" altLang="en-US" smtClean="0">
                <a:solidFill>
                  <a:srgbClr val="FF0000"/>
                </a:solidFill>
              </a:rPr>
              <a:t>文氏图</a:t>
            </a:r>
            <a:r>
              <a:rPr lang="en-US" altLang="zh-CN" smtClean="0">
                <a:solidFill>
                  <a:srgbClr val="FF0000"/>
                </a:solidFill>
              </a:rPr>
              <a:t>(Venn Diagrams)</a:t>
            </a:r>
          </a:p>
          <a:p>
            <a:pPr eaLnBrk="1" hangingPunct="1">
              <a:buFont typeface="Wingdings" pitchFamily="2" charset="2"/>
              <a:buNone/>
            </a:pPr>
            <a:r>
              <a:rPr lang="zh-CN" altLang="en-US" smtClean="0"/>
              <a:t>利用图来图解全集的各子集的关系的图，称为文氏图。</a:t>
            </a:r>
          </a:p>
          <a:p>
            <a:pPr eaLnBrk="1" hangingPunct="1">
              <a:buFont typeface="Wingdings" pitchFamily="2" charset="2"/>
              <a:buNone/>
            </a:pPr>
            <a:r>
              <a:rPr lang="zh-CN" altLang="en-US" smtClean="0">
                <a:solidFill>
                  <a:schemeClr val="accent2"/>
                </a:solidFill>
              </a:rPr>
              <a:t>文氏图约定</a:t>
            </a:r>
            <a:r>
              <a:rPr lang="en-US" altLang="zh-CN" smtClean="0">
                <a:solidFill>
                  <a:schemeClr val="accent2"/>
                </a:solidFill>
                <a:sym typeface="Wingdings" pitchFamily="2" charset="2"/>
              </a:rPr>
              <a:t>: </a:t>
            </a:r>
          </a:p>
          <a:p>
            <a:pPr eaLnBrk="1" hangingPunct="1">
              <a:buFont typeface="Wingdings" pitchFamily="2" charset="2"/>
              <a:buNone/>
            </a:pPr>
            <a:r>
              <a:rPr lang="zh-CN" altLang="en-US" smtClean="0">
                <a:solidFill>
                  <a:schemeClr val="accent2"/>
                </a:solidFill>
                <a:sym typeface="Wingdings" pitchFamily="2" charset="2"/>
              </a:rPr>
              <a:t>（</a:t>
            </a:r>
            <a:r>
              <a:rPr lang="en-US" altLang="zh-CN" smtClean="0">
                <a:solidFill>
                  <a:schemeClr val="accent2"/>
                </a:solidFill>
                <a:sym typeface="Wingdings" pitchFamily="2" charset="2"/>
              </a:rPr>
              <a:t>1</a:t>
            </a:r>
            <a:r>
              <a:rPr lang="zh-CN" altLang="en-US" smtClean="0">
                <a:solidFill>
                  <a:schemeClr val="accent2"/>
                </a:solidFill>
                <a:sym typeface="Wingdings" pitchFamily="2" charset="2"/>
              </a:rPr>
              <a:t>）全集合</a:t>
            </a:r>
            <a:r>
              <a:rPr lang="en-US" altLang="zh-CN" smtClean="0">
                <a:solidFill>
                  <a:schemeClr val="accent2"/>
                </a:solidFill>
                <a:sym typeface="Wingdings" pitchFamily="2" charset="2"/>
              </a:rPr>
              <a:t>E</a:t>
            </a:r>
            <a:r>
              <a:rPr lang="zh-CN" altLang="en-US" smtClean="0">
                <a:solidFill>
                  <a:schemeClr val="accent2"/>
                </a:solidFill>
                <a:sym typeface="Wingdings" pitchFamily="2" charset="2"/>
              </a:rPr>
              <a:t>用一个大矩形表示</a:t>
            </a:r>
          </a:p>
          <a:p>
            <a:pPr eaLnBrk="1" hangingPunct="1">
              <a:buFont typeface="Wingdings" pitchFamily="2" charset="2"/>
              <a:buNone/>
            </a:pPr>
            <a:r>
              <a:rPr lang="zh-CN" altLang="en-US" smtClean="0">
                <a:solidFill>
                  <a:schemeClr val="accent2"/>
                </a:solidFill>
                <a:sym typeface="Wingdings" pitchFamily="2" charset="2"/>
              </a:rPr>
              <a:t>（</a:t>
            </a:r>
            <a:r>
              <a:rPr lang="en-US" altLang="zh-CN" smtClean="0">
                <a:solidFill>
                  <a:schemeClr val="accent2"/>
                </a:solidFill>
                <a:sym typeface="Wingdings" pitchFamily="2" charset="2"/>
              </a:rPr>
              <a:t>2</a:t>
            </a:r>
            <a:r>
              <a:rPr lang="zh-CN" altLang="en-US" smtClean="0">
                <a:solidFill>
                  <a:schemeClr val="accent2"/>
                </a:solidFill>
                <a:sym typeface="Wingdings" pitchFamily="2" charset="2"/>
              </a:rPr>
              <a:t>）设</a:t>
            </a:r>
            <a:r>
              <a:rPr lang="en-US" altLang="zh-CN" smtClean="0">
                <a:solidFill>
                  <a:schemeClr val="accent2"/>
                </a:solidFill>
                <a:sym typeface="Wingdings" pitchFamily="2" charset="2"/>
              </a:rPr>
              <a:t>A</a:t>
            </a:r>
            <a:r>
              <a:rPr lang="zh-CN" altLang="en-US" smtClean="0">
                <a:solidFill>
                  <a:schemeClr val="accent2"/>
                </a:solidFill>
                <a:sym typeface="Wingdings" pitchFamily="2" charset="2"/>
              </a:rPr>
              <a:t>是</a:t>
            </a:r>
            <a:r>
              <a:rPr lang="en-US" altLang="zh-CN" smtClean="0">
                <a:solidFill>
                  <a:schemeClr val="accent2"/>
                </a:solidFill>
                <a:sym typeface="Wingdings" pitchFamily="2" charset="2"/>
              </a:rPr>
              <a:t>E</a:t>
            </a:r>
            <a:r>
              <a:rPr lang="zh-CN" altLang="en-US" smtClean="0">
                <a:solidFill>
                  <a:schemeClr val="accent2"/>
                </a:solidFill>
                <a:sym typeface="Wingdings" pitchFamily="2" charset="2"/>
              </a:rPr>
              <a:t>的一个子集，</a:t>
            </a:r>
            <a:r>
              <a:rPr lang="en-US" altLang="zh-CN" smtClean="0">
                <a:solidFill>
                  <a:schemeClr val="accent2"/>
                </a:solidFill>
                <a:sym typeface="Wingdings" pitchFamily="2" charset="2"/>
              </a:rPr>
              <a:t>A</a:t>
            </a:r>
            <a:r>
              <a:rPr lang="zh-CN" altLang="en-US" smtClean="0">
                <a:solidFill>
                  <a:schemeClr val="accent2"/>
                </a:solidFill>
                <a:sym typeface="Wingdings" pitchFamily="2" charset="2"/>
              </a:rPr>
              <a:t>用圆形表示</a:t>
            </a:r>
          </a:p>
          <a:p>
            <a:pPr eaLnBrk="1" hangingPunct="1">
              <a:buFont typeface="Wingdings" pitchFamily="2" charset="2"/>
              <a:buNone/>
            </a:pPr>
            <a:r>
              <a:rPr lang="zh-CN" altLang="en-US" smtClean="0">
                <a:solidFill>
                  <a:schemeClr val="accent2"/>
                </a:solidFill>
                <a:sym typeface="Wingdings" pitchFamily="2" charset="2"/>
              </a:rPr>
              <a:t>（</a:t>
            </a:r>
            <a:r>
              <a:rPr lang="en-US" altLang="zh-CN" smtClean="0">
                <a:solidFill>
                  <a:schemeClr val="accent2"/>
                </a:solidFill>
                <a:sym typeface="Wingdings" pitchFamily="2" charset="2"/>
              </a:rPr>
              <a:t>3</a:t>
            </a:r>
            <a:r>
              <a:rPr lang="zh-CN" altLang="en-US" smtClean="0">
                <a:solidFill>
                  <a:schemeClr val="accent2"/>
                </a:solidFill>
                <a:sym typeface="Wingdings" pitchFamily="2" charset="2"/>
              </a:rPr>
              <a:t>）通常在图中画有阴影的区域表示新组成的集合</a:t>
            </a:r>
          </a:p>
          <a:p>
            <a:pPr eaLnBrk="1" hangingPunct="1">
              <a:buFont typeface="Wingdings" pitchFamily="2" charset="2"/>
              <a:buNone/>
            </a:pPr>
            <a:r>
              <a:rPr lang="zh-CN" altLang="en-US" smtClean="0">
                <a:sym typeface="Wingdings" pitchFamily="2" charset="2"/>
              </a:rPr>
              <a:t>     </a:t>
            </a:r>
            <a:endParaRPr lang="en-US" altLang="zh-CN" smtClean="0">
              <a:sym typeface="Wingdings" pitchFamily="2" charset="2"/>
            </a:endParaRPr>
          </a:p>
        </p:txBody>
      </p:sp>
      <p:sp>
        <p:nvSpPr>
          <p:cNvPr id="35843" name="Rectangle 36"/>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0"/>
          <p:cNvPicPr>
            <a:picLocks noChangeAspect="1" noChangeArrowheads="1"/>
          </p:cNvPicPr>
          <p:nvPr/>
        </p:nvPicPr>
        <p:blipFill>
          <a:blip r:embed="rId3" cstate="print"/>
          <a:srcRect/>
          <a:stretch>
            <a:fillRect/>
          </a:stretch>
        </p:blipFill>
        <p:spPr bwMode="auto">
          <a:xfrm>
            <a:off x="871538" y="1857375"/>
            <a:ext cx="7445375" cy="3851275"/>
          </a:xfrm>
          <a:prstGeom prst="rect">
            <a:avLst/>
          </a:prstGeom>
          <a:noFill/>
          <a:ln w="9525">
            <a:noFill/>
            <a:miter lim="800000"/>
            <a:headEnd/>
            <a:tailEnd/>
          </a:ln>
        </p:spPr>
      </p:pic>
      <p:sp>
        <p:nvSpPr>
          <p:cNvPr id="36867" name="Rectangle 2"/>
          <p:cNvSpPr>
            <a:spLocks noGrp="1" noChangeArrowheads="1"/>
          </p:cNvSpPr>
          <p:nvPr>
            <p:ph type="title"/>
          </p:nvPr>
        </p:nvSpPr>
        <p:spPr/>
        <p:txBody>
          <a:bodyPr/>
          <a:lstStyle/>
          <a:p>
            <a:pPr eaLnBrk="1" hangingPunct="1"/>
            <a:r>
              <a:rPr lang="zh-CN" altLang="en-US" smtClean="0">
                <a:solidFill>
                  <a:schemeClr val="tx1"/>
                </a:solidFill>
              </a:rPr>
              <a:t>文氏图</a:t>
            </a:r>
          </a:p>
        </p:txBody>
      </p:sp>
      <p:sp>
        <p:nvSpPr>
          <p:cNvPr id="36868" name="Rectangle 13"/>
          <p:cNvSpPr>
            <a:spLocks noChangeArrowheads="1"/>
          </p:cNvSpPr>
          <p:nvPr/>
        </p:nvSpPr>
        <p:spPr bwMode="auto">
          <a:xfrm>
            <a:off x="395288" y="1196975"/>
            <a:ext cx="5400675" cy="457200"/>
          </a:xfrm>
          <a:prstGeom prst="rect">
            <a:avLst/>
          </a:prstGeom>
          <a:noFill/>
          <a:ln w="9525">
            <a:noFill/>
            <a:miter lim="800000"/>
            <a:headEnd/>
            <a:tailEnd/>
          </a:ln>
        </p:spPr>
        <p:txBody>
          <a:bodyPr anchor="ctr">
            <a:spAutoFit/>
          </a:bodyPr>
          <a:lstStyle/>
          <a:p>
            <a:r>
              <a:rPr lang="zh-CN" altLang="en-US"/>
              <a:t>集合运算的表示</a:t>
            </a:r>
          </a:p>
        </p:txBody>
      </p:sp>
      <p:sp>
        <p:nvSpPr>
          <p:cNvPr id="280590" name="Text Box 14"/>
          <p:cNvSpPr txBox="1">
            <a:spLocks noChangeArrowheads="1"/>
          </p:cNvSpPr>
          <p:nvPr/>
        </p:nvSpPr>
        <p:spPr bwMode="auto">
          <a:xfrm>
            <a:off x="1133475" y="2174875"/>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A</a:t>
            </a:r>
          </a:p>
        </p:txBody>
      </p:sp>
      <p:sp>
        <p:nvSpPr>
          <p:cNvPr id="280591" name="Text Box 15"/>
          <p:cNvSpPr txBox="1">
            <a:spLocks noChangeArrowheads="1"/>
          </p:cNvSpPr>
          <p:nvPr/>
        </p:nvSpPr>
        <p:spPr bwMode="auto">
          <a:xfrm>
            <a:off x="2236788" y="2174875"/>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B</a:t>
            </a:r>
          </a:p>
        </p:txBody>
      </p:sp>
      <p:sp>
        <p:nvSpPr>
          <p:cNvPr id="280592" name="Text Box 16"/>
          <p:cNvSpPr txBox="1">
            <a:spLocks noChangeArrowheads="1"/>
          </p:cNvSpPr>
          <p:nvPr/>
        </p:nvSpPr>
        <p:spPr bwMode="auto">
          <a:xfrm>
            <a:off x="3870325" y="2101850"/>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A</a:t>
            </a:r>
          </a:p>
        </p:txBody>
      </p:sp>
      <p:sp>
        <p:nvSpPr>
          <p:cNvPr id="280593" name="Text Box 17"/>
          <p:cNvSpPr txBox="1">
            <a:spLocks noChangeArrowheads="1"/>
          </p:cNvSpPr>
          <p:nvPr/>
        </p:nvSpPr>
        <p:spPr bwMode="auto">
          <a:xfrm>
            <a:off x="4973638" y="2101850"/>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B</a:t>
            </a:r>
          </a:p>
        </p:txBody>
      </p:sp>
      <p:sp>
        <p:nvSpPr>
          <p:cNvPr id="280594" name="Text Box 18"/>
          <p:cNvSpPr txBox="1">
            <a:spLocks noChangeArrowheads="1"/>
          </p:cNvSpPr>
          <p:nvPr/>
        </p:nvSpPr>
        <p:spPr bwMode="auto">
          <a:xfrm>
            <a:off x="6534150" y="2101850"/>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A</a:t>
            </a:r>
          </a:p>
        </p:txBody>
      </p:sp>
      <p:sp>
        <p:nvSpPr>
          <p:cNvPr id="280595" name="Text Box 19"/>
          <p:cNvSpPr txBox="1">
            <a:spLocks noChangeArrowheads="1"/>
          </p:cNvSpPr>
          <p:nvPr/>
        </p:nvSpPr>
        <p:spPr bwMode="auto">
          <a:xfrm>
            <a:off x="7637463" y="2101850"/>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B</a:t>
            </a:r>
          </a:p>
        </p:txBody>
      </p:sp>
      <p:sp>
        <p:nvSpPr>
          <p:cNvPr id="280596" name="Text Box 20"/>
          <p:cNvSpPr txBox="1">
            <a:spLocks noChangeArrowheads="1"/>
          </p:cNvSpPr>
          <p:nvPr/>
        </p:nvSpPr>
        <p:spPr bwMode="auto">
          <a:xfrm>
            <a:off x="2144713" y="4478338"/>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A</a:t>
            </a:r>
          </a:p>
        </p:txBody>
      </p:sp>
      <p:sp>
        <p:nvSpPr>
          <p:cNvPr id="280597" name="Text Box 21"/>
          <p:cNvSpPr txBox="1">
            <a:spLocks noChangeArrowheads="1"/>
          </p:cNvSpPr>
          <p:nvPr/>
        </p:nvSpPr>
        <p:spPr bwMode="auto">
          <a:xfrm>
            <a:off x="3248025" y="4478338"/>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B</a:t>
            </a:r>
          </a:p>
        </p:txBody>
      </p:sp>
      <p:sp>
        <p:nvSpPr>
          <p:cNvPr id="280598" name="Text Box 22"/>
          <p:cNvSpPr txBox="1">
            <a:spLocks noChangeArrowheads="1"/>
          </p:cNvSpPr>
          <p:nvPr/>
        </p:nvSpPr>
        <p:spPr bwMode="auto">
          <a:xfrm>
            <a:off x="6319838" y="4294188"/>
            <a:ext cx="390525" cy="425450"/>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A</a:t>
            </a:r>
          </a:p>
        </p:txBody>
      </p:sp>
      <p:sp>
        <p:nvSpPr>
          <p:cNvPr id="280599" name="Text Box 23"/>
          <p:cNvSpPr txBox="1">
            <a:spLocks noChangeArrowheads="1"/>
          </p:cNvSpPr>
          <p:nvPr/>
        </p:nvSpPr>
        <p:spPr bwMode="auto">
          <a:xfrm>
            <a:off x="7113588" y="3836988"/>
            <a:ext cx="387350" cy="420687"/>
          </a:xfrm>
          <a:prstGeom prst="rect">
            <a:avLst/>
          </a:prstGeom>
          <a:noFill/>
          <a:ln w="9525">
            <a:noFill/>
            <a:miter lim="800000"/>
            <a:headEnd/>
            <a:tailEnd/>
          </a:ln>
        </p:spPr>
        <p:txBody>
          <a:bodyPr wrap="none">
            <a:spAutoFit/>
          </a:bodyPr>
          <a:lstStyle/>
          <a:p>
            <a:pPr algn="r"/>
            <a:r>
              <a:rPr lang="en-US" altLang="zh-CN" sz="2400" i="1">
                <a:latin typeface="Times New Roman" pitchFamily="18" charset="0"/>
              </a:rPr>
              <a:t>E</a:t>
            </a:r>
          </a:p>
        </p:txBody>
      </p:sp>
      <p:sp>
        <p:nvSpPr>
          <p:cNvPr id="280600" name="Text Box 24"/>
          <p:cNvSpPr txBox="1">
            <a:spLocks noChangeArrowheads="1"/>
          </p:cNvSpPr>
          <p:nvPr/>
        </p:nvSpPr>
        <p:spPr bwMode="auto">
          <a:xfrm>
            <a:off x="1284288" y="3224213"/>
            <a:ext cx="914400" cy="425450"/>
          </a:xfrm>
          <a:prstGeom prst="rect">
            <a:avLst/>
          </a:prstGeom>
          <a:noFill/>
          <a:ln w="9525">
            <a:noFill/>
            <a:miter lim="800000"/>
            <a:headEnd/>
            <a:tailEnd/>
          </a:ln>
        </p:spPr>
        <p:txBody>
          <a:bodyPr>
            <a:spAutoFit/>
          </a:bodyPr>
          <a:lstStyle/>
          <a:p>
            <a:pPr algn="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sym typeface="Symbol" pitchFamily="18" charset="2"/>
              </a:rPr>
              <a:t>B</a:t>
            </a:r>
          </a:p>
        </p:txBody>
      </p:sp>
      <p:sp>
        <p:nvSpPr>
          <p:cNvPr id="280601" name="Text Box 25"/>
          <p:cNvSpPr txBox="1">
            <a:spLocks noChangeArrowheads="1"/>
          </p:cNvSpPr>
          <p:nvPr/>
        </p:nvSpPr>
        <p:spPr bwMode="auto">
          <a:xfrm>
            <a:off x="4141788" y="3179763"/>
            <a:ext cx="914400" cy="425450"/>
          </a:xfrm>
          <a:prstGeom prst="rect">
            <a:avLst/>
          </a:prstGeom>
          <a:noFill/>
          <a:ln w="9525">
            <a:noFill/>
            <a:miter lim="800000"/>
            <a:headEnd/>
            <a:tailEnd/>
          </a:ln>
        </p:spPr>
        <p:txBody>
          <a:bodyPr>
            <a:spAutoFit/>
          </a:bodyPr>
          <a:lstStyle/>
          <a:p>
            <a:pPr algn="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sym typeface="Symbol" pitchFamily="18" charset="2"/>
              </a:rPr>
              <a:t>B</a:t>
            </a:r>
          </a:p>
        </p:txBody>
      </p:sp>
      <p:sp>
        <p:nvSpPr>
          <p:cNvPr id="280602" name="Text Box 26"/>
          <p:cNvSpPr txBox="1">
            <a:spLocks noChangeArrowheads="1"/>
          </p:cNvSpPr>
          <p:nvPr/>
        </p:nvSpPr>
        <p:spPr bwMode="auto">
          <a:xfrm>
            <a:off x="6804025" y="3141663"/>
            <a:ext cx="914400" cy="425450"/>
          </a:xfrm>
          <a:prstGeom prst="rect">
            <a:avLst/>
          </a:prstGeom>
          <a:noFill/>
          <a:ln w="9525">
            <a:noFill/>
            <a:miter lim="800000"/>
            <a:headEnd/>
            <a:tailEnd/>
          </a:ln>
        </p:spPr>
        <p:txBody>
          <a:bodyPr>
            <a:spAutoFit/>
          </a:bodyPr>
          <a:lstStyle/>
          <a:p>
            <a:pPr algn="r"/>
            <a:r>
              <a:rPr lang="en-US" altLang="zh-CN" sz="2400" i="1">
                <a:latin typeface="Times New Roman" pitchFamily="18" charset="0"/>
              </a:rPr>
              <a:t>A</a:t>
            </a:r>
            <a:r>
              <a:rPr lang="en-US" altLang="zh-CN" sz="2400" i="1">
                <a:latin typeface="Times New Roman" pitchFamily="18" charset="0"/>
                <a:ea typeface="华文中宋" pitchFamily="2" charset="-122"/>
                <a:sym typeface="Symbol" pitchFamily="18" charset="2"/>
              </a:rPr>
              <a:t>–</a:t>
            </a:r>
            <a:r>
              <a:rPr lang="en-US" altLang="zh-CN" sz="2400" i="1">
                <a:latin typeface="Times New Roman" pitchFamily="18" charset="0"/>
                <a:sym typeface="Symbol" pitchFamily="18" charset="2"/>
              </a:rPr>
              <a:t>B</a:t>
            </a:r>
          </a:p>
        </p:txBody>
      </p:sp>
      <p:sp>
        <p:nvSpPr>
          <p:cNvPr id="280603" name="Text Box 27"/>
          <p:cNvSpPr txBox="1">
            <a:spLocks noChangeArrowheads="1"/>
          </p:cNvSpPr>
          <p:nvPr/>
        </p:nvSpPr>
        <p:spPr bwMode="auto">
          <a:xfrm>
            <a:off x="2341563" y="5624513"/>
            <a:ext cx="914400" cy="425450"/>
          </a:xfrm>
          <a:prstGeom prst="rect">
            <a:avLst/>
          </a:prstGeom>
          <a:noFill/>
          <a:ln w="9525">
            <a:noFill/>
            <a:miter lim="800000"/>
            <a:headEnd/>
            <a:tailEnd/>
          </a:ln>
        </p:spPr>
        <p:txBody>
          <a:bodyPr>
            <a:spAutoFit/>
          </a:bodyPr>
          <a:lstStyle/>
          <a:p>
            <a:pPr algn="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sym typeface="Symbol" pitchFamily="18" charset="2"/>
              </a:rPr>
              <a:t>B</a:t>
            </a:r>
          </a:p>
        </p:txBody>
      </p:sp>
      <p:sp>
        <p:nvSpPr>
          <p:cNvPr id="280604" name="Text Box 28"/>
          <p:cNvSpPr txBox="1">
            <a:spLocks noChangeArrowheads="1"/>
          </p:cNvSpPr>
          <p:nvPr/>
        </p:nvSpPr>
        <p:spPr bwMode="auto">
          <a:xfrm>
            <a:off x="5868988" y="5697538"/>
            <a:ext cx="914400" cy="425450"/>
          </a:xfrm>
          <a:prstGeom prst="rect">
            <a:avLst/>
          </a:prstGeom>
          <a:noFill/>
          <a:ln w="9525">
            <a:noFill/>
            <a:miter lim="800000"/>
            <a:headEnd/>
            <a:tailEnd/>
          </a:ln>
        </p:spPr>
        <p:txBody>
          <a:bodyPr>
            <a:spAutoFit/>
          </a:bodyPr>
          <a:lstStyle/>
          <a:p>
            <a:pPr algn="r"/>
            <a:r>
              <a:rPr lang="en-US" altLang="zh-CN" sz="2400" i="1">
                <a:latin typeface="Times New Roman" pitchFamily="18" charset="0"/>
                <a:cs typeface="Arial" charset="0"/>
              </a:rPr>
              <a:t>~</a:t>
            </a:r>
            <a:r>
              <a:rPr lang="en-US" altLang="zh-CN" sz="2400" i="1">
                <a:latin typeface="Times New Roman" pitchFamily="18" charset="0"/>
              </a:rPr>
              <a:t>A</a:t>
            </a:r>
            <a:endParaRPr lang="en-US" altLang="zh-CN" sz="2400" i="1">
              <a:latin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80600"/>
                                        </p:tgtEl>
                                        <p:attrNameLst>
                                          <p:attrName>style.visibility</p:attrName>
                                        </p:attrNameLst>
                                      </p:cBhvr>
                                      <p:to>
                                        <p:strVal val="visible"/>
                                      </p:to>
                                    </p:set>
                                    <p:animEffect transition="in" filter="dissolve">
                                      <p:cBhvr>
                                        <p:cTn id="7" dur="500"/>
                                        <p:tgtEl>
                                          <p:spTgt spid="2806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0601"/>
                                        </p:tgtEl>
                                        <p:attrNameLst>
                                          <p:attrName>style.visibility</p:attrName>
                                        </p:attrNameLst>
                                      </p:cBhvr>
                                      <p:to>
                                        <p:strVal val="visible"/>
                                      </p:to>
                                    </p:set>
                                    <p:animEffect transition="in" filter="dissolve">
                                      <p:cBhvr>
                                        <p:cTn id="10" dur="500"/>
                                        <p:tgtEl>
                                          <p:spTgt spid="2806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0602"/>
                                        </p:tgtEl>
                                        <p:attrNameLst>
                                          <p:attrName>style.visibility</p:attrName>
                                        </p:attrNameLst>
                                      </p:cBhvr>
                                      <p:to>
                                        <p:strVal val="visible"/>
                                      </p:to>
                                    </p:set>
                                    <p:animEffect transition="in" filter="dissolve">
                                      <p:cBhvr>
                                        <p:cTn id="13" dur="500"/>
                                        <p:tgtEl>
                                          <p:spTgt spid="2806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0603"/>
                                        </p:tgtEl>
                                        <p:attrNameLst>
                                          <p:attrName>style.visibility</p:attrName>
                                        </p:attrNameLst>
                                      </p:cBhvr>
                                      <p:to>
                                        <p:strVal val="visible"/>
                                      </p:to>
                                    </p:set>
                                    <p:animEffect transition="in" filter="dissolve">
                                      <p:cBhvr>
                                        <p:cTn id="16" dur="500"/>
                                        <p:tgtEl>
                                          <p:spTgt spid="28060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0604"/>
                                        </p:tgtEl>
                                        <p:attrNameLst>
                                          <p:attrName>style.visibility</p:attrName>
                                        </p:attrNameLst>
                                      </p:cBhvr>
                                      <p:to>
                                        <p:strVal val="visible"/>
                                      </p:to>
                                    </p:set>
                                    <p:animEffect transition="in" filter="dissolve">
                                      <p:cBhvr>
                                        <p:cTn id="19" dur="500"/>
                                        <p:tgtEl>
                                          <p:spTgt spid="28060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0590"/>
                                        </p:tgtEl>
                                        <p:attrNameLst>
                                          <p:attrName>style.visibility</p:attrName>
                                        </p:attrNameLst>
                                      </p:cBhvr>
                                      <p:to>
                                        <p:strVal val="visible"/>
                                      </p:to>
                                    </p:set>
                                    <p:animEffect transition="in" filter="dissolve">
                                      <p:cBhvr>
                                        <p:cTn id="22" dur="500"/>
                                        <p:tgtEl>
                                          <p:spTgt spid="28059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0591"/>
                                        </p:tgtEl>
                                        <p:attrNameLst>
                                          <p:attrName>style.visibility</p:attrName>
                                        </p:attrNameLst>
                                      </p:cBhvr>
                                      <p:to>
                                        <p:strVal val="visible"/>
                                      </p:to>
                                    </p:set>
                                    <p:animEffect transition="in" filter="dissolve">
                                      <p:cBhvr>
                                        <p:cTn id="25" dur="500"/>
                                        <p:tgtEl>
                                          <p:spTgt spid="28059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0592"/>
                                        </p:tgtEl>
                                        <p:attrNameLst>
                                          <p:attrName>style.visibility</p:attrName>
                                        </p:attrNameLst>
                                      </p:cBhvr>
                                      <p:to>
                                        <p:strVal val="visible"/>
                                      </p:to>
                                    </p:set>
                                    <p:animEffect transition="in" filter="dissolve">
                                      <p:cBhvr>
                                        <p:cTn id="28" dur="500"/>
                                        <p:tgtEl>
                                          <p:spTgt spid="28059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0593"/>
                                        </p:tgtEl>
                                        <p:attrNameLst>
                                          <p:attrName>style.visibility</p:attrName>
                                        </p:attrNameLst>
                                      </p:cBhvr>
                                      <p:to>
                                        <p:strVal val="visible"/>
                                      </p:to>
                                    </p:set>
                                    <p:animEffect transition="in" filter="dissolve">
                                      <p:cBhvr>
                                        <p:cTn id="31" dur="500"/>
                                        <p:tgtEl>
                                          <p:spTgt spid="28059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0594"/>
                                        </p:tgtEl>
                                        <p:attrNameLst>
                                          <p:attrName>style.visibility</p:attrName>
                                        </p:attrNameLst>
                                      </p:cBhvr>
                                      <p:to>
                                        <p:strVal val="visible"/>
                                      </p:to>
                                    </p:set>
                                    <p:animEffect transition="in" filter="dissolve">
                                      <p:cBhvr>
                                        <p:cTn id="34" dur="500"/>
                                        <p:tgtEl>
                                          <p:spTgt spid="28059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0595"/>
                                        </p:tgtEl>
                                        <p:attrNameLst>
                                          <p:attrName>style.visibility</p:attrName>
                                        </p:attrNameLst>
                                      </p:cBhvr>
                                      <p:to>
                                        <p:strVal val="visible"/>
                                      </p:to>
                                    </p:set>
                                    <p:animEffect transition="in" filter="dissolve">
                                      <p:cBhvr>
                                        <p:cTn id="37" dur="500"/>
                                        <p:tgtEl>
                                          <p:spTgt spid="28059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0599"/>
                                        </p:tgtEl>
                                        <p:attrNameLst>
                                          <p:attrName>style.visibility</p:attrName>
                                        </p:attrNameLst>
                                      </p:cBhvr>
                                      <p:to>
                                        <p:strVal val="visible"/>
                                      </p:to>
                                    </p:set>
                                    <p:animEffect transition="in" filter="dissolve">
                                      <p:cBhvr>
                                        <p:cTn id="40" dur="500"/>
                                        <p:tgtEl>
                                          <p:spTgt spid="28059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0598"/>
                                        </p:tgtEl>
                                        <p:attrNameLst>
                                          <p:attrName>style.visibility</p:attrName>
                                        </p:attrNameLst>
                                      </p:cBhvr>
                                      <p:to>
                                        <p:strVal val="visible"/>
                                      </p:to>
                                    </p:set>
                                    <p:animEffect transition="in" filter="dissolve">
                                      <p:cBhvr>
                                        <p:cTn id="43" dur="500"/>
                                        <p:tgtEl>
                                          <p:spTgt spid="2805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0596"/>
                                        </p:tgtEl>
                                        <p:attrNameLst>
                                          <p:attrName>style.visibility</p:attrName>
                                        </p:attrNameLst>
                                      </p:cBhvr>
                                      <p:to>
                                        <p:strVal val="visible"/>
                                      </p:to>
                                    </p:set>
                                    <p:animEffect transition="in" filter="dissolve">
                                      <p:cBhvr>
                                        <p:cTn id="46" dur="500"/>
                                        <p:tgtEl>
                                          <p:spTgt spid="28059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0597"/>
                                        </p:tgtEl>
                                        <p:attrNameLst>
                                          <p:attrName>style.visibility</p:attrName>
                                        </p:attrNameLst>
                                      </p:cBhvr>
                                      <p:to>
                                        <p:strVal val="visible"/>
                                      </p:to>
                                    </p:set>
                                    <p:animEffect transition="in" filter="dissolve">
                                      <p:cBhvr>
                                        <p:cTn id="49" dur="500"/>
                                        <p:tgtEl>
                                          <p:spTgt spid="28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0" grpId="0"/>
      <p:bldP spid="280591" grpId="0"/>
      <p:bldP spid="280592" grpId="0"/>
      <p:bldP spid="280593" grpId="0"/>
      <p:bldP spid="280594" grpId="0"/>
      <p:bldP spid="280595" grpId="0"/>
      <p:bldP spid="280596" grpId="0"/>
      <p:bldP spid="280597" grpId="0"/>
      <p:bldP spid="280598" grpId="0"/>
      <p:bldP spid="280599" grpId="0"/>
      <p:bldP spid="280600" grpId="0"/>
      <p:bldP spid="280601" grpId="0"/>
      <p:bldP spid="280602" grpId="0"/>
      <p:bldP spid="280603" grpId="0"/>
      <p:bldP spid="2806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684213" y="1255713"/>
            <a:ext cx="7772400" cy="5486400"/>
          </a:xfrm>
        </p:spPr>
        <p:txBody>
          <a:bodyPr/>
          <a:lstStyle/>
          <a:p>
            <a:pPr eaLnBrk="1" hangingPunct="1">
              <a:buFont typeface="Wingdings" pitchFamily="2" charset="2"/>
              <a:buNone/>
            </a:pPr>
            <a:r>
              <a:rPr lang="zh-CN" altLang="en-US" smtClean="0">
                <a:solidFill>
                  <a:schemeClr val="accent2"/>
                </a:solidFill>
              </a:rPr>
              <a:t>一般说来证明两个集合相等有以下三种方法：</a:t>
            </a:r>
          </a:p>
          <a:p>
            <a:pPr eaLnBrk="1" hangingPunct="1">
              <a:buFont typeface="Wingdings" pitchFamily="2" charset="2"/>
              <a:buNone/>
            </a:pPr>
            <a:r>
              <a:rPr lang="en-US" altLang="zh-CN" smtClean="0"/>
              <a:t>(</a:t>
            </a:r>
            <a:r>
              <a:rPr lang="zh-CN" altLang="en-US" smtClean="0"/>
              <a:t>一</a:t>
            </a:r>
            <a:r>
              <a:rPr lang="en-US" altLang="zh-CN" smtClean="0"/>
              <a:t>)</a:t>
            </a:r>
            <a:r>
              <a:rPr lang="zh-CN" altLang="en-US" smtClean="0"/>
              <a:t>利用集合相等的定义证明</a:t>
            </a:r>
          </a:p>
          <a:p>
            <a:pPr eaLnBrk="1" hangingPunct="1">
              <a:buFont typeface="Wingdings" pitchFamily="2" charset="2"/>
              <a:buNone/>
            </a:pPr>
            <a:r>
              <a:rPr lang="zh-CN" altLang="en-US" smtClean="0"/>
              <a:t>      </a:t>
            </a:r>
            <a:r>
              <a:rPr lang="en-US" altLang="zh-CN" smtClean="0"/>
              <a:t>A=B </a:t>
            </a:r>
            <a:r>
              <a:rPr lang="en-US" altLang="zh-CN" smtClean="0">
                <a:sym typeface="Symbol" pitchFamily="18" charset="2"/>
              </a:rPr>
              <a:t> </a:t>
            </a:r>
            <a:r>
              <a:rPr lang="en-US" altLang="zh-CN" smtClean="0"/>
              <a:t> x(x∈A </a:t>
            </a:r>
            <a:r>
              <a:rPr lang="en-US" altLang="zh-CN" smtClean="0">
                <a:cs typeface="Arial" charset="0"/>
              </a:rPr>
              <a:t>↔</a:t>
            </a:r>
            <a:r>
              <a:rPr lang="en-US" altLang="zh-CN" smtClean="0"/>
              <a:t> x∈B)</a:t>
            </a:r>
          </a:p>
          <a:p>
            <a:pPr eaLnBrk="1" hangingPunct="1">
              <a:buFont typeface="Wingdings" pitchFamily="2" charset="2"/>
              <a:buNone/>
            </a:pPr>
            <a:r>
              <a:rPr lang="en-US" altLang="zh-CN" smtClean="0"/>
              <a:t>(</a:t>
            </a:r>
            <a:r>
              <a:rPr lang="zh-CN" altLang="en-US" smtClean="0"/>
              <a:t>二</a:t>
            </a:r>
            <a:r>
              <a:rPr lang="en-US" altLang="zh-CN" smtClean="0"/>
              <a:t>)</a:t>
            </a:r>
            <a:r>
              <a:rPr lang="zh-CN" altLang="en-US" smtClean="0"/>
              <a:t>利用已知集合等式证明</a:t>
            </a:r>
          </a:p>
          <a:p>
            <a:pPr eaLnBrk="1" hangingPunct="1">
              <a:buFont typeface="Wingdings" pitchFamily="2" charset="2"/>
              <a:buNone/>
            </a:pPr>
            <a:r>
              <a:rPr lang="en-US" altLang="zh-CN" smtClean="0"/>
              <a:t>(</a:t>
            </a:r>
            <a:r>
              <a:rPr lang="zh-CN" altLang="en-US" smtClean="0"/>
              <a:t>三</a:t>
            </a:r>
            <a:r>
              <a:rPr lang="en-US" altLang="zh-CN" smtClean="0"/>
              <a:t>)</a:t>
            </a:r>
            <a:r>
              <a:rPr lang="zh-CN" altLang="en-US" smtClean="0"/>
              <a:t>利用文氏图</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证明：</a:t>
            </a:r>
          </a:p>
          <a:p>
            <a:pPr eaLnBrk="1" hangingPunct="1">
              <a:buFont typeface="Wingdings" pitchFamily="2" charset="2"/>
              <a:buNone/>
            </a:pPr>
            <a:r>
              <a:rPr lang="en-US" altLang="zh-CN" smtClean="0"/>
              <a:t>(A∪B)∩ (</a:t>
            </a:r>
            <a:r>
              <a:rPr lang="zh-CN" altLang="en-US" smtClean="0"/>
              <a:t>～</a:t>
            </a:r>
            <a:r>
              <a:rPr lang="en-US" altLang="zh-CN" smtClean="0"/>
              <a:t>A∪C)= (A∩C)∪(</a:t>
            </a:r>
            <a:r>
              <a:rPr lang="zh-CN" altLang="en-US" smtClean="0"/>
              <a:t>～</a:t>
            </a:r>
            <a:r>
              <a:rPr lang="en-US" altLang="zh-CN" smtClean="0"/>
              <a:t>A∩B)</a:t>
            </a:r>
          </a:p>
          <a:p>
            <a:pPr eaLnBrk="1" hangingPunct="1">
              <a:buFont typeface="Wingdings" pitchFamily="2" charset="2"/>
              <a:buNone/>
            </a:pPr>
            <a:endParaRPr lang="en-US" altLang="zh-CN" smtClean="0"/>
          </a:p>
        </p:txBody>
      </p:sp>
      <p:sp>
        <p:nvSpPr>
          <p:cNvPr id="37891" name="Rectangle 11"/>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animEffect transition="in" filter="barn(inHorizontal)">
                                      <p:cBhvr>
                                        <p:cTn id="7" dur="500"/>
                                        <p:tgtEl>
                                          <p:spTgt spid="23554">
                                            <p:txEl>
                                              <p:pRg st="6" end="6"/>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3554">
                                            <p:txEl>
                                              <p:pRg st="7" end="7"/>
                                            </p:txEl>
                                          </p:spTgt>
                                        </p:tgtEl>
                                        <p:attrNameLst>
                                          <p:attrName>style.visibility</p:attrName>
                                        </p:attrNameLst>
                                      </p:cBhvr>
                                      <p:to>
                                        <p:strVal val="visible"/>
                                      </p:to>
                                    </p:set>
                                    <p:animEffect transition="in" filter="barn(inHorizontal)">
                                      <p:cBhvr>
                                        <p:cTn id="10" dur="500"/>
                                        <p:tgtEl>
                                          <p:spTgt spid="235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755650" y="1268413"/>
            <a:ext cx="7772400" cy="5791200"/>
          </a:xfrm>
        </p:spPr>
        <p:txBody>
          <a:bodyPr/>
          <a:lstStyle/>
          <a:p>
            <a:pPr eaLnBrk="1" hangingPunct="1">
              <a:buFont typeface="Wingdings" pitchFamily="2" charset="2"/>
              <a:buNone/>
            </a:pPr>
            <a:r>
              <a:rPr lang="zh-CN" altLang="en-US" sz="2400" smtClean="0"/>
              <a:t>通过画出文氏图即可证明，如下所示：</a:t>
            </a:r>
          </a:p>
          <a:p>
            <a:pPr eaLnBrk="1" hangingPunct="1">
              <a:buFont typeface="Wingdings" pitchFamily="2" charset="2"/>
              <a:buNone/>
            </a:pPr>
            <a:r>
              <a:rPr lang="zh-CN" altLang="en-US" sz="2400" smtClean="0">
                <a:solidFill>
                  <a:srgbClr val="FF0000"/>
                </a:solidFill>
              </a:rPr>
              <a:t>          </a:t>
            </a:r>
            <a:r>
              <a:rPr lang="en-US" altLang="zh-CN" sz="2400" smtClean="0">
                <a:solidFill>
                  <a:srgbClr val="FF0000"/>
                </a:solidFill>
              </a:rPr>
              <a:t>A∪B                  </a:t>
            </a:r>
            <a:r>
              <a:rPr lang="zh-CN" altLang="en-US" sz="2400" smtClean="0">
                <a:solidFill>
                  <a:srgbClr val="FF0000"/>
                </a:solidFill>
              </a:rPr>
              <a:t>～</a:t>
            </a:r>
            <a:r>
              <a:rPr lang="en-US" altLang="zh-CN" sz="2400" smtClean="0">
                <a:solidFill>
                  <a:srgbClr val="FF0000"/>
                </a:solidFill>
              </a:rPr>
              <a:t>A∪C     ( A∪B) ∩( </a:t>
            </a:r>
            <a:r>
              <a:rPr lang="zh-CN" altLang="en-US" sz="2400" smtClean="0">
                <a:solidFill>
                  <a:srgbClr val="FF0000"/>
                </a:solidFill>
              </a:rPr>
              <a:t>～</a:t>
            </a:r>
            <a:r>
              <a:rPr lang="en-US" altLang="zh-CN" sz="2400" smtClean="0">
                <a:solidFill>
                  <a:srgbClr val="FF0000"/>
                </a:solidFill>
              </a:rPr>
              <a:t>A∪C)</a:t>
            </a:r>
          </a:p>
          <a:p>
            <a:pPr eaLnBrk="1" hangingPunct="1">
              <a:buFont typeface="Wingdings" pitchFamily="2" charset="2"/>
              <a:buNone/>
            </a:pP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r>
              <a:rPr lang="en-US" altLang="zh-CN" sz="2400" smtClean="0"/>
              <a:t>        </a:t>
            </a:r>
          </a:p>
          <a:p>
            <a:pPr eaLnBrk="1" hangingPunct="1">
              <a:buFont typeface="Wingdings" pitchFamily="2" charset="2"/>
              <a:buNone/>
            </a:pPr>
            <a:r>
              <a:rPr lang="en-US" altLang="zh-CN" sz="2400" smtClean="0"/>
              <a:t>          </a:t>
            </a:r>
            <a:r>
              <a:rPr lang="en-US" altLang="zh-CN" sz="2400" smtClean="0">
                <a:solidFill>
                  <a:schemeClr val="accent2"/>
                </a:solidFill>
              </a:rPr>
              <a:t>A ∩ C               </a:t>
            </a:r>
            <a:r>
              <a:rPr lang="zh-CN" altLang="en-US" sz="2400" smtClean="0">
                <a:solidFill>
                  <a:schemeClr val="accent2"/>
                </a:solidFill>
              </a:rPr>
              <a:t>～</a:t>
            </a:r>
            <a:r>
              <a:rPr lang="en-US" altLang="zh-CN" sz="2400" smtClean="0">
                <a:solidFill>
                  <a:schemeClr val="accent2"/>
                </a:solidFill>
              </a:rPr>
              <a:t>A ∩ B      (A∩C)∪(</a:t>
            </a:r>
            <a:r>
              <a:rPr lang="zh-CN" altLang="en-US" sz="2400" smtClean="0">
                <a:solidFill>
                  <a:schemeClr val="accent2"/>
                </a:solidFill>
              </a:rPr>
              <a:t>～</a:t>
            </a:r>
            <a:r>
              <a:rPr lang="en-US" altLang="zh-CN" sz="2400" smtClean="0">
                <a:solidFill>
                  <a:schemeClr val="accent2"/>
                </a:solidFill>
              </a:rPr>
              <a:t>A∩B)</a:t>
            </a:r>
          </a:p>
        </p:txBody>
      </p:sp>
      <p:grpSp>
        <p:nvGrpSpPr>
          <p:cNvPr id="38915" name="Group 111"/>
          <p:cNvGrpSpPr>
            <a:grpSpLocks/>
          </p:cNvGrpSpPr>
          <p:nvPr/>
        </p:nvGrpSpPr>
        <p:grpSpPr bwMode="auto">
          <a:xfrm>
            <a:off x="895350" y="2147888"/>
            <a:ext cx="6629400" cy="3657600"/>
            <a:chOff x="1056" y="1200"/>
            <a:chExt cx="4176" cy="2304"/>
          </a:xfrm>
        </p:grpSpPr>
        <p:sp>
          <p:nvSpPr>
            <p:cNvPr id="38917" name="Rectangle 7"/>
            <p:cNvSpPr>
              <a:spLocks noChangeArrowheads="1"/>
            </p:cNvSpPr>
            <p:nvPr/>
          </p:nvSpPr>
          <p:spPr bwMode="auto">
            <a:xfrm>
              <a:off x="3936" y="1200"/>
              <a:ext cx="1200" cy="81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8918" name="Oval 8"/>
            <p:cNvSpPr>
              <a:spLocks noChangeArrowheads="1"/>
            </p:cNvSpPr>
            <p:nvPr/>
          </p:nvSpPr>
          <p:spPr bwMode="auto">
            <a:xfrm>
              <a:off x="2736"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19" name="Oval 9"/>
            <p:cNvSpPr>
              <a:spLocks noChangeArrowheads="1"/>
            </p:cNvSpPr>
            <p:nvPr/>
          </p:nvSpPr>
          <p:spPr bwMode="auto">
            <a:xfrm>
              <a:off x="302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20" name="Oval 10"/>
            <p:cNvSpPr>
              <a:spLocks noChangeArrowheads="1"/>
            </p:cNvSpPr>
            <p:nvPr/>
          </p:nvSpPr>
          <p:spPr bwMode="auto">
            <a:xfrm>
              <a:off x="2880" y="153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21" name="Oval 11"/>
            <p:cNvSpPr>
              <a:spLocks noChangeArrowheads="1"/>
            </p:cNvSpPr>
            <p:nvPr/>
          </p:nvSpPr>
          <p:spPr bwMode="auto">
            <a:xfrm>
              <a:off x="4176"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22" name="Oval 12"/>
            <p:cNvSpPr>
              <a:spLocks noChangeArrowheads="1"/>
            </p:cNvSpPr>
            <p:nvPr/>
          </p:nvSpPr>
          <p:spPr bwMode="auto">
            <a:xfrm>
              <a:off x="446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23" name="Oval 13"/>
            <p:cNvSpPr>
              <a:spLocks noChangeArrowheads="1"/>
            </p:cNvSpPr>
            <p:nvPr/>
          </p:nvSpPr>
          <p:spPr bwMode="auto">
            <a:xfrm>
              <a:off x="4320" y="153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24" name="Text Box 14"/>
            <p:cNvSpPr txBox="1">
              <a:spLocks noChangeArrowheads="1"/>
            </p:cNvSpPr>
            <p:nvPr/>
          </p:nvSpPr>
          <p:spPr bwMode="auto">
            <a:xfrm>
              <a:off x="1296" y="1440"/>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A</a:t>
              </a:r>
            </a:p>
          </p:txBody>
        </p:sp>
        <p:sp>
          <p:nvSpPr>
            <p:cNvPr id="38925" name="Text Box 15"/>
            <p:cNvSpPr txBox="1">
              <a:spLocks noChangeArrowheads="1"/>
            </p:cNvSpPr>
            <p:nvPr/>
          </p:nvSpPr>
          <p:spPr bwMode="auto">
            <a:xfrm>
              <a:off x="1584" y="1728"/>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C</a:t>
              </a:r>
            </a:p>
          </p:txBody>
        </p:sp>
        <p:sp>
          <p:nvSpPr>
            <p:cNvPr id="38926" name="Text Box 16"/>
            <p:cNvSpPr txBox="1">
              <a:spLocks noChangeArrowheads="1"/>
            </p:cNvSpPr>
            <p:nvPr/>
          </p:nvSpPr>
          <p:spPr bwMode="auto">
            <a:xfrm>
              <a:off x="1776" y="1440"/>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B</a:t>
              </a:r>
            </a:p>
          </p:txBody>
        </p:sp>
        <p:sp>
          <p:nvSpPr>
            <p:cNvPr id="38927" name="Text Box 17"/>
            <p:cNvSpPr txBox="1">
              <a:spLocks noChangeArrowheads="1"/>
            </p:cNvSpPr>
            <p:nvPr/>
          </p:nvSpPr>
          <p:spPr bwMode="auto">
            <a:xfrm>
              <a:off x="3216" y="1440"/>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B</a:t>
              </a:r>
            </a:p>
          </p:txBody>
        </p:sp>
        <p:sp>
          <p:nvSpPr>
            <p:cNvPr id="38928" name="Text Box 18"/>
            <p:cNvSpPr txBox="1">
              <a:spLocks noChangeArrowheads="1"/>
            </p:cNvSpPr>
            <p:nvPr/>
          </p:nvSpPr>
          <p:spPr bwMode="auto">
            <a:xfrm>
              <a:off x="2736" y="1440"/>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A</a:t>
              </a:r>
            </a:p>
          </p:txBody>
        </p:sp>
        <p:sp>
          <p:nvSpPr>
            <p:cNvPr id="38929" name="Text Box 19"/>
            <p:cNvSpPr txBox="1">
              <a:spLocks noChangeArrowheads="1"/>
            </p:cNvSpPr>
            <p:nvPr/>
          </p:nvSpPr>
          <p:spPr bwMode="auto">
            <a:xfrm>
              <a:off x="2976" y="1728"/>
              <a:ext cx="192" cy="231"/>
            </a:xfrm>
            <a:prstGeom prst="rect">
              <a:avLst/>
            </a:prstGeom>
            <a:noFill/>
            <a:ln w="12700" cap="sq">
              <a:noFill/>
              <a:miter lim="800000"/>
              <a:headEnd type="none" w="sm" len="sm"/>
              <a:tailEnd type="none" w="sm" len="sm"/>
            </a:ln>
          </p:spPr>
          <p:txBody>
            <a:bodyPr>
              <a:spAutoFit/>
            </a:bodyPr>
            <a:lstStyle/>
            <a:p>
              <a:pPr>
                <a:lnSpc>
                  <a:spcPct val="100000"/>
                </a:lnSpc>
                <a:spcBef>
                  <a:spcPct val="0"/>
                </a:spcBef>
                <a:buClrTx/>
                <a:buSzTx/>
                <a:buFontTx/>
                <a:buNone/>
              </a:pPr>
              <a:r>
                <a:rPr lang="en-US" altLang="zh-CN" sz="1800" b="0">
                  <a:latin typeface="Times New Roman" pitchFamily="18" charset="0"/>
                </a:rPr>
                <a:t>C</a:t>
              </a:r>
            </a:p>
          </p:txBody>
        </p:sp>
        <p:sp>
          <p:nvSpPr>
            <p:cNvPr id="38930" name="Line 20"/>
            <p:cNvSpPr>
              <a:spLocks noChangeShapeType="1"/>
            </p:cNvSpPr>
            <p:nvPr/>
          </p:nvSpPr>
          <p:spPr bwMode="auto">
            <a:xfrm>
              <a:off x="1680" y="1536"/>
              <a:ext cx="288" cy="144"/>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38931" name="Group 21"/>
            <p:cNvGrpSpPr>
              <a:grpSpLocks/>
            </p:cNvGrpSpPr>
            <p:nvPr/>
          </p:nvGrpSpPr>
          <p:grpSpPr bwMode="auto">
            <a:xfrm>
              <a:off x="1056" y="1200"/>
              <a:ext cx="2640" cy="816"/>
              <a:chOff x="1056" y="1200"/>
              <a:chExt cx="2640" cy="816"/>
            </a:xfrm>
          </p:grpSpPr>
          <p:sp>
            <p:nvSpPr>
              <p:cNvPr id="38983" name="Rectangle 22"/>
              <p:cNvSpPr>
                <a:spLocks noChangeArrowheads="1"/>
              </p:cNvSpPr>
              <p:nvPr/>
            </p:nvSpPr>
            <p:spPr bwMode="auto">
              <a:xfrm>
                <a:off x="2496" y="1200"/>
                <a:ext cx="1200" cy="81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grpSp>
            <p:nvGrpSpPr>
              <p:cNvPr id="38984" name="Group 23"/>
              <p:cNvGrpSpPr>
                <a:grpSpLocks/>
              </p:cNvGrpSpPr>
              <p:nvPr/>
            </p:nvGrpSpPr>
            <p:grpSpPr bwMode="auto">
              <a:xfrm>
                <a:off x="1056" y="1200"/>
                <a:ext cx="1200" cy="816"/>
                <a:chOff x="1056" y="1200"/>
                <a:chExt cx="1200" cy="816"/>
              </a:xfrm>
            </p:grpSpPr>
            <p:sp>
              <p:nvSpPr>
                <p:cNvPr id="39008" name="Rectangle 24"/>
                <p:cNvSpPr>
                  <a:spLocks noChangeArrowheads="1"/>
                </p:cNvSpPr>
                <p:nvPr/>
              </p:nvSpPr>
              <p:spPr bwMode="auto">
                <a:xfrm>
                  <a:off x="1056" y="1200"/>
                  <a:ext cx="1200" cy="81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9009" name="Oval 25" descr="深色上对角线"/>
                <p:cNvSpPr>
                  <a:spLocks noChangeArrowheads="1"/>
                </p:cNvSpPr>
                <p:nvPr/>
              </p:nvSpPr>
              <p:spPr bwMode="auto">
                <a:xfrm>
                  <a:off x="134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9010" name="Oval 26"/>
                <p:cNvSpPr>
                  <a:spLocks noChangeArrowheads="1"/>
                </p:cNvSpPr>
                <p:nvPr/>
              </p:nvSpPr>
              <p:spPr bwMode="auto">
                <a:xfrm>
                  <a:off x="1488" y="153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9011" name="Oval 27" descr="深色上对角线"/>
                <p:cNvSpPr>
                  <a:spLocks noChangeArrowheads="1"/>
                </p:cNvSpPr>
                <p:nvPr/>
              </p:nvSpPr>
              <p:spPr bwMode="auto">
                <a:xfrm>
                  <a:off x="158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9012" name="Line 28"/>
                <p:cNvSpPr>
                  <a:spLocks noChangeShapeType="1"/>
                </p:cNvSpPr>
                <p:nvPr/>
              </p:nvSpPr>
              <p:spPr bwMode="auto">
                <a:xfrm>
                  <a:off x="1488" y="1392"/>
                  <a:ext cx="192"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3" name="Line 29"/>
                <p:cNvSpPr>
                  <a:spLocks noChangeShapeType="1"/>
                </p:cNvSpPr>
                <p:nvPr/>
              </p:nvSpPr>
              <p:spPr bwMode="auto">
                <a:xfrm>
                  <a:off x="1680" y="1440"/>
                  <a:ext cx="288"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4" name="Line 30"/>
                <p:cNvSpPr>
                  <a:spLocks noChangeShapeType="1"/>
                </p:cNvSpPr>
                <p:nvPr/>
              </p:nvSpPr>
              <p:spPr bwMode="auto">
                <a:xfrm>
                  <a:off x="1728" y="1392"/>
                  <a:ext cx="192"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5" name="Line 31"/>
                <p:cNvSpPr>
                  <a:spLocks noChangeShapeType="1"/>
                </p:cNvSpPr>
                <p:nvPr/>
              </p:nvSpPr>
              <p:spPr bwMode="auto">
                <a:xfrm>
                  <a:off x="1344" y="1536"/>
                  <a:ext cx="432"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6" name="Line 32"/>
                <p:cNvSpPr>
                  <a:spLocks noChangeShapeType="1"/>
                </p:cNvSpPr>
                <p:nvPr/>
              </p:nvSpPr>
              <p:spPr bwMode="auto">
                <a:xfrm>
                  <a:off x="1392" y="1488"/>
                  <a:ext cx="480"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7" name="Line 33"/>
                <p:cNvSpPr>
                  <a:spLocks noChangeShapeType="1"/>
                </p:cNvSpPr>
                <p:nvPr/>
              </p:nvSpPr>
              <p:spPr bwMode="auto">
                <a:xfrm>
                  <a:off x="1440" y="1440"/>
                  <a:ext cx="288"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18" name="Line 34"/>
                <p:cNvSpPr>
                  <a:spLocks noChangeShapeType="1"/>
                </p:cNvSpPr>
                <p:nvPr/>
              </p:nvSpPr>
              <p:spPr bwMode="auto">
                <a:xfrm>
                  <a:off x="1344" y="1632"/>
                  <a:ext cx="288" cy="144"/>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38985" name="Line 35"/>
              <p:cNvSpPr>
                <a:spLocks noChangeShapeType="1"/>
              </p:cNvSpPr>
              <p:nvPr/>
            </p:nvSpPr>
            <p:spPr bwMode="auto">
              <a:xfrm>
                <a:off x="3024" y="1536"/>
                <a:ext cx="240"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6" name="Line 36"/>
              <p:cNvSpPr>
                <a:spLocks noChangeShapeType="1"/>
              </p:cNvSpPr>
              <p:nvPr/>
            </p:nvSpPr>
            <p:spPr bwMode="auto">
              <a:xfrm>
                <a:off x="2976" y="1584"/>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7" name="Line 37"/>
              <p:cNvSpPr>
                <a:spLocks noChangeShapeType="1"/>
              </p:cNvSpPr>
              <p:nvPr/>
            </p:nvSpPr>
            <p:spPr bwMode="auto">
              <a:xfrm>
                <a:off x="2880" y="1680"/>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8" name="Line 38"/>
              <p:cNvSpPr>
                <a:spLocks noChangeShapeType="1"/>
              </p:cNvSpPr>
              <p:nvPr/>
            </p:nvSpPr>
            <p:spPr bwMode="auto">
              <a:xfrm>
                <a:off x="2928" y="1632"/>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9" name="Line 39"/>
              <p:cNvSpPr>
                <a:spLocks noChangeShapeType="1"/>
              </p:cNvSpPr>
              <p:nvPr/>
            </p:nvSpPr>
            <p:spPr bwMode="auto">
              <a:xfrm>
                <a:off x="2880" y="1776"/>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0" name="Line 40"/>
              <p:cNvSpPr>
                <a:spLocks noChangeShapeType="1"/>
              </p:cNvSpPr>
              <p:nvPr/>
            </p:nvSpPr>
            <p:spPr bwMode="auto">
              <a:xfrm>
                <a:off x="3456" y="1200"/>
                <a:ext cx="240"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1" name="Line 41"/>
              <p:cNvSpPr>
                <a:spLocks noChangeShapeType="1"/>
              </p:cNvSpPr>
              <p:nvPr/>
            </p:nvSpPr>
            <p:spPr bwMode="auto">
              <a:xfrm>
                <a:off x="3360" y="1200"/>
                <a:ext cx="336"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2" name="Line 42"/>
              <p:cNvSpPr>
                <a:spLocks noChangeShapeType="1"/>
              </p:cNvSpPr>
              <p:nvPr/>
            </p:nvSpPr>
            <p:spPr bwMode="auto">
              <a:xfrm>
                <a:off x="3216" y="1200"/>
                <a:ext cx="480"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3" name="Line 43"/>
              <p:cNvSpPr>
                <a:spLocks noChangeShapeType="1"/>
              </p:cNvSpPr>
              <p:nvPr/>
            </p:nvSpPr>
            <p:spPr bwMode="auto">
              <a:xfrm>
                <a:off x="3120" y="1200"/>
                <a:ext cx="576" cy="43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4" name="Line 44"/>
              <p:cNvSpPr>
                <a:spLocks noChangeShapeType="1"/>
              </p:cNvSpPr>
              <p:nvPr/>
            </p:nvSpPr>
            <p:spPr bwMode="auto">
              <a:xfrm>
                <a:off x="3024" y="1200"/>
                <a:ext cx="672" cy="52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5" name="Line 45"/>
              <p:cNvSpPr>
                <a:spLocks noChangeShapeType="1"/>
              </p:cNvSpPr>
              <p:nvPr/>
            </p:nvSpPr>
            <p:spPr bwMode="auto">
              <a:xfrm>
                <a:off x="2928" y="1200"/>
                <a:ext cx="768" cy="62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6" name="Line 46"/>
              <p:cNvSpPr>
                <a:spLocks noChangeShapeType="1"/>
              </p:cNvSpPr>
              <p:nvPr/>
            </p:nvSpPr>
            <p:spPr bwMode="auto">
              <a:xfrm>
                <a:off x="2832" y="1200"/>
                <a:ext cx="864" cy="72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7" name="Line 47"/>
              <p:cNvSpPr>
                <a:spLocks noChangeShapeType="1"/>
              </p:cNvSpPr>
              <p:nvPr/>
            </p:nvSpPr>
            <p:spPr bwMode="auto">
              <a:xfrm>
                <a:off x="3120" y="1536"/>
                <a:ext cx="576" cy="48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8" name="Line 48"/>
              <p:cNvSpPr>
                <a:spLocks noChangeShapeType="1"/>
              </p:cNvSpPr>
              <p:nvPr/>
            </p:nvSpPr>
            <p:spPr bwMode="auto">
              <a:xfrm>
                <a:off x="3264" y="1776"/>
                <a:ext cx="288"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99" name="Line 49"/>
              <p:cNvSpPr>
                <a:spLocks noChangeShapeType="1"/>
              </p:cNvSpPr>
              <p:nvPr/>
            </p:nvSpPr>
            <p:spPr bwMode="auto">
              <a:xfrm>
                <a:off x="3216" y="1872"/>
                <a:ext cx="144"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0" name="Line 50"/>
              <p:cNvSpPr>
                <a:spLocks noChangeShapeType="1"/>
              </p:cNvSpPr>
              <p:nvPr/>
            </p:nvSpPr>
            <p:spPr bwMode="auto">
              <a:xfrm>
                <a:off x="3120" y="1920"/>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1" name="Line 51"/>
              <p:cNvSpPr>
                <a:spLocks noChangeShapeType="1"/>
              </p:cNvSpPr>
              <p:nvPr/>
            </p:nvSpPr>
            <p:spPr bwMode="auto">
              <a:xfrm>
                <a:off x="2688" y="1200"/>
                <a:ext cx="192"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2" name="Line 52"/>
              <p:cNvSpPr>
                <a:spLocks noChangeShapeType="1"/>
              </p:cNvSpPr>
              <p:nvPr/>
            </p:nvSpPr>
            <p:spPr bwMode="auto">
              <a:xfrm>
                <a:off x="2544" y="1200"/>
                <a:ext cx="240"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3" name="Line 53"/>
              <p:cNvSpPr>
                <a:spLocks noChangeShapeType="1"/>
              </p:cNvSpPr>
              <p:nvPr/>
            </p:nvSpPr>
            <p:spPr bwMode="auto">
              <a:xfrm>
                <a:off x="2496" y="1296"/>
                <a:ext cx="240"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4" name="Line 54"/>
              <p:cNvSpPr>
                <a:spLocks noChangeShapeType="1"/>
              </p:cNvSpPr>
              <p:nvPr/>
            </p:nvSpPr>
            <p:spPr bwMode="auto">
              <a:xfrm>
                <a:off x="2496" y="1440"/>
                <a:ext cx="384" cy="38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5" name="Line 55"/>
              <p:cNvSpPr>
                <a:spLocks noChangeShapeType="1"/>
              </p:cNvSpPr>
              <p:nvPr/>
            </p:nvSpPr>
            <p:spPr bwMode="auto">
              <a:xfrm>
                <a:off x="2496" y="1584"/>
                <a:ext cx="432" cy="43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6" name="Line 56"/>
              <p:cNvSpPr>
                <a:spLocks noChangeShapeType="1"/>
              </p:cNvSpPr>
              <p:nvPr/>
            </p:nvSpPr>
            <p:spPr bwMode="auto">
              <a:xfrm>
                <a:off x="2496" y="1680"/>
                <a:ext cx="336"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9007" name="Line 57"/>
              <p:cNvSpPr>
                <a:spLocks noChangeShapeType="1"/>
              </p:cNvSpPr>
              <p:nvPr/>
            </p:nvSpPr>
            <p:spPr bwMode="auto">
              <a:xfrm>
                <a:off x="2496" y="1824"/>
                <a:ext cx="192" cy="192"/>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38932" name="Line 58"/>
            <p:cNvSpPr>
              <a:spLocks noChangeShapeType="1"/>
            </p:cNvSpPr>
            <p:nvPr/>
          </p:nvSpPr>
          <p:spPr bwMode="auto">
            <a:xfrm>
              <a:off x="4656" y="1392"/>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3" name="Line 59"/>
            <p:cNvSpPr>
              <a:spLocks noChangeShapeType="1"/>
            </p:cNvSpPr>
            <p:nvPr/>
          </p:nvSpPr>
          <p:spPr bwMode="auto">
            <a:xfrm>
              <a:off x="4608" y="1392"/>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4" name="Line 60"/>
            <p:cNvSpPr>
              <a:spLocks noChangeShapeType="1"/>
            </p:cNvSpPr>
            <p:nvPr/>
          </p:nvSpPr>
          <p:spPr bwMode="auto">
            <a:xfrm>
              <a:off x="4560" y="1440"/>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5" name="Line 61"/>
            <p:cNvSpPr>
              <a:spLocks noChangeShapeType="1"/>
            </p:cNvSpPr>
            <p:nvPr/>
          </p:nvSpPr>
          <p:spPr bwMode="auto">
            <a:xfrm>
              <a:off x="4512" y="1440"/>
              <a:ext cx="336"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6" name="Line 62"/>
            <p:cNvSpPr>
              <a:spLocks noChangeShapeType="1"/>
            </p:cNvSpPr>
            <p:nvPr/>
          </p:nvSpPr>
          <p:spPr bwMode="auto">
            <a:xfrm>
              <a:off x="4560" y="1536"/>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7" name="Line 63"/>
            <p:cNvSpPr>
              <a:spLocks noChangeShapeType="1"/>
            </p:cNvSpPr>
            <p:nvPr/>
          </p:nvSpPr>
          <p:spPr bwMode="auto">
            <a:xfrm>
              <a:off x="4368" y="1680"/>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8" name="Line 64"/>
            <p:cNvSpPr>
              <a:spLocks noChangeShapeType="1"/>
            </p:cNvSpPr>
            <p:nvPr/>
          </p:nvSpPr>
          <p:spPr bwMode="auto">
            <a:xfrm>
              <a:off x="4320" y="1680"/>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39" name="Line 65"/>
            <p:cNvSpPr>
              <a:spLocks noChangeShapeType="1"/>
            </p:cNvSpPr>
            <p:nvPr/>
          </p:nvSpPr>
          <p:spPr bwMode="auto">
            <a:xfrm>
              <a:off x="4512" y="1536"/>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0" name="Line 66"/>
            <p:cNvSpPr>
              <a:spLocks noChangeShapeType="1"/>
            </p:cNvSpPr>
            <p:nvPr/>
          </p:nvSpPr>
          <p:spPr bwMode="auto">
            <a:xfrm>
              <a:off x="4464" y="1536"/>
              <a:ext cx="288"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1" name="Line 67"/>
            <p:cNvSpPr>
              <a:spLocks noChangeShapeType="1"/>
            </p:cNvSpPr>
            <p:nvPr/>
          </p:nvSpPr>
          <p:spPr bwMode="auto">
            <a:xfrm>
              <a:off x="4416" y="1584"/>
              <a:ext cx="192"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2" name="Line 68"/>
            <p:cNvSpPr>
              <a:spLocks noChangeShapeType="1"/>
            </p:cNvSpPr>
            <p:nvPr/>
          </p:nvSpPr>
          <p:spPr bwMode="auto">
            <a:xfrm>
              <a:off x="4464" y="1584"/>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3" name="Line 69"/>
            <p:cNvSpPr>
              <a:spLocks noChangeShapeType="1"/>
            </p:cNvSpPr>
            <p:nvPr/>
          </p:nvSpPr>
          <p:spPr bwMode="auto">
            <a:xfrm>
              <a:off x="4368" y="1632"/>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4" name="Line 70"/>
            <p:cNvSpPr>
              <a:spLocks noChangeShapeType="1"/>
            </p:cNvSpPr>
            <p:nvPr/>
          </p:nvSpPr>
          <p:spPr bwMode="auto">
            <a:xfrm>
              <a:off x="4368" y="1584"/>
              <a:ext cx="144"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45" name="Rectangle 71"/>
            <p:cNvSpPr>
              <a:spLocks noChangeArrowheads="1"/>
            </p:cNvSpPr>
            <p:nvPr/>
          </p:nvSpPr>
          <p:spPr bwMode="auto">
            <a:xfrm>
              <a:off x="1152" y="2688"/>
              <a:ext cx="1200" cy="816"/>
            </a:xfrm>
            <a:prstGeom prst="rect">
              <a:avLst/>
            </a:prstGeom>
            <a:noFill/>
            <a:ln w="12700" cap="sq">
              <a:solidFill>
                <a:schemeClr val="tx1"/>
              </a:solidFill>
              <a:miter lim="800000"/>
              <a:headEnd type="none" w="sm" len="sm"/>
              <a:tailEnd type="none" w="sm" len="sm"/>
            </a:ln>
          </p:spPr>
          <p:txBody>
            <a:bodyPr wrap="none" anchor="ctr"/>
            <a:lstStyle/>
            <a:p>
              <a:pPr algn="ctr">
                <a:lnSpc>
                  <a:spcPct val="100000"/>
                </a:lnSpc>
                <a:spcBef>
                  <a:spcPct val="0"/>
                </a:spcBef>
                <a:buClrTx/>
                <a:buSzTx/>
                <a:buFontTx/>
                <a:buNone/>
              </a:pPr>
              <a:endParaRPr lang="zh-CN" altLang="zh-CN" sz="2400" b="0">
                <a:latin typeface="Times New Roman" pitchFamily="18" charset="0"/>
              </a:endParaRPr>
            </a:p>
          </p:txBody>
        </p:sp>
        <p:sp>
          <p:nvSpPr>
            <p:cNvPr id="38946" name="Oval 72" descr="深色上对角线"/>
            <p:cNvSpPr>
              <a:spLocks noChangeArrowheads="1"/>
            </p:cNvSpPr>
            <p:nvPr/>
          </p:nvSpPr>
          <p:spPr bwMode="auto">
            <a:xfrm>
              <a:off x="1440"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47" name="Oval 73"/>
            <p:cNvSpPr>
              <a:spLocks noChangeArrowheads="1"/>
            </p:cNvSpPr>
            <p:nvPr/>
          </p:nvSpPr>
          <p:spPr bwMode="auto">
            <a:xfrm>
              <a:off x="1584" y="3024"/>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48" name="Oval 74" descr="深色上对角线"/>
            <p:cNvSpPr>
              <a:spLocks noChangeArrowheads="1"/>
            </p:cNvSpPr>
            <p:nvPr/>
          </p:nvSpPr>
          <p:spPr bwMode="auto">
            <a:xfrm>
              <a:off x="1680"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49" name="Rectangle 75"/>
            <p:cNvSpPr>
              <a:spLocks noChangeArrowheads="1"/>
            </p:cNvSpPr>
            <p:nvPr/>
          </p:nvSpPr>
          <p:spPr bwMode="auto">
            <a:xfrm>
              <a:off x="2544" y="2688"/>
              <a:ext cx="1200" cy="81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8950" name="Oval 76" descr="深色上对角线"/>
            <p:cNvSpPr>
              <a:spLocks noChangeArrowheads="1"/>
            </p:cNvSpPr>
            <p:nvPr/>
          </p:nvSpPr>
          <p:spPr bwMode="auto">
            <a:xfrm>
              <a:off x="2832"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1" name="Oval 77"/>
            <p:cNvSpPr>
              <a:spLocks noChangeArrowheads="1"/>
            </p:cNvSpPr>
            <p:nvPr/>
          </p:nvSpPr>
          <p:spPr bwMode="auto">
            <a:xfrm>
              <a:off x="2976" y="3024"/>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2" name="Oval 78" descr="深色上对角线"/>
            <p:cNvSpPr>
              <a:spLocks noChangeArrowheads="1"/>
            </p:cNvSpPr>
            <p:nvPr/>
          </p:nvSpPr>
          <p:spPr bwMode="auto">
            <a:xfrm>
              <a:off x="3072"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3" name="Rectangle 79"/>
            <p:cNvSpPr>
              <a:spLocks noChangeArrowheads="1"/>
            </p:cNvSpPr>
            <p:nvPr/>
          </p:nvSpPr>
          <p:spPr bwMode="auto">
            <a:xfrm>
              <a:off x="4032" y="2688"/>
              <a:ext cx="1200" cy="81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8954" name="Oval 80" descr="深色上对角线"/>
            <p:cNvSpPr>
              <a:spLocks noChangeArrowheads="1"/>
            </p:cNvSpPr>
            <p:nvPr/>
          </p:nvSpPr>
          <p:spPr bwMode="auto">
            <a:xfrm>
              <a:off x="4320"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5" name="Oval 81"/>
            <p:cNvSpPr>
              <a:spLocks noChangeArrowheads="1"/>
            </p:cNvSpPr>
            <p:nvPr/>
          </p:nvSpPr>
          <p:spPr bwMode="auto">
            <a:xfrm>
              <a:off x="4464" y="3024"/>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6" name="Oval 82" descr="深色上对角线"/>
            <p:cNvSpPr>
              <a:spLocks noChangeArrowheads="1"/>
            </p:cNvSpPr>
            <p:nvPr/>
          </p:nvSpPr>
          <p:spPr bwMode="auto">
            <a:xfrm>
              <a:off x="4560" y="288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38957" name="Line 83"/>
            <p:cNvSpPr>
              <a:spLocks noChangeShapeType="1"/>
            </p:cNvSpPr>
            <p:nvPr/>
          </p:nvSpPr>
          <p:spPr bwMode="auto">
            <a:xfrm>
              <a:off x="1728" y="3024"/>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58" name="Line 84"/>
            <p:cNvSpPr>
              <a:spLocks noChangeShapeType="1"/>
            </p:cNvSpPr>
            <p:nvPr/>
          </p:nvSpPr>
          <p:spPr bwMode="auto">
            <a:xfrm>
              <a:off x="1680" y="3072"/>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59" name="Line 85"/>
            <p:cNvSpPr>
              <a:spLocks noChangeShapeType="1"/>
            </p:cNvSpPr>
            <p:nvPr/>
          </p:nvSpPr>
          <p:spPr bwMode="auto">
            <a:xfrm>
              <a:off x="1632" y="3120"/>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0" name="Line 86"/>
            <p:cNvSpPr>
              <a:spLocks noChangeShapeType="1"/>
            </p:cNvSpPr>
            <p:nvPr/>
          </p:nvSpPr>
          <p:spPr bwMode="auto">
            <a:xfrm>
              <a:off x="1584" y="3168"/>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1" name="Line 87"/>
            <p:cNvSpPr>
              <a:spLocks noChangeShapeType="1"/>
            </p:cNvSpPr>
            <p:nvPr/>
          </p:nvSpPr>
          <p:spPr bwMode="auto">
            <a:xfrm>
              <a:off x="3264" y="2880"/>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2" name="Line 88"/>
            <p:cNvSpPr>
              <a:spLocks noChangeShapeType="1"/>
            </p:cNvSpPr>
            <p:nvPr/>
          </p:nvSpPr>
          <p:spPr bwMode="auto">
            <a:xfrm>
              <a:off x="3216" y="2880"/>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3" name="Line 89"/>
            <p:cNvSpPr>
              <a:spLocks noChangeShapeType="1"/>
            </p:cNvSpPr>
            <p:nvPr/>
          </p:nvSpPr>
          <p:spPr bwMode="auto">
            <a:xfrm>
              <a:off x="3168" y="2880"/>
              <a:ext cx="288"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4" name="Line 90"/>
            <p:cNvSpPr>
              <a:spLocks noChangeShapeType="1"/>
            </p:cNvSpPr>
            <p:nvPr/>
          </p:nvSpPr>
          <p:spPr bwMode="auto">
            <a:xfrm>
              <a:off x="3168" y="2928"/>
              <a:ext cx="288"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5" name="Line 91"/>
            <p:cNvSpPr>
              <a:spLocks noChangeShapeType="1"/>
            </p:cNvSpPr>
            <p:nvPr/>
          </p:nvSpPr>
          <p:spPr bwMode="auto">
            <a:xfrm>
              <a:off x="3216" y="3024"/>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6" name="Line 92"/>
            <p:cNvSpPr>
              <a:spLocks noChangeShapeType="1"/>
            </p:cNvSpPr>
            <p:nvPr/>
          </p:nvSpPr>
          <p:spPr bwMode="auto">
            <a:xfrm>
              <a:off x="3216" y="3120"/>
              <a:ext cx="144"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7" name="Line 93"/>
            <p:cNvSpPr>
              <a:spLocks noChangeShapeType="1"/>
            </p:cNvSpPr>
            <p:nvPr/>
          </p:nvSpPr>
          <p:spPr bwMode="auto">
            <a:xfrm>
              <a:off x="3216" y="3072"/>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8" name="Line 94"/>
            <p:cNvSpPr>
              <a:spLocks noChangeShapeType="1"/>
            </p:cNvSpPr>
            <p:nvPr/>
          </p:nvSpPr>
          <p:spPr bwMode="auto">
            <a:xfrm>
              <a:off x="3168" y="3168"/>
              <a:ext cx="144"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69" name="Line 95"/>
            <p:cNvSpPr>
              <a:spLocks noChangeShapeType="1"/>
            </p:cNvSpPr>
            <p:nvPr/>
          </p:nvSpPr>
          <p:spPr bwMode="auto">
            <a:xfrm>
              <a:off x="3216" y="3168"/>
              <a:ext cx="96" cy="4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0" name="Line 96"/>
            <p:cNvSpPr>
              <a:spLocks noChangeShapeType="1"/>
            </p:cNvSpPr>
            <p:nvPr/>
          </p:nvSpPr>
          <p:spPr bwMode="auto">
            <a:xfrm>
              <a:off x="4752" y="2880"/>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1" name="Line 97"/>
            <p:cNvSpPr>
              <a:spLocks noChangeShapeType="1"/>
            </p:cNvSpPr>
            <p:nvPr/>
          </p:nvSpPr>
          <p:spPr bwMode="auto">
            <a:xfrm>
              <a:off x="4704" y="2880"/>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2" name="Line 98"/>
            <p:cNvSpPr>
              <a:spLocks noChangeShapeType="1"/>
            </p:cNvSpPr>
            <p:nvPr/>
          </p:nvSpPr>
          <p:spPr bwMode="auto">
            <a:xfrm>
              <a:off x="4656" y="2928"/>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3" name="Line 99"/>
            <p:cNvSpPr>
              <a:spLocks noChangeShapeType="1"/>
            </p:cNvSpPr>
            <p:nvPr/>
          </p:nvSpPr>
          <p:spPr bwMode="auto">
            <a:xfrm>
              <a:off x="4656" y="2928"/>
              <a:ext cx="288"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4" name="Line 100"/>
            <p:cNvSpPr>
              <a:spLocks noChangeShapeType="1"/>
            </p:cNvSpPr>
            <p:nvPr/>
          </p:nvSpPr>
          <p:spPr bwMode="auto">
            <a:xfrm>
              <a:off x="4704" y="3024"/>
              <a:ext cx="192" cy="14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5" name="Line 101"/>
            <p:cNvSpPr>
              <a:spLocks noChangeShapeType="1"/>
            </p:cNvSpPr>
            <p:nvPr/>
          </p:nvSpPr>
          <p:spPr bwMode="auto">
            <a:xfrm>
              <a:off x="4512" y="3168"/>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6" name="Line 102"/>
            <p:cNvSpPr>
              <a:spLocks noChangeShapeType="1"/>
            </p:cNvSpPr>
            <p:nvPr/>
          </p:nvSpPr>
          <p:spPr bwMode="auto">
            <a:xfrm>
              <a:off x="4464" y="3168"/>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7" name="Line 103"/>
            <p:cNvSpPr>
              <a:spLocks noChangeShapeType="1"/>
            </p:cNvSpPr>
            <p:nvPr/>
          </p:nvSpPr>
          <p:spPr bwMode="auto">
            <a:xfrm>
              <a:off x="4656" y="3024"/>
              <a:ext cx="240"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8" name="Line 104"/>
            <p:cNvSpPr>
              <a:spLocks noChangeShapeType="1"/>
            </p:cNvSpPr>
            <p:nvPr/>
          </p:nvSpPr>
          <p:spPr bwMode="auto">
            <a:xfrm>
              <a:off x="4608" y="3024"/>
              <a:ext cx="192"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79" name="Line 105"/>
            <p:cNvSpPr>
              <a:spLocks noChangeShapeType="1"/>
            </p:cNvSpPr>
            <p:nvPr/>
          </p:nvSpPr>
          <p:spPr bwMode="auto">
            <a:xfrm>
              <a:off x="4560" y="3072"/>
              <a:ext cx="192" cy="19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0" name="Line 106"/>
            <p:cNvSpPr>
              <a:spLocks noChangeShapeType="1"/>
            </p:cNvSpPr>
            <p:nvPr/>
          </p:nvSpPr>
          <p:spPr bwMode="auto">
            <a:xfrm>
              <a:off x="4560" y="3024"/>
              <a:ext cx="240"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1" name="Line 107"/>
            <p:cNvSpPr>
              <a:spLocks noChangeShapeType="1"/>
            </p:cNvSpPr>
            <p:nvPr/>
          </p:nvSpPr>
          <p:spPr bwMode="auto">
            <a:xfrm>
              <a:off x="4512" y="3120"/>
              <a:ext cx="96" cy="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8982" name="Line 108"/>
            <p:cNvSpPr>
              <a:spLocks noChangeShapeType="1"/>
            </p:cNvSpPr>
            <p:nvPr/>
          </p:nvSpPr>
          <p:spPr bwMode="auto">
            <a:xfrm>
              <a:off x="4512" y="3072"/>
              <a:ext cx="144" cy="144"/>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38916" name="Rectangle 113"/>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eaLnBrk="1" hangingPunct="1"/>
            <a:r>
              <a:rPr lang="zh-CN" altLang="en-US" smtClean="0"/>
              <a:t>在</a:t>
            </a:r>
            <a:r>
              <a:rPr lang="en-US" altLang="zh-CN" smtClean="0"/>
              <a:t>165</a:t>
            </a:r>
            <a:r>
              <a:rPr lang="zh-CN" altLang="en-US" smtClean="0"/>
              <a:t>个学生中，</a:t>
            </a:r>
            <a:r>
              <a:rPr lang="en-US" altLang="zh-CN" smtClean="0"/>
              <a:t>8</a:t>
            </a:r>
            <a:r>
              <a:rPr lang="zh-CN" altLang="en-US" smtClean="0"/>
              <a:t>个人既学习微积分和心理学又学习计算机科学；</a:t>
            </a:r>
            <a:r>
              <a:rPr lang="en-US" altLang="zh-CN" smtClean="0"/>
              <a:t>33</a:t>
            </a:r>
            <a:r>
              <a:rPr lang="zh-CN" altLang="en-US" smtClean="0"/>
              <a:t>个人既学习微积分又学习计算机；</a:t>
            </a:r>
            <a:r>
              <a:rPr lang="en-US" altLang="zh-CN" smtClean="0"/>
              <a:t>20</a:t>
            </a:r>
            <a:r>
              <a:rPr lang="zh-CN" altLang="en-US" smtClean="0"/>
              <a:t>个人既学习微积分又学习心理学；</a:t>
            </a:r>
            <a:r>
              <a:rPr lang="en-US" altLang="zh-CN" smtClean="0"/>
              <a:t>24</a:t>
            </a:r>
            <a:r>
              <a:rPr lang="zh-CN" altLang="en-US" smtClean="0"/>
              <a:t>个人既学习心理学又学习计算机；</a:t>
            </a:r>
            <a:r>
              <a:rPr lang="en-US" altLang="zh-CN" smtClean="0"/>
              <a:t>79</a:t>
            </a:r>
            <a:r>
              <a:rPr lang="zh-CN" altLang="en-US" smtClean="0"/>
              <a:t>个人学习微积分；</a:t>
            </a:r>
            <a:r>
              <a:rPr lang="en-US" altLang="zh-CN" smtClean="0"/>
              <a:t>83</a:t>
            </a:r>
            <a:r>
              <a:rPr lang="zh-CN" altLang="en-US" smtClean="0"/>
              <a:t>个人学习心理学；</a:t>
            </a:r>
            <a:r>
              <a:rPr lang="en-US" altLang="zh-CN" smtClean="0"/>
              <a:t>63</a:t>
            </a:r>
            <a:r>
              <a:rPr lang="zh-CN" altLang="en-US" smtClean="0"/>
              <a:t>个人学习计算机。问有多少人三门课程中一门都没有学？</a:t>
            </a:r>
          </a:p>
        </p:txBody>
      </p:sp>
      <p:sp>
        <p:nvSpPr>
          <p:cNvPr id="39939" name="Rectangle 5"/>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3"/>
          <p:cNvGrpSpPr>
            <a:grpSpLocks/>
          </p:cNvGrpSpPr>
          <p:nvPr/>
        </p:nvGrpSpPr>
        <p:grpSpPr bwMode="auto">
          <a:xfrm>
            <a:off x="2124075" y="1989138"/>
            <a:ext cx="4830763" cy="3122612"/>
            <a:chOff x="1561" y="1344"/>
            <a:chExt cx="3043" cy="1967"/>
          </a:xfrm>
        </p:grpSpPr>
        <p:sp>
          <p:nvSpPr>
            <p:cNvPr id="40964" name="Rectangle 4"/>
            <p:cNvSpPr>
              <a:spLocks noChangeArrowheads="1"/>
            </p:cNvSpPr>
            <p:nvPr/>
          </p:nvSpPr>
          <p:spPr bwMode="auto">
            <a:xfrm>
              <a:off x="1561" y="1344"/>
              <a:ext cx="3043" cy="1967"/>
            </a:xfrm>
            <a:prstGeom prst="rect">
              <a:avLst/>
            </a:prstGeom>
            <a:noFill/>
            <a:ln w="12700" cap="sq">
              <a:solidFill>
                <a:schemeClr val="tx1"/>
              </a:solidFill>
              <a:miter lim="800000"/>
              <a:headEnd type="none" w="sm" len="sm"/>
              <a:tailEnd type="none" w="sm" len="sm"/>
            </a:ln>
          </p:spPr>
          <p:txBody>
            <a:bodyPr wrap="none" anchor="ctr"/>
            <a:lstStyle/>
            <a:p>
              <a:pPr algn="ctr">
                <a:lnSpc>
                  <a:spcPct val="100000"/>
                </a:lnSpc>
                <a:spcBef>
                  <a:spcPct val="0"/>
                </a:spcBef>
                <a:buClrTx/>
                <a:buSzTx/>
                <a:buFontTx/>
                <a:buNone/>
              </a:pPr>
              <a:endParaRPr lang="zh-CN" altLang="zh-CN" sz="2400" b="0">
                <a:latin typeface="Times New Roman" pitchFamily="18" charset="0"/>
              </a:endParaRPr>
            </a:p>
          </p:txBody>
        </p:sp>
        <p:sp>
          <p:nvSpPr>
            <p:cNvPr id="40965" name="Oval 5" descr="深色上对角线"/>
            <p:cNvSpPr>
              <a:spLocks noChangeArrowheads="1"/>
            </p:cNvSpPr>
            <p:nvPr/>
          </p:nvSpPr>
          <p:spPr bwMode="auto">
            <a:xfrm>
              <a:off x="2224" y="1536"/>
              <a:ext cx="974" cy="926"/>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40966" name="Oval 6"/>
            <p:cNvSpPr>
              <a:spLocks noChangeArrowheads="1"/>
            </p:cNvSpPr>
            <p:nvPr/>
          </p:nvSpPr>
          <p:spPr bwMode="auto">
            <a:xfrm>
              <a:off x="2586" y="1960"/>
              <a:ext cx="974" cy="926"/>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40967" name="Oval 7" descr="深色上对角线"/>
            <p:cNvSpPr>
              <a:spLocks noChangeArrowheads="1"/>
            </p:cNvSpPr>
            <p:nvPr/>
          </p:nvSpPr>
          <p:spPr bwMode="auto">
            <a:xfrm>
              <a:off x="2925" y="1516"/>
              <a:ext cx="974" cy="926"/>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40968" name="Rectangle 8"/>
            <p:cNvSpPr>
              <a:spLocks noChangeArrowheads="1"/>
            </p:cNvSpPr>
            <p:nvPr/>
          </p:nvSpPr>
          <p:spPr bwMode="auto">
            <a:xfrm>
              <a:off x="2877" y="1706"/>
              <a:ext cx="366" cy="300"/>
            </a:xfrm>
            <a:prstGeom prst="rect">
              <a:avLst/>
            </a:prstGeom>
            <a:noFill/>
            <a:ln w="12700" cap="sq">
              <a:noFill/>
              <a:miter lim="800000"/>
              <a:headEnd/>
              <a:tailEnd/>
            </a:ln>
          </p:spPr>
          <p:txBody>
            <a:bodyPr wrap="none" anchor="ctr">
              <a:spAutoFit/>
            </a:bodyPr>
            <a:lstStyle/>
            <a:p>
              <a:pPr algn="ctr"/>
              <a:r>
                <a:rPr lang="en-US" altLang="zh-CN"/>
                <a:t>12</a:t>
              </a:r>
            </a:p>
          </p:txBody>
        </p:sp>
        <p:sp>
          <p:nvSpPr>
            <p:cNvPr id="40969" name="Rectangle 9"/>
            <p:cNvSpPr>
              <a:spLocks noChangeArrowheads="1"/>
            </p:cNvSpPr>
            <p:nvPr/>
          </p:nvSpPr>
          <p:spPr bwMode="auto">
            <a:xfrm>
              <a:off x="2942" y="1933"/>
              <a:ext cx="241" cy="300"/>
            </a:xfrm>
            <a:prstGeom prst="rect">
              <a:avLst/>
            </a:prstGeom>
            <a:noFill/>
            <a:ln w="12700" cap="sq">
              <a:noFill/>
              <a:miter lim="800000"/>
              <a:headEnd/>
              <a:tailEnd/>
            </a:ln>
          </p:spPr>
          <p:txBody>
            <a:bodyPr wrap="none" anchor="ctr">
              <a:spAutoFit/>
            </a:bodyPr>
            <a:lstStyle/>
            <a:p>
              <a:pPr algn="ctr"/>
              <a:r>
                <a:rPr lang="en-US" altLang="zh-CN"/>
                <a:t>8</a:t>
              </a:r>
            </a:p>
          </p:txBody>
        </p:sp>
        <p:sp>
          <p:nvSpPr>
            <p:cNvPr id="40970" name="Rectangle 10"/>
            <p:cNvSpPr>
              <a:spLocks noChangeArrowheads="1"/>
            </p:cNvSpPr>
            <p:nvPr/>
          </p:nvSpPr>
          <p:spPr bwMode="auto">
            <a:xfrm>
              <a:off x="3285" y="1752"/>
              <a:ext cx="366" cy="300"/>
            </a:xfrm>
            <a:prstGeom prst="rect">
              <a:avLst/>
            </a:prstGeom>
            <a:noFill/>
            <a:ln w="12700" cap="sq">
              <a:noFill/>
              <a:miter lim="800000"/>
              <a:headEnd/>
              <a:tailEnd/>
            </a:ln>
          </p:spPr>
          <p:txBody>
            <a:bodyPr wrap="none" anchor="ctr">
              <a:spAutoFit/>
            </a:bodyPr>
            <a:lstStyle/>
            <a:p>
              <a:pPr algn="ctr"/>
              <a:r>
                <a:rPr lang="en-US" altLang="zh-CN"/>
                <a:t>47</a:t>
              </a:r>
            </a:p>
          </p:txBody>
        </p:sp>
        <p:sp>
          <p:nvSpPr>
            <p:cNvPr id="40971" name="Rectangle 11"/>
            <p:cNvSpPr>
              <a:spLocks noChangeArrowheads="1"/>
            </p:cNvSpPr>
            <p:nvPr/>
          </p:nvSpPr>
          <p:spPr bwMode="auto">
            <a:xfrm>
              <a:off x="2381" y="1752"/>
              <a:ext cx="366" cy="300"/>
            </a:xfrm>
            <a:prstGeom prst="rect">
              <a:avLst/>
            </a:prstGeom>
            <a:noFill/>
            <a:ln w="12700" cap="sq">
              <a:noFill/>
              <a:miter lim="800000"/>
              <a:headEnd/>
              <a:tailEnd/>
            </a:ln>
          </p:spPr>
          <p:txBody>
            <a:bodyPr wrap="none" anchor="ctr">
              <a:spAutoFit/>
            </a:bodyPr>
            <a:lstStyle/>
            <a:p>
              <a:pPr algn="ctr"/>
              <a:r>
                <a:rPr lang="en-US" altLang="zh-CN"/>
                <a:t>34</a:t>
              </a:r>
            </a:p>
          </p:txBody>
        </p:sp>
        <p:sp>
          <p:nvSpPr>
            <p:cNvPr id="40972" name="Rectangle 12"/>
            <p:cNvSpPr>
              <a:spLocks noChangeArrowheads="1"/>
            </p:cNvSpPr>
            <p:nvPr/>
          </p:nvSpPr>
          <p:spPr bwMode="auto">
            <a:xfrm>
              <a:off x="3104" y="2087"/>
              <a:ext cx="366" cy="300"/>
            </a:xfrm>
            <a:prstGeom prst="rect">
              <a:avLst/>
            </a:prstGeom>
            <a:noFill/>
            <a:ln w="12700" cap="sq">
              <a:noFill/>
              <a:miter lim="800000"/>
              <a:headEnd/>
              <a:tailEnd/>
            </a:ln>
          </p:spPr>
          <p:txBody>
            <a:bodyPr wrap="none" anchor="ctr">
              <a:spAutoFit/>
            </a:bodyPr>
            <a:lstStyle/>
            <a:p>
              <a:pPr algn="ctr"/>
              <a:r>
                <a:rPr lang="en-US" altLang="zh-CN"/>
                <a:t>16</a:t>
              </a:r>
            </a:p>
          </p:txBody>
        </p:sp>
        <p:sp>
          <p:nvSpPr>
            <p:cNvPr id="40973" name="Rectangle 13"/>
            <p:cNvSpPr>
              <a:spLocks noChangeArrowheads="1"/>
            </p:cNvSpPr>
            <p:nvPr/>
          </p:nvSpPr>
          <p:spPr bwMode="auto">
            <a:xfrm>
              <a:off x="2608" y="2132"/>
              <a:ext cx="366" cy="300"/>
            </a:xfrm>
            <a:prstGeom prst="rect">
              <a:avLst/>
            </a:prstGeom>
            <a:noFill/>
            <a:ln w="12700" cap="sq">
              <a:noFill/>
              <a:miter lim="800000"/>
              <a:headEnd/>
              <a:tailEnd/>
            </a:ln>
          </p:spPr>
          <p:txBody>
            <a:bodyPr wrap="none" anchor="ctr">
              <a:spAutoFit/>
            </a:bodyPr>
            <a:lstStyle/>
            <a:p>
              <a:pPr algn="ctr"/>
              <a:r>
                <a:rPr lang="en-US" altLang="zh-CN"/>
                <a:t>25</a:t>
              </a:r>
            </a:p>
          </p:txBody>
        </p:sp>
        <p:sp>
          <p:nvSpPr>
            <p:cNvPr id="40974" name="Rectangle 14"/>
            <p:cNvSpPr>
              <a:spLocks noChangeArrowheads="1"/>
            </p:cNvSpPr>
            <p:nvPr/>
          </p:nvSpPr>
          <p:spPr bwMode="auto">
            <a:xfrm>
              <a:off x="2880" y="2450"/>
              <a:ext cx="366" cy="300"/>
            </a:xfrm>
            <a:prstGeom prst="rect">
              <a:avLst/>
            </a:prstGeom>
            <a:noFill/>
            <a:ln w="12700" cap="sq">
              <a:noFill/>
              <a:miter lim="800000"/>
              <a:headEnd/>
              <a:tailEnd/>
            </a:ln>
          </p:spPr>
          <p:txBody>
            <a:bodyPr wrap="none" anchor="ctr">
              <a:spAutoFit/>
            </a:bodyPr>
            <a:lstStyle/>
            <a:p>
              <a:pPr algn="ctr"/>
              <a:r>
                <a:rPr lang="en-US" altLang="zh-CN"/>
                <a:t>14</a:t>
              </a:r>
            </a:p>
          </p:txBody>
        </p:sp>
        <p:sp>
          <p:nvSpPr>
            <p:cNvPr id="40975" name="Rectangle 15"/>
            <p:cNvSpPr>
              <a:spLocks noChangeArrowheads="1"/>
            </p:cNvSpPr>
            <p:nvPr/>
          </p:nvSpPr>
          <p:spPr bwMode="auto">
            <a:xfrm>
              <a:off x="3734" y="1480"/>
              <a:ext cx="563" cy="300"/>
            </a:xfrm>
            <a:prstGeom prst="rect">
              <a:avLst/>
            </a:prstGeom>
            <a:noFill/>
            <a:ln w="12700" cap="sq">
              <a:noFill/>
              <a:miter lim="800000"/>
              <a:headEnd/>
              <a:tailEnd/>
            </a:ln>
          </p:spPr>
          <p:txBody>
            <a:bodyPr wrap="none" anchor="ctr">
              <a:spAutoFit/>
            </a:bodyPr>
            <a:lstStyle/>
            <a:p>
              <a:pPr algn="ctr"/>
              <a:r>
                <a:rPr lang="en-US" altLang="zh-CN"/>
                <a:t>PSY</a:t>
              </a:r>
            </a:p>
          </p:txBody>
        </p:sp>
        <p:sp>
          <p:nvSpPr>
            <p:cNvPr id="40976" name="Rectangle 16"/>
            <p:cNvSpPr>
              <a:spLocks noChangeArrowheads="1"/>
            </p:cNvSpPr>
            <p:nvPr/>
          </p:nvSpPr>
          <p:spPr bwMode="auto">
            <a:xfrm>
              <a:off x="2744" y="2840"/>
              <a:ext cx="639" cy="300"/>
            </a:xfrm>
            <a:prstGeom prst="rect">
              <a:avLst/>
            </a:prstGeom>
            <a:noFill/>
            <a:ln w="12700" cap="sq">
              <a:noFill/>
              <a:miter lim="800000"/>
              <a:headEnd/>
              <a:tailEnd/>
            </a:ln>
          </p:spPr>
          <p:txBody>
            <a:bodyPr wrap="none" anchor="ctr">
              <a:spAutoFit/>
            </a:bodyPr>
            <a:lstStyle/>
            <a:p>
              <a:pPr algn="ctr"/>
              <a:r>
                <a:rPr lang="en-US" altLang="zh-CN"/>
                <a:t>COM</a:t>
              </a:r>
            </a:p>
          </p:txBody>
        </p:sp>
        <p:sp>
          <p:nvSpPr>
            <p:cNvPr id="40977" name="Rectangle 17"/>
            <p:cNvSpPr>
              <a:spLocks noChangeArrowheads="1"/>
            </p:cNvSpPr>
            <p:nvPr/>
          </p:nvSpPr>
          <p:spPr bwMode="auto">
            <a:xfrm>
              <a:off x="1837" y="1497"/>
              <a:ext cx="577" cy="300"/>
            </a:xfrm>
            <a:prstGeom prst="rect">
              <a:avLst/>
            </a:prstGeom>
            <a:noFill/>
            <a:ln w="12700" cap="sq">
              <a:noFill/>
              <a:miter lim="800000"/>
              <a:headEnd/>
              <a:tailEnd/>
            </a:ln>
          </p:spPr>
          <p:txBody>
            <a:bodyPr wrap="none" anchor="ctr">
              <a:spAutoFit/>
            </a:bodyPr>
            <a:lstStyle/>
            <a:p>
              <a:pPr algn="ctr"/>
              <a:r>
                <a:rPr lang="en-US" altLang="zh-CN"/>
                <a:t>CAL</a:t>
              </a:r>
            </a:p>
          </p:txBody>
        </p:sp>
        <p:sp>
          <p:nvSpPr>
            <p:cNvPr id="40978" name="Rectangle 18"/>
            <p:cNvSpPr>
              <a:spLocks noChangeArrowheads="1"/>
            </p:cNvSpPr>
            <p:nvPr/>
          </p:nvSpPr>
          <p:spPr bwMode="auto">
            <a:xfrm>
              <a:off x="4076" y="2750"/>
              <a:ext cx="241" cy="300"/>
            </a:xfrm>
            <a:prstGeom prst="rect">
              <a:avLst/>
            </a:prstGeom>
            <a:noFill/>
            <a:ln w="12700" cap="sq">
              <a:noFill/>
              <a:miter lim="800000"/>
              <a:headEnd/>
              <a:tailEnd/>
            </a:ln>
          </p:spPr>
          <p:txBody>
            <a:bodyPr wrap="none" anchor="ctr">
              <a:spAutoFit/>
            </a:bodyPr>
            <a:lstStyle/>
            <a:p>
              <a:pPr algn="ctr"/>
              <a:r>
                <a:rPr lang="en-US" altLang="zh-CN"/>
                <a:t>9</a:t>
              </a:r>
            </a:p>
          </p:txBody>
        </p:sp>
      </p:grpSp>
      <p:sp>
        <p:nvSpPr>
          <p:cNvPr id="40963" name="Rectangle 20"/>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684213" y="1268413"/>
            <a:ext cx="7772400" cy="5791200"/>
          </a:xfrm>
        </p:spPr>
        <p:txBody>
          <a:bodyPr/>
          <a:lstStyle/>
          <a:p>
            <a:pPr algn="just" eaLnBrk="1" hangingPunct="1">
              <a:buFont typeface="Wingdings" pitchFamily="2" charset="2"/>
              <a:buNone/>
            </a:pPr>
            <a:r>
              <a:rPr lang="zh-CN" altLang="en-US" smtClean="0">
                <a:solidFill>
                  <a:srgbClr val="FF0000"/>
                </a:solidFill>
              </a:rPr>
              <a:t>定理 </a:t>
            </a:r>
            <a:r>
              <a:rPr lang="en-US" altLang="zh-CN" smtClean="0">
                <a:solidFill>
                  <a:srgbClr val="FF0000"/>
                </a:solidFill>
              </a:rPr>
              <a:t>(</a:t>
            </a:r>
            <a:r>
              <a:rPr lang="zh-CN" altLang="en-US" smtClean="0">
                <a:solidFill>
                  <a:srgbClr val="FF0000"/>
                </a:solidFill>
              </a:rPr>
              <a:t>包含排斥定理</a:t>
            </a:r>
            <a:r>
              <a:rPr lang="en-US" altLang="zh-CN" smtClean="0">
                <a:solidFill>
                  <a:srgbClr val="FF0000"/>
                </a:solidFill>
              </a:rPr>
              <a:t>)</a:t>
            </a:r>
            <a:r>
              <a:rPr lang="zh-CN" altLang="en-US" smtClean="0">
                <a:solidFill>
                  <a:srgbClr val="FF0000"/>
                </a:solidFill>
              </a:rPr>
              <a:t>：</a:t>
            </a:r>
          </a:p>
          <a:p>
            <a:pPr algn="ctr" eaLnBrk="1" hangingPunct="1">
              <a:buFont typeface="Wingdings" pitchFamily="2" charset="2"/>
              <a:buNone/>
            </a:pP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endParaRPr lang="en-US" altLang="zh-CN" smtClean="0">
              <a:solidFill>
                <a:schemeClr val="accent2"/>
              </a:solidFill>
            </a:endParaRPr>
          </a:p>
          <a:p>
            <a:pPr algn="just" eaLnBrk="1" hangingPunct="1">
              <a:buFont typeface="Wingdings" pitchFamily="2" charset="2"/>
              <a:buNone/>
            </a:pPr>
            <a:r>
              <a:rPr lang="zh-CN" altLang="en-US" smtClean="0"/>
              <a:t>证明</a:t>
            </a:r>
            <a:r>
              <a:rPr lang="en-US" altLang="zh-CN" smtClean="0"/>
              <a:t>:A=A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p>
          <a:p>
            <a:pPr algn="just" eaLnBrk="1" hangingPunct="1">
              <a:buFont typeface="Wingdings" pitchFamily="2" charset="2"/>
              <a:buNone/>
            </a:pPr>
            <a:r>
              <a:rPr lang="zh-CN" altLang="en-US" smtClean="0"/>
              <a:t>而</a:t>
            </a:r>
            <a:r>
              <a:rPr lang="en-US" altLang="zh-CN" smtClean="0"/>
              <a:t>(A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endParaRPr lang="en-US" altLang="zh-CN" smtClean="0"/>
          </a:p>
          <a:p>
            <a:pPr algn="just" eaLnBrk="1" hangingPunct="1">
              <a:buFont typeface="Wingdings" pitchFamily="2" charset="2"/>
              <a:buNone/>
            </a:pP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endParaRPr lang="en-US" altLang="zh-CN" smtClean="0"/>
          </a:p>
          <a:p>
            <a:pPr eaLnBrk="1" hangingPunct="1">
              <a:buFont typeface="Wingdings" pitchFamily="2" charset="2"/>
              <a:buNone/>
            </a:pP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  (1)             </a:t>
            </a:r>
          </a:p>
          <a:p>
            <a:pPr algn="just" eaLnBrk="1" hangingPunct="1">
              <a:buFont typeface="Wingdings" pitchFamily="2" charset="2"/>
              <a:buNone/>
            </a:pPr>
            <a:r>
              <a:rPr lang="zh-CN" altLang="en-US" smtClean="0"/>
              <a:t>而</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B=A</a:t>
            </a:r>
            <a:r>
              <a:rPr lang="en-US" altLang="zh-CN" smtClean="0">
                <a:latin typeface="宋体" pitchFamily="2" charset="-122"/>
                <a:sym typeface="Symbol" pitchFamily="18" charset="2"/>
              </a:rPr>
              <a:t></a:t>
            </a:r>
            <a:r>
              <a:rPr lang="en-US" altLang="zh-CN" smtClean="0"/>
              <a:t>B;(A</a:t>
            </a:r>
            <a:r>
              <a:rPr lang="en-US" altLang="zh-CN" smtClean="0">
                <a:latin typeface="宋体" pitchFamily="2" charset="-122"/>
                <a:sym typeface="Symbol" pitchFamily="18" charset="2"/>
              </a:rPr>
              <a:t></a:t>
            </a:r>
            <a:r>
              <a:rPr lang="zh-CN" altLang="en-US" smtClean="0"/>
              <a:t>～</a:t>
            </a:r>
            <a:r>
              <a:rPr lang="en-US" altLang="zh-CN" smtClean="0"/>
              <a:t>B)</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endParaRPr lang="en-US" altLang="zh-CN" smtClean="0"/>
          </a:p>
          <a:p>
            <a:pPr algn="just" eaLnBrk="1" hangingPunct="1">
              <a:buFont typeface="Wingdings" pitchFamily="2" charset="2"/>
              <a:buNone/>
            </a:pP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A</a:t>
            </a:r>
            <a:r>
              <a:rPr lang="en-US" altLang="zh-CN" smtClean="0">
                <a:latin typeface="宋体" pitchFamily="2" charset="-122"/>
                <a:sym typeface="Symbol" pitchFamily="18" charset="2"/>
              </a:rPr>
              <a:t></a:t>
            </a:r>
            <a:r>
              <a:rPr lang="zh-CN" altLang="en-US"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r>
              <a:rPr lang="en-US" altLang="zh-CN" smtClean="0"/>
              <a:t>+</a:t>
            </a:r>
            <a:r>
              <a:rPr lang="en-US" altLang="zh-CN" smtClean="0">
                <a:latin typeface="宋体" pitchFamily="2" charset="-122"/>
                <a:sym typeface="Symbol" pitchFamily="18" charset="2"/>
              </a:rPr>
              <a:t></a:t>
            </a:r>
            <a:r>
              <a:rPr lang="en-US" altLang="zh-CN" smtClean="0"/>
              <a:t>B</a:t>
            </a:r>
            <a:r>
              <a:rPr lang="en-US" altLang="zh-CN" smtClean="0">
                <a:latin typeface="宋体" pitchFamily="2" charset="-122"/>
                <a:sym typeface="Symbol" pitchFamily="18" charset="2"/>
              </a:rPr>
              <a:t></a:t>
            </a:r>
            <a:endParaRPr lang="en-US" altLang="zh-CN" smtClean="0"/>
          </a:p>
          <a:p>
            <a:pPr eaLnBrk="1" hangingPunct="1">
              <a:buFont typeface="Wingdings" pitchFamily="2" charset="2"/>
              <a:buNone/>
            </a:pPr>
            <a:r>
              <a:rPr lang="zh-CN" altLang="en-US" smtClean="0"/>
              <a:t>将</a:t>
            </a:r>
            <a:r>
              <a:rPr lang="en-US" altLang="zh-CN" smtClean="0"/>
              <a:t>(1)</a:t>
            </a:r>
            <a:r>
              <a:rPr lang="zh-CN" altLang="en-US" smtClean="0"/>
              <a:t>式代入</a:t>
            </a:r>
            <a:r>
              <a:rPr lang="zh-CN" altLang="en-US" smtClean="0">
                <a:sym typeface="Symbol" pitchFamily="18" charset="2"/>
              </a:rPr>
              <a:t></a:t>
            </a:r>
            <a:r>
              <a:rPr lang="en-US" altLang="zh-CN" smtClean="0"/>
              <a:t>A</a:t>
            </a:r>
            <a:r>
              <a:rPr lang="en-US" altLang="zh-CN" smtClean="0">
                <a:sym typeface="Symbol" pitchFamily="18" charset="2"/>
              </a:rPr>
              <a:t></a:t>
            </a:r>
            <a:r>
              <a:rPr lang="en-US" altLang="zh-CN" smtClean="0"/>
              <a:t>B</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A</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B</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A</a:t>
            </a:r>
            <a:r>
              <a:rPr lang="en-US" altLang="zh-CN" smtClean="0">
                <a:sym typeface="Symbol" pitchFamily="18" charset="2"/>
              </a:rPr>
              <a:t></a:t>
            </a:r>
            <a:r>
              <a:rPr lang="en-US" altLang="zh-CN" smtClean="0"/>
              <a:t>B</a:t>
            </a:r>
            <a:r>
              <a:rPr lang="en-US" altLang="zh-CN" smtClean="0">
                <a:sym typeface="Symbol" pitchFamily="18" charset="2"/>
              </a:rPr>
              <a:t></a:t>
            </a:r>
            <a:r>
              <a:rPr lang="en-US" altLang="zh-CN" sz="2400" b="0" smtClean="0">
                <a:latin typeface="宋体" pitchFamily="2" charset="-122"/>
              </a:rPr>
              <a:t> </a:t>
            </a:r>
          </a:p>
        </p:txBody>
      </p:sp>
      <p:sp>
        <p:nvSpPr>
          <p:cNvPr id="41987" name="Rectangle 13"/>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nodeType="click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animEffect transition="in" filter="barn(inHorizontal)">
                                      <p:cBhvr>
                                        <p:cTn id="11" dur="500"/>
                                        <p:tgtEl>
                                          <p:spTgt spid="242691">
                                            <p:txEl>
                                              <p:pRg st="2" end="2"/>
                                            </p:txEl>
                                          </p:spTgt>
                                        </p:tgtEl>
                                      </p:cBhvr>
                                    </p:animEffect>
                                  </p:childTnLst>
                                </p:cTn>
                              </p:par>
                              <p:par>
                                <p:cTn id="12" presetID="16" presetClass="entr" presetSubtype="26" fill="hold" nodeType="withEffect">
                                  <p:stCondLst>
                                    <p:cond delay="0"/>
                                  </p:stCondLst>
                                  <p:childTnLst>
                                    <p:set>
                                      <p:cBhvr>
                                        <p:cTn id="13" dur="1" fill="hold">
                                          <p:stCondLst>
                                            <p:cond delay="0"/>
                                          </p:stCondLst>
                                        </p:cTn>
                                        <p:tgtEl>
                                          <p:spTgt spid="242691">
                                            <p:txEl>
                                              <p:pRg st="3" end="3"/>
                                            </p:txEl>
                                          </p:spTgt>
                                        </p:tgtEl>
                                        <p:attrNameLst>
                                          <p:attrName>style.visibility</p:attrName>
                                        </p:attrNameLst>
                                      </p:cBhvr>
                                      <p:to>
                                        <p:strVal val="visible"/>
                                      </p:to>
                                    </p:set>
                                    <p:animEffect transition="in" filter="barn(inHorizontal)">
                                      <p:cBhvr>
                                        <p:cTn id="14" dur="500"/>
                                        <p:tgtEl>
                                          <p:spTgt spid="242691">
                                            <p:txEl>
                                              <p:pRg st="3" end="3"/>
                                            </p:txEl>
                                          </p:spTgt>
                                        </p:tgtEl>
                                      </p:cBhvr>
                                    </p:animEffect>
                                  </p:childTnLst>
                                </p:cTn>
                              </p:par>
                              <p:par>
                                <p:cTn id="15" presetID="16" presetClass="entr" presetSubtype="26" fill="hold" nodeType="withEffect">
                                  <p:stCondLst>
                                    <p:cond delay="0"/>
                                  </p:stCondLst>
                                  <p:childTnLst>
                                    <p:set>
                                      <p:cBhvr>
                                        <p:cTn id="16" dur="1" fill="hold">
                                          <p:stCondLst>
                                            <p:cond delay="0"/>
                                          </p:stCondLst>
                                        </p:cTn>
                                        <p:tgtEl>
                                          <p:spTgt spid="242691">
                                            <p:txEl>
                                              <p:pRg st="4" end="4"/>
                                            </p:txEl>
                                          </p:spTgt>
                                        </p:tgtEl>
                                        <p:attrNameLst>
                                          <p:attrName>style.visibility</p:attrName>
                                        </p:attrNameLst>
                                      </p:cBhvr>
                                      <p:to>
                                        <p:strVal val="visible"/>
                                      </p:to>
                                    </p:set>
                                    <p:animEffect transition="in" filter="barn(inHorizontal)">
                                      <p:cBhvr>
                                        <p:cTn id="17" dur="500"/>
                                        <p:tgtEl>
                                          <p:spTgt spid="242691">
                                            <p:txEl>
                                              <p:pRg st="4" end="4"/>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242691">
                                            <p:txEl>
                                              <p:pRg st="5" end="5"/>
                                            </p:txEl>
                                          </p:spTgt>
                                        </p:tgtEl>
                                        <p:attrNameLst>
                                          <p:attrName>style.visibility</p:attrName>
                                        </p:attrNameLst>
                                      </p:cBhvr>
                                      <p:to>
                                        <p:strVal val="visible"/>
                                      </p:to>
                                    </p:set>
                                    <p:animEffect transition="in" filter="barn(inHorizontal)">
                                      <p:cBhvr>
                                        <p:cTn id="20" dur="500"/>
                                        <p:tgtEl>
                                          <p:spTgt spid="242691">
                                            <p:txEl>
                                              <p:pRg st="5" end="5"/>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242691">
                                            <p:txEl>
                                              <p:pRg st="6" end="6"/>
                                            </p:txEl>
                                          </p:spTgt>
                                        </p:tgtEl>
                                        <p:attrNameLst>
                                          <p:attrName>style.visibility</p:attrName>
                                        </p:attrNameLst>
                                      </p:cBhvr>
                                      <p:to>
                                        <p:strVal val="visible"/>
                                      </p:to>
                                    </p:set>
                                    <p:animEffect transition="in" filter="barn(inHorizontal)">
                                      <p:cBhvr>
                                        <p:cTn id="23" dur="500"/>
                                        <p:tgtEl>
                                          <p:spTgt spid="242691">
                                            <p:txEl>
                                              <p:pRg st="6" end="6"/>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242691">
                                            <p:txEl>
                                              <p:pRg st="7" end="7"/>
                                            </p:txEl>
                                          </p:spTgt>
                                        </p:tgtEl>
                                        <p:attrNameLst>
                                          <p:attrName>style.visibility</p:attrName>
                                        </p:attrNameLst>
                                      </p:cBhvr>
                                      <p:to>
                                        <p:strVal val="visible"/>
                                      </p:to>
                                    </p:set>
                                    <p:animEffect transition="in" filter="barn(inHorizontal)">
                                      <p:cBhvr>
                                        <p:cTn id="26" dur="500"/>
                                        <p:tgtEl>
                                          <p:spTgt spid="242691">
                                            <p:txEl>
                                              <p:pRg st="7" end="7"/>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242691">
                                            <p:txEl>
                                              <p:pRg st="8" end="8"/>
                                            </p:txEl>
                                          </p:spTgt>
                                        </p:tgtEl>
                                        <p:attrNameLst>
                                          <p:attrName>style.visibility</p:attrName>
                                        </p:attrNameLst>
                                      </p:cBhvr>
                                      <p:to>
                                        <p:strVal val="visible"/>
                                      </p:to>
                                    </p:set>
                                    <p:animEffect transition="in" filter="barn(inHorizontal)">
                                      <p:cBhvr>
                                        <p:cTn id="29" dur="500"/>
                                        <p:tgtEl>
                                          <p:spTgt spid="242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611188" y="1341438"/>
            <a:ext cx="7772400" cy="4038600"/>
          </a:xfrm>
        </p:spPr>
        <p:txBody>
          <a:bodyPr/>
          <a:lstStyle/>
          <a:p>
            <a:pPr algn="just" eaLnBrk="1" hangingPunct="1">
              <a:buFont typeface="Wingdings" pitchFamily="2" charset="2"/>
              <a:buNone/>
            </a:pPr>
            <a:r>
              <a:rPr lang="zh-CN" altLang="en-US" smtClean="0"/>
              <a:t>例</a:t>
            </a:r>
            <a:r>
              <a:rPr lang="en-US" altLang="zh-CN" smtClean="0"/>
              <a:t>:</a:t>
            </a:r>
            <a:r>
              <a:rPr lang="zh-CN" altLang="en-US" smtClean="0"/>
              <a:t>在</a:t>
            </a:r>
            <a:r>
              <a:rPr lang="en-US" altLang="zh-CN" smtClean="0"/>
              <a:t>20</a:t>
            </a:r>
            <a:r>
              <a:rPr lang="zh-CN" altLang="en-US" smtClean="0"/>
              <a:t>名青年有</a:t>
            </a:r>
            <a:r>
              <a:rPr lang="en-US" altLang="zh-CN" smtClean="0"/>
              <a:t>10</a:t>
            </a:r>
            <a:r>
              <a:rPr lang="zh-CN" altLang="en-US" smtClean="0"/>
              <a:t>名是公司职员</a:t>
            </a:r>
            <a:r>
              <a:rPr lang="en-US" altLang="zh-CN" smtClean="0"/>
              <a:t>,12</a:t>
            </a:r>
            <a:r>
              <a:rPr lang="zh-CN" altLang="en-US" smtClean="0"/>
              <a:t>名是学生</a:t>
            </a:r>
            <a:r>
              <a:rPr lang="en-US" altLang="zh-CN" smtClean="0"/>
              <a:t>,</a:t>
            </a:r>
            <a:r>
              <a:rPr lang="zh-CN" altLang="en-US" smtClean="0"/>
              <a:t>其 中</a:t>
            </a:r>
            <a:r>
              <a:rPr lang="en-US" altLang="zh-CN" smtClean="0"/>
              <a:t>5</a:t>
            </a:r>
            <a:r>
              <a:rPr lang="zh-CN" altLang="en-US" smtClean="0"/>
              <a:t>名既是职员又是学生</a:t>
            </a:r>
            <a:r>
              <a:rPr lang="en-US" altLang="zh-CN" smtClean="0"/>
              <a:t>,</a:t>
            </a:r>
            <a:r>
              <a:rPr lang="zh-CN" altLang="en-US" smtClean="0"/>
              <a:t>问有几名既不是职员</a:t>
            </a:r>
            <a:r>
              <a:rPr lang="en-US" altLang="zh-CN" smtClean="0"/>
              <a:t>,</a:t>
            </a:r>
            <a:r>
              <a:rPr lang="zh-CN" altLang="en-US" smtClean="0"/>
              <a:t>又不是学生？</a:t>
            </a:r>
          </a:p>
          <a:p>
            <a:pPr algn="just" eaLnBrk="1" hangingPunct="1">
              <a:buFont typeface="Wingdings" pitchFamily="2" charset="2"/>
              <a:buNone/>
            </a:pPr>
            <a:r>
              <a:rPr lang="zh-CN" altLang="en-US" smtClean="0">
                <a:solidFill>
                  <a:srgbClr val="FF0000"/>
                </a:solidFill>
              </a:rPr>
              <a:t>解</a:t>
            </a:r>
            <a:r>
              <a:rPr lang="en-US" altLang="zh-CN" smtClean="0">
                <a:solidFill>
                  <a:srgbClr val="FF0000"/>
                </a:solidFill>
              </a:rPr>
              <a:t>:</a:t>
            </a:r>
            <a:r>
              <a:rPr lang="zh-CN" altLang="en-US" smtClean="0">
                <a:solidFill>
                  <a:schemeClr val="accent2"/>
                </a:solidFill>
              </a:rPr>
              <a:t>设职员和学生的集合分别是</a:t>
            </a:r>
            <a:r>
              <a:rPr lang="en-US" altLang="zh-CN" smtClean="0">
                <a:solidFill>
                  <a:schemeClr val="accent2"/>
                </a:solidFill>
              </a:rPr>
              <a:t>A</a:t>
            </a:r>
            <a:r>
              <a:rPr lang="zh-CN" altLang="en-US" smtClean="0">
                <a:solidFill>
                  <a:schemeClr val="accent2"/>
                </a:solidFill>
              </a:rPr>
              <a:t>和</a:t>
            </a:r>
            <a:r>
              <a:rPr lang="en-US" altLang="zh-CN" smtClean="0">
                <a:solidFill>
                  <a:schemeClr val="accent2"/>
                </a:solidFill>
              </a:rPr>
              <a:t>B</a:t>
            </a:r>
            <a:endParaRPr lang="zh-CN" altLang="en-US" smtClean="0">
              <a:solidFill>
                <a:schemeClr val="accent2"/>
              </a:solidFill>
            </a:endParaRPr>
          </a:p>
          <a:p>
            <a:pPr algn="just" eaLnBrk="1" hangingPunct="1">
              <a:buFont typeface="Wingdings" pitchFamily="2" charset="2"/>
              <a:buNone/>
            </a:pPr>
            <a:r>
              <a:rPr lang="zh-CN" altLang="en-US" smtClean="0">
                <a:solidFill>
                  <a:schemeClr val="accent2"/>
                </a:solidFill>
              </a:rPr>
              <a:t>由已知条件</a:t>
            </a:r>
            <a:r>
              <a:rPr lang="zh-CN" altLang="en-US"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=10,</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 B </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 =12, </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=5</a:t>
            </a:r>
          </a:p>
          <a:p>
            <a:pPr algn="just" eaLnBrk="1" hangingPunct="1">
              <a:buFont typeface="Wingdings" pitchFamily="2" charset="2"/>
              <a:buNone/>
            </a:pP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=10+12-5=17</a:t>
            </a:r>
          </a:p>
          <a:p>
            <a:pPr algn="just" eaLnBrk="1" hangingPunct="1">
              <a:buFont typeface="Wingdings" pitchFamily="2" charset="2"/>
              <a:buNone/>
            </a:pPr>
            <a:r>
              <a:rPr lang="zh-CN" altLang="en-US" smtClean="0">
                <a:solidFill>
                  <a:schemeClr val="accent2"/>
                </a:solidFill>
              </a:rPr>
              <a:t>则</a:t>
            </a:r>
            <a:r>
              <a:rPr lang="zh-CN" altLang="en-US"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E</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A</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B</a:t>
            </a:r>
            <a:r>
              <a:rPr lang="en-US" altLang="zh-CN" smtClean="0">
                <a:solidFill>
                  <a:schemeClr val="accent2"/>
                </a:solidFill>
                <a:latin typeface="宋体" pitchFamily="2" charset="-122"/>
                <a:sym typeface="Symbol" pitchFamily="18" charset="2"/>
              </a:rPr>
              <a:t></a:t>
            </a:r>
            <a:r>
              <a:rPr lang="en-US" altLang="zh-CN" smtClean="0">
                <a:solidFill>
                  <a:schemeClr val="accent2"/>
                </a:solidFill>
              </a:rPr>
              <a:t>=20-17=3</a:t>
            </a:r>
          </a:p>
          <a:p>
            <a:pPr eaLnBrk="1" hangingPunct="1">
              <a:buFont typeface="Wingdings" pitchFamily="2" charset="2"/>
              <a:buNone/>
            </a:pPr>
            <a:r>
              <a:rPr lang="en-US" altLang="zh-CN" smtClean="0">
                <a:solidFill>
                  <a:schemeClr val="accent2"/>
                </a:solidFill>
                <a:latin typeface="宋体" pitchFamily="2" charset="-122"/>
                <a:sym typeface="Symbol" pitchFamily="18" charset="2"/>
              </a:rPr>
              <a:t></a:t>
            </a:r>
            <a:r>
              <a:rPr lang="zh-CN" altLang="en-US" smtClean="0">
                <a:solidFill>
                  <a:schemeClr val="accent2"/>
                </a:solidFill>
                <a:latin typeface="宋体" pitchFamily="2" charset="-122"/>
              </a:rPr>
              <a:t>有</a:t>
            </a:r>
            <a:r>
              <a:rPr lang="en-US" altLang="zh-CN" smtClean="0">
                <a:solidFill>
                  <a:schemeClr val="accent2"/>
                </a:solidFill>
                <a:latin typeface="宋体" pitchFamily="2" charset="-122"/>
              </a:rPr>
              <a:t>3</a:t>
            </a:r>
            <a:r>
              <a:rPr lang="zh-CN" altLang="en-US" smtClean="0">
                <a:solidFill>
                  <a:schemeClr val="accent2"/>
                </a:solidFill>
                <a:latin typeface="宋体" pitchFamily="2" charset="-122"/>
              </a:rPr>
              <a:t>名既不是职员又不是学生</a:t>
            </a:r>
          </a:p>
        </p:txBody>
      </p:sp>
      <p:sp>
        <p:nvSpPr>
          <p:cNvPr id="43011" name="Rectangle 15"/>
          <p:cNvSpPr>
            <a:spLocks noGrp="1" noChangeArrowheads="1"/>
          </p:cNvSpPr>
          <p:nvPr>
            <p:ph type="title"/>
          </p:nvPr>
        </p:nvSpPr>
        <p:spPr>
          <a:xfrm>
            <a:off x="755650" y="260350"/>
            <a:ext cx="7772400" cy="649288"/>
          </a:xfrm>
          <a:noFill/>
        </p:spPr>
        <p:txBody>
          <a:bodyPr/>
          <a:lstStyle/>
          <a:p>
            <a:pPr eaLnBrk="1" hangingPunct="1"/>
            <a:r>
              <a:rPr lang="en-US" altLang="zh-CN" smtClean="0"/>
              <a:t>6.2 </a:t>
            </a:r>
            <a:r>
              <a:rPr lang="zh-CN" altLang="en-US" smtClean="0"/>
              <a:t>集合的运算</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nodeType="clickEffect">
                                  <p:stCondLst>
                                    <p:cond delay="0"/>
                                  </p:stCondLst>
                                  <p:childTnLst>
                                    <p:set>
                                      <p:cBhvr>
                                        <p:cTn id="10" dur="1" fill="hold">
                                          <p:stCondLst>
                                            <p:cond delay="0"/>
                                          </p:stCondLst>
                                        </p:cTn>
                                        <p:tgtEl>
                                          <p:spTgt spid="244739">
                                            <p:txEl>
                                              <p:pRg st="2" end="2"/>
                                            </p:txEl>
                                          </p:spTgt>
                                        </p:tgtEl>
                                        <p:attrNameLst>
                                          <p:attrName>style.visibility</p:attrName>
                                        </p:attrNameLst>
                                      </p:cBhvr>
                                      <p:to>
                                        <p:strVal val="visible"/>
                                      </p:to>
                                    </p:set>
                                    <p:animEffect transition="in" filter="barn(inHorizontal)">
                                      <p:cBhvr>
                                        <p:cTn id="11" dur="500"/>
                                        <p:tgtEl>
                                          <p:spTgt spid="244739">
                                            <p:txEl>
                                              <p:pRg st="2" end="2"/>
                                            </p:txEl>
                                          </p:spTgt>
                                        </p:tgtEl>
                                      </p:cBhvr>
                                    </p:animEffect>
                                  </p:childTnLst>
                                </p:cTn>
                              </p:par>
                              <p:par>
                                <p:cTn id="12" presetID="16" presetClass="entr" presetSubtype="26" fill="hold" nodeType="withEffect">
                                  <p:stCondLst>
                                    <p:cond delay="0"/>
                                  </p:stCondLst>
                                  <p:childTnLst>
                                    <p:set>
                                      <p:cBhvr>
                                        <p:cTn id="13" dur="1" fill="hold">
                                          <p:stCondLst>
                                            <p:cond delay="0"/>
                                          </p:stCondLst>
                                        </p:cTn>
                                        <p:tgtEl>
                                          <p:spTgt spid="244739">
                                            <p:txEl>
                                              <p:pRg st="3" end="3"/>
                                            </p:txEl>
                                          </p:spTgt>
                                        </p:tgtEl>
                                        <p:attrNameLst>
                                          <p:attrName>style.visibility</p:attrName>
                                        </p:attrNameLst>
                                      </p:cBhvr>
                                      <p:to>
                                        <p:strVal val="visible"/>
                                      </p:to>
                                    </p:set>
                                    <p:animEffect transition="in" filter="barn(inHorizontal)">
                                      <p:cBhvr>
                                        <p:cTn id="14" dur="500"/>
                                        <p:tgtEl>
                                          <p:spTgt spid="244739">
                                            <p:txEl>
                                              <p:pRg st="3" end="3"/>
                                            </p:txEl>
                                          </p:spTgt>
                                        </p:tgtEl>
                                      </p:cBhvr>
                                    </p:animEffect>
                                  </p:childTnLst>
                                </p:cTn>
                              </p:par>
                              <p:par>
                                <p:cTn id="15" presetID="16" presetClass="entr" presetSubtype="26" fill="hold" nodeType="withEffect">
                                  <p:stCondLst>
                                    <p:cond delay="0"/>
                                  </p:stCondLst>
                                  <p:childTnLst>
                                    <p:set>
                                      <p:cBhvr>
                                        <p:cTn id="16" dur="1" fill="hold">
                                          <p:stCondLst>
                                            <p:cond delay="0"/>
                                          </p:stCondLst>
                                        </p:cTn>
                                        <p:tgtEl>
                                          <p:spTgt spid="244739">
                                            <p:txEl>
                                              <p:pRg st="4" end="4"/>
                                            </p:txEl>
                                          </p:spTgt>
                                        </p:tgtEl>
                                        <p:attrNameLst>
                                          <p:attrName>style.visibility</p:attrName>
                                        </p:attrNameLst>
                                      </p:cBhvr>
                                      <p:to>
                                        <p:strVal val="visible"/>
                                      </p:to>
                                    </p:set>
                                    <p:animEffect transition="in" filter="barn(inHorizontal)">
                                      <p:cBhvr>
                                        <p:cTn id="17" dur="500"/>
                                        <p:tgtEl>
                                          <p:spTgt spid="244739">
                                            <p:txEl>
                                              <p:pRg st="4" end="4"/>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244739">
                                            <p:txEl>
                                              <p:pRg st="5" end="5"/>
                                            </p:txEl>
                                          </p:spTgt>
                                        </p:tgtEl>
                                        <p:attrNameLst>
                                          <p:attrName>style.visibility</p:attrName>
                                        </p:attrNameLst>
                                      </p:cBhvr>
                                      <p:to>
                                        <p:strVal val="visible"/>
                                      </p:to>
                                    </p:set>
                                    <p:animEffect transition="in" filter="barn(inHorizontal)">
                                      <p:cBhvr>
                                        <p:cTn id="20" dur="500"/>
                                        <p:tgtEl>
                                          <p:spTgt spid="244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集合论</a:t>
            </a:r>
          </a:p>
        </p:txBody>
      </p:sp>
      <p:sp>
        <p:nvSpPr>
          <p:cNvPr id="8195" name="Rectangle 5"/>
          <p:cNvSpPr>
            <a:spLocks noGrp="1" noChangeArrowheads="1"/>
          </p:cNvSpPr>
          <p:nvPr>
            <p:ph type="body" idx="1"/>
          </p:nvPr>
        </p:nvSpPr>
        <p:spPr>
          <a:noFill/>
        </p:spPr>
        <p:txBody>
          <a:bodyPr/>
          <a:lstStyle/>
          <a:p>
            <a:pPr>
              <a:buFont typeface="Wingdings" pitchFamily="2" charset="2"/>
              <a:buNone/>
            </a:pPr>
            <a:r>
              <a:rPr lang="zh-CN" altLang="en-US" smtClean="0"/>
              <a:t>        集合论在计算机科学中也具有十分广泛的应用，计算机科学领域中的大多数基本概念和理论几乎均采用集合论的有关术语来描述和论证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6.2 </a:t>
            </a:r>
            <a:r>
              <a:rPr lang="zh-CN" altLang="en-US" smtClean="0"/>
              <a:t>集合的运算</a:t>
            </a:r>
          </a:p>
        </p:txBody>
      </p:sp>
      <p:sp>
        <p:nvSpPr>
          <p:cNvPr id="2052" name="Rectangle 3"/>
          <p:cNvSpPr>
            <a:spLocks noGrp="1" noChangeArrowheads="1"/>
          </p:cNvSpPr>
          <p:nvPr>
            <p:ph type="body" sz="half" idx="1"/>
          </p:nvPr>
        </p:nvSpPr>
        <p:spPr>
          <a:xfrm>
            <a:off x="685800" y="1341438"/>
            <a:ext cx="7486650" cy="4895850"/>
          </a:xfrm>
        </p:spPr>
        <p:txBody>
          <a:bodyPr/>
          <a:lstStyle/>
          <a:p>
            <a:r>
              <a:rPr lang="zh-CN" altLang="en-US" smtClean="0"/>
              <a:t>设集合</a:t>
            </a:r>
            <a:r>
              <a:rPr lang="en-US" altLang="zh-CN" i="1" smtClean="0"/>
              <a:t>S</a:t>
            </a:r>
            <a:r>
              <a:rPr lang="zh-CN" altLang="en-US" smtClean="0"/>
              <a:t>上定义了</a:t>
            </a:r>
            <a:r>
              <a:rPr lang="en-US" altLang="zh-CN" i="1" smtClean="0"/>
              <a:t>n</a:t>
            </a:r>
            <a:r>
              <a:rPr lang="zh-CN" altLang="en-US" smtClean="0"/>
              <a:t>条性质，其中具有第</a:t>
            </a:r>
            <a:r>
              <a:rPr lang="en-US" altLang="zh-CN" i="1" smtClean="0"/>
              <a:t>i</a:t>
            </a:r>
            <a:r>
              <a:rPr lang="zh-CN" altLang="en-US" smtClean="0"/>
              <a:t>条性质的元素构成子集</a:t>
            </a:r>
            <a:r>
              <a:rPr lang="en-US" altLang="zh-CN" i="1" smtClean="0"/>
              <a:t>A</a:t>
            </a:r>
            <a:r>
              <a:rPr lang="en-US" altLang="zh-CN" i="1" baseline="-25000" smtClean="0"/>
              <a:t>i</a:t>
            </a:r>
            <a:r>
              <a:rPr lang="en-US" altLang="zh-CN" smtClean="0"/>
              <a:t>, </a:t>
            </a:r>
            <a:r>
              <a:rPr lang="zh-CN" altLang="en-US" smtClean="0"/>
              <a:t>那么集合中不具有任何性质的元素数为</a:t>
            </a:r>
          </a:p>
        </p:txBody>
      </p:sp>
      <p:graphicFrame>
        <p:nvGraphicFramePr>
          <p:cNvPr id="2050" name="Object 4"/>
          <p:cNvGraphicFramePr>
            <a:graphicFrameLocks noChangeAspect="1"/>
          </p:cNvGraphicFramePr>
          <p:nvPr>
            <p:ph sz="half" idx="2"/>
          </p:nvPr>
        </p:nvGraphicFramePr>
        <p:xfrm>
          <a:off x="1114425" y="3141663"/>
          <a:ext cx="7129463" cy="1636712"/>
        </p:xfrm>
        <a:graphic>
          <a:graphicData uri="http://schemas.openxmlformats.org/presentationml/2006/ole">
            <p:oleObj spid="_x0000_s2050" name="Equation" r:id="rId3" imgW="2654280" imgH="60948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t>6.2 </a:t>
            </a:r>
            <a:r>
              <a:rPr lang="zh-CN" altLang="en-US" smtClean="0"/>
              <a:t>集合的运算</a:t>
            </a:r>
          </a:p>
        </p:txBody>
      </p:sp>
      <p:sp>
        <p:nvSpPr>
          <p:cNvPr id="44035" name="Rectangle 3"/>
          <p:cNvSpPr>
            <a:spLocks noGrp="1" noChangeArrowheads="1"/>
          </p:cNvSpPr>
          <p:nvPr>
            <p:ph type="body" idx="1"/>
          </p:nvPr>
        </p:nvSpPr>
        <p:spPr>
          <a:xfrm>
            <a:off x="685800" y="1341438"/>
            <a:ext cx="7342188" cy="4895850"/>
          </a:xfrm>
        </p:spPr>
        <p:txBody>
          <a:bodyPr/>
          <a:lstStyle/>
          <a:p>
            <a:r>
              <a:rPr lang="zh-CN" altLang="en-US" sz="3200" smtClean="0">
                <a:solidFill>
                  <a:schemeClr val="accent2"/>
                </a:solidFill>
              </a:rPr>
              <a:t>例：求</a:t>
            </a:r>
            <a:r>
              <a:rPr lang="en-US" altLang="zh-CN" sz="3200" smtClean="0">
                <a:solidFill>
                  <a:schemeClr val="accent2"/>
                </a:solidFill>
              </a:rPr>
              <a:t>1</a:t>
            </a:r>
            <a:r>
              <a:rPr lang="zh-CN" altLang="en-US" sz="3200" smtClean="0">
                <a:solidFill>
                  <a:schemeClr val="accent2"/>
                </a:solidFill>
              </a:rPr>
              <a:t>到</a:t>
            </a:r>
            <a:r>
              <a:rPr lang="en-US" altLang="zh-CN" sz="3200" smtClean="0">
                <a:solidFill>
                  <a:schemeClr val="accent2"/>
                </a:solidFill>
              </a:rPr>
              <a:t>1000</a:t>
            </a:r>
            <a:r>
              <a:rPr lang="zh-CN" altLang="en-US" sz="3200" smtClean="0">
                <a:solidFill>
                  <a:schemeClr val="accent2"/>
                </a:solidFill>
              </a:rPr>
              <a:t>之间（包含</a:t>
            </a:r>
            <a:r>
              <a:rPr lang="en-US" altLang="zh-CN" sz="3200" smtClean="0">
                <a:solidFill>
                  <a:schemeClr val="accent2"/>
                </a:solidFill>
              </a:rPr>
              <a:t>1</a:t>
            </a:r>
            <a:r>
              <a:rPr lang="zh-CN" altLang="en-US" sz="3200" smtClean="0">
                <a:solidFill>
                  <a:schemeClr val="accent2"/>
                </a:solidFill>
              </a:rPr>
              <a:t>和</a:t>
            </a:r>
            <a:r>
              <a:rPr lang="en-US" altLang="zh-CN" sz="3200" smtClean="0">
                <a:solidFill>
                  <a:schemeClr val="accent2"/>
                </a:solidFill>
              </a:rPr>
              <a:t>1000</a:t>
            </a:r>
            <a:r>
              <a:rPr lang="zh-CN" altLang="en-US" sz="3200" smtClean="0">
                <a:solidFill>
                  <a:schemeClr val="accent2"/>
                </a:solidFill>
              </a:rPr>
              <a:t>在内）既不能被</a:t>
            </a:r>
            <a:r>
              <a:rPr lang="en-US" altLang="zh-CN" sz="3200" smtClean="0">
                <a:solidFill>
                  <a:schemeClr val="accent2"/>
                </a:solidFill>
              </a:rPr>
              <a:t>5</a:t>
            </a:r>
            <a:r>
              <a:rPr lang="zh-CN" altLang="en-US" sz="3200" smtClean="0">
                <a:solidFill>
                  <a:schemeClr val="accent2"/>
                </a:solidFill>
              </a:rPr>
              <a:t>和</a:t>
            </a:r>
            <a:r>
              <a:rPr lang="en-US" altLang="zh-CN" sz="3200" smtClean="0">
                <a:solidFill>
                  <a:schemeClr val="accent2"/>
                </a:solidFill>
              </a:rPr>
              <a:t>6</a:t>
            </a:r>
            <a:r>
              <a:rPr lang="zh-CN" altLang="en-US" sz="3200" smtClean="0">
                <a:solidFill>
                  <a:schemeClr val="accent2"/>
                </a:solidFill>
              </a:rPr>
              <a:t>整除，也不能被</a:t>
            </a:r>
            <a:r>
              <a:rPr lang="en-US" altLang="zh-CN" sz="3200" smtClean="0">
                <a:solidFill>
                  <a:schemeClr val="accent2"/>
                </a:solidFill>
              </a:rPr>
              <a:t>8</a:t>
            </a:r>
            <a:r>
              <a:rPr lang="zh-CN" altLang="en-US" sz="3200" smtClean="0">
                <a:solidFill>
                  <a:schemeClr val="accent2"/>
                </a:solidFill>
              </a:rPr>
              <a:t>整除的数有多少个？</a:t>
            </a:r>
          </a:p>
          <a:p>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title"/>
          </p:nvPr>
        </p:nvSpPr>
        <p:spPr/>
        <p:txBody>
          <a:bodyPr/>
          <a:lstStyle/>
          <a:p>
            <a:r>
              <a:rPr lang="en-US" altLang="zh-CN" smtClean="0"/>
              <a:t>6.2 </a:t>
            </a:r>
            <a:r>
              <a:rPr lang="zh-CN" altLang="en-US" smtClean="0"/>
              <a:t>集合的运算</a:t>
            </a:r>
          </a:p>
        </p:txBody>
      </p:sp>
      <p:sp>
        <p:nvSpPr>
          <p:cNvPr id="140291" name="Rectangle 3"/>
          <p:cNvSpPr>
            <a:spLocks noGrp="1" noChangeArrowheads="1"/>
          </p:cNvSpPr>
          <p:nvPr>
            <p:ph type="body" sz="half" idx="1"/>
          </p:nvPr>
        </p:nvSpPr>
        <p:spPr>
          <a:xfrm>
            <a:off x="685800" y="1341438"/>
            <a:ext cx="8458200" cy="5111750"/>
          </a:xfrm>
        </p:spPr>
        <p:txBody>
          <a:bodyPr/>
          <a:lstStyle/>
          <a:p>
            <a:r>
              <a:rPr lang="zh-CN" altLang="en-US" smtClean="0">
                <a:solidFill>
                  <a:schemeClr val="accent2"/>
                </a:solidFill>
              </a:rPr>
              <a:t>例：求</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1000</a:t>
            </a:r>
            <a:r>
              <a:rPr lang="zh-CN" altLang="en-US" smtClean="0">
                <a:solidFill>
                  <a:schemeClr val="accent2"/>
                </a:solidFill>
              </a:rPr>
              <a:t>之间（包含</a:t>
            </a:r>
            <a:r>
              <a:rPr lang="en-US" altLang="zh-CN" smtClean="0">
                <a:solidFill>
                  <a:schemeClr val="accent2"/>
                </a:solidFill>
              </a:rPr>
              <a:t>1</a:t>
            </a:r>
            <a:r>
              <a:rPr lang="zh-CN" altLang="en-US" smtClean="0">
                <a:solidFill>
                  <a:schemeClr val="accent2"/>
                </a:solidFill>
              </a:rPr>
              <a:t>和</a:t>
            </a:r>
            <a:r>
              <a:rPr lang="en-US" altLang="zh-CN" smtClean="0">
                <a:solidFill>
                  <a:schemeClr val="accent2"/>
                </a:solidFill>
              </a:rPr>
              <a:t>1000</a:t>
            </a:r>
            <a:r>
              <a:rPr lang="zh-CN" altLang="en-US" smtClean="0">
                <a:solidFill>
                  <a:schemeClr val="accent2"/>
                </a:solidFill>
              </a:rPr>
              <a:t>在内）既不能被</a:t>
            </a:r>
            <a:r>
              <a:rPr lang="en-US" altLang="zh-CN" smtClean="0">
                <a:solidFill>
                  <a:schemeClr val="accent2"/>
                </a:solidFill>
              </a:rPr>
              <a:t>5</a:t>
            </a:r>
            <a:r>
              <a:rPr lang="zh-CN" altLang="en-US" smtClean="0">
                <a:solidFill>
                  <a:schemeClr val="accent2"/>
                </a:solidFill>
              </a:rPr>
              <a:t>和</a:t>
            </a:r>
            <a:r>
              <a:rPr lang="en-US" altLang="zh-CN" smtClean="0">
                <a:solidFill>
                  <a:schemeClr val="accent2"/>
                </a:solidFill>
              </a:rPr>
              <a:t>6</a:t>
            </a:r>
            <a:r>
              <a:rPr lang="zh-CN" altLang="en-US" smtClean="0">
                <a:solidFill>
                  <a:schemeClr val="accent2"/>
                </a:solidFill>
              </a:rPr>
              <a:t>整除，也不能被</a:t>
            </a:r>
            <a:r>
              <a:rPr lang="en-US" altLang="zh-CN" smtClean="0">
                <a:solidFill>
                  <a:schemeClr val="accent2"/>
                </a:solidFill>
              </a:rPr>
              <a:t>8</a:t>
            </a:r>
            <a:r>
              <a:rPr lang="zh-CN" altLang="en-US" smtClean="0">
                <a:solidFill>
                  <a:schemeClr val="accent2"/>
                </a:solidFill>
              </a:rPr>
              <a:t>整除的数有多少个？</a:t>
            </a:r>
          </a:p>
          <a:p>
            <a:pPr>
              <a:buFont typeface="Wingdings" pitchFamily="2" charset="2"/>
              <a:buNone/>
            </a:pPr>
            <a:r>
              <a:rPr lang="zh-CN" altLang="en-US" sz="2400" smtClean="0">
                <a:solidFill>
                  <a:srgbClr val="FF0000"/>
                </a:solidFill>
              </a:rPr>
              <a:t>解：</a:t>
            </a:r>
            <a:r>
              <a:rPr lang="zh-CN" altLang="en-US" sz="2400" smtClean="0"/>
              <a:t>令  </a:t>
            </a:r>
            <a:r>
              <a:rPr lang="en-US" altLang="zh-CN" sz="2400" i="1" smtClean="0"/>
              <a:t>S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Z</a:t>
            </a:r>
            <a:r>
              <a:rPr lang="en-US" altLang="zh-CN" sz="2400" smtClean="0">
                <a:sym typeface="Symbol" pitchFamily="18" charset="2"/>
              </a:rPr>
              <a:t></a:t>
            </a:r>
            <a:r>
              <a:rPr lang="en-US" altLang="zh-CN" sz="2400" smtClean="0"/>
              <a:t>1</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1000},    </a:t>
            </a:r>
            <a:r>
              <a:rPr lang="en-US" altLang="zh-CN" sz="2400" i="1" smtClean="0"/>
              <a:t>A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5)} </a:t>
            </a:r>
            <a:endParaRPr lang="en-US" altLang="zh-CN" sz="2400" i="1" smtClean="0"/>
          </a:p>
          <a:p>
            <a:pPr>
              <a:buFont typeface="Wingdings" pitchFamily="2" charset="2"/>
              <a:buNone/>
            </a:pPr>
            <a:r>
              <a:rPr lang="en-US" altLang="zh-CN" sz="2400" i="1" smtClean="0"/>
              <a:t>            B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6)},   </a:t>
            </a:r>
            <a:r>
              <a:rPr lang="en-US" altLang="zh-CN" sz="2400" i="1" smtClean="0"/>
              <a:t>C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8)} </a:t>
            </a:r>
          </a:p>
          <a:p>
            <a:pPr>
              <a:buFont typeface="Wingdings" pitchFamily="2" charset="2"/>
              <a:buNone/>
            </a:pPr>
            <a:r>
              <a:rPr lang="zh-CN" altLang="en-US" sz="2400" smtClean="0"/>
              <a:t>则     </a:t>
            </a:r>
            <a:r>
              <a:rPr lang="en-US" altLang="zh-CN" sz="2400" smtClean="0"/>
              <a:t>|</a:t>
            </a:r>
            <a:r>
              <a:rPr lang="en-US" altLang="zh-CN" sz="2400" i="1" smtClean="0"/>
              <a:t>S</a:t>
            </a:r>
            <a:r>
              <a:rPr lang="en-US" altLang="zh-CN" sz="2400" smtClean="0"/>
              <a:t>| = 1000</a:t>
            </a:r>
          </a:p>
          <a:p>
            <a:pPr>
              <a:buFont typeface="Wingdings" pitchFamily="2" charset="2"/>
              <a:buNone/>
            </a:pPr>
            <a:r>
              <a:rPr lang="en-US" altLang="zh-CN" sz="2400" smtClean="0"/>
              <a:t>|</a:t>
            </a:r>
            <a:r>
              <a:rPr lang="en-US" altLang="zh-CN" sz="2400" i="1" smtClean="0"/>
              <a:t>A</a:t>
            </a:r>
            <a:r>
              <a:rPr lang="en-US" altLang="zh-CN" sz="2400" smtClean="0"/>
              <a:t>| = </a:t>
            </a:r>
            <a:r>
              <a:rPr lang="en-US" altLang="zh-CN" sz="2400" smtClean="0">
                <a:sym typeface="Symbol" pitchFamily="18" charset="2"/>
              </a:rPr>
              <a:t></a:t>
            </a:r>
            <a:r>
              <a:rPr lang="en-US" altLang="zh-CN" sz="2400" smtClean="0"/>
              <a:t>1000/5</a:t>
            </a:r>
            <a:r>
              <a:rPr lang="en-US" altLang="zh-CN" sz="2400" smtClean="0">
                <a:sym typeface="Symbol" pitchFamily="18" charset="2"/>
              </a:rPr>
              <a:t></a:t>
            </a:r>
            <a:r>
              <a:rPr lang="en-US" altLang="zh-CN" sz="2400" smtClean="0"/>
              <a:t> = 200,  |</a:t>
            </a:r>
            <a:r>
              <a:rPr lang="en-US" altLang="zh-CN" sz="2400" i="1" smtClean="0"/>
              <a:t>B</a:t>
            </a:r>
            <a:r>
              <a:rPr lang="en-US" altLang="zh-CN" sz="2400" smtClean="0"/>
              <a:t>| = </a:t>
            </a:r>
            <a:r>
              <a:rPr lang="en-US" altLang="zh-CN" sz="2400" smtClean="0">
                <a:sym typeface="Symbol" pitchFamily="18" charset="2"/>
              </a:rPr>
              <a:t></a:t>
            </a:r>
            <a:r>
              <a:rPr lang="en-US" altLang="zh-CN" sz="2400" smtClean="0"/>
              <a:t>1000/6</a:t>
            </a:r>
            <a:r>
              <a:rPr lang="en-US" altLang="zh-CN" sz="2400" smtClean="0">
                <a:sym typeface="Symbol" pitchFamily="18" charset="2"/>
              </a:rPr>
              <a:t></a:t>
            </a:r>
            <a:r>
              <a:rPr lang="en-US" altLang="zh-CN" sz="2400" smtClean="0"/>
              <a:t> = 166,  |</a:t>
            </a:r>
            <a:r>
              <a:rPr lang="en-US" altLang="zh-CN" sz="2400" i="1" smtClean="0"/>
              <a:t>C</a:t>
            </a:r>
            <a:r>
              <a:rPr lang="en-US" altLang="zh-CN" sz="2400" smtClean="0"/>
              <a:t>| = </a:t>
            </a:r>
            <a:r>
              <a:rPr lang="en-US" altLang="zh-CN" sz="2400" smtClean="0">
                <a:sym typeface="Symbol" pitchFamily="18" charset="2"/>
              </a:rPr>
              <a:t></a:t>
            </a:r>
            <a:r>
              <a:rPr lang="en-US" altLang="zh-CN" sz="2400" smtClean="0"/>
              <a:t>1000/8</a:t>
            </a:r>
            <a:r>
              <a:rPr lang="en-US" altLang="zh-CN" sz="2400" smtClean="0">
                <a:sym typeface="Symbol" pitchFamily="18" charset="2"/>
              </a:rPr>
              <a:t></a:t>
            </a:r>
            <a:r>
              <a:rPr lang="en-US" altLang="zh-CN" sz="2400" smtClean="0"/>
              <a:t> = 125</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 = </a:t>
            </a:r>
            <a:r>
              <a:rPr lang="en-US" altLang="zh-CN" sz="2400" smtClean="0">
                <a:sym typeface="Symbol" pitchFamily="18" charset="2"/>
              </a:rPr>
              <a:t></a:t>
            </a:r>
            <a:r>
              <a:rPr lang="en-US" altLang="zh-CN" sz="2400" smtClean="0"/>
              <a:t>1000/lcm(5,6)</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1000/30</a:t>
            </a:r>
            <a:r>
              <a:rPr lang="en-US" altLang="zh-CN" sz="2400" smtClean="0">
                <a:sym typeface="Symbol" pitchFamily="18" charset="2"/>
              </a:rPr>
              <a:t></a:t>
            </a:r>
            <a:r>
              <a:rPr lang="en-US" altLang="zh-CN" sz="2400" smtClean="0"/>
              <a:t> = 33</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1000/lcm(5,8)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1000/40</a:t>
            </a:r>
            <a:r>
              <a:rPr lang="en-US" altLang="zh-CN" sz="2400" smtClean="0">
                <a:sym typeface="Symbol" pitchFamily="18" charset="2"/>
              </a:rPr>
              <a:t></a:t>
            </a:r>
            <a:r>
              <a:rPr lang="en-US" altLang="zh-CN" sz="2400" smtClean="0"/>
              <a:t> = 25</a:t>
            </a:r>
          </a:p>
          <a:p>
            <a:pPr>
              <a:buFont typeface="Wingdings" pitchFamily="2" charset="2"/>
              <a:buNone/>
            </a:pPr>
            <a:r>
              <a:rPr lang="en-US" altLang="zh-CN" sz="2400" smtClean="0"/>
              <a:t>|</a:t>
            </a:r>
            <a:r>
              <a:rPr lang="en-US" altLang="zh-CN" sz="2400" i="1" smtClean="0"/>
              <a:t>B</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1000/lcm(6,8)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1000/24</a:t>
            </a:r>
            <a:r>
              <a:rPr lang="en-US" altLang="zh-CN" sz="2400" smtClean="0">
                <a:sym typeface="Symbol" pitchFamily="18" charset="2"/>
              </a:rPr>
              <a:t></a:t>
            </a:r>
            <a:r>
              <a:rPr lang="en-US" altLang="zh-CN" sz="2400" smtClean="0"/>
              <a:t> = 41</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1000/lcm(5,6,8)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1000/120</a:t>
            </a:r>
            <a:r>
              <a:rPr lang="en-US" altLang="zh-CN" sz="2400" smtClean="0">
                <a:sym typeface="Symbol" pitchFamily="18" charset="2"/>
              </a:rPr>
              <a:t></a:t>
            </a:r>
            <a:r>
              <a:rPr lang="en-US" altLang="zh-CN" sz="2400" smtClean="0"/>
              <a:t> =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barn(inHorizontal)">
                                      <p:cBhvr>
                                        <p:cTn id="7" dur="500"/>
                                        <p:tgtEl>
                                          <p:spTgt spid="140291">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barn(inHorizontal)">
                                      <p:cBhvr>
                                        <p:cTn id="10" dur="500"/>
                                        <p:tgtEl>
                                          <p:spTgt spid="1402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animEffect transition="in" filter="barn(inHorizontal)">
                                      <p:cBhvr>
                                        <p:cTn id="15" dur="500"/>
                                        <p:tgtEl>
                                          <p:spTgt spid="140291">
                                            <p:txEl>
                                              <p:pRg st="3" end="3"/>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140291">
                                            <p:txEl>
                                              <p:pRg st="4" end="4"/>
                                            </p:txEl>
                                          </p:spTgt>
                                        </p:tgtEl>
                                        <p:attrNameLst>
                                          <p:attrName>style.visibility</p:attrName>
                                        </p:attrNameLst>
                                      </p:cBhvr>
                                      <p:to>
                                        <p:strVal val="visible"/>
                                      </p:to>
                                    </p:set>
                                    <p:animEffect transition="in" filter="barn(inHorizontal)">
                                      <p:cBhvr>
                                        <p:cTn id="18" dur="500"/>
                                        <p:tgtEl>
                                          <p:spTgt spid="14029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animEffect transition="in" filter="barn(inHorizontal)">
                                      <p:cBhvr>
                                        <p:cTn id="23" dur="500"/>
                                        <p:tgtEl>
                                          <p:spTgt spid="140291">
                                            <p:txEl>
                                              <p:pRg st="5" end="5"/>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140291">
                                            <p:txEl>
                                              <p:pRg st="6" end="6"/>
                                            </p:txEl>
                                          </p:spTgt>
                                        </p:tgtEl>
                                        <p:attrNameLst>
                                          <p:attrName>style.visibility</p:attrName>
                                        </p:attrNameLst>
                                      </p:cBhvr>
                                      <p:to>
                                        <p:strVal val="visible"/>
                                      </p:to>
                                    </p:set>
                                    <p:animEffect transition="in" filter="barn(inHorizontal)">
                                      <p:cBhvr>
                                        <p:cTn id="26" dur="500"/>
                                        <p:tgtEl>
                                          <p:spTgt spid="140291">
                                            <p:txEl>
                                              <p:pRg st="6" end="6"/>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140291">
                                            <p:txEl>
                                              <p:pRg st="7" end="7"/>
                                            </p:txEl>
                                          </p:spTgt>
                                        </p:tgtEl>
                                        <p:attrNameLst>
                                          <p:attrName>style.visibility</p:attrName>
                                        </p:attrNameLst>
                                      </p:cBhvr>
                                      <p:to>
                                        <p:strVal val="visible"/>
                                      </p:to>
                                    </p:set>
                                    <p:animEffect transition="in" filter="barn(inHorizontal)">
                                      <p:cBhvr>
                                        <p:cTn id="29" dur="500"/>
                                        <p:tgtEl>
                                          <p:spTgt spid="14029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nodeType="clickEffect">
                                  <p:stCondLst>
                                    <p:cond delay="0"/>
                                  </p:stCondLst>
                                  <p:childTnLst>
                                    <p:set>
                                      <p:cBhvr>
                                        <p:cTn id="33" dur="1" fill="hold">
                                          <p:stCondLst>
                                            <p:cond delay="0"/>
                                          </p:stCondLst>
                                        </p:cTn>
                                        <p:tgtEl>
                                          <p:spTgt spid="140291">
                                            <p:txEl>
                                              <p:pRg st="8" end="8"/>
                                            </p:txEl>
                                          </p:spTgt>
                                        </p:tgtEl>
                                        <p:attrNameLst>
                                          <p:attrName>style.visibility</p:attrName>
                                        </p:attrNameLst>
                                      </p:cBhvr>
                                      <p:to>
                                        <p:strVal val="visible"/>
                                      </p:to>
                                    </p:set>
                                    <p:animEffect transition="in" filter="barn(inHorizontal)">
                                      <p:cBhvr>
                                        <p:cTn id="34" dur="500"/>
                                        <p:tgtEl>
                                          <p:spTgt spid="140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6.2 </a:t>
            </a:r>
            <a:r>
              <a:rPr lang="zh-CN" altLang="en-US" smtClean="0"/>
              <a:t>集合的运算</a:t>
            </a:r>
          </a:p>
        </p:txBody>
      </p:sp>
      <p:sp>
        <p:nvSpPr>
          <p:cNvPr id="3076" name="Rectangle 3"/>
          <p:cNvSpPr>
            <a:spLocks noGrp="1" noChangeArrowheads="1"/>
          </p:cNvSpPr>
          <p:nvPr>
            <p:ph type="body" sz="half" idx="1"/>
          </p:nvPr>
        </p:nvSpPr>
        <p:spPr>
          <a:xfrm>
            <a:off x="685800" y="1341438"/>
            <a:ext cx="8458200" cy="5111750"/>
          </a:xfrm>
        </p:spPr>
        <p:txBody>
          <a:bodyPr/>
          <a:lstStyle/>
          <a:p>
            <a:r>
              <a:rPr lang="zh-CN" altLang="en-US" smtClean="0">
                <a:solidFill>
                  <a:schemeClr val="accent2"/>
                </a:solidFill>
              </a:rPr>
              <a:t>例：求</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1000</a:t>
            </a:r>
            <a:r>
              <a:rPr lang="zh-CN" altLang="en-US" smtClean="0">
                <a:solidFill>
                  <a:schemeClr val="accent2"/>
                </a:solidFill>
              </a:rPr>
              <a:t>之间（包含</a:t>
            </a:r>
            <a:r>
              <a:rPr lang="en-US" altLang="zh-CN" smtClean="0">
                <a:solidFill>
                  <a:schemeClr val="accent2"/>
                </a:solidFill>
              </a:rPr>
              <a:t>1</a:t>
            </a:r>
            <a:r>
              <a:rPr lang="zh-CN" altLang="en-US" smtClean="0">
                <a:solidFill>
                  <a:schemeClr val="accent2"/>
                </a:solidFill>
              </a:rPr>
              <a:t>和</a:t>
            </a:r>
            <a:r>
              <a:rPr lang="en-US" altLang="zh-CN" smtClean="0">
                <a:solidFill>
                  <a:schemeClr val="accent2"/>
                </a:solidFill>
              </a:rPr>
              <a:t>1000</a:t>
            </a:r>
            <a:r>
              <a:rPr lang="zh-CN" altLang="en-US" smtClean="0">
                <a:solidFill>
                  <a:schemeClr val="accent2"/>
                </a:solidFill>
              </a:rPr>
              <a:t>在内）既不能被</a:t>
            </a:r>
            <a:r>
              <a:rPr lang="en-US" altLang="zh-CN" smtClean="0">
                <a:solidFill>
                  <a:schemeClr val="accent2"/>
                </a:solidFill>
              </a:rPr>
              <a:t>5</a:t>
            </a:r>
            <a:r>
              <a:rPr lang="zh-CN" altLang="en-US" smtClean="0">
                <a:solidFill>
                  <a:schemeClr val="accent2"/>
                </a:solidFill>
              </a:rPr>
              <a:t>和</a:t>
            </a:r>
            <a:r>
              <a:rPr lang="en-US" altLang="zh-CN" smtClean="0">
                <a:solidFill>
                  <a:schemeClr val="accent2"/>
                </a:solidFill>
              </a:rPr>
              <a:t>6</a:t>
            </a:r>
            <a:r>
              <a:rPr lang="zh-CN" altLang="en-US" smtClean="0">
                <a:solidFill>
                  <a:schemeClr val="accent2"/>
                </a:solidFill>
              </a:rPr>
              <a:t>整除，也不能被</a:t>
            </a:r>
            <a:r>
              <a:rPr lang="en-US" altLang="zh-CN" smtClean="0">
                <a:solidFill>
                  <a:schemeClr val="accent2"/>
                </a:solidFill>
              </a:rPr>
              <a:t>8</a:t>
            </a:r>
            <a:r>
              <a:rPr lang="zh-CN" altLang="en-US" smtClean="0">
                <a:solidFill>
                  <a:schemeClr val="accent2"/>
                </a:solidFill>
              </a:rPr>
              <a:t>整除的数有多少个？</a:t>
            </a:r>
          </a:p>
          <a:p>
            <a:pPr>
              <a:buFont typeface="Wingdings" pitchFamily="2" charset="2"/>
              <a:buNone/>
            </a:pPr>
            <a:r>
              <a:rPr lang="zh-CN" altLang="en-US" sz="2400" smtClean="0">
                <a:solidFill>
                  <a:srgbClr val="FF0000"/>
                </a:solidFill>
              </a:rPr>
              <a:t>解：</a:t>
            </a:r>
            <a:r>
              <a:rPr lang="zh-CN" altLang="en-US" sz="2400" smtClean="0"/>
              <a:t>令  </a:t>
            </a:r>
            <a:r>
              <a:rPr lang="en-US" altLang="zh-CN" sz="2400" i="1" smtClean="0"/>
              <a:t>S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Z</a:t>
            </a:r>
            <a:r>
              <a:rPr lang="en-US" altLang="zh-CN" sz="2400" smtClean="0">
                <a:sym typeface="Symbol" pitchFamily="18" charset="2"/>
              </a:rPr>
              <a:t></a:t>
            </a:r>
            <a:r>
              <a:rPr lang="en-US" altLang="zh-CN" sz="2400" smtClean="0"/>
              <a:t>1</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1000},    </a:t>
            </a:r>
            <a:r>
              <a:rPr lang="en-US" altLang="zh-CN" sz="2400" i="1" smtClean="0"/>
              <a:t>A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5)} </a:t>
            </a:r>
            <a:endParaRPr lang="en-US" altLang="zh-CN" sz="2400" i="1" smtClean="0"/>
          </a:p>
          <a:p>
            <a:pPr>
              <a:buFont typeface="Wingdings" pitchFamily="2" charset="2"/>
              <a:buNone/>
            </a:pPr>
            <a:r>
              <a:rPr lang="en-US" altLang="zh-CN" sz="2400" i="1" smtClean="0"/>
              <a:t>            B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6)},   </a:t>
            </a:r>
            <a:r>
              <a:rPr lang="en-US" altLang="zh-CN" sz="2400" i="1" smtClean="0"/>
              <a:t>C </a:t>
            </a:r>
            <a:r>
              <a:rPr lang="en-US" altLang="zh-CN" sz="2400" smtClean="0"/>
              <a:t>= {</a:t>
            </a:r>
            <a:r>
              <a:rPr lang="en-US" altLang="zh-CN" sz="2400" i="1" smtClean="0"/>
              <a:t>x </a:t>
            </a:r>
            <a:r>
              <a:rPr lang="en-US" altLang="zh-CN" sz="2400" smtClean="0"/>
              <a:t>| </a:t>
            </a:r>
            <a:r>
              <a:rPr lang="en-US" altLang="zh-CN" sz="2400" i="1" smtClean="0"/>
              <a:t>x</a:t>
            </a:r>
            <a:r>
              <a:rPr lang="en-US" altLang="zh-CN" sz="2400" smtClean="0">
                <a:sym typeface="Symbol" pitchFamily="18" charset="2"/>
              </a:rPr>
              <a:t></a:t>
            </a:r>
            <a:r>
              <a:rPr lang="en-US" altLang="zh-CN" sz="2400" i="1" smtClean="0"/>
              <a:t>S</a:t>
            </a:r>
            <a:r>
              <a:rPr lang="en-US" altLang="zh-CN" sz="2400" smtClean="0">
                <a:sym typeface="Symbol" pitchFamily="18" charset="2"/>
              </a:rPr>
              <a:t></a:t>
            </a:r>
            <a:r>
              <a:rPr lang="en-US" altLang="zh-CN" sz="2400" i="1" smtClean="0"/>
              <a:t>x</a:t>
            </a:r>
            <a:r>
              <a:rPr lang="en-US" altLang="zh-CN" sz="2400" smtClean="0">
                <a:sym typeface="Symbol" pitchFamily="18" charset="2"/>
              </a:rPr>
              <a:t></a:t>
            </a:r>
            <a:r>
              <a:rPr lang="en-US" altLang="zh-CN" sz="2400" smtClean="0"/>
              <a:t>0(mod 8)} </a:t>
            </a:r>
          </a:p>
          <a:p>
            <a:pPr>
              <a:buFont typeface="Wingdings" pitchFamily="2" charset="2"/>
              <a:buNone/>
            </a:pPr>
            <a:r>
              <a:rPr lang="zh-CN" altLang="en-US" sz="2400" smtClean="0"/>
              <a:t>则     </a:t>
            </a:r>
            <a:r>
              <a:rPr lang="en-US" altLang="zh-CN" sz="2400" smtClean="0"/>
              <a:t>|</a:t>
            </a:r>
            <a:r>
              <a:rPr lang="en-US" altLang="zh-CN" sz="2400" i="1" smtClean="0"/>
              <a:t>S</a:t>
            </a:r>
            <a:r>
              <a:rPr lang="en-US" altLang="zh-CN" sz="2400" smtClean="0"/>
              <a:t>| = 1000</a:t>
            </a:r>
          </a:p>
          <a:p>
            <a:pPr>
              <a:buFont typeface="Wingdings" pitchFamily="2" charset="2"/>
              <a:buNone/>
            </a:pPr>
            <a:r>
              <a:rPr lang="en-US" altLang="zh-CN" sz="2400" smtClean="0"/>
              <a:t>|</a:t>
            </a:r>
            <a:r>
              <a:rPr lang="en-US" altLang="zh-CN" sz="2400" i="1" smtClean="0"/>
              <a:t>A</a:t>
            </a:r>
            <a:r>
              <a:rPr lang="en-US" altLang="zh-CN" sz="2400" smtClean="0"/>
              <a:t>| = </a:t>
            </a:r>
            <a:r>
              <a:rPr lang="en-US" altLang="zh-CN" sz="2400" smtClean="0">
                <a:sym typeface="Symbol" pitchFamily="18" charset="2"/>
              </a:rPr>
              <a:t></a:t>
            </a:r>
            <a:r>
              <a:rPr lang="en-US" altLang="zh-CN" sz="2400" smtClean="0"/>
              <a:t>1000/5</a:t>
            </a:r>
            <a:r>
              <a:rPr lang="en-US" altLang="zh-CN" sz="2400" smtClean="0">
                <a:sym typeface="Symbol" pitchFamily="18" charset="2"/>
              </a:rPr>
              <a:t></a:t>
            </a:r>
            <a:r>
              <a:rPr lang="en-US" altLang="zh-CN" sz="2400" smtClean="0"/>
              <a:t> = 200,  |</a:t>
            </a:r>
            <a:r>
              <a:rPr lang="en-US" altLang="zh-CN" sz="2400" i="1" smtClean="0"/>
              <a:t>B</a:t>
            </a:r>
            <a:r>
              <a:rPr lang="en-US" altLang="zh-CN" sz="2400" smtClean="0"/>
              <a:t>| = </a:t>
            </a:r>
            <a:r>
              <a:rPr lang="en-US" altLang="zh-CN" sz="2400" smtClean="0">
                <a:sym typeface="Symbol" pitchFamily="18" charset="2"/>
              </a:rPr>
              <a:t></a:t>
            </a:r>
            <a:r>
              <a:rPr lang="en-US" altLang="zh-CN" sz="2400" smtClean="0"/>
              <a:t>1000/6</a:t>
            </a:r>
            <a:r>
              <a:rPr lang="en-US" altLang="zh-CN" sz="2400" smtClean="0">
                <a:sym typeface="Symbol" pitchFamily="18" charset="2"/>
              </a:rPr>
              <a:t></a:t>
            </a:r>
            <a:r>
              <a:rPr lang="en-US" altLang="zh-CN" sz="2400" smtClean="0"/>
              <a:t> = 166,  |</a:t>
            </a:r>
            <a:r>
              <a:rPr lang="en-US" altLang="zh-CN" sz="2400" i="1" smtClean="0"/>
              <a:t>C</a:t>
            </a:r>
            <a:r>
              <a:rPr lang="en-US" altLang="zh-CN" sz="2400" smtClean="0"/>
              <a:t>| = </a:t>
            </a:r>
            <a:r>
              <a:rPr lang="en-US" altLang="zh-CN" sz="2400" smtClean="0">
                <a:sym typeface="Symbol" pitchFamily="18" charset="2"/>
              </a:rPr>
              <a:t></a:t>
            </a:r>
            <a:r>
              <a:rPr lang="en-US" altLang="zh-CN" sz="2400" smtClean="0"/>
              <a:t>1000/8</a:t>
            </a:r>
            <a:r>
              <a:rPr lang="en-US" altLang="zh-CN" sz="2400" smtClean="0">
                <a:sym typeface="Symbol" pitchFamily="18" charset="2"/>
              </a:rPr>
              <a:t></a:t>
            </a:r>
            <a:r>
              <a:rPr lang="en-US" altLang="zh-CN" sz="2400" smtClean="0"/>
              <a:t> = 125</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 = </a:t>
            </a:r>
            <a:r>
              <a:rPr lang="en-US" altLang="zh-CN" sz="2400" smtClean="0">
                <a:sym typeface="Symbol" pitchFamily="18" charset="2"/>
              </a:rPr>
              <a:t></a:t>
            </a:r>
            <a:r>
              <a:rPr lang="en-US" altLang="zh-CN" sz="2400" smtClean="0"/>
              <a:t>1000/lcm(5,6)</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1000/30</a:t>
            </a:r>
            <a:r>
              <a:rPr lang="en-US" altLang="zh-CN" sz="2400" smtClean="0">
                <a:sym typeface="Symbol" pitchFamily="18" charset="2"/>
              </a:rPr>
              <a:t></a:t>
            </a:r>
            <a:r>
              <a:rPr lang="en-US" altLang="zh-CN" sz="2400" smtClean="0"/>
              <a:t> = 33</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1000/lcm(5,8)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1000/40</a:t>
            </a:r>
            <a:r>
              <a:rPr lang="en-US" altLang="zh-CN" sz="2400" smtClean="0">
                <a:sym typeface="Symbol" pitchFamily="18" charset="2"/>
              </a:rPr>
              <a:t></a:t>
            </a:r>
            <a:r>
              <a:rPr lang="en-US" altLang="zh-CN" sz="2400" smtClean="0"/>
              <a:t> = 25</a:t>
            </a:r>
          </a:p>
          <a:p>
            <a:pPr>
              <a:buFont typeface="Wingdings" pitchFamily="2" charset="2"/>
              <a:buNone/>
            </a:pPr>
            <a:r>
              <a:rPr lang="en-US" altLang="zh-CN" sz="2400" smtClean="0"/>
              <a:t>|</a:t>
            </a:r>
            <a:r>
              <a:rPr lang="en-US" altLang="zh-CN" sz="2400" i="1" smtClean="0"/>
              <a:t>B</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1000/lcm(6,8)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1000/24</a:t>
            </a:r>
            <a:r>
              <a:rPr lang="en-US" altLang="zh-CN" sz="2400" smtClean="0">
                <a:sym typeface="Symbol" pitchFamily="18" charset="2"/>
              </a:rPr>
              <a:t></a:t>
            </a:r>
            <a:r>
              <a:rPr lang="en-US" altLang="zh-CN" sz="2400" smtClean="0"/>
              <a:t> = 41</a:t>
            </a:r>
          </a:p>
          <a:p>
            <a:pPr>
              <a:buFont typeface="Wingdings" pitchFamily="2" charset="2"/>
              <a:buNone/>
            </a:pP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sym typeface="Symbol" pitchFamily="18" charset="2"/>
              </a:rPr>
              <a:t></a:t>
            </a:r>
            <a:r>
              <a:rPr lang="en-US" altLang="zh-CN" sz="2400" i="1" smtClean="0"/>
              <a:t>C</a:t>
            </a:r>
            <a:r>
              <a:rPr lang="en-US" altLang="zh-CN" sz="2400" smtClean="0"/>
              <a:t>| = </a:t>
            </a:r>
            <a:r>
              <a:rPr lang="en-US" altLang="zh-CN" sz="2400" smtClean="0">
                <a:sym typeface="Symbol" pitchFamily="18" charset="2"/>
              </a:rPr>
              <a:t></a:t>
            </a:r>
            <a:r>
              <a:rPr lang="en-US" altLang="zh-CN" sz="2400" smtClean="0"/>
              <a:t>1000/lcm(5,6,8)</a:t>
            </a:r>
            <a:r>
              <a:rPr lang="en-US" altLang="zh-CN" sz="2400" smtClean="0">
                <a:sym typeface="Symbol" pitchFamily="18" charset="2"/>
              </a:rPr>
              <a:t></a:t>
            </a:r>
            <a:r>
              <a:rPr lang="en-US" altLang="zh-CN" sz="2400" smtClean="0"/>
              <a:t> = </a:t>
            </a:r>
            <a:r>
              <a:rPr lang="en-US" altLang="zh-CN" sz="2400" smtClean="0">
                <a:sym typeface="Symbol" pitchFamily="18" charset="2"/>
              </a:rPr>
              <a:t></a:t>
            </a:r>
            <a:r>
              <a:rPr lang="en-US" altLang="zh-CN" sz="2400" smtClean="0"/>
              <a:t>1000/120</a:t>
            </a:r>
            <a:r>
              <a:rPr lang="en-US" altLang="zh-CN" sz="2400" smtClean="0">
                <a:sym typeface="Symbol" pitchFamily="18" charset="2"/>
              </a:rPr>
              <a:t></a:t>
            </a:r>
            <a:r>
              <a:rPr lang="en-US" altLang="zh-CN" sz="2400" smtClean="0"/>
              <a:t> = 8</a:t>
            </a:r>
          </a:p>
          <a:p>
            <a:pPr>
              <a:buFont typeface="Wingdings" pitchFamily="2" charset="2"/>
              <a:buNone/>
            </a:pPr>
            <a:r>
              <a:rPr lang="en-US" altLang="zh-CN" sz="2400" smtClean="0"/>
              <a:t>                   = 1000</a:t>
            </a:r>
            <a:r>
              <a:rPr lang="en-US" altLang="zh-CN" sz="2400" smtClean="0">
                <a:sym typeface="Symbol" pitchFamily="18" charset="2"/>
              </a:rPr>
              <a:t></a:t>
            </a:r>
            <a:r>
              <a:rPr lang="en-US" altLang="zh-CN" sz="2400" smtClean="0"/>
              <a:t>(200+166+125)+(33+25+41)</a:t>
            </a:r>
            <a:r>
              <a:rPr lang="en-US" altLang="zh-CN" sz="2400" smtClean="0">
                <a:sym typeface="Symbol" pitchFamily="18" charset="2"/>
              </a:rPr>
              <a:t></a:t>
            </a:r>
            <a:r>
              <a:rPr lang="en-US" altLang="zh-CN" sz="2400" smtClean="0"/>
              <a:t>8 = 600 </a:t>
            </a:r>
            <a:endParaRPr lang="zh-CN" altLang="en-US" sz="2400" smtClean="0"/>
          </a:p>
        </p:txBody>
      </p:sp>
      <p:graphicFrame>
        <p:nvGraphicFramePr>
          <p:cNvPr id="3074" name="Object 4"/>
          <p:cNvGraphicFramePr>
            <a:graphicFrameLocks noChangeAspect="1"/>
          </p:cNvGraphicFramePr>
          <p:nvPr>
            <p:ph sz="half" idx="2"/>
          </p:nvPr>
        </p:nvGraphicFramePr>
        <p:xfrm>
          <a:off x="611188" y="5730875"/>
          <a:ext cx="1584325" cy="506413"/>
        </p:xfrm>
        <a:graphic>
          <a:graphicData uri="http://schemas.openxmlformats.org/presentationml/2006/ole">
            <p:oleObj spid="_x0000_s3074" name="Equation" r:id="rId3" imgW="634680" imgH="20304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44513" y="403225"/>
            <a:ext cx="7772400" cy="504825"/>
          </a:xfrm>
        </p:spPr>
        <p:txBody>
          <a:bodyPr/>
          <a:lstStyle/>
          <a:p>
            <a:pPr eaLnBrk="1" hangingPunct="1"/>
            <a:r>
              <a:rPr lang="en-US" altLang="zh-CN" sz="3600" smtClean="0"/>
              <a:t>6.3 </a:t>
            </a:r>
            <a:r>
              <a:rPr lang="zh-CN" altLang="en-US" sz="3600" smtClean="0"/>
              <a:t>集合恒等式</a:t>
            </a:r>
          </a:p>
        </p:txBody>
      </p:sp>
      <p:sp>
        <p:nvSpPr>
          <p:cNvPr id="26627" name="Rectangle 3"/>
          <p:cNvSpPr>
            <a:spLocks noGrp="1" noChangeArrowheads="1"/>
          </p:cNvSpPr>
          <p:nvPr>
            <p:ph type="body" idx="1"/>
          </p:nvPr>
        </p:nvSpPr>
        <p:spPr>
          <a:xfrm>
            <a:off x="827088" y="1341438"/>
            <a:ext cx="7772400" cy="5943600"/>
          </a:xfrm>
        </p:spPr>
        <p:txBody>
          <a:bodyPr/>
          <a:lstStyle/>
          <a:p>
            <a:pPr marL="609600" indent="-609600" eaLnBrk="1" hangingPunct="1">
              <a:buFont typeface="Wingdings" pitchFamily="2" charset="2"/>
              <a:buNone/>
            </a:pPr>
            <a:r>
              <a:rPr lang="zh-CN" altLang="en-US" smtClean="0"/>
              <a:t>设 </a:t>
            </a:r>
            <a:r>
              <a:rPr lang="en-US" altLang="zh-CN" smtClean="0">
                <a:cs typeface="Times New Roman" pitchFamily="18" charset="0"/>
              </a:rPr>
              <a:t>A,B</a:t>
            </a:r>
            <a:r>
              <a:rPr lang="en-US" altLang="zh-CN" smtClean="0"/>
              <a:t>,</a:t>
            </a:r>
            <a:r>
              <a:rPr lang="en-US" altLang="zh-CN" smtClean="0">
                <a:cs typeface="Times New Roman" pitchFamily="18" charset="0"/>
              </a:rPr>
              <a:t>C</a:t>
            </a:r>
            <a:r>
              <a:rPr lang="en-US" altLang="zh-CN" smtClean="0"/>
              <a:t>,D</a:t>
            </a:r>
            <a:r>
              <a:rPr lang="zh-CN" altLang="en-US" smtClean="0"/>
              <a:t>是论述域</a:t>
            </a:r>
            <a:r>
              <a:rPr lang="en-US" altLang="zh-CN" smtClean="0"/>
              <a:t>E</a:t>
            </a:r>
            <a:r>
              <a:rPr lang="zh-CN" altLang="en-US" smtClean="0"/>
              <a:t>的任何子集，于是有</a:t>
            </a:r>
            <a:r>
              <a:rPr lang="en-US" altLang="zh-CN" smtClean="0"/>
              <a:t>:</a:t>
            </a:r>
          </a:p>
          <a:p>
            <a:pPr marL="609600" indent="-609600" eaLnBrk="1" hangingPunct="1">
              <a:buFont typeface="Wingdings" pitchFamily="2" charset="2"/>
              <a:buNone/>
            </a:pPr>
            <a:r>
              <a:rPr lang="zh-CN" altLang="en-US" smtClean="0">
                <a:cs typeface="Times New Roman" pitchFamily="18" charset="0"/>
              </a:rPr>
              <a:t>幂等律  </a:t>
            </a:r>
            <a:r>
              <a:rPr lang="en-US" altLang="zh-CN" smtClean="0">
                <a:cs typeface="Times New Roman" pitchFamily="18" charset="0"/>
              </a:rPr>
              <a:t>A</a:t>
            </a:r>
            <a:r>
              <a:rPr lang="en-US" altLang="zh-CN" smtClean="0"/>
              <a:t>∪A</a:t>
            </a:r>
            <a:r>
              <a:rPr lang="en-US" altLang="zh-CN" smtClean="0">
                <a:cs typeface="Times New Roman" pitchFamily="18" charset="0"/>
              </a:rPr>
              <a:t> = </a:t>
            </a:r>
            <a:r>
              <a:rPr lang="en-US" altLang="zh-CN" smtClean="0"/>
              <a:t>A            </a:t>
            </a:r>
            <a:r>
              <a:rPr lang="en-US" altLang="zh-CN" smtClean="0">
                <a:cs typeface="Times New Roman" pitchFamily="18" charset="0"/>
              </a:rPr>
              <a:t>A</a:t>
            </a:r>
            <a:r>
              <a:rPr lang="en-US" altLang="zh-CN" smtClean="0"/>
              <a:t>∩A</a:t>
            </a:r>
            <a:r>
              <a:rPr lang="en-US" altLang="zh-CN" smtClean="0">
                <a:cs typeface="Times New Roman" pitchFamily="18" charset="0"/>
              </a:rPr>
              <a:t> = A </a:t>
            </a:r>
          </a:p>
          <a:p>
            <a:pPr marL="609600" indent="-609600" eaLnBrk="1" hangingPunct="1">
              <a:buFont typeface="Symbol" pitchFamily="18" charset="2"/>
              <a:buNone/>
            </a:pPr>
            <a:r>
              <a:rPr lang="zh-CN" altLang="en-US" smtClean="0"/>
              <a:t>结合律 </a:t>
            </a:r>
            <a:r>
              <a:rPr lang="en-US" altLang="zh-CN" smtClean="0"/>
              <a:t>(A ∪ B) ∪ C</a:t>
            </a:r>
            <a:r>
              <a:rPr lang="zh-CN" altLang="en-US" smtClean="0"/>
              <a:t>＝</a:t>
            </a:r>
            <a:r>
              <a:rPr lang="en-US" altLang="zh-CN" smtClean="0"/>
              <a:t>A ∪( B ∪ C)</a:t>
            </a:r>
          </a:p>
          <a:p>
            <a:pPr marL="609600" indent="-609600" eaLnBrk="1" hangingPunct="1">
              <a:buFont typeface="Symbol" pitchFamily="18" charset="2"/>
              <a:buNone/>
            </a:pPr>
            <a:r>
              <a:rPr lang="en-US" altLang="zh-CN" smtClean="0"/>
              <a:t>            (A ∩ B) ∩ C</a:t>
            </a:r>
            <a:r>
              <a:rPr lang="zh-CN" altLang="en-US" smtClean="0"/>
              <a:t>＝</a:t>
            </a:r>
            <a:r>
              <a:rPr lang="en-US" altLang="zh-CN" smtClean="0"/>
              <a:t>A ∩ (B ∩ C)</a:t>
            </a:r>
          </a:p>
          <a:p>
            <a:pPr marL="609600" indent="-609600" eaLnBrk="1" hangingPunct="1">
              <a:buFont typeface="Wingdings" pitchFamily="2" charset="2"/>
              <a:buNone/>
            </a:pPr>
            <a:r>
              <a:rPr lang="zh-CN" altLang="en-US" smtClean="0">
                <a:cs typeface="Times New Roman" pitchFamily="18" charset="0"/>
              </a:rPr>
              <a:t>交换律 </a:t>
            </a:r>
            <a:r>
              <a:rPr lang="en-US" altLang="zh-CN" smtClean="0"/>
              <a:t>A∪B</a:t>
            </a:r>
            <a:r>
              <a:rPr lang="zh-CN" altLang="en-US" smtClean="0"/>
              <a:t>＝</a:t>
            </a:r>
            <a:r>
              <a:rPr lang="en-US" altLang="zh-CN" smtClean="0"/>
              <a:t>B∪A</a:t>
            </a:r>
          </a:p>
          <a:p>
            <a:pPr marL="609600" indent="-609600" eaLnBrk="1" hangingPunct="1">
              <a:buFont typeface="Symbol" pitchFamily="18" charset="2"/>
              <a:buNone/>
            </a:pPr>
            <a:r>
              <a:rPr lang="en-US" altLang="zh-CN" smtClean="0"/>
              <a:t>            A∩B</a:t>
            </a:r>
            <a:r>
              <a:rPr lang="zh-CN" altLang="en-US" smtClean="0"/>
              <a:t>＝</a:t>
            </a:r>
            <a:r>
              <a:rPr lang="en-US" altLang="zh-CN" smtClean="0"/>
              <a:t>B∩A</a:t>
            </a:r>
          </a:p>
          <a:p>
            <a:pPr marL="609600" indent="-609600" eaLnBrk="1" hangingPunct="1">
              <a:buFont typeface="Symbol" pitchFamily="18" charset="2"/>
              <a:buNone/>
            </a:pPr>
            <a:r>
              <a:rPr lang="zh-CN" altLang="en-US" smtClean="0"/>
              <a:t>分配律 </a:t>
            </a:r>
            <a:r>
              <a:rPr lang="en-US" altLang="zh-CN" smtClean="0"/>
              <a:t>A∪(B∩C)= (A∪B) ∩ (A∪C)</a:t>
            </a:r>
          </a:p>
          <a:p>
            <a:pPr marL="609600" indent="-609600" eaLnBrk="1" hangingPunct="1">
              <a:buFont typeface="Wingdings" pitchFamily="2" charset="2"/>
              <a:buNone/>
            </a:pPr>
            <a:r>
              <a:rPr lang="en-US" altLang="zh-CN" smtClean="0"/>
              <a:t>            A∩(B∪C)= (A∩B) ∪ (A∩C)</a:t>
            </a:r>
            <a:r>
              <a:rPr lang="en-US" altLang="zh-CN" b="0" smtClean="0">
                <a:cs typeface="Times New Roman" pitchFamily="18" charset="0"/>
              </a:rPr>
              <a:t>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84213" y="1196975"/>
            <a:ext cx="7772400" cy="5943600"/>
          </a:xfrm>
        </p:spPr>
        <p:txBody>
          <a:bodyPr/>
          <a:lstStyle/>
          <a:p>
            <a:pPr marL="609600" indent="-609600" eaLnBrk="1" hangingPunct="1">
              <a:lnSpc>
                <a:spcPct val="90000"/>
              </a:lnSpc>
              <a:buFont typeface="Wingdings" pitchFamily="2" charset="2"/>
              <a:buNone/>
            </a:pPr>
            <a:r>
              <a:rPr lang="zh-CN" altLang="en-US" smtClean="0">
                <a:cs typeface="Times New Roman" pitchFamily="18" charset="0"/>
              </a:rPr>
              <a:t>同一律  </a:t>
            </a:r>
            <a:r>
              <a:rPr lang="en-US" altLang="zh-CN" smtClean="0">
                <a:cs typeface="Times New Roman" pitchFamily="18" charset="0"/>
              </a:rPr>
              <a:t>A</a:t>
            </a:r>
            <a:r>
              <a:rPr lang="en-US" altLang="zh-CN" smtClean="0"/>
              <a:t>∪</a:t>
            </a:r>
            <a:r>
              <a:rPr lang="en-US" altLang="zh-CN" smtClean="0">
                <a:latin typeface="宋体" pitchFamily="2" charset="-122"/>
                <a:sym typeface="Symbol" pitchFamily="18" charset="2"/>
              </a:rPr>
              <a:t></a:t>
            </a:r>
            <a:r>
              <a:rPr lang="en-US" altLang="zh-CN" smtClean="0">
                <a:cs typeface="Times New Roman" pitchFamily="18" charset="0"/>
              </a:rPr>
              <a:t> = </a:t>
            </a:r>
            <a:r>
              <a:rPr lang="en-US" altLang="zh-CN" smtClean="0"/>
              <a:t>A          </a:t>
            </a:r>
            <a:r>
              <a:rPr lang="en-US" altLang="zh-CN" smtClean="0">
                <a:cs typeface="Times New Roman" pitchFamily="18" charset="0"/>
              </a:rPr>
              <a:t>A</a:t>
            </a:r>
            <a:r>
              <a:rPr lang="en-US" altLang="zh-CN" smtClean="0"/>
              <a:t>∩</a:t>
            </a:r>
            <a:r>
              <a:rPr lang="en-US" altLang="zh-CN" smtClean="0">
                <a:sym typeface="Symbol" pitchFamily="18" charset="2"/>
              </a:rPr>
              <a:t>E</a:t>
            </a:r>
            <a:r>
              <a:rPr lang="en-US" altLang="zh-CN" smtClean="0">
                <a:cs typeface="Times New Roman" pitchFamily="18" charset="0"/>
              </a:rPr>
              <a:t>= </a:t>
            </a:r>
            <a:r>
              <a:rPr lang="en-US" altLang="zh-CN" smtClean="0">
                <a:sym typeface="Symbol" pitchFamily="18" charset="2"/>
              </a:rPr>
              <a:t>A</a:t>
            </a:r>
            <a:r>
              <a:rPr lang="en-US" altLang="zh-CN" smtClean="0">
                <a:latin typeface="宋体" pitchFamily="2" charset="-122"/>
                <a:sym typeface="Symbol" pitchFamily="18" charset="2"/>
              </a:rPr>
              <a:t> </a:t>
            </a:r>
          </a:p>
          <a:p>
            <a:pPr marL="609600" indent="-609600" eaLnBrk="1" hangingPunct="1">
              <a:lnSpc>
                <a:spcPct val="90000"/>
              </a:lnSpc>
              <a:buFont typeface="Wingdings" pitchFamily="2" charset="2"/>
              <a:buNone/>
            </a:pPr>
            <a:r>
              <a:rPr lang="zh-CN" altLang="en-US" smtClean="0">
                <a:latin typeface="宋体" pitchFamily="2" charset="-122"/>
                <a:sym typeface="Symbol" pitchFamily="18" charset="2"/>
              </a:rPr>
              <a:t>零律  </a:t>
            </a:r>
            <a:r>
              <a:rPr lang="en-US" altLang="zh-CN" smtClean="0">
                <a:cs typeface="Times New Roman" pitchFamily="18" charset="0"/>
              </a:rPr>
              <a:t>A</a:t>
            </a:r>
            <a:r>
              <a:rPr lang="en-US" altLang="zh-CN" smtClean="0"/>
              <a:t>∪</a:t>
            </a:r>
            <a:r>
              <a:rPr lang="en-US" altLang="zh-CN" smtClean="0">
                <a:sym typeface="Symbol" pitchFamily="18" charset="2"/>
              </a:rPr>
              <a:t>E</a:t>
            </a:r>
            <a:r>
              <a:rPr lang="en-US" altLang="zh-CN" smtClean="0">
                <a:cs typeface="Times New Roman" pitchFamily="18" charset="0"/>
              </a:rPr>
              <a:t> = </a:t>
            </a:r>
            <a:r>
              <a:rPr lang="en-US" altLang="zh-CN" smtClean="0"/>
              <a:t>E           </a:t>
            </a:r>
            <a:r>
              <a:rPr lang="en-US" altLang="zh-CN" smtClean="0">
                <a:cs typeface="Times New Roman" pitchFamily="18" charset="0"/>
              </a:rPr>
              <a:t>A</a:t>
            </a:r>
            <a:r>
              <a:rPr lang="en-US" altLang="zh-CN" smtClean="0"/>
              <a:t>∩</a:t>
            </a:r>
            <a:r>
              <a:rPr lang="en-US" altLang="zh-CN" smtClean="0">
                <a:latin typeface="宋体" pitchFamily="2" charset="-122"/>
                <a:sym typeface="Symbol" pitchFamily="18" charset="2"/>
              </a:rPr>
              <a:t></a:t>
            </a:r>
            <a:r>
              <a:rPr lang="en-US" altLang="zh-CN" smtClean="0">
                <a:cs typeface="Times New Roman" pitchFamily="18" charset="0"/>
              </a:rPr>
              <a:t>=</a:t>
            </a:r>
            <a:r>
              <a:rPr lang="en-US" altLang="zh-CN" smtClean="0">
                <a:latin typeface="宋体" pitchFamily="2" charset="-122"/>
                <a:sym typeface="Symbol" pitchFamily="18" charset="2"/>
              </a:rPr>
              <a:t> </a:t>
            </a:r>
          </a:p>
          <a:p>
            <a:pPr marL="609600" indent="-609600" eaLnBrk="1" hangingPunct="1">
              <a:lnSpc>
                <a:spcPct val="90000"/>
              </a:lnSpc>
              <a:buFont typeface="Wingdings" pitchFamily="2" charset="2"/>
              <a:buNone/>
            </a:pPr>
            <a:r>
              <a:rPr lang="zh-CN" altLang="en-US" smtClean="0">
                <a:latin typeface="宋体" pitchFamily="2" charset="-122"/>
                <a:sym typeface="Symbol" pitchFamily="18" charset="2"/>
              </a:rPr>
              <a:t>排中律 </a:t>
            </a:r>
            <a:r>
              <a:rPr lang="en-US" altLang="zh-CN" smtClean="0"/>
              <a:t>A∪</a:t>
            </a:r>
            <a:r>
              <a:rPr lang="zh-CN" altLang="en-US" smtClean="0"/>
              <a:t>～</a:t>
            </a:r>
            <a:r>
              <a:rPr lang="en-US" altLang="zh-CN" smtClean="0"/>
              <a:t>A</a:t>
            </a:r>
            <a:r>
              <a:rPr lang="zh-CN" altLang="en-US" smtClean="0"/>
              <a:t>＝</a:t>
            </a:r>
            <a:r>
              <a:rPr lang="en-US" altLang="zh-CN" smtClean="0"/>
              <a:t>E</a:t>
            </a:r>
          </a:p>
          <a:p>
            <a:pPr marL="609600" indent="-609600" eaLnBrk="1" hangingPunct="1">
              <a:lnSpc>
                <a:spcPct val="90000"/>
              </a:lnSpc>
              <a:buFont typeface="Wingdings" pitchFamily="2" charset="2"/>
              <a:buNone/>
            </a:pPr>
            <a:r>
              <a:rPr lang="zh-CN" altLang="en-US" smtClean="0"/>
              <a:t>矛盾律   </a:t>
            </a:r>
            <a:r>
              <a:rPr lang="en-US" altLang="zh-CN" smtClean="0"/>
              <a:t>A∩</a:t>
            </a:r>
            <a:r>
              <a:rPr lang="zh-CN" altLang="en-US" smtClean="0"/>
              <a:t>～</a:t>
            </a:r>
            <a:r>
              <a:rPr lang="en-US" altLang="zh-CN" smtClean="0"/>
              <a:t>A</a:t>
            </a:r>
            <a:r>
              <a:rPr lang="zh-CN" altLang="en-US" smtClean="0"/>
              <a:t>＝</a:t>
            </a:r>
            <a:r>
              <a:rPr lang="en-US" altLang="zh-CN" smtClean="0">
                <a:latin typeface="Arial" charset="0"/>
                <a:cs typeface="Times New Roman" pitchFamily="18" charset="0"/>
              </a:rPr>
              <a:t>Ø</a:t>
            </a:r>
            <a:endParaRPr lang="en-US" altLang="zh-CN" smtClean="0">
              <a:cs typeface="Times New Roman" pitchFamily="18" charset="0"/>
            </a:endParaRPr>
          </a:p>
          <a:p>
            <a:pPr marL="609600" indent="-609600" eaLnBrk="1" hangingPunct="1">
              <a:lnSpc>
                <a:spcPct val="90000"/>
              </a:lnSpc>
              <a:buFont typeface="Wingdings" pitchFamily="2" charset="2"/>
              <a:buNone/>
            </a:pPr>
            <a:r>
              <a:rPr lang="zh-CN" altLang="en-US" smtClean="0"/>
              <a:t>吸收律 </a:t>
            </a:r>
            <a:r>
              <a:rPr lang="en-US" altLang="zh-CN" smtClean="0"/>
              <a:t>A∪(A∩B)= A     A∩(A∪B)= A</a:t>
            </a:r>
          </a:p>
          <a:p>
            <a:pPr marL="609600" indent="-609600" eaLnBrk="1" hangingPunct="1">
              <a:lnSpc>
                <a:spcPct val="90000"/>
              </a:lnSpc>
              <a:buFont typeface="Wingdings" pitchFamily="2" charset="2"/>
              <a:buNone/>
            </a:pPr>
            <a:r>
              <a:rPr lang="zh-CN" altLang="en-US" smtClean="0"/>
              <a:t>德摩根定律 </a:t>
            </a:r>
            <a:r>
              <a:rPr lang="en-US" altLang="zh-CN" smtClean="0"/>
              <a:t>A- (B∪C)=(A-B) ∩ (A-C)</a:t>
            </a:r>
          </a:p>
          <a:p>
            <a:pPr marL="609600" indent="-609600" eaLnBrk="1" hangingPunct="1">
              <a:lnSpc>
                <a:spcPct val="90000"/>
              </a:lnSpc>
              <a:buFont typeface="Wingdings" pitchFamily="2" charset="2"/>
              <a:buNone/>
            </a:pPr>
            <a:r>
              <a:rPr lang="en-US" altLang="zh-CN" smtClean="0"/>
              <a:t>                     A- (B∩C)=(A-B) ∪(A-C)</a:t>
            </a:r>
          </a:p>
          <a:p>
            <a:pPr marL="609600" indent="-609600" eaLnBrk="1" hangingPunct="1">
              <a:lnSpc>
                <a:spcPct val="90000"/>
              </a:lnSpc>
              <a:buFont typeface="Wingdings" pitchFamily="2" charset="2"/>
              <a:buNone/>
            </a:pPr>
            <a:r>
              <a:rPr lang="en-US" altLang="zh-CN" smtClean="0"/>
              <a:t>                     ~ (B∪C)=~ B∩~C</a:t>
            </a:r>
          </a:p>
          <a:p>
            <a:pPr marL="609600" indent="-609600" eaLnBrk="1" hangingPunct="1">
              <a:lnSpc>
                <a:spcPct val="90000"/>
              </a:lnSpc>
              <a:buFont typeface="Wingdings" pitchFamily="2" charset="2"/>
              <a:buNone/>
            </a:pPr>
            <a:r>
              <a:rPr lang="en-US" altLang="zh-CN" smtClean="0"/>
              <a:t>                     ~ (B∩C)=~B∪~C</a:t>
            </a:r>
          </a:p>
          <a:p>
            <a:pPr marL="609600" indent="-609600" eaLnBrk="1" hangingPunct="1">
              <a:lnSpc>
                <a:spcPct val="90000"/>
              </a:lnSpc>
              <a:buFont typeface="Wingdings" pitchFamily="2" charset="2"/>
              <a:buNone/>
            </a:pPr>
            <a:r>
              <a:rPr lang="en-US" altLang="zh-CN" smtClean="0"/>
              <a:t>                    </a:t>
            </a:r>
            <a:r>
              <a:rPr lang="zh-CN" altLang="en-US" smtClean="0"/>
              <a:t>～</a:t>
            </a:r>
            <a:r>
              <a:rPr lang="en-US" altLang="zh-CN" smtClean="0"/>
              <a:t>E</a:t>
            </a:r>
            <a:r>
              <a:rPr lang="zh-CN" altLang="en-US" smtClean="0"/>
              <a:t>＝</a:t>
            </a:r>
            <a:r>
              <a:rPr lang="en-US" altLang="zh-CN" smtClean="0">
                <a:latin typeface="Arial" charset="0"/>
                <a:cs typeface="Times New Roman" pitchFamily="18" charset="0"/>
              </a:rPr>
              <a:t>Ø</a:t>
            </a:r>
            <a:r>
              <a:rPr lang="en-US" altLang="zh-CN" smtClean="0">
                <a:cs typeface="Times New Roman" pitchFamily="18" charset="0"/>
              </a:rPr>
              <a:t>      </a:t>
            </a:r>
            <a:r>
              <a:rPr lang="zh-CN" altLang="en-US" smtClean="0"/>
              <a:t>～ </a:t>
            </a:r>
            <a:r>
              <a:rPr lang="en-US" altLang="zh-CN" smtClean="0">
                <a:latin typeface="Arial" charset="0"/>
                <a:cs typeface="Times New Roman" pitchFamily="18" charset="0"/>
              </a:rPr>
              <a:t>Ø</a:t>
            </a:r>
            <a:r>
              <a:rPr lang="en-US" altLang="zh-CN" smtClean="0"/>
              <a:t> </a:t>
            </a:r>
            <a:r>
              <a:rPr lang="zh-CN" altLang="en-US" smtClean="0"/>
              <a:t>＝</a:t>
            </a:r>
            <a:r>
              <a:rPr lang="en-US" altLang="zh-CN" smtClean="0"/>
              <a:t>E</a:t>
            </a:r>
          </a:p>
          <a:p>
            <a:pPr marL="609600" indent="-609600" eaLnBrk="1" hangingPunct="1">
              <a:lnSpc>
                <a:spcPct val="90000"/>
              </a:lnSpc>
              <a:buFont typeface="Wingdings" pitchFamily="2" charset="2"/>
              <a:buNone/>
            </a:pPr>
            <a:r>
              <a:rPr lang="zh-CN" altLang="en-US" smtClean="0"/>
              <a:t>双重否定律  </a:t>
            </a:r>
            <a:r>
              <a:rPr lang="en-US" altLang="zh-CN" smtClean="0"/>
              <a:t>~(~A)=A</a:t>
            </a:r>
            <a:endParaRPr lang="en-US" altLang="zh-CN" smtClean="0">
              <a:cs typeface="Times New Roman" pitchFamily="18" charset="0"/>
            </a:endParaRPr>
          </a:p>
        </p:txBody>
      </p:sp>
      <p:sp>
        <p:nvSpPr>
          <p:cNvPr id="47107" name="Rectangle 5"/>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5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5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5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755650" y="1341438"/>
            <a:ext cx="7772400" cy="5791200"/>
          </a:xfrm>
        </p:spPr>
        <p:txBody>
          <a:bodyPr/>
          <a:lstStyle/>
          <a:p>
            <a:pPr eaLnBrk="1" hangingPunct="1"/>
            <a:r>
              <a:rPr lang="en-US" altLang="zh-CN" smtClean="0"/>
              <a:t>A ∩B </a:t>
            </a:r>
            <a:r>
              <a:rPr lang="en-US" altLang="zh-CN" sz="3200" smtClean="0">
                <a:latin typeface="宋体" pitchFamily="2" charset="-122"/>
                <a:sym typeface="Symbol" pitchFamily="18" charset="2"/>
              </a:rPr>
              <a:t></a:t>
            </a:r>
            <a:r>
              <a:rPr lang="en-US" altLang="zh-CN" smtClean="0"/>
              <a:t>A   </a:t>
            </a:r>
            <a:r>
              <a:rPr lang="en-US" altLang="zh-CN" smtClean="0">
                <a:cs typeface="Times New Roman" pitchFamily="18" charset="0"/>
              </a:rPr>
              <a:t> </a:t>
            </a:r>
            <a:r>
              <a:rPr lang="en-US" altLang="zh-CN" smtClean="0"/>
              <a:t>A ∩B </a:t>
            </a:r>
            <a:r>
              <a:rPr lang="en-US" altLang="zh-CN" smtClean="0">
                <a:sym typeface="Symbol" pitchFamily="18" charset="2"/>
              </a:rPr>
              <a:t></a:t>
            </a:r>
            <a:r>
              <a:rPr lang="en-US" altLang="zh-CN" smtClean="0"/>
              <a:t> B</a:t>
            </a:r>
            <a:r>
              <a:rPr lang="en-US" altLang="zh-CN" smtClean="0">
                <a:cs typeface="Times New Roman" pitchFamily="18" charset="0"/>
              </a:rPr>
              <a:t> </a:t>
            </a:r>
          </a:p>
          <a:p>
            <a:pPr eaLnBrk="1" hangingPunct="1"/>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A</a:t>
            </a:r>
            <a:r>
              <a:rPr lang="en-US" altLang="zh-CN" smtClean="0"/>
              <a:t>∪</a:t>
            </a:r>
            <a:r>
              <a:rPr lang="en-US" altLang="zh-CN" smtClean="0">
                <a:cs typeface="Times New Roman" pitchFamily="18" charset="0"/>
              </a:rPr>
              <a:t>B    B </a:t>
            </a:r>
            <a:r>
              <a:rPr lang="en-US" altLang="zh-CN" smtClean="0">
                <a:sym typeface="Symbol" pitchFamily="18" charset="2"/>
              </a:rPr>
              <a:t></a:t>
            </a:r>
            <a:r>
              <a:rPr lang="en-US" altLang="zh-CN" smtClean="0">
                <a:cs typeface="Times New Roman" pitchFamily="18" charset="0"/>
              </a:rPr>
              <a:t> A</a:t>
            </a:r>
            <a:r>
              <a:rPr lang="en-US" altLang="zh-CN" smtClean="0"/>
              <a:t>∪</a:t>
            </a:r>
            <a:r>
              <a:rPr lang="en-US" altLang="zh-CN" smtClean="0">
                <a:cs typeface="Times New Roman" pitchFamily="18" charset="0"/>
              </a:rPr>
              <a:t>B </a:t>
            </a:r>
          </a:p>
          <a:p>
            <a:pPr eaLnBrk="1" hangingPunct="1"/>
            <a:r>
              <a:rPr lang="en-US" altLang="zh-CN" smtClean="0">
                <a:cs typeface="Times New Roman" pitchFamily="18" charset="0"/>
              </a:rPr>
              <a:t>A-B </a:t>
            </a:r>
            <a:r>
              <a:rPr lang="en-US" altLang="zh-CN" smtClean="0">
                <a:sym typeface="Symbol" pitchFamily="18" charset="2"/>
              </a:rPr>
              <a:t>A       A-B=A</a:t>
            </a:r>
            <a:r>
              <a:rPr lang="en-US" altLang="zh-CN" smtClean="0"/>
              <a:t>∩~B</a:t>
            </a:r>
          </a:p>
          <a:p>
            <a:pPr eaLnBrk="1" hangingPunct="1"/>
            <a:r>
              <a:rPr lang="en-US" altLang="zh-CN" smtClean="0">
                <a:cs typeface="Times New Roman" pitchFamily="18" charset="0"/>
              </a:rPr>
              <a:t>A</a:t>
            </a:r>
            <a:r>
              <a:rPr lang="en-US" altLang="zh-CN" smtClean="0"/>
              <a:t>∪</a:t>
            </a:r>
            <a:r>
              <a:rPr lang="en-US" altLang="zh-CN" smtClean="0">
                <a:cs typeface="Times New Roman" pitchFamily="18" charset="0"/>
              </a:rPr>
              <a:t>B=B</a:t>
            </a:r>
            <a:r>
              <a:rPr lang="en-US" altLang="zh-CN" smtClean="0">
                <a:sym typeface="Symbol" pitchFamily="18" charset="2"/>
              </a:rPr>
              <a:t> </a:t>
            </a:r>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B </a:t>
            </a:r>
            <a:r>
              <a:rPr lang="en-US" altLang="zh-CN" smtClean="0">
                <a:sym typeface="Symbol" pitchFamily="18" charset="2"/>
              </a:rPr>
              <a:t></a:t>
            </a:r>
            <a:r>
              <a:rPr lang="en-US" altLang="zh-CN" smtClean="0">
                <a:cs typeface="Times New Roman" pitchFamily="18" charset="0"/>
              </a:rPr>
              <a:t> </a:t>
            </a:r>
            <a:r>
              <a:rPr lang="en-US" altLang="zh-CN" smtClean="0"/>
              <a:t>A ∩B =A </a:t>
            </a:r>
            <a:r>
              <a:rPr lang="en-US" altLang="zh-CN" smtClean="0">
                <a:sym typeface="Symbol" pitchFamily="18" charset="2"/>
              </a:rPr>
              <a:t></a:t>
            </a:r>
            <a:r>
              <a:rPr lang="en-US" altLang="zh-CN" smtClean="0"/>
              <a:t> A-B= </a:t>
            </a:r>
            <a:r>
              <a:rPr lang="en-US" altLang="zh-CN" smtClean="0">
                <a:sym typeface="Symbol" pitchFamily="18" charset="2"/>
              </a:rPr>
              <a:t></a:t>
            </a:r>
          </a:p>
          <a:p>
            <a:pPr eaLnBrk="1" hangingPunct="1"/>
            <a:r>
              <a:rPr lang="en-US" altLang="zh-CN" smtClean="0"/>
              <a:t>A</a:t>
            </a:r>
            <a:r>
              <a:rPr lang="en-US" altLang="zh-CN" smtClean="0">
                <a:sym typeface="Symbol" pitchFamily="18" charset="2"/>
              </a:rPr>
              <a:t></a:t>
            </a:r>
            <a:r>
              <a:rPr lang="en-US" altLang="zh-CN" smtClean="0"/>
              <a:t>B = B</a:t>
            </a:r>
            <a:r>
              <a:rPr lang="en-US" altLang="zh-CN" smtClean="0">
                <a:sym typeface="Symbol" pitchFamily="18" charset="2"/>
              </a:rPr>
              <a:t></a:t>
            </a:r>
            <a:r>
              <a:rPr lang="en-US" altLang="zh-CN" smtClean="0"/>
              <a:t>A</a:t>
            </a:r>
          </a:p>
          <a:p>
            <a:pPr eaLnBrk="1" hangingPunct="1"/>
            <a:r>
              <a:rPr lang="en-US" altLang="zh-CN" smtClean="0"/>
              <a:t>(A</a:t>
            </a:r>
            <a:r>
              <a:rPr lang="en-US" altLang="zh-CN" smtClean="0">
                <a:sym typeface="Symbol" pitchFamily="18" charset="2"/>
              </a:rPr>
              <a:t></a:t>
            </a:r>
            <a:r>
              <a:rPr lang="en-US" altLang="zh-CN" smtClean="0"/>
              <a:t>B)</a:t>
            </a:r>
            <a:r>
              <a:rPr lang="en-US" altLang="zh-CN" smtClean="0">
                <a:sym typeface="Symbol" pitchFamily="18" charset="2"/>
              </a:rPr>
              <a:t>C=</a:t>
            </a:r>
            <a:r>
              <a:rPr lang="en-US" altLang="zh-CN" smtClean="0"/>
              <a:t>A</a:t>
            </a:r>
            <a:r>
              <a:rPr lang="en-US" altLang="zh-CN" smtClean="0">
                <a:sym typeface="Symbol" pitchFamily="18" charset="2"/>
              </a:rPr>
              <a:t>(</a:t>
            </a:r>
            <a:r>
              <a:rPr lang="en-US" altLang="zh-CN" smtClean="0"/>
              <a:t>B</a:t>
            </a:r>
            <a:r>
              <a:rPr lang="en-US" altLang="zh-CN" smtClean="0">
                <a:sym typeface="Symbol" pitchFamily="18" charset="2"/>
              </a:rPr>
              <a:t></a:t>
            </a:r>
            <a:r>
              <a:rPr lang="en-US" altLang="zh-CN" smtClean="0"/>
              <a:t>C)</a:t>
            </a:r>
          </a:p>
          <a:p>
            <a:pPr eaLnBrk="1" hangingPunct="1"/>
            <a:r>
              <a:rPr lang="en-US" altLang="zh-CN" smtClean="0"/>
              <a:t>A</a:t>
            </a:r>
            <a:r>
              <a:rPr lang="en-US" altLang="zh-CN" smtClean="0">
                <a:sym typeface="Symbol" pitchFamily="18" charset="2"/>
              </a:rPr>
              <a:t>=A     </a:t>
            </a:r>
            <a:r>
              <a:rPr lang="en-US" altLang="zh-CN" smtClean="0"/>
              <a:t>A</a:t>
            </a:r>
            <a:r>
              <a:rPr lang="en-US" altLang="zh-CN" smtClean="0">
                <a:sym typeface="Symbol" pitchFamily="18" charset="2"/>
              </a:rPr>
              <a:t>A=</a:t>
            </a:r>
          </a:p>
          <a:p>
            <a:pPr eaLnBrk="1" hangingPunct="1"/>
            <a:r>
              <a:rPr lang="en-US" altLang="zh-CN" smtClean="0"/>
              <a:t>A</a:t>
            </a:r>
            <a:r>
              <a:rPr lang="en-US" altLang="zh-CN" smtClean="0">
                <a:sym typeface="Symbol" pitchFamily="18" charset="2"/>
              </a:rPr>
              <a:t>B=</a:t>
            </a:r>
            <a:r>
              <a:rPr lang="en-US" altLang="zh-CN" smtClean="0"/>
              <a:t>A</a:t>
            </a:r>
            <a:r>
              <a:rPr lang="en-US" altLang="zh-CN" smtClean="0">
                <a:sym typeface="Symbol" pitchFamily="18" charset="2"/>
              </a:rPr>
              <a:t>CB=C</a:t>
            </a:r>
          </a:p>
        </p:txBody>
      </p:sp>
      <p:sp>
        <p:nvSpPr>
          <p:cNvPr id="48131" name="Rectangle 5"/>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827088" y="1341438"/>
            <a:ext cx="7772400" cy="5867400"/>
          </a:xfrm>
        </p:spPr>
        <p:txBody>
          <a:bodyPr/>
          <a:lstStyle/>
          <a:p>
            <a:pPr eaLnBrk="1" hangingPunct="1">
              <a:buFont typeface="Wingdings" pitchFamily="2" charset="2"/>
              <a:buNone/>
            </a:pPr>
            <a:r>
              <a:rPr lang="zh-CN" altLang="en-US" smtClean="0">
                <a:cs typeface="Times New Roman" pitchFamily="18" charset="0"/>
              </a:rPr>
              <a:t>例： 证明</a:t>
            </a:r>
            <a:r>
              <a:rPr lang="en-US" altLang="zh-CN" smtClean="0">
                <a:cs typeface="Times New Roman" pitchFamily="18" charset="0"/>
              </a:rPr>
              <a:t>A</a:t>
            </a:r>
            <a:r>
              <a:rPr lang="zh-CN" altLang="en-US" smtClean="0">
                <a:cs typeface="Times New Roman" pitchFamily="18" charset="0"/>
              </a:rPr>
              <a:t>－</a:t>
            </a:r>
            <a:r>
              <a:rPr lang="en-US" altLang="zh-CN" smtClean="0">
                <a:cs typeface="Times New Roman" pitchFamily="18" charset="0"/>
              </a:rPr>
              <a:t>B</a:t>
            </a:r>
            <a:r>
              <a:rPr lang="zh-CN" altLang="en-US" smtClean="0">
                <a:cs typeface="Times New Roman" pitchFamily="18" charset="0"/>
              </a:rPr>
              <a:t>＝</a:t>
            </a:r>
            <a:r>
              <a:rPr lang="en-US" altLang="zh-CN" smtClean="0">
                <a:cs typeface="Times New Roman" pitchFamily="18" charset="0"/>
              </a:rPr>
              <a:t>A </a:t>
            </a:r>
            <a:r>
              <a:rPr lang="en-US" altLang="zh-CN" smtClean="0">
                <a:latin typeface="宋体" pitchFamily="2" charset="-122"/>
                <a:sym typeface="Symbol" pitchFamily="18" charset="2"/>
              </a:rPr>
              <a:t></a:t>
            </a:r>
            <a:r>
              <a:rPr lang="en-US" altLang="zh-CN" smtClean="0">
                <a:cs typeface="Times New Roman" pitchFamily="18" charset="0"/>
              </a:rPr>
              <a:t> </a:t>
            </a:r>
            <a:r>
              <a:rPr lang="zh-CN" altLang="en-US" smtClean="0">
                <a:cs typeface="Times New Roman" pitchFamily="18" charset="0"/>
              </a:rPr>
              <a:t>～</a:t>
            </a:r>
            <a:r>
              <a:rPr lang="en-US" altLang="zh-CN" smtClean="0">
                <a:cs typeface="Times New Roman" pitchFamily="18" charset="0"/>
              </a:rPr>
              <a:t>B</a:t>
            </a:r>
          </a:p>
          <a:p>
            <a:pPr eaLnBrk="1" hangingPunct="1">
              <a:buFont typeface="Wingdings" pitchFamily="2" charset="2"/>
              <a:buNone/>
            </a:pPr>
            <a:r>
              <a:rPr lang="zh-CN" altLang="en-US" smtClean="0">
                <a:solidFill>
                  <a:srgbClr val="FF0000"/>
                </a:solidFill>
                <a:cs typeface="Times New Roman" pitchFamily="18" charset="0"/>
              </a:rPr>
              <a:t>证：</a:t>
            </a:r>
            <a:r>
              <a:rPr lang="zh-CN" altLang="en-US" smtClean="0"/>
              <a:t>对任意的</a:t>
            </a:r>
            <a:r>
              <a:rPr lang="en-US" altLang="zh-CN" smtClean="0"/>
              <a:t>x</a:t>
            </a:r>
            <a:r>
              <a:rPr lang="zh-CN" altLang="en-US" smtClean="0"/>
              <a:t>，</a:t>
            </a:r>
          </a:p>
          <a:p>
            <a:pPr eaLnBrk="1" hangingPunct="1">
              <a:buFont typeface="Wingdings" pitchFamily="2" charset="2"/>
              <a:buNone/>
            </a:pPr>
            <a:r>
              <a:rPr lang="en-US" altLang="zh-CN" smtClean="0"/>
              <a:t>x∈</a:t>
            </a:r>
            <a:r>
              <a:rPr lang="en-US" altLang="zh-CN" smtClean="0">
                <a:cs typeface="Times New Roman" pitchFamily="18" charset="0"/>
              </a:rPr>
              <a:t>(A</a:t>
            </a:r>
            <a:r>
              <a:rPr lang="zh-CN" altLang="en-US" smtClean="0">
                <a:cs typeface="Times New Roman" pitchFamily="18" charset="0"/>
              </a:rPr>
              <a:t>－</a:t>
            </a:r>
            <a:r>
              <a:rPr lang="en-US" altLang="zh-CN" smtClean="0">
                <a:cs typeface="Times New Roman" pitchFamily="18" charset="0"/>
              </a:rPr>
              <a:t>B) </a:t>
            </a:r>
            <a:r>
              <a:rPr lang="en-US" altLang="zh-CN" smtClean="0">
                <a:sym typeface="Symbol" pitchFamily="18" charset="2"/>
              </a:rPr>
              <a:t></a:t>
            </a:r>
            <a:r>
              <a:rPr lang="en-US" altLang="zh-CN" smtClean="0"/>
              <a:t> x∈</a:t>
            </a:r>
            <a:r>
              <a:rPr lang="en-US" altLang="zh-CN" smtClean="0">
                <a:cs typeface="Times New Roman" pitchFamily="18" charset="0"/>
              </a:rPr>
              <a:t>A</a:t>
            </a:r>
            <a:r>
              <a:rPr lang="en-US" altLang="zh-CN" smtClean="0"/>
              <a:t> ∧ x </a:t>
            </a:r>
            <a:r>
              <a:rPr lang="en-US" altLang="zh-CN" smtClean="0">
                <a:latin typeface="宋体" pitchFamily="2" charset="-122"/>
                <a:sym typeface="Symbol" pitchFamily="18" charset="2"/>
              </a:rPr>
              <a:t></a:t>
            </a:r>
            <a:r>
              <a:rPr lang="en-US" altLang="zh-CN" smtClean="0"/>
              <a:t>B</a:t>
            </a:r>
          </a:p>
          <a:p>
            <a:pPr eaLnBrk="1" hangingPunct="1">
              <a:buFont typeface="Wingdings" pitchFamily="2" charset="2"/>
              <a:buNone/>
            </a:pPr>
            <a:r>
              <a:rPr lang="en-US" altLang="zh-CN" smtClean="0">
                <a:sym typeface="Symbol" pitchFamily="18" charset="2"/>
              </a:rPr>
              <a:t></a:t>
            </a:r>
            <a:r>
              <a:rPr lang="en-US" altLang="zh-CN" smtClean="0"/>
              <a:t> x∈</a:t>
            </a:r>
            <a:r>
              <a:rPr lang="en-US" altLang="zh-CN" smtClean="0">
                <a:cs typeface="Times New Roman" pitchFamily="18" charset="0"/>
              </a:rPr>
              <a:t>A</a:t>
            </a:r>
            <a:r>
              <a:rPr lang="en-US" altLang="zh-CN" smtClean="0"/>
              <a:t> ∧ x ∈</a:t>
            </a:r>
            <a:r>
              <a:rPr lang="zh-CN" altLang="en-US" smtClean="0"/>
              <a:t>～</a:t>
            </a:r>
            <a:r>
              <a:rPr lang="en-US" altLang="zh-CN" smtClean="0"/>
              <a:t>B</a:t>
            </a:r>
          </a:p>
          <a:p>
            <a:pPr eaLnBrk="1" hangingPunct="1">
              <a:buFont typeface="Wingdings" pitchFamily="2" charset="2"/>
              <a:buNone/>
            </a:pPr>
            <a:r>
              <a:rPr lang="en-US" altLang="zh-CN" smtClean="0">
                <a:sym typeface="Symbol" pitchFamily="18" charset="2"/>
              </a:rPr>
              <a:t></a:t>
            </a:r>
            <a:r>
              <a:rPr lang="en-US" altLang="zh-CN" smtClean="0"/>
              <a:t> x∈ </a:t>
            </a:r>
            <a:r>
              <a:rPr lang="en-US" altLang="zh-CN" smtClean="0">
                <a:cs typeface="Times New Roman" pitchFamily="18" charset="0"/>
              </a:rPr>
              <a:t>A </a:t>
            </a:r>
            <a:r>
              <a:rPr lang="en-US" altLang="zh-CN" smtClean="0">
                <a:latin typeface="宋体" pitchFamily="2" charset="-122"/>
                <a:sym typeface="Symbol" pitchFamily="18" charset="2"/>
              </a:rPr>
              <a:t></a:t>
            </a:r>
            <a:r>
              <a:rPr lang="en-US" altLang="zh-CN" smtClean="0">
                <a:cs typeface="Times New Roman" pitchFamily="18" charset="0"/>
              </a:rPr>
              <a:t> </a:t>
            </a:r>
            <a:r>
              <a:rPr lang="zh-CN" altLang="en-US" smtClean="0">
                <a:cs typeface="Times New Roman" pitchFamily="18" charset="0"/>
              </a:rPr>
              <a:t>～</a:t>
            </a:r>
            <a:r>
              <a:rPr lang="en-US" altLang="zh-CN" smtClean="0">
                <a:cs typeface="Times New Roman" pitchFamily="18" charset="0"/>
              </a:rPr>
              <a:t>B</a:t>
            </a:r>
            <a:endParaRPr lang="en-US" altLang="zh-CN" smtClean="0"/>
          </a:p>
          <a:p>
            <a:pPr eaLnBrk="1" hangingPunct="1">
              <a:buFont typeface="Wingdings" pitchFamily="2" charset="2"/>
              <a:buNone/>
            </a:pPr>
            <a:r>
              <a:rPr lang="en-US" altLang="zh-CN" smtClean="0"/>
              <a:t>   </a:t>
            </a:r>
            <a:r>
              <a:rPr lang="zh-CN" altLang="en-US" smtClean="0"/>
              <a:t>所以</a:t>
            </a:r>
            <a:r>
              <a:rPr lang="en-US" altLang="zh-CN" smtClean="0">
                <a:cs typeface="Times New Roman" pitchFamily="18" charset="0"/>
              </a:rPr>
              <a:t>A</a:t>
            </a:r>
            <a:r>
              <a:rPr lang="zh-CN" altLang="en-US" smtClean="0">
                <a:cs typeface="Times New Roman" pitchFamily="18" charset="0"/>
              </a:rPr>
              <a:t>－</a:t>
            </a:r>
            <a:r>
              <a:rPr lang="en-US" altLang="zh-CN" smtClean="0">
                <a:cs typeface="Times New Roman" pitchFamily="18" charset="0"/>
              </a:rPr>
              <a:t>B</a:t>
            </a:r>
            <a:r>
              <a:rPr lang="zh-CN" altLang="en-US" smtClean="0">
                <a:cs typeface="Times New Roman" pitchFamily="18" charset="0"/>
              </a:rPr>
              <a:t>＝</a:t>
            </a:r>
            <a:r>
              <a:rPr lang="en-US" altLang="zh-CN" smtClean="0">
                <a:cs typeface="Times New Roman" pitchFamily="18" charset="0"/>
              </a:rPr>
              <a:t>A </a:t>
            </a:r>
            <a:r>
              <a:rPr lang="en-US" altLang="zh-CN" smtClean="0">
                <a:latin typeface="宋体" pitchFamily="2" charset="-122"/>
                <a:sym typeface="Symbol" pitchFamily="18" charset="2"/>
              </a:rPr>
              <a:t></a:t>
            </a:r>
            <a:r>
              <a:rPr lang="en-US" altLang="zh-CN" smtClean="0">
                <a:cs typeface="Times New Roman" pitchFamily="18" charset="0"/>
              </a:rPr>
              <a:t> </a:t>
            </a:r>
            <a:r>
              <a:rPr lang="zh-CN" altLang="en-US" smtClean="0">
                <a:cs typeface="Times New Roman" pitchFamily="18" charset="0"/>
              </a:rPr>
              <a:t>～</a:t>
            </a:r>
            <a:r>
              <a:rPr lang="en-US" altLang="zh-CN" smtClean="0">
                <a:cs typeface="Times New Roman" pitchFamily="18" charset="0"/>
              </a:rPr>
              <a:t>B</a:t>
            </a:r>
          </a:p>
        </p:txBody>
      </p:sp>
      <p:sp>
        <p:nvSpPr>
          <p:cNvPr id="49155" name="Rectangle 5"/>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barn(inHorizontal)">
                                      <p:cBhvr>
                                        <p:cTn id="7" dur="500"/>
                                        <p:tgtEl>
                                          <p:spTgt spid="268291">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68291">
                                            <p:txEl>
                                              <p:pRg st="2" end="2"/>
                                            </p:txEl>
                                          </p:spTgt>
                                        </p:tgtEl>
                                        <p:attrNameLst>
                                          <p:attrName>style.visibility</p:attrName>
                                        </p:attrNameLst>
                                      </p:cBhvr>
                                      <p:to>
                                        <p:strVal val="visible"/>
                                      </p:to>
                                    </p:set>
                                    <p:animEffect transition="in" filter="barn(inHorizontal)">
                                      <p:cBhvr>
                                        <p:cTn id="10" dur="500"/>
                                        <p:tgtEl>
                                          <p:spTgt spid="268291">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68291">
                                            <p:txEl>
                                              <p:pRg st="3" end="3"/>
                                            </p:txEl>
                                          </p:spTgt>
                                        </p:tgtEl>
                                        <p:attrNameLst>
                                          <p:attrName>style.visibility</p:attrName>
                                        </p:attrNameLst>
                                      </p:cBhvr>
                                      <p:to>
                                        <p:strVal val="visible"/>
                                      </p:to>
                                    </p:set>
                                    <p:animEffect transition="in" filter="barn(inHorizontal)">
                                      <p:cBhvr>
                                        <p:cTn id="13" dur="500"/>
                                        <p:tgtEl>
                                          <p:spTgt spid="268291">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68291">
                                            <p:txEl>
                                              <p:pRg st="4" end="4"/>
                                            </p:txEl>
                                          </p:spTgt>
                                        </p:tgtEl>
                                        <p:attrNameLst>
                                          <p:attrName>style.visibility</p:attrName>
                                        </p:attrNameLst>
                                      </p:cBhvr>
                                      <p:to>
                                        <p:strVal val="visible"/>
                                      </p:to>
                                    </p:set>
                                    <p:animEffect transition="in" filter="barn(inHorizontal)">
                                      <p:cBhvr>
                                        <p:cTn id="16" dur="500"/>
                                        <p:tgtEl>
                                          <p:spTgt spid="268291">
                                            <p:txEl>
                                              <p:pRg st="4" end="4"/>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68291">
                                            <p:txEl>
                                              <p:pRg st="5" end="5"/>
                                            </p:txEl>
                                          </p:spTgt>
                                        </p:tgtEl>
                                        <p:attrNameLst>
                                          <p:attrName>style.visibility</p:attrName>
                                        </p:attrNameLst>
                                      </p:cBhvr>
                                      <p:to>
                                        <p:strVal val="visible"/>
                                      </p:to>
                                    </p:set>
                                    <p:animEffect transition="in" filter="barn(inHorizontal)">
                                      <p:cBhvr>
                                        <p:cTn id="19" dur="500"/>
                                        <p:tgtEl>
                                          <p:spTgt spid="268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11188" y="1196975"/>
            <a:ext cx="7772400" cy="5867400"/>
          </a:xfrm>
        </p:spPr>
        <p:txBody>
          <a:bodyPr/>
          <a:lstStyle/>
          <a:p>
            <a:pPr eaLnBrk="1" hangingPunct="1">
              <a:buFont typeface="Wingdings" pitchFamily="2" charset="2"/>
              <a:buNone/>
            </a:pPr>
            <a:r>
              <a:rPr lang="zh-CN" altLang="en-US" smtClean="0">
                <a:solidFill>
                  <a:schemeClr val="accent2"/>
                </a:solidFill>
                <a:cs typeface="Times New Roman" pitchFamily="18" charset="0"/>
              </a:rPr>
              <a:t>例</a:t>
            </a:r>
            <a:r>
              <a:rPr lang="zh-CN" altLang="en-US" smtClean="0">
                <a:cs typeface="Times New Roman" pitchFamily="18" charset="0"/>
              </a:rPr>
              <a:t>： </a:t>
            </a:r>
            <a:r>
              <a:rPr lang="zh-CN" altLang="en-US" smtClean="0"/>
              <a:t>如果</a:t>
            </a:r>
            <a:r>
              <a:rPr lang="en-US" altLang="zh-CN" smtClean="0">
                <a:cs typeface="Times New Roman" pitchFamily="18" charset="0"/>
              </a:rPr>
              <a:t>A </a:t>
            </a:r>
            <a:r>
              <a:rPr lang="en-US" altLang="zh-CN" smtClean="0">
                <a:latin typeface="宋体" pitchFamily="2" charset="-122"/>
                <a:sym typeface="Symbol" pitchFamily="18" charset="2"/>
              </a:rPr>
              <a:t></a:t>
            </a:r>
            <a:r>
              <a:rPr lang="en-US" altLang="zh-CN" smtClean="0">
                <a:cs typeface="Times New Roman" pitchFamily="18" charset="0"/>
              </a:rPr>
              <a:t> B</a:t>
            </a:r>
            <a:r>
              <a:rPr lang="zh-CN" altLang="en-US" smtClean="0"/>
              <a:t>和</a:t>
            </a:r>
            <a:r>
              <a:rPr lang="en-US" altLang="zh-CN" smtClean="0"/>
              <a:t>C </a:t>
            </a:r>
            <a:r>
              <a:rPr lang="en-US" altLang="zh-CN" smtClean="0">
                <a:latin typeface="宋体" pitchFamily="2" charset="-122"/>
                <a:sym typeface="Symbol" pitchFamily="18" charset="2"/>
              </a:rPr>
              <a:t></a:t>
            </a:r>
            <a:r>
              <a:rPr lang="en-US" altLang="zh-CN" smtClean="0"/>
              <a:t> D</a:t>
            </a:r>
            <a:r>
              <a:rPr lang="zh-CN" altLang="en-US" smtClean="0"/>
              <a:t>，那么</a:t>
            </a:r>
            <a:r>
              <a:rPr lang="en-US" altLang="zh-CN" smtClean="0">
                <a:cs typeface="Times New Roman" pitchFamily="18" charset="0"/>
              </a:rPr>
              <a:t>(A</a:t>
            </a:r>
            <a:r>
              <a:rPr lang="en-US" altLang="zh-CN" smtClean="0"/>
              <a:t>∪</a:t>
            </a:r>
            <a:r>
              <a:rPr lang="en-US" altLang="zh-CN" smtClean="0">
                <a:cs typeface="Times New Roman" pitchFamily="18" charset="0"/>
              </a:rPr>
              <a:t>C) </a:t>
            </a:r>
            <a:r>
              <a:rPr lang="en-US" altLang="zh-CN" smtClean="0">
                <a:latin typeface="宋体" pitchFamily="2" charset="-122"/>
                <a:sym typeface="Symbol" pitchFamily="18" charset="2"/>
              </a:rPr>
              <a:t></a:t>
            </a:r>
            <a:r>
              <a:rPr lang="en-US" altLang="zh-CN" smtClean="0">
                <a:cs typeface="Times New Roman" pitchFamily="18" charset="0"/>
              </a:rPr>
              <a:t>(B</a:t>
            </a:r>
            <a:r>
              <a:rPr lang="en-US" altLang="zh-CN" smtClean="0"/>
              <a:t>∪</a:t>
            </a:r>
            <a:r>
              <a:rPr lang="en-US" altLang="zh-CN" smtClean="0">
                <a:cs typeface="Times New Roman" pitchFamily="18" charset="0"/>
              </a:rPr>
              <a:t>D)</a:t>
            </a:r>
          </a:p>
          <a:p>
            <a:pPr eaLnBrk="1" hangingPunct="1">
              <a:buFont typeface="Wingdings" pitchFamily="2" charset="2"/>
              <a:buNone/>
            </a:pPr>
            <a:r>
              <a:rPr lang="zh-CN" altLang="en-US" smtClean="0">
                <a:solidFill>
                  <a:srgbClr val="FF0000"/>
                </a:solidFill>
              </a:rPr>
              <a:t>证明：</a:t>
            </a:r>
            <a:r>
              <a:rPr lang="zh-CN" altLang="en-US" smtClean="0"/>
              <a:t>设</a:t>
            </a:r>
            <a:r>
              <a:rPr lang="en-US" altLang="zh-CN" smtClean="0"/>
              <a:t>x</a:t>
            </a:r>
            <a:r>
              <a:rPr lang="zh-CN" altLang="en-US" smtClean="0"/>
              <a:t>是属于</a:t>
            </a:r>
            <a:r>
              <a:rPr lang="en-US" altLang="zh-CN" smtClean="0">
                <a:cs typeface="Times New Roman" pitchFamily="18" charset="0"/>
              </a:rPr>
              <a:t>(A</a:t>
            </a:r>
            <a:r>
              <a:rPr lang="en-US" altLang="zh-CN" smtClean="0"/>
              <a:t>∪</a:t>
            </a:r>
            <a:r>
              <a:rPr lang="en-US" altLang="zh-CN" smtClean="0">
                <a:cs typeface="Times New Roman" pitchFamily="18" charset="0"/>
              </a:rPr>
              <a:t>C)</a:t>
            </a:r>
            <a:r>
              <a:rPr lang="zh-CN" altLang="en-US" smtClean="0"/>
              <a:t>的任意元素，</a:t>
            </a:r>
          </a:p>
          <a:p>
            <a:pPr eaLnBrk="1" hangingPunct="1">
              <a:buFont typeface="Wingdings" pitchFamily="2" charset="2"/>
              <a:buNone/>
            </a:pPr>
            <a:r>
              <a:rPr lang="zh-CN" altLang="en-US" smtClean="0"/>
              <a:t>   那么</a:t>
            </a:r>
            <a:r>
              <a:rPr lang="en-US" altLang="zh-CN" smtClean="0"/>
              <a:t>x∈</a:t>
            </a:r>
            <a:r>
              <a:rPr lang="en-US" altLang="zh-CN" smtClean="0">
                <a:cs typeface="Times New Roman" pitchFamily="18" charset="0"/>
              </a:rPr>
              <a:t>A ∨ </a:t>
            </a:r>
            <a:r>
              <a:rPr lang="en-US" altLang="zh-CN" smtClean="0"/>
              <a:t>x∈C</a:t>
            </a:r>
            <a:r>
              <a:rPr lang="zh-CN" altLang="en-US" smtClean="0"/>
              <a:t>，现分情况证明：</a:t>
            </a:r>
          </a:p>
          <a:p>
            <a:pPr eaLnBrk="1" hangingPunct="1">
              <a:buFont typeface="Wingdings" pitchFamily="2" charset="2"/>
              <a:buNone/>
            </a:pPr>
            <a:r>
              <a:rPr lang="zh-CN" altLang="en-US" smtClean="0"/>
              <a:t>如果</a:t>
            </a:r>
            <a:r>
              <a:rPr lang="en-US" altLang="zh-CN" smtClean="0"/>
              <a:t>x∈</a:t>
            </a:r>
            <a:r>
              <a:rPr lang="en-US" altLang="zh-CN" smtClean="0">
                <a:cs typeface="Times New Roman" pitchFamily="18" charset="0"/>
              </a:rPr>
              <a:t>A</a:t>
            </a:r>
            <a:r>
              <a:rPr lang="zh-CN" altLang="en-US" smtClean="0"/>
              <a:t>，因为</a:t>
            </a:r>
            <a:r>
              <a:rPr lang="en-US" altLang="zh-CN" smtClean="0">
                <a:cs typeface="Times New Roman" pitchFamily="18" charset="0"/>
              </a:rPr>
              <a:t>A </a:t>
            </a:r>
            <a:r>
              <a:rPr lang="en-US" altLang="zh-CN" smtClean="0">
                <a:latin typeface="宋体" pitchFamily="2" charset="-122"/>
                <a:sym typeface="Symbol" pitchFamily="18" charset="2"/>
              </a:rPr>
              <a:t></a:t>
            </a:r>
            <a:r>
              <a:rPr lang="en-US" altLang="zh-CN" smtClean="0">
                <a:cs typeface="Times New Roman" pitchFamily="18" charset="0"/>
              </a:rPr>
              <a:t> B</a:t>
            </a:r>
            <a:r>
              <a:rPr lang="zh-CN" altLang="en-US" smtClean="0"/>
              <a:t>，所以</a:t>
            </a:r>
            <a:r>
              <a:rPr lang="en-US" altLang="zh-CN" smtClean="0"/>
              <a:t>x∈B</a:t>
            </a:r>
          </a:p>
          <a:p>
            <a:pPr eaLnBrk="1" hangingPunct="1">
              <a:buFont typeface="Wingdings" pitchFamily="2" charset="2"/>
              <a:buNone/>
            </a:pPr>
            <a:r>
              <a:rPr lang="en-US" altLang="zh-CN" smtClean="0"/>
              <a:t>   </a:t>
            </a:r>
            <a:r>
              <a:rPr lang="zh-CN" altLang="en-US" smtClean="0"/>
              <a:t>所以</a:t>
            </a:r>
            <a:r>
              <a:rPr lang="en-US" altLang="zh-CN" smtClean="0"/>
              <a:t>x∈ </a:t>
            </a:r>
            <a:r>
              <a:rPr lang="en-US" altLang="zh-CN" smtClean="0">
                <a:cs typeface="Times New Roman" pitchFamily="18" charset="0"/>
              </a:rPr>
              <a:t>B</a:t>
            </a:r>
            <a:r>
              <a:rPr lang="en-US" altLang="zh-CN" smtClean="0"/>
              <a:t>∪</a:t>
            </a:r>
            <a:r>
              <a:rPr lang="en-US" altLang="zh-CN" smtClean="0">
                <a:cs typeface="Times New Roman" pitchFamily="18" charset="0"/>
              </a:rPr>
              <a:t>D</a:t>
            </a:r>
            <a:r>
              <a:rPr lang="zh-CN" altLang="en-US" smtClean="0"/>
              <a:t>；</a:t>
            </a:r>
          </a:p>
          <a:p>
            <a:pPr eaLnBrk="1" hangingPunct="1">
              <a:buFont typeface="Wingdings" pitchFamily="2" charset="2"/>
              <a:buNone/>
            </a:pPr>
            <a:r>
              <a:rPr lang="zh-CN" altLang="en-US" smtClean="0"/>
              <a:t>如果</a:t>
            </a:r>
            <a:r>
              <a:rPr lang="en-US" altLang="zh-CN" smtClean="0"/>
              <a:t>x∈C</a:t>
            </a:r>
            <a:r>
              <a:rPr lang="zh-CN" altLang="en-US" smtClean="0"/>
              <a:t>，因为</a:t>
            </a:r>
            <a:r>
              <a:rPr lang="en-US" altLang="zh-CN" smtClean="0"/>
              <a:t>C </a:t>
            </a:r>
            <a:r>
              <a:rPr lang="en-US" altLang="zh-CN" smtClean="0">
                <a:latin typeface="宋体" pitchFamily="2" charset="-122"/>
                <a:sym typeface="Symbol" pitchFamily="18" charset="2"/>
              </a:rPr>
              <a:t></a:t>
            </a:r>
            <a:r>
              <a:rPr lang="en-US" altLang="zh-CN" smtClean="0">
                <a:cs typeface="Times New Roman" pitchFamily="18" charset="0"/>
              </a:rPr>
              <a:t> </a:t>
            </a:r>
            <a:r>
              <a:rPr lang="en-US" altLang="zh-CN" smtClean="0"/>
              <a:t>D</a:t>
            </a:r>
            <a:r>
              <a:rPr lang="zh-CN" altLang="en-US" smtClean="0"/>
              <a:t>，所以</a:t>
            </a:r>
            <a:r>
              <a:rPr lang="en-US" altLang="zh-CN" smtClean="0"/>
              <a:t>x∈D</a:t>
            </a:r>
          </a:p>
          <a:p>
            <a:pPr eaLnBrk="1" hangingPunct="1">
              <a:buFont typeface="Wingdings" pitchFamily="2" charset="2"/>
              <a:buNone/>
            </a:pPr>
            <a:r>
              <a:rPr lang="en-US" altLang="zh-CN" smtClean="0"/>
              <a:t>   </a:t>
            </a:r>
            <a:r>
              <a:rPr lang="zh-CN" altLang="en-US" smtClean="0"/>
              <a:t>所以</a:t>
            </a:r>
            <a:r>
              <a:rPr lang="en-US" altLang="zh-CN" smtClean="0"/>
              <a:t>x∈ </a:t>
            </a:r>
            <a:r>
              <a:rPr lang="en-US" altLang="zh-CN" smtClean="0">
                <a:cs typeface="Times New Roman" pitchFamily="18" charset="0"/>
              </a:rPr>
              <a:t>B</a:t>
            </a:r>
            <a:r>
              <a:rPr lang="en-US" altLang="zh-CN" smtClean="0"/>
              <a:t>∪</a:t>
            </a:r>
            <a:r>
              <a:rPr lang="en-US" altLang="zh-CN" smtClean="0">
                <a:cs typeface="Times New Roman" pitchFamily="18" charset="0"/>
              </a:rPr>
              <a:t>D</a:t>
            </a:r>
          </a:p>
          <a:p>
            <a:pPr eaLnBrk="1" hangingPunct="1">
              <a:buFont typeface="Wingdings" pitchFamily="2" charset="2"/>
              <a:buNone/>
            </a:pPr>
            <a:r>
              <a:rPr lang="zh-CN" altLang="en-US" smtClean="0"/>
              <a:t>因此，如果</a:t>
            </a:r>
            <a:r>
              <a:rPr lang="en-US" altLang="zh-CN" smtClean="0"/>
              <a:t>x∈ </a:t>
            </a:r>
            <a:r>
              <a:rPr lang="en-US" altLang="zh-CN" smtClean="0">
                <a:cs typeface="Times New Roman" pitchFamily="18" charset="0"/>
              </a:rPr>
              <a:t>A</a:t>
            </a:r>
            <a:r>
              <a:rPr lang="en-US" altLang="zh-CN" smtClean="0"/>
              <a:t>∪</a:t>
            </a:r>
            <a:r>
              <a:rPr lang="en-US" altLang="zh-CN" smtClean="0">
                <a:cs typeface="Times New Roman" pitchFamily="18" charset="0"/>
              </a:rPr>
              <a:t>C</a:t>
            </a:r>
            <a:r>
              <a:rPr lang="zh-CN" altLang="en-US" smtClean="0"/>
              <a:t>，那么</a:t>
            </a:r>
            <a:r>
              <a:rPr lang="en-US" altLang="zh-CN" smtClean="0"/>
              <a:t>x∈ </a:t>
            </a:r>
            <a:r>
              <a:rPr lang="en-US" altLang="zh-CN" smtClean="0">
                <a:cs typeface="Times New Roman" pitchFamily="18" charset="0"/>
              </a:rPr>
              <a:t>B</a:t>
            </a:r>
            <a:r>
              <a:rPr lang="en-US" altLang="zh-CN" smtClean="0"/>
              <a:t>∪</a:t>
            </a:r>
            <a:r>
              <a:rPr lang="en-US" altLang="zh-CN" smtClean="0">
                <a:cs typeface="Times New Roman" pitchFamily="18" charset="0"/>
              </a:rPr>
              <a:t>D</a:t>
            </a:r>
          </a:p>
          <a:p>
            <a:pPr eaLnBrk="1" hangingPunct="1">
              <a:buFont typeface="Wingdings" pitchFamily="2" charset="2"/>
              <a:buNone/>
            </a:pPr>
            <a:r>
              <a:rPr lang="zh-CN" altLang="en-US" smtClean="0"/>
              <a:t>所以有 </a:t>
            </a:r>
            <a:r>
              <a:rPr lang="en-US" altLang="zh-CN" smtClean="0">
                <a:cs typeface="Times New Roman" pitchFamily="18" charset="0"/>
              </a:rPr>
              <a:t>(A</a:t>
            </a:r>
            <a:r>
              <a:rPr lang="en-US" altLang="zh-CN" smtClean="0"/>
              <a:t>∪</a:t>
            </a:r>
            <a:r>
              <a:rPr lang="en-US" altLang="zh-CN" smtClean="0">
                <a:cs typeface="Times New Roman" pitchFamily="18" charset="0"/>
              </a:rPr>
              <a:t>C) </a:t>
            </a:r>
            <a:r>
              <a:rPr lang="en-US" altLang="zh-CN" smtClean="0">
                <a:latin typeface="宋体" pitchFamily="2" charset="-122"/>
                <a:sym typeface="Symbol" pitchFamily="18" charset="2"/>
              </a:rPr>
              <a:t></a:t>
            </a:r>
            <a:r>
              <a:rPr lang="en-US" altLang="zh-CN" smtClean="0">
                <a:cs typeface="Times New Roman" pitchFamily="18" charset="0"/>
              </a:rPr>
              <a:t>(B</a:t>
            </a:r>
            <a:r>
              <a:rPr lang="en-US" altLang="zh-CN" smtClean="0"/>
              <a:t>∪</a:t>
            </a:r>
            <a:r>
              <a:rPr lang="en-US" altLang="zh-CN" smtClean="0">
                <a:cs typeface="Times New Roman" pitchFamily="18" charset="0"/>
              </a:rPr>
              <a:t>D)</a:t>
            </a:r>
            <a:endParaRPr lang="en-US" altLang="zh-CN" smtClean="0"/>
          </a:p>
        </p:txBody>
      </p:sp>
      <p:sp>
        <p:nvSpPr>
          <p:cNvPr id="50179" name="Rectangle 11"/>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arn(inHorizontal)">
                                      <p:cBhvr>
                                        <p:cTn id="7" dur="500"/>
                                        <p:tgtEl>
                                          <p:spTgt spid="28675">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8675">
                                            <p:txEl>
                                              <p:pRg st="2" end="2"/>
                                            </p:txEl>
                                          </p:spTgt>
                                        </p:tgtEl>
                                        <p:attrNameLst>
                                          <p:attrName>style.visibility</p:attrName>
                                        </p:attrNameLst>
                                      </p:cBhvr>
                                      <p:to>
                                        <p:strVal val="visible"/>
                                      </p:to>
                                    </p:set>
                                    <p:animEffect transition="in" filter="barn(inHorizontal)">
                                      <p:cBhvr>
                                        <p:cTn id="10" dur="500"/>
                                        <p:tgtEl>
                                          <p:spTgt spid="28675">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Effect transition="in" filter="barn(inHorizontal)">
                                      <p:cBhvr>
                                        <p:cTn id="13" dur="500"/>
                                        <p:tgtEl>
                                          <p:spTgt spid="28675">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8675">
                                            <p:txEl>
                                              <p:pRg st="4" end="4"/>
                                            </p:txEl>
                                          </p:spTgt>
                                        </p:tgtEl>
                                        <p:attrNameLst>
                                          <p:attrName>style.visibility</p:attrName>
                                        </p:attrNameLst>
                                      </p:cBhvr>
                                      <p:to>
                                        <p:strVal val="visible"/>
                                      </p:to>
                                    </p:set>
                                    <p:animEffect transition="in" filter="barn(inHorizontal)">
                                      <p:cBhvr>
                                        <p:cTn id="16" dur="500"/>
                                        <p:tgtEl>
                                          <p:spTgt spid="28675">
                                            <p:txEl>
                                              <p:pRg st="4" end="4"/>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animEffect transition="in" filter="barn(inHorizontal)">
                                      <p:cBhvr>
                                        <p:cTn id="19" dur="500"/>
                                        <p:tgtEl>
                                          <p:spTgt spid="28675">
                                            <p:txEl>
                                              <p:pRg st="5" end="5"/>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28675">
                                            <p:txEl>
                                              <p:pRg st="6" end="6"/>
                                            </p:txEl>
                                          </p:spTgt>
                                        </p:tgtEl>
                                        <p:attrNameLst>
                                          <p:attrName>style.visibility</p:attrName>
                                        </p:attrNameLst>
                                      </p:cBhvr>
                                      <p:to>
                                        <p:strVal val="visible"/>
                                      </p:to>
                                    </p:set>
                                    <p:animEffect transition="in" filter="barn(inHorizontal)">
                                      <p:cBhvr>
                                        <p:cTn id="22" dur="500"/>
                                        <p:tgtEl>
                                          <p:spTgt spid="28675">
                                            <p:txEl>
                                              <p:pRg st="6" end="6"/>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animEffect transition="in" filter="barn(inHorizontal)">
                                      <p:cBhvr>
                                        <p:cTn id="25" dur="500"/>
                                        <p:tgtEl>
                                          <p:spTgt spid="28675">
                                            <p:txEl>
                                              <p:pRg st="7" end="7"/>
                                            </p:txEl>
                                          </p:spTgt>
                                        </p:tgtEl>
                                      </p:cBhvr>
                                    </p:animEffect>
                                  </p:childTnLst>
                                </p:cTn>
                              </p:par>
                              <p:par>
                                <p:cTn id="26" presetID="16" presetClass="entr" presetSubtype="26" fill="hold" nodeType="withEffect">
                                  <p:stCondLst>
                                    <p:cond delay="0"/>
                                  </p:stCondLst>
                                  <p:childTnLst>
                                    <p:set>
                                      <p:cBhvr>
                                        <p:cTn id="27" dur="1" fill="hold">
                                          <p:stCondLst>
                                            <p:cond delay="0"/>
                                          </p:stCondLst>
                                        </p:cTn>
                                        <p:tgtEl>
                                          <p:spTgt spid="28675">
                                            <p:txEl>
                                              <p:pRg st="8" end="8"/>
                                            </p:txEl>
                                          </p:spTgt>
                                        </p:tgtEl>
                                        <p:attrNameLst>
                                          <p:attrName>style.visibility</p:attrName>
                                        </p:attrNameLst>
                                      </p:cBhvr>
                                      <p:to>
                                        <p:strVal val="visible"/>
                                      </p:to>
                                    </p:set>
                                    <p:animEffect transition="in" filter="barn(inHorizontal)">
                                      <p:cBhvr>
                                        <p:cTn id="28"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827088" y="1268413"/>
            <a:ext cx="8137525" cy="5791200"/>
          </a:xfrm>
        </p:spPr>
        <p:txBody>
          <a:bodyPr/>
          <a:lstStyle/>
          <a:p>
            <a:pPr eaLnBrk="1" hangingPunct="1">
              <a:lnSpc>
                <a:spcPct val="80000"/>
              </a:lnSpc>
              <a:buFont typeface="Wingdings" pitchFamily="2" charset="2"/>
              <a:buNone/>
            </a:pPr>
            <a:r>
              <a:rPr lang="zh-CN" altLang="en-US" smtClean="0"/>
              <a:t>证明： </a:t>
            </a:r>
            <a:r>
              <a:rPr lang="en-US" altLang="zh-CN" smtClean="0">
                <a:cs typeface="Times New Roman" pitchFamily="18" charset="0"/>
              </a:rPr>
              <a:t>A</a:t>
            </a:r>
            <a:r>
              <a:rPr lang="en-US" altLang="zh-CN" smtClean="0"/>
              <a:t>∪</a:t>
            </a:r>
            <a:r>
              <a:rPr lang="en-US" altLang="zh-CN" smtClean="0">
                <a:cs typeface="Times New Roman" pitchFamily="18" charset="0"/>
              </a:rPr>
              <a:t>B=B</a:t>
            </a:r>
            <a:r>
              <a:rPr lang="en-US" altLang="zh-CN" smtClean="0">
                <a:sym typeface="Symbol" pitchFamily="18" charset="2"/>
              </a:rPr>
              <a:t> </a:t>
            </a:r>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B </a:t>
            </a:r>
            <a:r>
              <a:rPr lang="en-US" altLang="zh-CN" smtClean="0">
                <a:sym typeface="Symbol" pitchFamily="18" charset="2"/>
              </a:rPr>
              <a:t></a:t>
            </a:r>
            <a:r>
              <a:rPr lang="en-US" altLang="zh-CN" smtClean="0">
                <a:cs typeface="Times New Roman" pitchFamily="18" charset="0"/>
              </a:rPr>
              <a:t> </a:t>
            </a:r>
            <a:r>
              <a:rPr lang="en-US" altLang="zh-CN" smtClean="0"/>
              <a:t>A ∩B =A </a:t>
            </a:r>
            <a:r>
              <a:rPr lang="en-US" altLang="zh-CN" smtClean="0">
                <a:sym typeface="Symbol" pitchFamily="18" charset="2"/>
              </a:rPr>
              <a:t></a:t>
            </a:r>
            <a:r>
              <a:rPr lang="en-US" altLang="zh-CN" smtClean="0"/>
              <a:t> A-B= </a:t>
            </a:r>
            <a:r>
              <a:rPr lang="en-US" altLang="zh-CN" smtClean="0">
                <a:sym typeface="Symbol" pitchFamily="18" charset="2"/>
              </a:rPr>
              <a:t></a:t>
            </a:r>
            <a:endParaRPr lang="en-US" altLang="zh-CN" smtClean="0"/>
          </a:p>
          <a:p>
            <a:pPr eaLnBrk="1" hangingPunct="1">
              <a:lnSpc>
                <a:spcPct val="80000"/>
              </a:lnSpc>
              <a:buFont typeface="Wingdings" pitchFamily="2" charset="2"/>
              <a:buNone/>
            </a:pPr>
            <a:r>
              <a:rPr lang="zh-CN" altLang="en-US" smtClean="0">
                <a:solidFill>
                  <a:srgbClr val="FF0000"/>
                </a:solidFill>
              </a:rPr>
              <a:t>证明</a:t>
            </a:r>
            <a:r>
              <a:rPr lang="en-US" altLang="zh-CN" smtClean="0">
                <a:solidFill>
                  <a:srgbClr val="FF0000"/>
                </a:solidFill>
              </a:rPr>
              <a:t>:</a:t>
            </a:r>
            <a:r>
              <a:rPr lang="zh-CN" altLang="en-US" smtClean="0"/>
              <a:t>先证</a:t>
            </a:r>
            <a:r>
              <a:rPr lang="en-US" altLang="zh-CN" smtClean="0">
                <a:cs typeface="Times New Roman" pitchFamily="18" charset="0"/>
              </a:rPr>
              <a:t>A</a:t>
            </a:r>
            <a:r>
              <a:rPr lang="en-US" altLang="zh-CN" smtClean="0"/>
              <a:t>∪</a:t>
            </a:r>
            <a:r>
              <a:rPr lang="en-US" altLang="zh-CN" smtClean="0">
                <a:cs typeface="Times New Roman" pitchFamily="18" charset="0"/>
              </a:rPr>
              <a:t>B=B </a:t>
            </a:r>
            <a:r>
              <a:rPr lang="en-US" altLang="zh-CN" smtClean="0">
                <a:latin typeface="宋体" pitchFamily="2" charset="-122"/>
                <a:sym typeface="Symbol" pitchFamily="18" charset="2"/>
              </a:rPr>
              <a:t></a:t>
            </a:r>
            <a:r>
              <a:rPr lang="en-US" altLang="zh-CN" smtClean="0">
                <a:sym typeface="Symbol" pitchFamily="18" charset="2"/>
              </a:rPr>
              <a:t> </a:t>
            </a:r>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B</a:t>
            </a:r>
            <a:r>
              <a:rPr lang="zh-CN" altLang="en-US" smtClean="0">
                <a:cs typeface="Times New Roman" pitchFamily="18" charset="0"/>
              </a:rPr>
              <a:t>。</a:t>
            </a:r>
            <a:r>
              <a:rPr lang="zh-CN" altLang="en-US" smtClean="0"/>
              <a:t>对任意</a:t>
            </a:r>
            <a:r>
              <a:rPr lang="en-US" altLang="zh-CN" smtClean="0"/>
              <a:t>x</a:t>
            </a:r>
            <a:r>
              <a:rPr lang="zh-CN" altLang="en-US" smtClean="0"/>
              <a:t>，</a:t>
            </a:r>
          </a:p>
          <a:p>
            <a:pPr eaLnBrk="1" hangingPunct="1">
              <a:lnSpc>
                <a:spcPct val="80000"/>
              </a:lnSpc>
              <a:buFont typeface="Wingdings" pitchFamily="2" charset="2"/>
              <a:buNone/>
            </a:pPr>
            <a:r>
              <a:rPr lang="en-US" altLang="zh-CN" smtClean="0"/>
              <a:t>x</a:t>
            </a:r>
            <a:r>
              <a:rPr lang="en-US" altLang="zh-CN" smtClean="0">
                <a:latin typeface="宋体" pitchFamily="2" charset="-122"/>
                <a:sym typeface="Symbol" pitchFamily="18" charset="2"/>
              </a:rPr>
              <a:t></a:t>
            </a:r>
            <a:r>
              <a:rPr lang="en-US" altLang="zh-CN" smtClean="0"/>
              <a:t>A </a:t>
            </a:r>
            <a:r>
              <a:rPr lang="en-US" altLang="zh-CN" smtClean="0">
                <a:latin typeface="宋体" pitchFamily="2" charset="-122"/>
                <a:sym typeface="Symbol" pitchFamily="18" charset="2"/>
              </a:rPr>
              <a:t></a:t>
            </a:r>
            <a:r>
              <a:rPr lang="en-US" altLang="zh-CN" smtClean="0"/>
              <a:t> x</a:t>
            </a:r>
            <a:r>
              <a:rPr lang="en-US" altLang="zh-CN" smtClean="0">
                <a:latin typeface="宋体" pitchFamily="2" charset="-122"/>
                <a:sym typeface="Symbol" pitchFamily="18" charset="2"/>
              </a:rPr>
              <a:t></a:t>
            </a:r>
            <a:r>
              <a:rPr lang="en-US" altLang="zh-CN" smtClean="0"/>
              <a:t>A ∨ x</a:t>
            </a:r>
            <a:r>
              <a:rPr lang="en-US" altLang="zh-CN" smtClean="0">
                <a:latin typeface="宋体" pitchFamily="2" charset="-122"/>
                <a:sym typeface="Symbol" pitchFamily="18" charset="2"/>
              </a:rPr>
              <a:t></a:t>
            </a:r>
            <a:r>
              <a:rPr lang="en-US" altLang="zh-CN" smtClean="0"/>
              <a:t> B</a:t>
            </a:r>
          </a:p>
          <a:p>
            <a:pPr eaLnBrk="1" hangingPunct="1">
              <a:lnSpc>
                <a:spcPct val="80000"/>
              </a:lnSpc>
              <a:buFont typeface="Wingdings" pitchFamily="2" charset="2"/>
              <a:buNone/>
            </a:pPr>
            <a:r>
              <a:rPr lang="en-US" altLang="zh-CN" smtClean="0">
                <a:latin typeface="宋体" pitchFamily="2" charset="-122"/>
                <a:sym typeface="Symbol" pitchFamily="18" charset="2"/>
              </a:rPr>
              <a:t></a:t>
            </a:r>
            <a:r>
              <a:rPr lang="en-US" altLang="zh-CN" smtClean="0"/>
              <a:t> x</a:t>
            </a:r>
            <a:r>
              <a:rPr lang="en-US" altLang="zh-CN" smtClean="0">
                <a:latin typeface="宋体" pitchFamily="2" charset="-122"/>
                <a:sym typeface="Symbol" pitchFamily="18" charset="2"/>
              </a:rPr>
              <a:t></a:t>
            </a:r>
            <a:r>
              <a:rPr lang="en-US" altLang="zh-CN" smtClean="0">
                <a:cs typeface="Times New Roman" pitchFamily="18" charset="0"/>
              </a:rPr>
              <a:t>A</a:t>
            </a:r>
            <a:r>
              <a:rPr lang="en-US" altLang="zh-CN" smtClean="0"/>
              <a:t>∪</a:t>
            </a:r>
            <a:r>
              <a:rPr lang="en-US" altLang="zh-CN" smtClean="0">
                <a:cs typeface="Times New Roman" pitchFamily="18" charset="0"/>
              </a:rPr>
              <a:t>B</a:t>
            </a:r>
            <a:endParaRPr lang="en-US" altLang="zh-CN" smtClean="0"/>
          </a:p>
          <a:p>
            <a:pPr eaLnBrk="1" hangingPunct="1">
              <a:lnSpc>
                <a:spcPct val="80000"/>
              </a:lnSpc>
              <a:buFont typeface="Wingdings" pitchFamily="2" charset="2"/>
              <a:buNone/>
            </a:pPr>
            <a:r>
              <a:rPr lang="en-US" altLang="zh-CN" smtClean="0">
                <a:latin typeface="宋体" pitchFamily="2" charset="-122"/>
                <a:sym typeface="Symbol" pitchFamily="18" charset="2"/>
              </a:rPr>
              <a:t></a:t>
            </a:r>
            <a:r>
              <a:rPr lang="en-US" altLang="zh-CN" smtClean="0"/>
              <a:t>x</a:t>
            </a:r>
            <a:r>
              <a:rPr lang="en-US" altLang="zh-CN" smtClean="0">
                <a:latin typeface="宋体" pitchFamily="2" charset="-122"/>
                <a:sym typeface="Symbol" pitchFamily="18" charset="2"/>
              </a:rPr>
              <a:t></a:t>
            </a:r>
            <a:r>
              <a:rPr lang="en-US" altLang="zh-CN" smtClean="0">
                <a:cs typeface="Times New Roman" pitchFamily="18" charset="0"/>
              </a:rPr>
              <a:t>B</a:t>
            </a:r>
          </a:p>
          <a:p>
            <a:pPr eaLnBrk="1" hangingPunct="1">
              <a:lnSpc>
                <a:spcPct val="80000"/>
              </a:lnSpc>
              <a:buFont typeface="Wingdings" pitchFamily="2" charset="2"/>
              <a:buNone/>
            </a:pPr>
            <a:r>
              <a:rPr lang="zh-CN" altLang="en-US" smtClean="0">
                <a:cs typeface="Times New Roman" pitchFamily="18" charset="0"/>
              </a:rPr>
              <a:t>所以</a:t>
            </a:r>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B </a:t>
            </a:r>
          </a:p>
          <a:p>
            <a:pPr eaLnBrk="1" hangingPunct="1">
              <a:lnSpc>
                <a:spcPct val="80000"/>
              </a:lnSpc>
              <a:buFont typeface="Wingdings" pitchFamily="2" charset="2"/>
              <a:buNone/>
            </a:pPr>
            <a:r>
              <a:rPr lang="zh-CN" altLang="en-US" smtClean="0">
                <a:cs typeface="Times New Roman" pitchFamily="18" charset="0"/>
              </a:rPr>
              <a:t>再证</a:t>
            </a:r>
            <a:r>
              <a:rPr lang="en-US" altLang="zh-CN" smtClean="0">
                <a:cs typeface="Times New Roman" pitchFamily="18" charset="0"/>
              </a:rPr>
              <a:t>A </a:t>
            </a:r>
            <a:r>
              <a:rPr lang="en-US" altLang="zh-CN" smtClean="0">
                <a:sym typeface="Symbol" pitchFamily="18" charset="2"/>
              </a:rPr>
              <a:t></a:t>
            </a:r>
            <a:r>
              <a:rPr lang="en-US" altLang="zh-CN" smtClean="0">
                <a:cs typeface="Times New Roman" pitchFamily="18" charset="0"/>
              </a:rPr>
              <a:t> B </a:t>
            </a:r>
            <a:r>
              <a:rPr lang="en-US" altLang="zh-CN" smtClean="0">
                <a:latin typeface="宋体" pitchFamily="2" charset="-122"/>
                <a:sym typeface="Symbol" pitchFamily="18" charset="2"/>
              </a:rPr>
              <a:t></a:t>
            </a:r>
            <a:r>
              <a:rPr lang="en-US" altLang="zh-CN" smtClean="0">
                <a:cs typeface="Times New Roman" pitchFamily="18" charset="0"/>
              </a:rPr>
              <a:t> </a:t>
            </a:r>
            <a:r>
              <a:rPr lang="en-US" altLang="zh-CN" smtClean="0"/>
              <a:t>A ∩B =A </a:t>
            </a:r>
            <a:r>
              <a:rPr lang="zh-CN" altLang="en-US" smtClean="0"/>
              <a:t>，显然</a:t>
            </a:r>
            <a:r>
              <a:rPr lang="en-US" altLang="zh-CN" smtClean="0"/>
              <a:t>A ∩B </a:t>
            </a:r>
            <a:r>
              <a:rPr lang="en-US" altLang="zh-CN" smtClean="0">
                <a:sym typeface="Symbol" pitchFamily="18" charset="2"/>
              </a:rPr>
              <a:t></a:t>
            </a:r>
            <a:r>
              <a:rPr lang="en-US" altLang="zh-CN" smtClean="0"/>
              <a:t> A </a:t>
            </a:r>
            <a:r>
              <a:rPr lang="zh-CN" altLang="en-US" smtClean="0"/>
              <a:t>，</a:t>
            </a:r>
          </a:p>
          <a:p>
            <a:pPr eaLnBrk="1" hangingPunct="1">
              <a:lnSpc>
                <a:spcPct val="80000"/>
              </a:lnSpc>
              <a:buFont typeface="Wingdings" pitchFamily="2" charset="2"/>
              <a:buNone/>
            </a:pPr>
            <a:r>
              <a:rPr lang="zh-CN" altLang="en-US" smtClean="0"/>
              <a:t>        对任意</a:t>
            </a:r>
            <a:r>
              <a:rPr lang="en-US" altLang="zh-CN" smtClean="0"/>
              <a:t>x</a:t>
            </a:r>
            <a:r>
              <a:rPr lang="zh-CN" altLang="en-US" smtClean="0"/>
              <a:t>，</a:t>
            </a:r>
          </a:p>
          <a:p>
            <a:pPr eaLnBrk="1" hangingPunct="1">
              <a:lnSpc>
                <a:spcPct val="80000"/>
              </a:lnSpc>
              <a:buFont typeface="Wingdings" pitchFamily="2" charset="2"/>
              <a:buNone/>
            </a:pPr>
            <a:r>
              <a:rPr lang="en-US" altLang="zh-CN" smtClean="0"/>
              <a:t>x</a:t>
            </a:r>
            <a:r>
              <a:rPr lang="en-US" altLang="zh-CN" smtClean="0">
                <a:latin typeface="宋体" pitchFamily="2" charset="-122"/>
                <a:sym typeface="Symbol" pitchFamily="18" charset="2"/>
              </a:rPr>
              <a:t></a:t>
            </a:r>
            <a:r>
              <a:rPr lang="en-US" altLang="zh-CN" smtClean="0"/>
              <a:t>A </a:t>
            </a:r>
            <a:r>
              <a:rPr lang="en-US" altLang="zh-CN" smtClean="0">
                <a:latin typeface="宋体" pitchFamily="2" charset="-122"/>
                <a:sym typeface="Symbol" pitchFamily="18" charset="2"/>
              </a:rPr>
              <a:t></a:t>
            </a:r>
            <a:r>
              <a:rPr lang="en-US" altLang="zh-CN" smtClean="0"/>
              <a:t> x</a:t>
            </a:r>
            <a:r>
              <a:rPr lang="en-US" altLang="zh-CN" smtClean="0">
                <a:latin typeface="宋体" pitchFamily="2" charset="-122"/>
                <a:sym typeface="Symbol" pitchFamily="18" charset="2"/>
              </a:rPr>
              <a:t></a:t>
            </a:r>
            <a:r>
              <a:rPr lang="en-US" altLang="zh-CN" smtClean="0"/>
              <a:t>A ∧ x</a:t>
            </a:r>
            <a:r>
              <a:rPr lang="en-US" altLang="zh-CN" smtClean="0">
                <a:latin typeface="宋体" pitchFamily="2" charset="-122"/>
                <a:sym typeface="Symbol" pitchFamily="18" charset="2"/>
              </a:rPr>
              <a:t></a:t>
            </a:r>
            <a:r>
              <a:rPr lang="en-US" altLang="zh-CN" smtClean="0"/>
              <a:t> A </a:t>
            </a:r>
          </a:p>
          <a:p>
            <a:pPr eaLnBrk="1" hangingPunct="1">
              <a:lnSpc>
                <a:spcPct val="80000"/>
              </a:lnSpc>
              <a:buFont typeface="Wingdings" pitchFamily="2" charset="2"/>
              <a:buNone/>
            </a:pPr>
            <a:r>
              <a:rPr lang="en-US" altLang="zh-CN" smtClean="0">
                <a:latin typeface="宋体" pitchFamily="2" charset="-122"/>
                <a:sym typeface="Symbol" pitchFamily="18" charset="2"/>
              </a:rPr>
              <a:t></a:t>
            </a:r>
            <a:r>
              <a:rPr lang="en-US" altLang="zh-CN" smtClean="0"/>
              <a:t> x</a:t>
            </a:r>
            <a:r>
              <a:rPr lang="en-US" altLang="zh-CN" smtClean="0">
                <a:latin typeface="宋体" pitchFamily="2" charset="-122"/>
                <a:sym typeface="Symbol" pitchFamily="18" charset="2"/>
              </a:rPr>
              <a:t></a:t>
            </a:r>
            <a:r>
              <a:rPr lang="en-US" altLang="zh-CN" smtClean="0"/>
              <a:t>A ∧ x</a:t>
            </a:r>
            <a:r>
              <a:rPr lang="en-US" altLang="zh-CN" smtClean="0">
                <a:latin typeface="宋体" pitchFamily="2" charset="-122"/>
                <a:sym typeface="Symbol" pitchFamily="18" charset="2"/>
              </a:rPr>
              <a:t></a:t>
            </a:r>
            <a:r>
              <a:rPr lang="en-US" altLang="zh-CN" smtClean="0"/>
              <a:t> B </a:t>
            </a:r>
          </a:p>
          <a:p>
            <a:pPr eaLnBrk="1" hangingPunct="1">
              <a:lnSpc>
                <a:spcPct val="80000"/>
              </a:lnSpc>
              <a:buFont typeface="Wingdings" pitchFamily="2" charset="2"/>
              <a:buNone/>
            </a:pPr>
            <a:r>
              <a:rPr lang="en-US" altLang="zh-CN" smtClean="0">
                <a:latin typeface="宋体" pitchFamily="2" charset="-122"/>
                <a:sym typeface="Symbol" pitchFamily="18" charset="2"/>
              </a:rPr>
              <a:t></a:t>
            </a:r>
            <a:r>
              <a:rPr lang="en-US" altLang="zh-CN" smtClean="0"/>
              <a:t>x</a:t>
            </a:r>
            <a:r>
              <a:rPr lang="en-US" altLang="zh-CN" smtClean="0">
                <a:latin typeface="宋体" pitchFamily="2" charset="-122"/>
                <a:sym typeface="Symbol" pitchFamily="18" charset="2"/>
              </a:rPr>
              <a:t></a:t>
            </a:r>
            <a:r>
              <a:rPr lang="en-US" altLang="zh-CN" smtClean="0"/>
              <a:t>A ∩B   </a:t>
            </a:r>
            <a:r>
              <a:rPr lang="zh-CN" altLang="en-US" smtClean="0"/>
              <a:t>所以</a:t>
            </a:r>
            <a:r>
              <a:rPr lang="en-US" altLang="zh-CN" smtClean="0"/>
              <a:t>A ∩B =A </a:t>
            </a:r>
            <a:endParaRPr lang="en-US" altLang="zh-CN" smtClean="0">
              <a:cs typeface="Times New Roman" pitchFamily="18" charset="0"/>
            </a:endParaRPr>
          </a:p>
          <a:p>
            <a:pPr eaLnBrk="1" hangingPunct="1">
              <a:lnSpc>
                <a:spcPct val="80000"/>
              </a:lnSpc>
              <a:buFont typeface="Wingdings" pitchFamily="2" charset="2"/>
              <a:buNone/>
            </a:pPr>
            <a:endParaRPr lang="en-US" altLang="zh-CN" smtClean="0"/>
          </a:p>
        </p:txBody>
      </p:sp>
      <p:sp>
        <p:nvSpPr>
          <p:cNvPr id="51203" name="Rectangle 7"/>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64195">
                                            <p:txEl>
                                              <p:pRg st="1" end="1"/>
                                            </p:txEl>
                                          </p:spTgt>
                                        </p:tgtEl>
                                        <p:attrNameLst>
                                          <p:attrName>style.visibility</p:attrName>
                                        </p:attrNameLst>
                                      </p:cBhvr>
                                      <p:to>
                                        <p:strVal val="visible"/>
                                      </p:to>
                                    </p:set>
                                    <p:animEffect transition="in" filter="barn(inHorizontal)">
                                      <p:cBhvr>
                                        <p:cTn id="7" dur="500"/>
                                        <p:tgtEl>
                                          <p:spTgt spid="264195">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64195">
                                            <p:txEl>
                                              <p:pRg st="2" end="2"/>
                                            </p:txEl>
                                          </p:spTgt>
                                        </p:tgtEl>
                                        <p:attrNameLst>
                                          <p:attrName>style.visibility</p:attrName>
                                        </p:attrNameLst>
                                      </p:cBhvr>
                                      <p:to>
                                        <p:strVal val="visible"/>
                                      </p:to>
                                    </p:set>
                                    <p:animEffect transition="in" filter="barn(inHorizontal)">
                                      <p:cBhvr>
                                        <p:cTn id="10" dur="500"/>
                                        <p:tgtEl>
                                          <p:spTgt spid="264195">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64195">
                                            <p:txEl>
                                              <p:pRg st="3" end="3"/>
                                            </p:txEl>
                                          </p:spTgt>
                                        </p:tgtEl>
                                        <p:attrNameLst>
                                          <p:attrName>style.visibility</p:attrName>
                                        </p:attrNameLst>
                                      </p:cBhvr>
                                      <p:to>
                                        <p:strVal val="visible"/>
                                      </p:to>
                                    </p:set>
                                    <p:animEffect transition="in" filter="barn(inHorizontal)">
                                      <p:cBhvr>
                                        <p:cTn id="13" dur="500"/>
                                        <p:tgtEl>
                                          <p:spTgt spid="264195">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64195">
                                            <p:txEl>
                                              <p:pRg st="4" end="4"/>
                                            </p:txEl>
                                          </p:spTgt>
                                        </p:tgtEl>
                                        <p:attrNameLst>
                                          <p:attrName>style.visibility</p:attrName>
                                        </p:attrNameLst>
                                      </p:cBhvr>
                                      <p:to>
                                        <p:strVal val="visible"/>
                                      </p:to>
                                    </p:set>
                                    <p:animEffect transition="in" filter="barn(inHorizontal)">
                                      <p:cBhvr>
                                        <p:cTn id="16" dur="500"/>
                                        <p:tgtEl>
                                          <p:spTgt spid="264195">
                                            <p:txEl>
                                              <p:pRg st="4" end="4"/>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animEffect transition="in" filter="barn(inHorizontal)">
                                      <p:cBhvr>
                                        <p:cTn id="19" dur="500"/>
                                        <p:tgtEl>
                                          <p:spTgt spid="2641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nodeType="clickEffect">
                                  <p:stCondLst>
                                    <p:cond delay="0"/>
                                  </p:stCondLst>
                                  <p:childTnLst>
                                    <p:set>
                                      <p:cBhvr>
                                        <p:cTn id="23" dur="1" fill="hold">
                                          <p:stCondLst>
                                            <p:cond delay="0"/>
                                          </p:stCondLst>
                                        </p:cTn>
                                        <p:tgtEl>
                                          <p:spTgt spid="264195">
                                            <p:txEl>
                                              <p:pRg st="6" end="6"/>
                                            </p:txEl>
                                          </p:spTgt>
                                        </p:tgtEl>
                                        <p:attrNameLst>
                                          <p:attrName>style.visibility</p:attrName>
                                        </p:attrNameLst>
                                      </p:cBhvr>
                                      <p:to>
                                        <p:strVal val="visible"/>
                                      </p:to>
                                    </p:set>
                                    <p:animEffect transition="in" filter="barn(inHorizontal)">
                                      <p:cBhvr>
                                        <p:cTn id="24" dur="500"/>
                                        <p:tgtEl>
                                          <p:spTgt spid="26419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264195">
                                            <p:txEl>
                                              <p:pRg st="7" end="7"/>
                                            </p:txEl>
                                          </p:spTgt>
                                        </p:tgtEl>
                                        <p:attrNameLst>
                                          <p:attrName>style.visibility</p:attrName>
                                        </p:attrNameLst>
                                      </p:cBhvr>
                                      <p:to>
                                        <p:strVal val="visible"/>
                                      </p:to>
                                    </p:set>
                                    <p:animEffect transition="in" filter="barn(inHorizontal)">
                                      <p:cBhvr>
                                        <p:cTn id="29" dur="500"/>
                                        <p:tgtEl>
                                          <p:spTgt spid="264195">
                                            <p:txEl>
                                              <p:pRg st="7" end="7"/>
                                            </p:txEl>
                                          </p:spTgt>
                                        </p:tgtEl>
                                      </p:cBhvr>
                                    </p:animEffect>
                                  </p:childTnLst>
                                </p:cTn>
                              </p:par>
                              <p:par>
                                <p:cTn id="30" presetID="16" presetClass="entr" presetSubtype="26" fill="hold" nodeType="withEffect">
                                  <p:stCondLst>
                                    <p:cond delay="0"/>
                                  </p:stCondLst>
                                  <p:childTnLst>
                                    <p:set>
                                      <p:cBhvr>
                                        <p:cTn id="31" dur="1" fill="hold">
                                          <p:stCondLst>
                                            <p:cond delay="0"/>
                                          </p:stCondLst>
                                        </p:cTn>
                                        <p:tgtEl>
                                          <p:spTgt spid="264195">
                                            <p:txEl>
                                              <p:pRg st="8" end="8"/>
                                            </p:txEl>
                                          </p:spTgt>
                                        </p:tgtEl>
                                        <p:attrNameLst>
                                          <p:attrName>style.visibility</p:attrName>
                                        </p:attrNameLst>
                                      </p:cBhvr>
                                      <p:to>
                                        <p:strVal val="visible"/>
                                      </p:to>
                                    </p:set>
                                    <p:animEffect transition="in" filter="barn(inHorizontal)">
                                      <p:cBhvr>
                                        <p:cTn id="32" dur="500"/>
                                        <p:tgtEl>
                                          <p:spTgt spid="264195">
                                            <p:txEl>
                                              <p:pRg st="8" end="8"/>
                                            </p:txEl>
                                          </p:spTgt>
                                        </p:tgtEl>
                                      </p:cBhvr>
                                    </p:animEffect>
                                  </p:childTnLst>
                                </p:cTn>
                              </p:par>
                              <p:par>
                                <p:cTn id="33" presetID="16" presetClass="entr" presetSubtype="26" fill="hold" nodeType="withEffect">
                                  <p:stCondLst>
                                    <p:cond delay="0"/>
                                  </p:stCondLst>
                                  <p:childTnLst>
                                    <p:set>
                                      <p:cBhvr>
                                        <p:cTn id="34" dur="1" fill="hold">
                                          <p:stCondLst>
                                            <p:cond delay="0"/>
                                          </p:stCondLst>
                                        </p:cTn>
                                        <p:tgtEl>
                                          <p:spTgt spid="264195">
                                            <p:txEl>
                                              <p:pRg st="9" end="9"/>
                                            </p:txEl>
                                          </p:spTgt>
                                        </p:tgtEl>
                                        <p:attrNameLst>
                                          <p:attrName>style.visibility</p:attrName>
                                        </p:attrNameLst>
                                      </p:cBhvr>
                                      <p:to>
                                        <p:strVal val="visible"/>
                                      </p:to>
                                    </p:set>
                                    <p:animEffect transition="in" filter="barn(inHorizontal)">
                                      <p:cBhvr>
                                        <p:cTn id="35" dur="500"/>
                                        <p:tgtEl>
                                          <p:spTgt spid="264195">
                                            <p:txEl>
                                              <p:pRg st="9" end="9"/>
                                            </p:txEl>
                                          </p:spTgt>
                                        </p:tgtEl>
                                      </p:cBhvr>
                                    </p:animEffect>
                                  </p:childTnLst>
                                </p:cTn>
                              </p:par>
                              <p:par>
                                <p:cTn id="36" presetID="16" presetClass="entr" presetSubtype="26" fill="hold" nodeType="withEffect">
                                  <p:stCondLst>
                                    <p:cond delay="0"/>
                                  </p:stCondLst>
                                  <p:childTnLst>
                                    <p:set>
                                      <p:cBhvr>
                                        <p:cTn id="37" dur="1" fill="hold">
                                          <p:stCondLst>
                                            <p:cond delay="0"/>
                                          </p:stCondLst>
                                        </p:cTn>
                                        <p:tgtEl>
                                          <p:spTgt spid="264195">
                                            <p:txEl>
                                              <p:pRg st="10" end="10"/>
                                            </p:txEl>
                                          </p:spTgt>
                                        </p:tgtEl>
                                        <p:attrNameLst>
                                          <p:attrName>style.visibility</p:attrName>
                                        </p:attrNameLst>
                                      </p:cBhvr>
                                      <p:to>
                                        <p:strVal val="visible"/>
                                      </p:to>
                                    </p:set>
                                    <p:animEffect transition="in" filter="barn(inHorizontal)">
                                      <p:cBhvr>
                                        <p:cTn id="38" dur="500"/>
                                        <p:tgtEl>
                                          <p:spTgt spid="264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集合论</a:t>
            </a:r>
          </a:p>
        </p:txBody>
      </p:sp>
      <p:sp>
        <p:nvSpPr>
          <p:cNvPr id="9219" name="Rectangle 3"/>
          <p:cNvSpPr>
            <a:spLocks noGrp="1" noChangeArrowheads="1"/>
          </p:cNvSpPr>
          <p:nvPr>
            <p:ph type="body" idx="1"/>
          </p:nvPr>
        </p:nvSpPr>
        <p:spPr>
          <a:xfrm>
            <a:off x="250825" y="1341438"/>
            <a:ext cx="8642350" cy="4895850"/>
          </a:xfrm>
        </p:spPr>
        <p:txBody>
          <a:bodyPr/>
          <a:lstStyle/>
          <a:p>
            <a:pPr>
              <a:buFont typeface="Wingdings" pitchFamily="2" charset="2"/>
              <a:buNone/>
            </a:pPr>
            <a:r>
              <a:rPr lang="zh-CN" altLang="en-US" smtClean="0"/>
              <a:t>        集合论在计算机科学中也具有十分广泛的应用，计算机科学领域中的大多数基本概念和理论几乎均采用集合论的有关术语来描述和论证</a:t>
            </a:r>
          </a:p>
        </p:txBody>
      </p:sp>
      <p:sp>
        <p:nvSpPr>
          <p:cNvPr id="9220" name="Text Box 4"/>
          <p:cNvSpPr txBox="1">
            <a:spLocks noChangeArrowheads="1"/>
          </p:cNvSpPr>
          <p:nvPr/>
        </p:nvSpPr>
        <p:spPr bwMode="auto">
          <a:xfrm>
            <a:off x="179388" y="3151188"/>
            <a:ext cx="2089150" cy="854075"/>
          </a:xfrm>
          <a:prstGeom prst="rect">
            <a:avLst/>
          </a:prstGeom>
          <a:noFill/>
          <a:ln w="12700">
            <a:noFill/>
            <a:miter lim="800000"/>
            <a:headEnd/>
            <a:tailEnd/>
          </a:ln>
        </p:spPr>
        <p:txBody>
          <a:bodyPr>
            <a:spAutoFit/>
          </a:bodyPr>
          <a:lstStyle/>
          <a:p>
            <a:pPr algn="ctr">
              <a:lnSpc>
                <a:spcPct val="100000"/>
              </a:lnSpc>
              <a:buClr>
                <a:schemeClr val="tx1"/>
              </a:buClr>
              <a:buSzTx/>
              <a:buFontTx/>
              <a:buNone/>
            </a:pPr>
            <a:r>
              <a:rPr kumimoji="0" lang="zh-CN" altLang="en-US" sz="2000" b="0">
                <a:latin typeface="Tahoma" pitchFamily="34" charset="0"/>
              </a:rPr>
              <a:t> </a:t>
            </a:r>
            <a:r>
              <a:rPr kumimoji="0" lang="en-US" altLang="zh-CN" sz="2000" b="0">
                <a:latin typeface="Tahoma" pitchFamily="34" charset="0"/>
              </a:rPr>
              <a:t>denotes +1</a:t>
            </a:r>
          </a:p>
          <a:p>
            <a:pPr algn="ctr">
              <a:lnSpc>
                <a:spcPct val="100000"/>
              </a:lnSpc>
              <a:buClr>
                <a:schemeClr val="tx1"/>
              </a:buClr>
              <a:buSzTx/>
              <a:buFontTx/>
              <a:buNone/>
            </a:pPr>
            <a:r>
              <a:rPr kumimoji="0" lang="en-US" altLang="zh-CN" sz="2000" b="0">
                <a:latin typeface="Tahoma" pitchFamily="34" charset="0"/>
              </a:rPr>
              <a:t>denotes -1</a:t>
            </a:r>
          </a:p>
        </p:txBody>
      </p:sp>
      <p:sp>
        <p:nvSpPr>
          <p:cNvPr id="9221" name="Oval 5"/>
          <p:cNvSpPr>
            <a:spLocks noChangeAspect="1" noChangeArrowheads="1"/>
          </p:cNvSpPr>
          <p:nvPr/>
        </p:nvSpPr>
        <p:spPr bwMode="auto">
          <a:xfrm rot="4777107">
            <a:off x="180182" y="3302794"/>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22" name="Oval 6"/>
          <p:cNvSpPr>
            <a:spLocks noChangeAspect="1" noChangeArrowheads="1"/>
          </p:cNvSpPr>
          <p:nvPr/>
        </p:nvSpPr>
        <p:spPr bwMode="auto">
          <a:xfrm rot="5895381">
            <a:off x="180976" y="3759200"/>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23" name="Line 7"/>
          <p:cNvSpPr>
            <a:spLocks noChangeShapeType="1"/>
          </p:cNvSpPr>
          <p:nvPr/>
        </p:nvSpPr>
        <p:spPr bwMode="auto">
          <a:xfrm>
            <a:off x="2051050" y="3236913"/>
            <a:ext cx="1588" cy="3505200"/>
          </a:xfrm>
          <a:prstGeom prst="line">
            <a:avLst/>
          </a:prstGeom>
          <a:noFill/>
          <a:ln w="38100">
            <a:solidFill>
              <a:schemeClr val="hlink"/>
            </a:solidFill>
            <a:round/>
            <a:headEnd/>
            <a:tailEnd/>
          </a:ln>
        </p:spPr>
        <p:txBody>
          <a:bodyPr wrap="none" anchor="ctr">
            <a:spAutoFit/>
          </a:bodyPr>
          <a:lstStyle/>
          <a:p>
            <a:endParaRPr lang="zh-CN" altLang="en-US"/>
          </a:p>
        </p:txBody>
      </p:sp>
      <p:sp>
        <p:nvSpPr>
          <p:cNvPr id="9224" name="Line 8"/>
          <p:cNvSpPr>
            <a:spLocks noChangeShapeType="1"/>
          </p:cNvSpPr>
          <p:nvPr/>
        </p:nvSpPr>
        <p:spPr bwMode="auto">
          <a:xfrm flipV="1">
            <a:off x="1851025" y="6453188"/>
            <a:ext cx="3657600" cy="1587"/>
          </a:xfrm>
          <a:prstGeom prst="line">
            <a:avLst/>
          </a:prstGeom>
          <a:noFill/>
          <a:ln w="38100">
            <a:solidFill>
              <a:schemeClr val="hlink"/>
            </a:solidFill>
            <a:round/>
            <a:headEnd/>
            <a:tailEnd/>
          </a:ln>
        </p:spPr>
        <p:txBody>
          <a:bodyPr anchor="ctr">
            <a:spAutoFit/>
          </a:bodyPr>
          <a:lstStyle/>
          <a:p>
            <a:endParaRPr lang="zh-CN" altLang="en-US"/>
          </a:p>
        </p:txBody>
      </p:sp>
      <p:sp>
        <p:nvSpPr>
          <p:cNvPr id="9225" name="Oval 9"/>
          <p:cNvSpPr>
            <a:spLocks noChangeAspect="1" noChangeArrowheads="1"/>
          </p:cNvSpPr>
          <p:nvPr/>
        </p:nvSpPr>
        <p:spPr bwMode="auto">
          <a:xfrm>
            <a:off x="3371850" y="605948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26" name="Oval 10"/>
          <p:cNvSpPr>
            <a:spLocks noChangeAspect="1" noChangeArrowheads="1"/>
          </p:cNvSpPr>
          <p:nvPr/>
        </p:nvSpPr>
        <p:spPr bwMode="auto">
          <a:xfrm>
            <a:off x="2139950" y="4930775"/>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27" name="Oval 11"/>
          <p:cNvSpPr>
            <a:spLocks noChangeAspect="1" noChangeArrowheads="1"/>
          </p:cNvSpPr>
          <p:nvPr/>
        </p:nvSpPr>
        <p:spPr bwMode="auto">
          <a:xfrm>
            <a:off x="3994150" y="384175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28" name="Oval 12"/>
          <p:cNvSpPr>
            <a:spLocks noChangeAspect="1" noChangeArrowheads="1"/>
          </p:cNvSpPr>
          <p:nvPr/>
        </p:nvSpPr>
        <p:spPr bwMode="auto">
          <a:xfrm>
            <a:off x="4057650" y="466248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29" name="Oval 13"/>
          <p:cNvSpPr>
            <a:spLocks noChangeAspect="1" noChangeArrowheads="1"/>
          </p:cNvSpPr>
          <p:nvPr/>
        </p:nvSpPr>
        <p:spPr bwMode="auto">
          <a:xfrm>
            <a:off x="3063875" y="3690938"/>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30" name="Oval 14"/>
          <p:cNvSpPr>
            <a:spLocks noChangeAspect="1" noChangeArrowheads="1"/>
          </p:cNvSpPr>
          <p:nvPr/>
        </p:nvSpPr>
        <p:spPr bwMode="auto">
          <a:xfrm>
            <a:off x="3540125" y="4760913"/>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31" name="Oval 15"/>
          <p:cNvSpPr>
            <a:spLocks noChangeAspect="1" noChangeArrowheads="1"/>
          </p:cNvSpPr>
          <p:nvPr/>
        </p:nvSpPr>
        <p:spPr bwMode="auto">
          <a:xfrm>
            <a:off x="2701925" y="4151313"/>
            <a:ext cx="60325" cy="587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32" name="Oval 16"/>
          <p:cNvSpPr>
            <a:spLocks noChangeAspect="1" noChangeArrowheads="1"/>
          </p:cNvSpPr>
          <p:nvPr/>
        </p:nvSpPr>
        <p:spPr bwMode="auto">
          <a:xfrm>
            <a:off x="4759325" y="5141913"/>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3" name="Oval 17"/>
          <p:cNvSpPr>
            <a:spLocks noChangeAspect="1" noChangeArrowheads="1"/>
          </p:cNvSpPr>
          <p:nvPr/>
        </p:nvSpPr>
        <p:spPr bwMode="auto">
          <a:xfrm rot="-1118274">
            <a:off x="3541713" y="5470525"/>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4" name="Oval 18"/>
          <p:cNvSpPr>
            <a:spLocks noChangeAspect="1" noChangeArrowheads="1"/>
          </p:cNvSpPr>
          <p:nvPr/>
        </p:nvSpPr>
        <p:spPr bwMode="auto">
          <a:xfrm rot="-1118274">
            <a:off x="5657850" y="425608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5" name="Oval 19"/>
          <p:cNvSpPr>
            <a:spLocks noChangeAspect="1" noChangeArrowheads="1"/>
          </p:cNvSpPr>
          <p:nvPr/>
        </p:nvSpPr>
        <p:spPr bwMode="auto">
          <a:xfrm rot="-1118274">
            <a:off x="4949825" y="557212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6" name="Oval 20"/>
          <p:cNvSpPr>
            <a:spLocks noChangeAspect="1" noChangeArrowheads="1"/>
          </p:cNvSpPr>
          <p:nvPr/>
        </p:nvSpPr>
        <p:spPr bwMode="auto">
          <a:xfrm rot="-1118274">
            <a:off x="2778125" y="3694113"/>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37" name="Oval 21"/>
          <p:cNvSpPr>
            <a:spLocks noChangeAspect="1" noChangeArrowheads="1"/>
          </p:cNvSpPr>
          <p:nvPr/>
        </p:nvSpPr>
        <p:spPr bwMode="auto">
          <a:xfrm rot="-1118274">
            <a:off x="4365625" y="461168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8" name="Oval 22"/>
          <p:cNvSpPr>
            <a:spLocks noChangeAspect="1" noChangeArrowheads="1"/>
          </p:cNvSpPr>
          <p:nvPr/>
        </p:nvSpPr>
        <p:spPr bwMode="auto">
          <a:xfrm rot="-1118274">
            <a:off x="5521325" y="5522913"/>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39" name="Oval 23"/>
          <p:cNvSpPr>
            <a:spLocks noChangeAspect="1" noChangeArrowheads="1"/>
          </p:cNvSpPr>
          <p:nvPr/>
        </p:nvSpPr>
        <p:spPr bwMode="auto">
          <a:xfrm rot="-1118274">
            <a:off x="2768600" y="466725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40" name="Oval 24"/>
          <p:cNvSpPr>
            <a:spLocks noChangeAspect="1" noChangeArrowheads="1"/>
          </p:cNvSpPr>
          <p:nvPr/>
        </p:nvSpPr>
        <p:spPr bwMode="auto">
          <a:xfrm rot="5895381">
            <a:off x="3521075" y="4084638"/>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41" name="Oval 25"/>
          <p:cNvSpPr>
            <a:spLocks noChangeAspect="1" noChangeArrowheads="1"/>
          </p:cNvSpPr>
          <p:nvPr/>
        </p:nvSpPr>
        <p:spPr bwMode="auto">
          <a:xfrm rot="5895381">
            <a:off x="3790157" y="6269831"/>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2" name="Oval 26"/>
          <p:cNvSpPr>
            <a:spLocks noChangeAspect="1" noChangeArrowheads="1"/>
          </p:cNvSpPr>
          <p:nvPr/>
        </p:nvSpPr>
        <p:spPr bwMode="auto">
          <a:xfrm rot="5895381">
            <a:off x="2768600" y="512603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43" name="Oval 27"/>
          <p:cNvSpPr>
            <a:spLocks noChangeAspect="1" noChangeArrowheads="1"/>
          </p:cNvSpPr>
          <p:nvPr/>
        </p:nvSpPr>
        <p:spPr bwMode="auto">
          <a:xfrm rot="5895381">
            <a:off x="4958557" y="5171281"/>
            <a:ext cx="58738"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4" name="Oval 28"/>
          <p:cNvSpPr>
            <a:spLocks noChangeAspect="1" noChangeArrowheads="1"/>
          </p:cNvSpPr>
          <p:nvPr/>
        </p:nvSpPr>
        <p:spPr bwMode="auto">
          <a:xfrm rot="5895381">
            <a:off x="4024313" y="510698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5" name="Oval 29"/>
          <p:cNvSpPr>
            <a:spLocks noChangeAspect="1" noChangeArrowheads="1"/>
          </p:cNvSpPr>
          <p:nvPr/>
        </p:nvSpPr>
        <p:spPr bwMode="auto">
          <a:xfrm rot="5895381">
            <a:off x="5273675" y="4392613"/>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6" name="Oval 30"/>
          <p:cNvSpPr>
            <a:spLocks noChangeAspect="1" noChangeArrowheads="1"/>
          </p:cNvSpPr>
          <p:nvPr/>
        </p:nvSpPr>
        <p:spPr bwMode="auto">
          <a:xfrm rot="5895381">
            <a:off x="2741613" y="337343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47" name="Oval 31"/>
          <p:cNvSpPr>
            <a:spLocks noChangeAspect="1" noChangeArrowheads="1"/>
          </p:cNvSpPr>
          <p:nvPr/>
        </p:nvSpPr>
        <p:spPr bwMode="auto">
          <a:xfrm rot="5895381">
            <a:off x="4914900" y="43005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8" name="Oval 32"/>
          <p:cNvSpPr>
            <a:spLocks noChangeAspect="1" noChangeArrowheads="1"/>
          </p:cNvSpPr>
          <p:nvPr/>
        </p:nvSpPr>
        <p:spPr bwMode="auto">
          <a:xfrm rot="5895381">
            <a:off x="4771232" y="5745956"/>
            <a:ext cx="58738"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49" name="Oval 33"/>
          <p:cNvSpPr>
            <a:spLocks noChangeAspect="1" noChangeArrowheads="1"/>
          </p:cNvSpPr>
          <p:nvPr/>
        </p:nvSpPr>
        <p:spPr bwMode="auto">
          <a:xfrm rot="4777107">
            <a:off x="3151982" y="4561681"/>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50" name="Oval 34"/>
          <p:cNvSpPr>
            <a:spLocks noChangeAspect="1" noChangeArrowheads="1"/>
          </p:cNvSpPr>
          <p:nvPr/>
        </p:nvSpPr>
        <p:spPr bwMode="auto">
          <a:xfrm rot="4777107">
            <a:off x="4305300" y="62817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51" name="Oval 35"/>
          <p:cNvSpPr>
            <a:spLocks noChangeAspect="1" noChangeArrowheads="1"/>
          </p:cNvSpPr>
          <p:nvPr/>
        </p:nvSpPr>
        <p:spPr bwMode="auto">
          <a:xfrm rot="4777107">
            <a:off x="4000500" y="59007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52" name="Oval 36"/>
          <p:cNvSpPr>
            <a:spLocks noChangeAspect="1" noChangeArrowheads="1"/>
          </p:cNvSpPr>
          <p:nvPr/>
        </p:nvSpPr>
        <p:spPr bwMode="auto">
          <a:xfrm rot="4777107">
            <a:off x="2470944" y="4763294"/>
            <a:ext cx="58737"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53" name="Oval 37"/>
          <p:cNvSpPr>
            <a:spLocks noChangeAspect="1" noChangeArrowheads="1"/>
          </p:cNvSpPr>
          <p:nvPr/>
        </p:nvSpPr>
        <p:spPr bwMode="auto">
          <a:xfrm rot="4777107">
            <a:off x="3367088" y="3803650"/>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54" name="Oval 38"/>
          <p:cNvSpPr>
            <a:spLocks noChangeAspect="1" noChangeArrowheads="1"/>
          </p:cNvSpPr>
          <p:nvPr/>
        </p:nvSpPr>
        <p:spPr bwMode="auto">
          <a:xfrm rot="4777107">
            <a:off x="4010026" y="5391150"/>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55" name="Oval 39"/>
          <p:cNvSpPr>
            <a:spLocks noChangeAspect="1" noChangeArrowheads="1"/>
          </p:cNvSpPr>
          <p:nvPr/>
        </p:nvSpPr>
        <p:spPr bwMode="auto">
          <a:xfrm rot="4777107">
            <a:off x="2158207" y="4109244"/>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256" name="Oval 40"/>
          <p:cNvSpPr>
            <a:spLocks noChangeAspect="1" noChangeArrowheads="1"/>
          </p:cNvSpPr>
          <p:nvPr/>
        </p:nvSpPr>
        <p:spPr bwMode="auto">
          <a:xfrm rot="4777107">
            <a:off x="3591720" y="6076156"/>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57" name="Oval 41"/>
          <p:cNvSpPr>
            <a:spLocks noChangeAspect="1" noChangeArrowheads="1"/>
          </p:cNvSpPr>
          <p:nvPr/>
        </p:nvSpPr>
        <p:spPr bwMode="auto">
          <a:xfrm rot="4777107">
            <a:off x="4957763" y="5783262"/>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58" name="Text Box 43"/>
          <p:cNvSpPr txBox="1">
            <a:spLocks noChangeArrowheads="1"/>
          </p:cNvSpPr>
          <p:nvPr/>
        </p:nvSpPr>
        <p:spPr bwMode="auto">
          <a:xfrm>
            <a:off x="5902325" y="4227513"/>
            <a:ext cx="2438400" cy="396875"/>
          </a:xfrm>
          <a:prstGeom prst="rect">
            <a:avLst/>
          </a:prstGeom>
          <a:noFill/>
          <a:ln w="12700">
            <a:noFill/>
            <a:miter lim="800000"/>
            <a:headEnd/>
            <a:tailEnd/>
          </a:ln>
        </p:spPr>
        <p:txBody>
          <a:bodyPr>
            <a:spAutoFit/>
          </a:bodyPr>
          <a:lstStyle/>
          <a:p>
            <a:pPr>
              <a:lnSpc>
                <a:spcPct val="100000"/>
              </a:lnSpc>
              <a:buClr>
                <a:schemeClr val="tx1"/>
              </a:buClr>
              <a:buSzTx/>
              <a:buFontTx/>
              <a:buNone/>
            </a:pPr>
            <a:endParaRPr kumimoji="0" lang="zh-CN" altLang="en-US" sz="2000" b="0">
              <a:latin typeface="Tahoma" pitchFamily="34" charset="0"/>
            </a:endParaRPr>
          </a:p>
        </p:txBody>
      </p:sp>
      <p:sp>
        <p:nvSpPr>
          <p:cNvPr id="9259" name="Text Box 44"/>
          <p:cNvSpPr txBox="1">
            <a:spLocks noChangeArrowheads="1"/>
          </p:cNvSpPr>
          <p:nvPr/>
        </p:nvSpPr>
        <p:spPr bwMode="auto">
          <a:xfrm>
            <a:off x="6156325" y="3573463"/>
            <a:ext cx="2549525" cy="701675"/>
          </a:xfrm>
          <a:prstGeom prst="rect">
            <a:avLst/>
          </a:prstGeom>
          <a:noFill/>
          <a:ln w="12700">
            <a:noFill/>
            <a:miter lim="800000"/>
            <a:headEnd/>
            <a:tailEnd/>
          </a:ln>
        </p:spPr>
        <p:txBody>
          <a:bodyPr>
            <a:spAutoFit/>
          </a:bodyPr>
          <a:lstStyle/>
          <a:p>
            <a:pPr>
              <a:lnSpc>
                <a:spcPct val="100000"/>
              </a:lnSpc>
              <a:buClr>
                <a:schemeClr val="tx1"/>
              </a:buClr>
              <a:buSzTx/>
              <a:buFontTx/>
              <a:buNone/>
            </a:pPr>
            <a:r>
              <a:rPr kumimoji="0" lang="en-US" altLang="zh-CN" sz="2000" b="0">
                <a:solidFill>
                  <a:schemeClr val="accent2"/>
                </a:solidFill>
                <a:latin typeface="Tahoma" pitchFamily="34" charset="0"/>
              </a:rPr>
              <a:t>How would you classify this dataset?</a:t>
            </a:r>
          </a:p>
        </p:txBody>
      </p:sp>
      <p:sp>
        <p:nvSpPr>
          <p:cNvPr id="9260" name="Oval 49"/>
          <p:cNvSpPr>
            <a:spLocks noChangeAspect="1" noChangeArrowheads="1"/>
          </p:cNvSpPr>
          <p:nvPr/>
        </p:nvSpPr>
        <p:spPr bwMode="auto">
          <a:xfrm rot="5895381">
            <a:off x="4003675" y="3340101"/>
            <a:ext cx="47625" cy="69850"/>
          </a:xfrm>
          <a:prstGeom prst="ellipse">
            <a:avLst/>
          </a:prstGeom>
          <a:solidFill>
            <a:schemeClr val="tx2"/>
          </a:solid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684213" y="1341438"/>
            <a:ext cx="7772400" cy="5791200"/>
          </a:xfrm>
        </p:spPr>
        <p:txBody>
          <a:bodyPr/>
          <a:lstStyle/>
          <a:p>
            <a:pPr eaLnBrk="1" hangingPunct="1">
              <a:buFont typeface="Wingdings" pitchFamily="2" charset="2"/>
              <a:buNone/>
            </a:pPr>
            <a:r>
              <a:rPr lang="zh-CN" altLang="en-US" smtClean="0"/>
              <a:t>再证：</a:t>
            </a:r>
            <a:r>
              <a:rPr lang="en-US" altLang="zh-CN" smtClean="0"/>
              <a:t>A ∩B =A </a:t>
            </a:r>
            <a:r>
              <a:rPr lang="en-US" altLang="zh-CN" smtClean="0">
                <a:latin typeface="宋体" pitchFamily="2" charset="-122"/>
                <a:sym typeface="Symbol" pitchFamily="18" charset="2"/>
              </a:rPr>
              <a:t></a:t>
            </a:r>
            <a:r>
              <a:rPr lang="en-US" altLang="zh-CN" smtClean="0"/>
              <a:t> A-B= </a:t>
            </a:r>
            <a:r>
              <a:rPr lang="en-US" altLang="zh-CN" smtClean="0">
                <a:sym typeface="Symbol" pitchFamily="18" charset="2"/>
              </a:rPr>
              <a:t></a:t>
            </a:r>
            <a:endParaRPr lang="en-US" altLang="zh-CN" smtClean="0"/>
          </a:p>
          <a:p>
            <a:pPr eaLnBrk="1" hangingPunct="1">
              <a:buFont typeface="Wingdings" pitchFamily="2" charset="2"/>
              <a:buNone/>
            </a:pPr>
            <a:r>
              <a:rPr lang="en-US" altLang="zh-CN" smtClean="0"/>
              <a:t>A</a:t>
            </a:r>
            <a:r>
              <a:rPr lang="zh-CN" altLang="en-US" smtClean="0"/>
              <a:t>－</a:t>
            </a:r>
            <a:r>
              <a:rPr lang="en-US" altLang="zh-CN" smtClean="0"/>
              <a:t>B</a:t>
            </a:r>
            <a:r>
              <a:rPr lang="zh-CN" altLang="en-US" smtClean="0"/>
              <a:t>＝ </a:t>
            </a:r>
            <a:r>
              <a:rPr lang="en-US" altLang="zh-CN" smtClean="0"/>
              <a:t>A ∩</a:t>
            </a:r>
            <a:r>
              <a:rPr lang="zh-CN" altLang="en-US" smtClean="0"/>
              <a:t>～</a:t>
            </a:r>
            <a:r>
              <a:rPr lang="en-US" altLang="zh-CN" smtClean="0"/>
              <a:t>B </a:t>
            </a:r>
          </a:p>
          <a:p>
            <a:pPr eaLnBrk="1" hangingPunct="1">
              <a:buFont typeface="Wingdings" pitchFamily="2" charset="2"/>
              <a:buNone/>
            </a:pPr>
            <a:r>
              <a:rPr lang="en-US" altLang="zh-CN" smtClean="0"/>
              <a:t>          </a:t>
            </a:r>
            <a:r>
              <a:rPr lang="zh-CN" altLang="en-US" smtClean="0"/>
              <a:t>＝</a:t>
            </a:r>
            <a:r>
              <a:rPr lang="en-US" altLang="zh-CN" smtClean="0"/>
              <a:t>(A ∩B ) ∩</a:t>
            </a:r>
            <a:r>
              <a:rPr lang="zh-CN" altLang="en-US" smtClean="0"/>
              <a:t>～</a:t>
            </a:r>
            <a:r>
              <a:rPr lang="en-US" altLang="zh-CN" smtClean="0"/>
              <a:t>B </a:t>
            </a:r>
          </a:p>
          <a:p>
            <a:pPr eaLnBrk="1" hangingPunct="1">
              <a:buFont typeface="Wingdings" pitchFamily="2" charset="2"/>
              <a:buNone/>
            </a:pPr>
            <a:r>
              <a:rPr lang="en-US" altLang="zh-CN" smtClean="0"/>
              <a:t>          </a:t>
            </a:r>
            <a:r>
              <a:rPr lang="zh-CN" altLang="en-US" smtClean="0"/>
              <a:t>＝</a:t>
            </a:r>
            <a:r>
              <a:rPr lang="en-US" altLang="zh-CN" smtClean="0"/>
              <a:t>A ∩(B∩</a:t>
            </a:r>
            <a:r>
              <a:rPr lang="zh-CN" altLang="en-US" smtClean="0"/>
              <a:t>～</a:t>
            </a:r>
            <a:r>
              <a:rPr lang="en-US" altLang="zh-CN" smtClean="0"/>
              <a:t>B)= </a:t>
            </a:r>
            <a:r>
              <a:rPr lang="en-US" altLang="zh-CN" smtClean="0">
                <a:sym typeface="Symbol" pitchFamily="18" charset="2"/>
              </a:rPr>
              <a:t></a:t>
            </a:r>
            <a:endParaRPr lang="en-US" altLang="zh-CN" smtClean="0"/>
          </a:p>
          <a:p>
            <a:pPr eaLnBrk="1" hangingPunct="1">
              <a:buFont typeface="Wingdings" pitchFamily="2" charset="2"/>
              <a:buNone/>
            </a:pPr>
            <a:r>
              <a:rPr lang="zh-CN" altLang="en-US" smtClean="0"/>
              <a:t>再证： </a:t>
            </a:r>
            <a:r>
              <a:rPr lang="en-US" altLang="zh-CN" smtClean="0"/>
              <a:t>A-B= </a:t>
            </a:r>
            <a:r>
              <a:rPr lang="en-US" altLang="zh-CN" smtClean="0">
                <a:sym typeface="Symbol" pitchFamily="18" charset="2"/>
              </a:rPr>
              <a:t> </a:t>
            </a:r>
            <a:r>
              <a:rPr lang="en-US" altLang="zh-CN" smtClean="0">
                <a:latin typeface="宋体" pitchFamily="2" charset="-122"/>
                <a:sym typeface="Symbol" pitchFamily="18" charset="2"/>
              </a:rPr>
              <a:t> </a:t>
            </a:r>
            <a:r>
              <a:rPr lang="en-US" altLang="zh-CN" smtClean="0">
                <a:cs typeface="Times New Roman" pitchFamily="18" charset="0"/>
              </a:rPr>
              <a:t>A</a:t>
            </a:r>
            <a:r>
              <a:rPr lang="en-US" altLang="zh-CN" smtClean="0"/>
              <a:t>∪</a:t>
            </a:r>
            <a:r>
              <a:rPr lang="en-US" altLang="zh-CN" smtClean="0">
                <a:cs typeface="Times New Roman" pitchFamily="18" charset="0"/>
              </a:rPr>
              <a:t>B=B</a:t>
            </a:r>
          </a:p>
          <a:p>
            <a:pPr eaLnBrk="1" hangingPunct="1">
              <a:buFont typeface="Wingdings" pitchFamily="2" charset="2"/>
              <a:buNone/>
            </a:pPr>
            <a:r>
              <a:rPr lang="zh-CN" altLang="en-US" smtClean="0"/>
              <a:t>因为</a:t>
            </a:r>
            <a:r>
              <a:rPr lang="en-US" altLang="zh-CN" smtClean="0"/>
              <a:t>(</a:t>
            </a:r>
            <a:r>
              <a:rPr lang="en-US" altLang="zh-CN" smtClean="0">
                <a:cs typeface="Times New Roman" pitchFamily="18" charset="0"/>
              </a:rPr>
              <a:t>A-B)</a:t>
            </a:r>
            <a:r>
              <a:rPr lang="en-US" altLang="zh-CN" smtClean="0"/>
              <a:t>∪</a:t>
            </a:r>
            <a:r>
              <a:rPr lang="en-US" altLang="zh-CN" smtClean="0">
                <a:cs typeface="Times New Roman" pitchFamily="18" charset="0"/>
              </a:rPr>
              <a:t>B=A</a:t>
            </a:r>
            <a:r>
              <a:rPr lang="en-US" altLang="zh-CN" smtClean="0"/>
              <a:t>∪</a:t>
            </a:r>
            <a:r>
              <a:rPr lang="en-US" altLang="zh-CN" smtClean="0">
                <a:cs typeface="Times New Roman" pitchFamily="18" charset="0"/>
              </a:rPr>
              <a:t>B,</a:t>
            </a:r>
            <a:r>
              <a:rPr lang="zh-CN" altLang="en-US" smtClean="0">
                <a:cs typeface="Times New Roman" pitchFamily="18" charset="0"/>
              </a:rPr>
              <a:t>而</a:t>
            </a:r>
            <a:r>
              <a:rPr lang="en-US" altLang="zh-CN" smtClean="0"/>
              <a:t>A-B= </a:t>
            </a:r>
            <a:r>
              <a:rPr lang="en-US" altLang="zh-CN" smtClean="0">
                <a:sym typeface="Symbol" pitchFamily="18" charset="2"/>
              </a:rPr>
              <a:t> </a:t>
            </a:r>
            <a:endParaRPr lang="en-US" altLang="zh-CN" smtClean="0"/>
          </a:p>
          <a:p>
            <a:pPr eaLnBrk="1" hangingPunct="1">
              <a:buFont typeface="Wingdings" pitchFamily="2" charset="2"/>
              <a:buNone/>
            </a:pPr>
            <a:r>
              <a:rPr lang="en-US" altLang="zh-CN" smtClean="0">
                <a:latin typeface="宋体" pitchFamily="2" charset="-122"/>
                <a:sym typeface="Symbol" pitchFamily="18" charset="2"/>
              </a:rPr>
              <a:t> </a:t>
            </a:r>
            <a:r>
              <a:rPr lang="en-US" altLang="zh-CN" smtClean="0">
                <a:cs typeface="Times New Roman" pitchFamily="18" charset="0"/>
              </a:rPr>
              <a:t>A</a:t>
            </a:r>
            <a:r>
              <a:rPr lang="en-US" altLang="zh-CN" smtClean="0"/>
              <a:t>∪</a:t>
            </a:r>
            <a:r>
              <a:rPr lang="en-US" altLang="zh-CN" smtClean="0">
                <a:cs typeface="Times New Roman" pitchFamily="18" charset="0"/>
              </a:rPr>
              <a:t>B=B</a:t>
            </a:r>
          </a:p>
        </p:txBody>
      </p:sp>
      <p:sp>
        <p:nvSpPr>
          <p:cNvPr id="52227" name="Rectangle 7"/>
          <p:cNvSpPr>
            <a:spLocks noGrp="1" noChangeArrowheads="1"/>
          </p:cNvSpPr>
          <p:nvPr>
            <p:ph type="title"/>
          </p:nvPr>
        </p:nvSpPr>
        <p:spPr>
          <a:xfrm>
            <a:off x="544513" y="403225"/>
            <a:ext cx="7772400" cy="504825"/>
          </a:xfrm>
          <a:noFill/>
        </p:spPr>
        <p:txBody>
          <a:bodyPr/>
          <a:lstStyle/>
          <a:p>
            <a:pPr eaLnBrk="1" hangingPunct="1"/>
            <a:r>
              <a:rPr lang="en-US" altLang="zh-CN" smtClean="0"/>
              <a:t>6.3 </a:t>
            </a:r>
            <a:r>
              <a:rPr lang="zh-CN" altLang="en-US" smtClean="0"/>
              <a:t>集合恒等式</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66243">
                                            <p:txEl>
                                              <p:pRg st="4" end="4"/>
                                            </p:txEl>
                                          </p:spTgt>
                                        </p:tgtEl>
                                        <p:attrNameLst>
                                          <p:attrName>style.visibility</p:attrName>
                                        </p:attrNameLst>
                                      </p:cBhvr>
                                      <p:to>
                                        <p:strVal val="visible"/>
                                      </p:to>
                                    </p:set>
                                    <p:animEffect transition="in" filter="barn(inHorizontal)">
                                      <p:cBhvr>
                                        <p:cTn id="7" dur="500"/>
                                        <p:tgtEl>
                                          <p:spTgt spid="266243">
                                            <p:txEl>
                                              <p:pRg st="4" end="4"/>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66243">
                                            <p:txEl>
                                              <p:pRg st="5" end="5"/>
                                            </p:txEl>
                                          </p:spTgt>
                                        </p:tgtEl>
                                        <p:attrNameLst>
                                          <p:attrName>style.visibility</p:attrName>
                                        </p:attrNameLst>
                                      </p:cBhvr>
                                      <p:to>
                                        <p:strVal val="visible"/>
                                      </p:to>
                                    </p:set>
                                    <p:animEffect transition="in" filter="barn(inHorizontal)">
                                      <p:cBhvr>
                                        <p:cTn id="10" dur="500"/>
                                        <p:tgtEl>
                                          <p:spTgt spid="266243">
                                            <p:txEl>
                                              <p:pRg st="5" end="5"/>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66243">
                                            <p:txEl>
                                              <p:pRg st="6" end="6"/>
                                            </p:txEl>
                                          </p:spTgt>
                                        </p:tgtEl>
                                        <p:attrNameLst>
                                          <p:attrName>style.visibility</p:attrName>
                                        </p:attrNameLst>
                                      </p:cBhvr>
                                      <p:to>
                                        <p:strVal val="visible"/>
                                      </p:to>
                                    </p:set>
                                    <p:animEffect transition="in" filter="barn(inHorizontal)">
                                      <p:cBhvr>
                                        <p:cTn id="13" dur="500"/>
                                        <p:tgtEl>
                                          <p:spTgt spid="266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endParaRPr lang="en-US" altLang="zh-CN" smtClean="0"/>
          </a:p>
        </p:txBody>
      </p:sp>
      <p:sp>
        <p:nvSpPr>
          <p:cNvPr id="53251" name="Rectangle 3"/>
          <p:cNvSpPr>
            <a:spLocks noGrp="1" noChangeArrowheads="1"/>
          </p:cNvSpPr>
          <p:nvPr>
            <p:ph type="body" idx="1"/>
          </p:nvPr>
        </p:nvSpPr>
        <p:spPr>
          <a:xfrm>
            <a:off x="457200" y="1196975"/>
            <a:ext cx="8218488" cy="503238"/>
          </a:xfrm>
        </p:spPr>
        <p:txBody>
          <a:bodyPr/>
          <a:lstStyle/>
          <a:p>
            <a:pPr eaLnBrk="1" hangingPunct="1">
              <a:buFont typeface="Wingdings" pitchFamily="2" charset="2"/>
              <a:buNone/>
            </a:pPr>
            <a:r>
              <a:rPr lang="zh-CN" altLang="en-US" smtClean="0"/>
              <a:t>证明： </a:t>
            </a:r>
            <a:r>
              <a:rPr lang="en-US" altLang="zh-CN" i="1" smtClean="0"/>
              <a:t>A</a:t>
            </a:r>
            <a:r>
              <a:rPr lang="en-US" altLang="zh-CN" smtClean="0">
                <a:sym typeface="Symbol" pitchFamily="18" charset="2"/>
              </a:rPr>
              <a:t></a:t>
            </a:r>
            <a:r>
              <a:rPr lang="en-US" altLang="zh-CN" i="1" smtClean="0"/>
              <a:t>B</a:t>
            </a:r>
            <a:r>
              <a:rPr lang="en-US" altLang="zh-CN" smtClean="0"/>
              <a:t> = </a:t>
            </a:r>
            <a:r>
              <a:rPr lang="en-US" altLang="zh-CN" i="1" smtClean="0"/>
              <a:t>A</a:t>
            </a:r>
            <a:r>
              <a:rPr lang="en-US" altLang="zh-CN" smtClean="0">
                <a:sym typeface="Symbol" pitchFamily="18" charset="2"/>
              </a:rPr>
              <a:t></a:t>
            </a:r>
            <a:r>
              <a:rPr lang="en-US" altLang="zh-CN" i="1" smtClean="0"/>
              <a:t>C</a:t>
            </a:r>
            <a:r>
              <a:rPr lang="en-US" altLang="zh-CN" smtClean="0"/>
              <a:t> </a:t>
            </a:r>
            <a:r>
              <a:rPr lang="en-US" altLang="zh-CN" smtClean="0">
                <a:sym typeface="Symbol" pitchFamily="18" charset="2"/>
              </a:rPr>
              <a:t></a:t>
            </a:r>
            <a:r>
              <a:rPr lang="en-US" altLang="zh-CN" smtClean="0"/>
              <a:t> </a:t>
            </a:r>
            <a:r>
              <a:rPr lang="en-US" altLang="zh-CN" i="1" smtClean="0"/>
              <a:t>A</a:t>
            </a:r>
            <a:r>
              <a:rPr lang="en-US" altLang="zh-CN" smtClean="0">
                <a:sym typeface="Symbol" pitchFamily="18" charset="2"/>
              </a:rPr>
              <a:t></a:t>
            </a:r>
            <a:r>
              <a:rPr lang="en-US" altLang="zh-CN" i="1" smtClean="0"/>
              <a:t>B</a:t>
            </a:r>
            <a:r>
              <a:rPr lang="en-US" altLang="zh-CN" smtClean="0"/>
              <a:t> = </a:t>
            </a:r>
            <a:r>
              <a:rPr lang="en-US" altLang="zh-CN" i="1" smtClean="0"/>
              <a:t>A</a:t>
            </a:r>
            <a:r>
              <a:rPr lang="en-US" altLang="zh-CN" smtClean="0">
                <a:sym typeface="Symbol" pitchFamily="18" charset="2"/>
              </a:rPr>
              <a:t></a:t>
            </a:r>
            <a:r>
              <a:rPr lang="en-US" altLang="zh-CN" i="1" smtClean="0"/>
              <a:t>C</a:t>
            </a:r>
            <a:r>
              <a:rPr lang="en-US" altLang="zh-CN" smtClean="0"/>
              <a:t> </a:t>
            </a:r>
            <a:r>
              <a:rPr lang="en-US" altLang="zh-CN" smtClean="0">
                <a:sym typeface="Symbol" pitchFamily="18" charset="2"/>
              </a:rPr>
              <a:t></a:t>
            </a:r>
            <a:r>
              <a:rPr lang="en-US" altLang="zh-CN" smtClean="0"/>
              <a:t> </a:t>
            </a:r>
            <a:r>
              <a:rPr lang="en-US" altLang="zh-CN" i="1" smtClean="0"/>
              <a:t>B</a:t>
            </a:r>
            <a:r>
              <a:rPr lang="en-US" altLang="zh-CN" smtClean="0"/>
              <a:t> = </a:t>
            </a:r>
            <a:r>
              <a:rPr lang="en-US" altLang="zh-CN" i="1" smtClean="0"/>
              <a:t>C</a:t>
            </a:r>
          </a:p>
        </p:txBody>
      </p:sp>
      <p:sp>
        <p:nvSpPr>
          <p:cNvPr id="50180" name="Rectangle 5"/>
          <p:cNvSpPr>
            <a:spLocks noChangeArrowheads="1"/>
          </p:cNvSpPr>
          <p:nvPr/>
        </p:nvSpPr>
        <p:spPr bwMode="auto">
          <a:xfrm>
            <a:off x="468313" y="1773238"/>
            <a:ext cx="8207375" cy="4824412"/>
          </a:xfrm>
          <a:prstGeom prst="rect">
            <a:avLst/>
          </a:prstGeom>
          <a:noFill/>
          <a:ln w="9525">
            <a:noFill/>
            <a:miter lim="800000"/>
            <a:headEnd/>
            <a:tailEnd/>
          </a:ln>
        </p:spPr>
        <p:txBody>
          <a:bodyPr/>
          <a:lstStyle/>
          <a:p>
            <a:pPr marL="342900" indent="-342900">
              <a:spcBef>
                <a:spcPct val="20000"/>
              </a:spcBef>
              <a:buClr>
                <a:srgbClr val="69B3F1"/>
              </a:buClr>
            </a:pPr>
            <a:r>
              <a:rPr lang="zh-CN" altLang="en-US" sz="2400">
                <a:solidFill>
                  <a:srgbClr val="FF0000"/>
                </a:solidFill>
                <a:latin typeface="Times New Roman" pitchFamily="18" charset="0"/>
              </a:rPr>
              <a:t>解题思路</a:t>
            </a:r>
          </a:p>
          <a:p>
            <a:pPr marL="342900" indent="-342900">
              <a:spcBef>
                <a:spcPct val="20000"/>
              </a:spcBef>
              <a:buClr>
                <a:srgbClr val="FF9900"/>
              </a:buClr>
            </a:pPr>
            <a:r>
              <a:rPr lang="zh-CN" altLang="en-US" sz="2400">
                <a:latin typeface="宋体" pitchFamily="2" charset="-122"/>
              </a:rPr>
              <a:t>分析命题：含有</a:t>
            </a:r>
            <a:r>
              <a:rPr lang="en-US" altLang="zh-CN" sz="2400">
                <a:latin typeface="宋体" pitchFamily="2" charset="-122"/>
              </a:rPr>
              <a:t>3</a:t>
            </a:r>
            <a:r>
              <a:rPr lang="zh-CN" altLang="en-US" sz="2400">
                <a:latin typeface="宋体" pitchFamily="2" charset="-122"/>
              </a:rPr>
              <a:t>个命题：</a:t>
            </a:r>
          </a:p>
          <a:p>
            <a:pPr marL="342900" indent="-342900">
              <a:spcBef>
                <a:spcPct val="20000"/>
              </a:spcBef>
              <a:buClr>
                <a:srgbClr val="FF9900"/>
              </a:buClr>
            </a:pPr>
            <a:r>
              <a:rPr lang="zh-CN" altLang="en-US" sz="2400">
                <a:latin typeface="Times New Roman" pitchFamily="18" charset="0"/>
              </a:rPr>
              <a:t>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C</a:t>
            </a:r>
            <a:r>
              <a:rPr lang="en-US" altLang="zh-CN" sz="2400">
                <a:latin typeface="Times New Roman" pitchFamily="18" charset="0"/>
              </a:rPr>
              <a:t> ,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C,</a:t>
            </a:r>
            <a:r>
              <a:rPr lang="en-US" altLang="zh-CN" sz="2400">
                <a:latin typeface="Times New Roman" pitchFamily="18" charset="0"/>
              </a:rPr>
              <a:t>     </a:t>
            </a:r>
            <a:r>
              <a:rPr lang="en-US" altLang="zh-CN" sz="2400" i="1">
                <a:latin typeface="Times New Roman" pitchFamily="18" charset="0"/>
              </a:rPr>
              <a:t>B</a:t>
            </a:r>
            <a:r>
              <a:rPr lang="en-US" altLang="zh-CN" sz="2400">
                <a:latin typeface="Times New Roman" pitchFamily="18" charset="0"/>
              </a:rPr>
              <a:t> = </a:t>
            </a:r>
            <a:r>
              <a:rPr lang="en-US" altLang="zh-CN" sz="2400" i="1">
                <a:latin typeface="Times New Roman" pitchFamily="18" charset="0"/>
              </a:rPr>
              <a:t>C</a:t>
            </a:r>
            <a:endParaRPr lang="en-US" altLang="zh-CN" sz="2400">
              <a:latin typeface="Times New Roman" pitchFamily="18" charset="0"/>
            </a:endParaRPr>
          </a:p>
          <a:p>
            <a:pPr marL="342900" indent="-342900">
              <a:spcBef>
                <a:spcPct val="20000"/>
              </a:spcBef>
              <a:buClr>
                <a:srgbClr val="FF9900"/>
              </a:buClr>
            </a:pPr>
            <a:r>
              <a:rPr lang="en-US" altLang="zh-CN" sz="2400">
                <a:latin typeface="Times New Roman" pitchFamily="18" charset="0"/>
              </a:rPr>
              <a:t>             ①                            ②                  ③      </a:t>
            </a:r>
          </a:p>
          <a:p>
            <a:pPr marL="342900" indent="-342900">
              <a:spcBef>
                <a:spcPct val="20000"/>
              </a:spcBef>
              <a:buClr>
                <a:srgbClr val="FF9900"/>
              </a:buClr>
            </a:pPr>
            <a:r>
              <a:rPr lang="zh-CN" altLang="en-US" sz="2400">
                <a:latin typeface="Times New Roman" pitchFamily="18" charset="0"/>
              </a:rPr>
              <a:t>证明要求</a:t>
            </a:r>
          </a:p>
          <a:p>
            <a:pPr marL="342900" indent="-342900">
              <a:spcBef>
                <a:spcPct val="20000"/>
              </a:spcBef>
              <a:buClr>
                <a:srgbClr val="FF9900"/>
              </a:buClr>
            </a:pPr>
            <a:r>
              <a:rPr lang="zh-CN" altLang="en-US" sz="2400">
                <a:latin typeface="Times New Roman" pitchFamily="18" charset="0"/>
              </a:rPr>
              <a:t>     前提：命题①和②</a:t>
            </a:r>
          </a:p>
          <a:p>
            <a:pPr marL="342900" indent="-342900">
              <a:spcBef>
                <a:spcPct val="20000"/>
              </a:spcBef>
              <a:buClr>
                <a:srgbClr val="FF9900"/>
              </a:buClr>
            </a:pPr>
            <a:r>
              <a:rPr lang="zh-CN" altLang="en-US" sz="2400">
                <a:latin typeface="Times New Roman" pitchFamily="18" charset="0"/>
              </a:rPr>
              <a:t>     结论：命题③ </a:t>
            </a:r>
          </a:p>
          <a:p>
            <a:pPr marL="342900" indent="-342900">
              <a:spcBef>
                <a:spcPct val="20000"/>
              </a:spcBef>
              <a:buClr>
                <a:srgbClr val="FF9900"/>
              </a:buClr>
            </a:pPr>
            <a:r>
              <a:rPr lang="zh-CN" altLang="en-US" sz="2400">
                <a:solidFill>
                  <a:schemeClr val="accent2"/>
                </a:solidFill>
                <a:latin typeface="Times New Roman" pitchFamily="18" charset="0"/>
              </a:rPr>
              <a:t>证明方法：</a:t>
            </a:r>
          </a:p>
          <a:p>
            <a:pPr marL="342900" indent="-342900">
              <a:spcBef>
                <a:spcPct val="20000"/>
              </a:spcBef>
              <a:buClr>
                <a:srgbClr val="FF9900"/>
              </a:buClr>
            </a:pPr>
            <a:r>
              <a:rPr lang="zh-CN" altLang="en-US" sz="2400">
                <a:solidFill>
                  <a:schemeClr val="accent2"/>
                </a:solidFill>
                <a:latin typeface="Times New Roman" pitchFamily="18" charset="0"/>
              </a:rPr>
              <a:t>     恒等式代入</a:t>
            </a:r>
          </a:p>
          <a:p>
            <a:pPr marL="342900" indent="-342900">
              <a:spcBef>
                <a:spcPct val="20000"/>
              </a:spcBef>
              <a:buClr>
                <a:srgbClr val="FF9900"/>
              </a:buClr>
            </a:pPr>
            <a:r>
              <a:rPr lang="zh-CN" altLang="en-US" sz="2400">
                <a:solidFill>
                  <a:schemeClr val="accent2"/>
                </a:solidFill>
                <a:latin typeface="Times New Roman" pitchFamily="18" charset="0"/>
              </a:rPr>
              <a:t>     反证法</a:t>
            </a:r>
          </a:p>
          <a:p>
            <a:pPr marL="342900" indent="-342900">
              <a:spcBef>
                <a:spcPct val="20000"/>
              </a:spcBef>
              <a:buClr>
                <a:srgbClr val="FF9900"/>
              </a:buClr>
            </a:pPr>
            <a:r>
              <a:rPr lang="zh-CN" altLang="en-US" sz="2400">
                <a:solidFill>
                  <a:schemeClr val="accent2"/>
                </a:solidFill>
                <a:latin typeface="Times New Roman" pitchFamily="18" charset="0"/>
              </a:rPr>
              <a:t>     利用已知等式通过运算得到新的等式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barn(inHorizontal)">
                                      <p:cBhvr>
                                        <p:cTn id="7" dur="500"/>
                                        <p:tgtEl>
                                          <p:spTgt spid="50180">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50180">
                                            <p:txEl>
                                              <p:pRg st="1" end="1"/>
                                            </p:txEl>
                                          </p:spTgt>
                                        </p:tgtEl>
                                        <p:attrNameLst>
                                          <p:attrName>style.visibility</p:attrName>
                                        </p:attrNameLst>
                                      </p:cBhvr>
                                      <p:to>
                                        <p:strVal val="visible"/>
                                      </p:to>
                                    </p:set>
                                    <p:animEffect transition="in" filter="barn(inHorizontal)">
                                      <p:cBhvr>
                                        <p:cTn id="10" dur="500"/>
                                        <p:tgtEl>
                                          <p:spTgt spid="50180">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50180">
                                            <p:txEl>
                                              <p:pRg st="2" end="2"/>
                                            </p:txEl>
                                          </p:spTgt>
                                        </p:tgtEl>
                                        <p:attrNameLst>
                                          <p:attrName>style.visibility</p:attrName>
                                        </p:attrNameLst>
                                      </p:cBhvr>
                                      <p:to>
                                        <p:strVal val="visible"/>
                                      </p:to>
                                    </p:set>
                                    <p:animEffect transition="in" filter="barn(inHorizontal)">
                                      <p:cBhvr>
                                        <p:cTn id="13" dur="500"/>
                                        <p:tgtEl>
                                          <p:spTgt spid="50180">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50180">
                                            <p:txEl>
                                              <p:pRg st="3" end="3"/>
                                            </p:txEl>
                                          </p:spTgt>
                                        </p:tgtEl>
                                        <p:attrNameLst>
                                          <p:attrName>style.visibility</p:attrName>
                                        </p:attrNameLst>
                                      </p:cBhvr>
                                      <p:to>
                                        <p:strVal val="visible"/>
                                      </p:to>
                                    </p:set>
                                    <p:animEffect transition="in" filter="barn(inHorizontal)">
                                      <p:cBhvr>
                                        <p:cTn id="16" dur="500"/>
                                        <p:tgtEl>
                                          <p:spTgt spid="50180">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50180">
                                            <p:txEl>
                                              <p:pRg st="4" end="4"/>
                                            </p:txEl>
                                          </p:spTgt>
                                        </p:tgtEl>
                                        <p:attrNameLst>
                                          <p:attrName>style.visibility</p:attrName>
                                        </p:attrNameLst>
                                      </p:cBhvr>
                                      <p:to>
                                        <p:strVal val="visible"/>
                                      </p:to>
                                    </p:set>
                                    <p:animEffect transition="in" filter="barn(inHorizontal)">
                                      <p:cBhvr>
                                        <p:cTn id="19" dur="500"/>
                                        <p:tgtEl>
                                          <p:spTgt spid="50180">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50180">
                                            <p:txEl>
                                              <p:pRg st="5" end="5"/>
                                            </p:txEl>
                                          </p:spTgt>
                                        </p:tgtEl>
                                        <p:attrNameLst>
                                          <p:attrName>style.visibility</p:attrName>
                                        </p:attrNameLst>
                                      </p:cBhvr>
                                      <p:to>
                                        <p:strVal val="visible"/>
                                      </p:to>
                                    </p:set>
                                    <p:animEffect transition="in" filter="barn(inHorizontal)">
                                      <p:cBhvr>
                                        <p:cTn id="22" dur="500"/>
                                        <p:tgtEl>
                                          <p:spTgt spid="50180">
                                            <p:txEl>
                                              <p:pRg st="5" end="5"/>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50180">
                                            <p:txEl>
                                              <p:pRg st="6" end="6"/>
                                            </p:txEl>
                                          </p:spTgt>
                                        </p:tgtEl>
                                        <p:attrNameLst>
                                          <p:attrName>style.visibility</p:attrName>
                                        </p:attrNameLst>
                                      </p:cBhvr>
                                      <p:to>
                                        <p:strVal val="visible"/>
                                      </p:to>
                                    </p:set>
                                    <p:animEffect transition="in" filter="barn(inHorizontal)">
                                      <p:cBhvr>
                                        <p:cTn id="25" dur="500"/>
                                        <p:tgtEl>
                                          <p:spTgt spid="5018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50180">
                                            <p:txEl>
                                              <p:pRg st="7" end="7"/>
                                            </p:txEl>
                                          </p:spTgt>
                                        </p:tgtEl>
                                        <p:attrNameLst>
                                          <p:attrName>style.visibility</p:attrName>
                                        </p:attrNameLst>
                                      </p:cBhvr>
                                      <p:to>
                                        <p:strVal val="visible"/>
                                      </p:to>
                                    </p:set>
                                    <p:animEffect transition="in" filter="barn(inHorizontal)">
                                      <p:cBhvr>
                                        <p:cTn id="30" dur="500"/>
                                        <p:tgtEl>
                                          <p:spTgt spid="50180">
                                            <p:txEl>
                                              <p:pRg st="7" end="7"/>
                                            </p:txEl>
                                          </p:spTgt>
                                        </p:tgtEl>
                                      </p:cBhvr>
                                    </p:animEffect>
                                  </p:childTnLst>
                                </p:cTn>
                              </p:par>
                              <p:par>
                                <p:cTn id="31" presetID="16" presetClass="entr" presetSubtype="26" fill="hold" nodeType="withEffect">
                                  <p:stCondLst>
                                    <p:cond delay="0"/>
                                  </p:stCondLst>
                                  <p:childTnLst>
                                    <p:set>
                                      <p:cBhvr>
                                        <p:cTn id="32" dur="1" fill="hold">
                                          <p:stCondLst>
                                            <p:cond delay="0"/>
                                          </p:stCondLst>
                                        </p:cTn>
                                        <p:tgtEl>
                                          <p:spTgt spid="50180">
                                            <p:txEl>
                                              <p:pRg st="8" end="8"/>
                                            </p:txEl>
                                          </p:spTgt>
                                        </p:tgtEl>
                                        <p:attrNameLst>
                                          <p:attrName>style.visibility</p:attrName>
                                        </p:attrNameLst>
                                      </p:cBhvr>
                                      <p:to>
                                        <p:strVal val="visible"/>
                                      </p:to>
                                    </p:set>
                                    <p:animEffect transition="in" filter="barn(inHorizontal)">
                                      <p:cBhvr>
                                        <p:cTn id="33" dur="500"/>
                                        <p:tgtEl>
                                          <p:spTgt spid="50180">
                                            <p:txEl>
                                              <p:pRg st="8" end="8"/>
                                            </p:txEl>
                                          </p:spTgt>
                                        </p:tgtEl>
                                      </p:cBhvr>
                                    </p:animEffect>
                                  </p:childTnLst>
                                </p:cTn>
                              </p:par>
                              <p:par>
                                <p:cTn id="34" presetID="16" presetClass="entr" presetSubtype="26" fill="hold" nodeType="withEffect">
                                  <p:stCondLst>
                                    <p:cond delay="0"/>
                                  </p:stCondLst>
                                  <p:childTnLst>
                                    <p:set>
                                      <p:cBhvr>
                                        <p:cTn id="35" dur="1" fill="hold">
                                          <p:stCondLst>
                                            <p:cond delay="0"/>
                                          </p:stCondLst>
                                        </p:cTn>
                                        <p:tgtEl>
                                          <p:spTgt spid="50180">
                                            <p:txEl>
                                              <p:pRg st="9" end="9"/>
                                            </p:txEl>
                                          </p:spTgt>
                                        </p:tgtEl>
                                        <p:attrNameLst>
                                          <p:attrName>style.visibility</p:attrName>
                                        </p:attrNameLst>
                                      </p:cBhvr>
                                      <p:to>
                                        <p:strVal val="visible"/>
                                      </p:to>
                                    </p:set>
                                    <p:animEffect transition="in" filter="barn(inHorizontal)">
                                      <p:cBhvr>
                                        <p:cTn id="36" dur="500"/>
                                        <p:tgtEl>
                                          <p:spTgt spid="50180">
                                            <p:txEl>
                                              <p:pRg st="9" end="9"/>
                                            </p:txEl>
                                          </p:spTgt>
                                        </p:tgtEl>
                                      </p:cBhvr>
                                    </p:animEffect>
                                  </p:childTnLst>
                                </p:cTn>
                              </p:par>
                              <p:par>
                                <p:cTn id="37" presetID="16" presetClass="entr" presetSubtype="26" fill="hold" nodeType="withEffect">
                                  <p:stCondLst>
                                    <p:cond delay="0"/>
                                  </p:stCondLst>
                                  <p:childTnLst>
                                    <p:set>
                                      <p:cBhvr>
                                        <p:cTn id="38" dur="1" fill="hold">
                                          <p:stCondLst>
                                            <p:cond delay="0"/>
                                          </p:stCondLst>
                                        </p:cTn>
                                        <p:tgtEl>
                                          <p:spTgt spid="50180">
                                            <p:txEl>
                                              <p:pRg st="10" end="10"/>
                                            </p:txEl>
                                          </p:spTgt>
                                        </p:tgtEl>
                                        <p:attrNameLst>
                                          <p:attrName>style.visibility</p:attrName>
                                        </p:attrNameLst>
                                      </p:cBhvr>
                                      <p:to>
                                        <p:strVal val="visible"/>
                                      </p:to>
                                    </p:set>
                                    <p:animEffect transition="in" filter="barn(inHorizontal)">
                                      <p:cBhvr>
                                        <p:cTn id="39" dur="500"/>
                                        <p:tgtEl>
                                          <p:spTgt spid="501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p>
        </p:txBody>
      </p:sp>
      <p:sp>
        <p:nvSpPr>
          <p:cNvPr id="54275" name="Rectangle 3"/>
          <p:cNvSpPr>
            <a:spLocks noGrp="1" noChangeArrowheads="1"/>
          </p:cNvSpPr>
          <p:nvPr>
            <p:ph type="body" idx="1"/>
          </p:nvPr>
        </p:nvSpPr>
        <p:spPr>
          <a:xfrm>
            <a:off x="457200" y="1268413"/>
            <a:ext cx="7931150" cy="2232025"/>
          </a:xfrm>
        </p:spPr>
        <p:txBody>
          <a:bodyPr/>
          <a:lstStyle/>
          <a:p>
            <a:pPr marL="1530350" indent="-1530350" eaLnBrk="1" hangingPunct="1">
              <a:buFont typeface="Wingdings" pitchFamily="2" charset="2"/>
              <a:buNone/>
            </a:pPr>
            <a:r>
              <a:rPr lang="zh-CN" altLang="en-US" sz="2400" smtClean="0">
                <a:solidFill>
                  <a:srgbClr val="FF0000"/>
                </a:solidFill>
              </a:rPr>
              <a:t>方法一：</a:t>
            </a:r>
            <a:r>
              <a:rPr kumimoji="1" lang="zh-CN" altLang="en-US" sz="2400" smtClean="0">
                <a:solidFill>
                  <a:srgbClr val="FF0000"/>
                </a:solidFill>
              </a:rPr>
              <a:t>恒等式代入</a:t>
            </a:r>
            <a:endParaRPr lang="zh-CN" altLang="en-US" sz="2400" i="1" smtClean="0">
              <a:solidFill>
                <a:srgbClr val="FF0000"/>
              </a:solidFill>
            </a:endParaRPr>
          </a:p>
          <a:p>
            <a:pPr marL="1530350" indent="-1530350" eaLnBrk="1" hangingPunct="1">
              <a:buFont typeface="Wingdings" pitchFamily="2" charset="2"/>
              <a:buNone/>
            </a:pPr>
            <a:r>
              <a:rPr lang="zh-CN" altLang="en-US" sz="2400" i="1" smtClean="0"/>
              <a:t>                    </a:t>
            </a:r>
            <a:r>
              <a:rPr lang="en-US" altLang="zh-CN" sz="2400" i="1" smtClean="0"/>
              <a:t>B</a:t>
            </a:r>
            <a:r>
              <a:rPr lang="en-US" altLang="zh-CN" sz="2400" smtClean="0"/>
              <a:t> = </a:t>
            </a:r>
            <a:r>
              <a:rPr lang="en-US" altLang="zh-CN" sz="2400" i="1" smtClean="0"/>
              <a:t>B</a:t>
            </a:r>
            <a:r>
              <a:rPr lang="en-US" altLang="zh-CN" sz="2400" smtClean="0">
                <a:sym typeface="Symbol" pitchFamily="18" charset="2"/>
              </a:rPr>
              <a:t></a:t>
            </a:r>
            <a:r>
              <a:rPr lang="en-US" altLang="zh-CN" sz="2400" smtClean="0"/>
              <a:t>(</a:t>
            </a:r>
            <a:r>
              <a:rPr lang="en-US" altLang="zh-CN" sz="2400" i="1" smtClean="0"/>
              <a:t>B</a:t>
            </a:r>
            <a:r>
              <a:rPr lang="en-US" altLang="zh-CN" sz="2400" smtClean="0">
                <a:sym typeface="Symbol" pitchFamily="18" charset="2"/>
              </a:rPr>
              <a:t></a:t>
            </a:r>
            <a:r>
              <a:rPr lang="en-US" altLang="zh-CN" sz="2400" i="1" smtClean="0"/>
              <a:t>A</a:t>
            </a:r>
            <a:r>
              <a:rPr lang="en-US" altLang="zh-CN" sz="2400" smtClean="0"/>
              <a:t>) = </a:t>
            </a:r>
            <a:r>
              <a:rPr lang="en-US" altLang="zh-CN" sz="2400" i="1" smtClean="0"/>
              <a:t>B</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 </a:t>
            </a:r>
          </a:p>
          <a:p>
            <a:pPr marL="1530350" indent="-1530350" eaLnBrk="1" hangingPunct="1">
              <a:buFont typeface="Wingdings" pitchFamily="2" charset="2"/>
              <a:buNone/>
            </a:pPr>
            <a:r>
              <a:rPr lang="en-US" altLang="zh-CN" sz="2400" smtClean="0"/>
              <a:t>                 = </a:t>
            </a:r>
            <a:r>
              <a:rPr lang="en-US" altLang="zh-CN" sz="2400" i="1" smtClean="0"/>
              <a:t>B</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C</a:t>
            </a:r>
            <a:r>
              <a:rPr lang="en-US" altLang="zh-CN" sz="2400" smtClean="0"/>
              <a:t>) = (</a:t>
            </a:r>
            <a:r>
              <a:rPr lang="en-US" altLang="zh-CN" sz="2400" i="1" smtClean="0"/>
              <a:t>B</a:t>
            </a:r>
            <a:r>
              <a:rPr lang="en-US" altLang="zh-CN" sz="2400" smtClean="0">
                <a:sym typeface="Symbol" pitchFamily="18" charset="2"/>
              </a:rPr>
              <a:t></a:t>
            </a:r>
            <a:r>
              <a:rPr lang="en-US" altLang="zh-CN" sz="2400" i="1" smtClean="0"/>
              <a:t>A</a:t>
            </a:r>
            <a:r>
              <a:rPr lang="en-US" altLang="zh-CN" sz="2400" smtClean="0"/>
              <a:t>)</a:t>
            </a:r>
            <a:r>
              <a:rPr lang="en-US" altLang="zh-CN" sz="2400" smtClean="0">
                <a:sym typeface="Symbol" pitchFamily="18" charset="2"/>
              </a:rPr>
              <a:t></a:t>
            </a:r>
            <a:r>
              <a:rPr lang="en-US" altLang="zh-CN" sz="2400" smtClean="0"/>
              <a:t>(</a:t>
            </a:r>
            <a:r>
              <a:rPr lang="en-US" altLang="zh-CN" sz="2400" i="1" smtClean="0"/>
              <a:t>B</a:t>
            </a:r>
            <a:r>
              <a:rPr lang="en-US" altLang="zh-CN" sz="2400" smtClean="0">
                <a:sym typeface="Symbol" pitchFamily="18" charset="2"/>
              </a:rPr>
              <a:t></a:t>
            </a:r>
            <a:r>
              <a:rPr lang="en-US" altLang="zh-CN" sz="2400" i="1" smtClean="0"/>
              <a:t>C</a:t>
            </a:r>
            <a:r>
              <a:rPr lang="en-US" altLang="zh-CN" sz="2400" smtClean="0"/>
              <a:t>)</a:t>
            </a:r>
          </a:p>
          <a:p>
            <a:pPr marL="1530350" indent="-1530350" eaLnBrk="1" hangingPunct="1">
              <a:buFont typeface="Wingdings" pitchFamily="2" charset="2"/>
              <a:buNone/>
            </a:pPr>
            <a:r>
              <a:rPr lang="en-US" altLang="zh-CN" sz="2400" smtClean="0"/>
              <a:t>                 = (</a:t>
            </a:r>
            <a:r>
              <a:rPr lang="en-US" altLang="zh-CN" sz="2400" i="1" smtClean="0"/>
              <a:t>A</a:t>
            </a:r>
            <a:r>
              <a:rPr lang="en-US" altLang="zh-CN" sz="2400" smtClean="0">
                <a:sym typeface="Symbol" pitchFamily="18" charset="2"/>
              </a:rPr>
              <a:t></a:t>
            </a:r>
            <a:r>
              <a:rPr lang="en-US" altLang="zh-CN" sz="2400" i="1" smtClean="0"/>
              <a:t>C</a:t>
            </a:r>
            <a:r>
              <a:rPr lang="en-US" altLang="zh-CN" sz="2400" smtClean="0"/>
              <a:t>)</a:t>
            </a:r>
            <a:r>
              <a:rPr lang="en-US" altLang="zh-CN" sz="2400" smtClean="0">
                <a:sym typeface="Symbol" pitchFamily="18" charset="2"/>
              </a:rPr>
              <a:t></a:t>
            </a:r>
            <a:r>
              <a:rPr lang="en-US" altLang="zh-CN" sz="2400" smtClean="0"/>
              <a:t>(</a:t>
            </a:r>
            <a:r>
              <a:rPr lang="en-US" altLang="zh-CN" sz="2400" i="1" smtClean="0"/>
              <a:t>B</a:t>
            </a:r>
            <a:r>
              <a:rPr lang="en-US" altLang="zh-CN" sz="2400" smtClean="0">
                <a:sym typeface="Symbol" pitchFamily="18" charset="2"/>
              </a:rPr>
              <a:t></a:t>
            </a:r>
            <a:r>
              <a:rPr lang="en-US" altLang="zh-CN" sz="2400" i="1" smtClean="0"/>
              <a:t>C</a:t>
            </a:r>
            <a:r>
              <a:rPr lang="en-US" altLang="zh-CN" sz="2400" smtClean="0"/>
              <a:t>) = (</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smtClean="0">
                <a:sym typeface="Symbol" pitchFamily="18" charset="2"/>
              </a:rPr>
              <a:t></a:t>
            </a:r>
            <a:r>
              <a:rPr lang="en-US" altLang="zh-CN" sz="2400" i="1" smtClean="0"/>
              <a:t>C</a:t>
            </a:r>
            <a:r>
              <a:rPr lang="en-US" altLang="zh-CN" sz="2400" smtClean="0"/>
              <a:t> </a:t>
            </a:r>
          </a:p>
          <a:p>
            <a:pPr marL="1530350" indent="-1530350" eaLnBrk="1" hangingPunct="1">
              <a:buFont typeface="Wingdings" pitchFamily="2" charset="2"/>
              <a:buNone/>
            </a:pPr>
            <a:r>
              <a:rPr lang="en-US" altLang="zh-CN" sz="2400" smtClean="0"/>
              <a:t>                 = (</a:t>
            </a:r>
            <a:r>
              <a:rPr lang="en-US" altLang="zh-CN" sz="2400" i="1" smtClean="0"/>
              <a:t>A</a:t>
            </a:r>
            <a:r>
              <a:rPr lang="en-US" altLang="zh-CN" sz="2400" smtClean="0">
                <a:sym typeface="Symbol" pitchFamily="18" charset="2"/>
              </a:rPr>
              <a:t></a:t>
            </a:r>
            <a:r>
              <a:rPr lang="en-US" altLang="zh-CN" sz="2400" i="1" smtClean="0"/>
              <a:t>C</a:t>
            </a:r>
            <a:r>
              <a:rPr lang="en-US" altLang="zh-CN" sz="2400" smtClean="0"/>
              <a:t>)</a:t>
            </a:r>
            <a:r>
              <a:rPr lang="en-US" altLang="zh-CN" sz="2400" smtClean="0">
                <a:sym typeface="Symbol" pitchFamily="18" charset="2"/>
              </a:rPr>
              <a:t></a:t>
            </a:r>
            <a:r>
              <a:rPr lang="en-US" altLang="zh-CN" sz="2400" i="1" smtClean="0"/>
              <a:t>C</a:t>
            </a:r>
            <a:r>
              <a:rPr lang="en-US" altLang="zh-CN" sz="2400" smtClean="0"/>
              <a:t> = </a:t>
            </a:r>
            <a:r>
              <a:rPr lang="en-US" altLang="zh-CN" sz="2400" i="1" smtClean="0"/>
              <a:t>C</a:t>
            </a:r>
            <a:r>
              <a:rPr lang="en-US" altLang="zh-CN" sz="2400" smtClean="0"/>
              <a:t> </a:t>
            </a:r>
          </a:p>
          <a:p>
            <a:pPr marL="1530350" indent="-1530350" eaLnBrk="1" hangingPunct="1">
              <a:buFont typeface="Wingdings" pitchFamily="2" charset="2"/>
              <a:buNone/>
            </a:pPr>
            <a:endParaRPr lang="en-US" altLang="zh-CN" sz="2400" smtClean="0"/>
          </a:p>
        </p:txBody>
      </p:sp>
      <p:sp>
        <p:nvSpPr>
          <p:cNvPr id="51204" name="Rectangle 4"/>
          <p:cNvSpPr>
            <a:spLocks noChangeArrowheads="1"/>
          </p:cNvSpPr>
          <p:nvPr/>
        </p:nvSpPr>
        <p:spPr bwMode="auto">
          <a:xfrm>
            <a:off x="468313" y="3787775"/>
            <a:ext cx="8208962" cy="2305050"/>
          </a:xfrm>
          <a:prstGeom prst="rect">
            <a:avLst/>
          </a:prstGeom>
          <a:noFill/>
          <a:ln w="9525">
            <a:noFill/>
            <a:miter lim="800000"/>
            <a:headEnd/>
            <a:tailEnd/>
          </a:ln>
        </p:spPr>
        <p:txBody>
          <a:bodyPr/>
          <a:lstStyle/>
          <a:p>
            <a:pPr marL="1530350" indent="-1530350">
              <a:spcBef>
                <a:spcPct val="20000"/>
              </a:spcBef>
              <a:buClr>
                <a:srgbClr val="69B3F1"/>
              </a:buClr>
            </a:pPr>
            <a:r>
              <a:rPr lang="zh-CN" altLang="en-US" sz="2400">
                <a:solidFill>
                  <a:srgbClr val="FF0000"/>
                </a:solidFill>
                <a:latin typeface="Times New Roman" pitchFamily="18" charset="0"/>
              </a:rPr>
              <a:t>方法二：反证法</a:t>
            </a:r>
            <a:endParaRPr lang="en-US" altLang="zh-CN" sz="2400">
              <a:solidFill>
                <a:srgbClr val="FF0000"/>
              </a:solidFill>
              <a:latin typeface="Times New Roman" pitchFamily="18" charset="0"/>
            </a:endParaRPr>
          </a:p>
          <a:p>
            <a:pPr marL="1530350" indent="-1530350">
              <a:spcBef>
                <a:spcPct val="20000"/>
              </a:spcBef>
              <a:buClr>
                <a:srgbClr val="69B3F1"/>
              </a:buClr>
            </a:pPr>
            <a:r>
              <a:rPr lang="zh-CN" altLang="en-US" sz="2400">
                <a:latin typeface="Times New Roman" pitchFamily="18" charset="0"/>
              </a:rPr>
              <a:t>假设 </a:t>
            </a:r>
            <a:r>
              <a:rPr lang="en-US" altLang="zh-CN" sz="2400" i="1">
                <a:latin typeface="Times New Roman" pitchFamily="18" charset="0"/>
              </a:rPr>
              <a:t>B</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a:latin typeface="Times New Roman" pitchFamily="18" charset="0"/>
              </a:rPr>
              <a:t> </a:t>
            </a:r>
            <a:r>
              <a:rPr lang="en-US" altLang="zh-CN" sz="2400" i="1">
                <a:latin typeface="Times New Roman" pitchFamily="18" charset="0"/>
              </a:rPr>
              <a:t>C</a:t>
            </a:r>
            <a:r>
              <a:rPr lang="zh-CN" altLang="en-US" sz="2400">
                <a:latin typeface="Times New Roman" pitchFamily="18" charset="0"/>
              </a:rPr>
              <a:t>，则存在 </a:t>
            </a:r>
            <a:r>
              <a:rPr lang="en-US" altLang="zh-CN" sz="2400" i="1">
                <a:latin typeface="Times New Roman" pitchFamily="18" charset="0"/>
              </a:rPr>
              <a:t>x</a:t>
            </a:r>
            <a:r>
              <a:rPr lang="en-US" altLang="zh-CN" sz="2400">
                <a:latin typeface="Times New Roman" pitchFamily="18" charset="0"/>
              </a:rPr>
              <a:t> (</a:t>
            </a:r>
            <a:r>
              <a:rPr lang="en-US" altLang="zh-CN" sz="2400" i="1">
                <a:latin typeface="Times New Roman" pitchFamily="18" charset="0"/>
              </a:rPr>
              <a:t>x</a:t>
            </a:r>
            <a:r>
              <a:rPr lang="en-US" altLang="zh-CN" sz="2400">
                <a:latin typeface="Times New Roman" pitchFamily="18" charset="0"/>
                <a:sym typeface="Symbol" pitchFamily="18" charset="2"/>
              </a:rPr>
              <a:t></a:t>
            </a:r>
            <a:r>
              <a:rPr lang="en-US" altLang="zh-CN" sz="2400" i="1">
                <a:latin typeface="Times New Roman" pitchFamily="18" charset="0"/>
              </a:rPr>
              <a:t>B</a:t>
            </a:r>
            <a:r>
              <a:rPr lang="zh-CN" altLang="en-US" sz="2400">
                <a:latin typeface="Times New Roman" pitchFamily="18" charset="0"/>
              </a:rPr>
              <a:t>且</a:t>
            </a:r>
            <a:r>
              <a:rPr lang="en-US" altLang="zh-CN" sz="2400" i="1">
                <a:latin typeface="Times New Roman" pitchFamily="18" charset="0"/>
              </a:rPr>
              <a:t>x</a:t>
            </a:r>
            <a:r>
              <a:rPr lang="en-US" altLang="zh-CN" sz="2400">
                <a:latin typeface="Times New Roman" pitchFamily="18" charset="0"/>
                <a:sym typeface="Symbol" pitchFamily="18" charset="2"/>
              </a:rPr>
              <a:t></a:t>
            </a:r>
            <a:r>
              <a:rPr lang="en-US" altLang="zh-CN" sz="2400" i="1">
                <a:latin typeface="Times New Roman" pitchFamily="18" charset="0"/>
              </a:rPr>
              <a:t>C</a:t>
            </a:r>
            <a:r>
              <a:rPr lang="en-US" altLang="zh-CN" sz="2400">
                <a:latin typeface="Times New Roman" pitchFamily="18" charset="0"/>
              </a:rPr>
              <a:t>), </a:t>
            </a:r>
            <a:r>
              <a:rPr lang="zh-CN" altLang="en-US" sz="2400">
                <a:latin typeface="Times New Roman" pitchFamily="18" charset="0"/>
              </a:rPr>
              <a:t>或存在 </a:t>
            </a:r>
            <a:r>
              <a:rPr lang="en-US" altLang="zh-CN" sz="2400" i="1">
                <a:latin typeface="Times New Roman" pitchFamily="18" charset="0"/>
              </a:rPr>
              <a:t>x</a:t>
            </a:r>
            <a:r>
              <a:rPr lang="en-US" altLang="zh-CN" sz="2400">
                <a:latin typeface="Times New Roman" pitchFamily="18" charset="0"/>
              </a:rPr>
              <a:t> (</a:t>
            </a:r>
            <a:r>
              <a:rPr lang="en-US" altLang="zh-CN" sz="2400" i="1">
                <a:latin typeface="Times New Roman" pitchFamily="18" charset="0"/>
              </a:rPr>
              <a:t>x</a:t>
            </a:r>
            <a:r>
              <a:rPr lang="en-US" altLang="zh-CN" sz="2400">
                <a:latin typeface="Times New Roman" pitchFamily="18" charset="0"/>
                <a:sym typeface="Symbol" pitchFamily="18" charset="2"/>
              </a:rPr>
              <a:t></a:t>
            </a:r>
            <a:r>
              <a:rPr lang="en-US" altLang="zh-CN" sz="2400" i="1">
                <a:latin typeface="Times New Roman" pitchFamily="18" charset="0"/>
              </a:rPr>
              <a:t>C</a:t>
            </a:r>
            <a:r>
              <a:rPr lang="zh-CN" altLang="en-US" sz="2400">
                <a:latin typeface="Times New Roman" pitchFamily="18" charset="0"/>
              </a:rPr>
              <a:t>且</a:t>
            </a:r>
            <a:r>
              <a:rPr lang="en-US" altLang="zh-CN" sz="2400" i="1">
                <a:latin typeface="Times New Roman" pitchFamily="18" charset="0"/>
              </a:rPr>
              <a:t>x</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a:t>
            </a:r>
          </a:p>
          <a:p>
            <a:pPr marL="1530350" indent="-1530350">
              <a:spcBef>
                <a:spcPct val="20000"/>
              </a:spcBef>
              <a:buClr>
                <a:srgbClr val="69B3F1"/>
              </a:buClr>
            </a:pPr>
            <a:r>
              <a:rPr lang="zh-CN" altLang="en-US" sz="2400">
                <a:latin typeface="Times New Roman" pitchFamily="18" charset="0"/>
              </a:rPr>
              <a:t>不妨设为前者</a:t>
            </a:r>
            <a:r>
              <a:rPr lang="en-US" altLang="zh-CN" sz="2400">
                <a:latin typeface="Times New Roman" pitchFamily="18" charset="0"/>
              </a:rPr>
              <a:t>. </a:t>
            </a:r>
          </a:p>
          <a:p>
            <a:pPr marL="1530350" indent="-1530350">
              <a:spcBef>
                <a:spcPct val="20000"/>
              </a:spcBef>
              <a:buClr>
                <a:srgbClr val="69B3F1"/>
              </a:buClr>
            </a:pPr>
            <a:r>
              <a:rPr lang="zh-CN" altLang="en-US" sz="2400">
                <a:latin typeface="Times New Roman" pitchFamily="18" charset="0"/>
              </a:rPr>
              <a:t>若</a:t>
            </a:r>
            <a:r>
              <a:rPr lang="en-US" altLang="zh-CN" sz="2400" i="1">
                <a:latin typeface="Times New Roman" pitchFamily="18" charset="0"/>
              </a:rPr>
              <a:t>x</a:t>
            </a:r>
            <a:r>
              <a:rPr lang="zh-CN" altLang="en-US" sz="2400">
                <a:latin typeface="Times New Roman" pitchFamily="18" charset="0"/>
              </a:rPr>
              <a:t>属于</a:t>
            </a:r>
            <a:r>
              <a:rPr lang="en-US" altLang="zh-CN" sz="2400" i="1">
                <a:latin typeface="Times New Roman" pitchFamily="18" charset="0"/>
              </a:rPr>
              <a:t>A</a:t>
            </a:r>
            <a:r>
              <a:rPr lang="zh-CN" altLang="en-US" sz="2400">
                <a:latin typeface="Times New Roman" pitchFamily="18" charset="0"/>
              </a:rPr>
              <a:t>，则</a:t>
            </a:r>
            <a:r>
              <a:rPr lang="en-US" altLang="zh-CN" sz="2400" i="1">
                <a:latin typeface="Times New Roman" pitchFamily="18" charset="0"/>
              </a:rPr>
              <a:t>x</a:t>
            </a:r>
            <a:r>
              <a:rPr lang="zh-CN" altLang="en-US" sz="2400">
                <a:latin typeface="Times New Roman" pitchFamily="18" charset="0"/>
              </a:rPr>
              <a:t>属于</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 </a:t>
            </a:r>
            <a:r>
              <a:rPr lang="zh-CN" altLang="en-US" sz="2400">
                <a:latin typeface="Times New Roman" pitchFamily="18" charset="0"/>
              </a:rPr>
              <a:t>但</a:t>
            </a:r>
            <a:r>
              <a:rPr lang="en-US" altLang="zh-CN" sz="2400" i="1">
                <a:latin typeface="Times New Roman" pitchFamily="18" charset="0"/>
              </a:rPr>
              <a:t>x</a:t>
            </a:r>
            <a:r>
              <a:rPr lang="zh-CN" altLang="en-US" sz="2400">
                <a:latin typeface="Times New Roman" pitchFamily="18" charset="0"/>
              </a:rPr>
              <a:t>不属于</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C</a:t>
            </a:r>
            <a:r>
              <a:rPr lang="zh-CN" altLang="en-US" sz="2400">
                <a:latin typeface="Times New Roman" pitchFamily="18" charset="0"/>
              </a:rPr>
              <a:t>，与已知矛盾；</a:t>
            </a:r>
          </a:p>
          <a:p>
            <a:pPr marL="1530350" indent="-1530350">
              <a:spcBef>
                <a:spcPct val="20000"/>
              </a:spcBef>
              <a:buClr>
                <a:srgbClr val="69B3F1"/>
              </a:buClr>
            </a:pPr>
            <a:r>
              <a:rPr lang="zh-CN" altLang="en-US" sz="2400">
                <a:latin typeface="Times New Roman" pitchFamily="18" charset="0"/>
              </a:rPr>
              <a:t>若</a:t>
            </a:r>
            <a:r>
              <a:rPr lang="en-US" altLang="zh-CN" sz="2400" i="1">
                <a:latin typeface="Times New Roman" pitchFamily="18" charset="0"/>
              </a:rPr>
              <a:t>x</a:t>
            </a:r>
            <a:r>
              <a:rPr lang="zh-CN" altLang="en-US" sz="2400">
                <a:latin typeface="Times New Roman" pitchFamily="18" charset="0"/>
              </a:rPr>
              <a:t>不属于</a:t>
            </a:r>
            <a:r>
              <a:rPr lang="en-US" altLang="zh-CN" sz="2400" i="1">
                <a:latin typeface="Times New Roman" pitchFamily="18" charset="0"/>
              </a:rPr>
              <a:t>A</a:t>
            </a:r>
            <a:r>
              <a:rPr lang="zh-CN" altLang="en-US" sz="2400">
                <a:latin typeface="Times New Roman" pitchFamily="18" charset="0"/>
              </a:rPr>
              <a:t>，则</a:t>
            </a:r>
            <a:r>
              <a:rPr lang="en-US" altLang="zh-CN" sz="2400" i="1">
                <a:latin typeface="Times New Roman" pitchFamily="18" charset="0"/>
              </a:rPr>
              <a:t>x</a:t>
            </a:r>
            <a:r>
              <a:rPr lang="zh-CN" altLang="en-US" sz="2400">
                <a:latin typeface="Times New Roman" pitchFamily="18" charset="0"/>
              </a:rPr>
              <a:t>属于</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zh-CN" altLang="en-US" sz="2400">
                <a:latin typeface="Times New Roman" pitchFamily="18" charset="0"/>
              </a:rPr>
              <a:t>但</a:t>
            </a:r>
            <a:r>
              <a:rPr lang="en-US" altLang="zh-CN" sz="2400" i="1">
                <a:latin typeface="Times New Roman" pitchFamily="18" charset="0"/>
              </a:rPr>
              <a:t>x</a:t>
            </a:r>
            <a:r>
              <a:rPr lang="zh-CN" altLang="en-US" sz="2400">
                <a:latin typeface="Times New Roman" pitchFamily="18" charset="0"/>
              </a:rPr>
              <a:t>不属于</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C</a:t>
            </a:r>
            <a:r>
              <a:rPr lang="zh-CN" altLang="en-US" sz="2400">
                <a:latin typeface="Times New Roman" pitchFamily="18" charset="0"/>
              </a:rPr>
              <a:t>，也与已知矛盾</a:t>
            </a:r>
            <a:r>
              <a:rPr lang="en-US" altLang="zh-CN"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800" decel="100000"/>
                                        <p:tgtEl>
                                          <p:spTgt spid="51204">
                                            <p:txEl>
                                              <p:pRg st="0" end="0"/>
                                            </p:txEl>
                                          </p:spTgt>
                                        </p:tgtEl>
                                      </p:cBhvr>
                                    </p:animEffect>
                                    <p:anim calcmode="lin" valueType="num">
                                      <p:cBhvr>
                                        <p:cTn id="8" dur="800" decel="100000" fill="hold"/>
                                        <p:tgtEl>
                                          <p:spTgt spid="51204">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51204">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51204">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04">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04">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51204">
                                            <p:txEl>
                                              <p:pRg st="1" end="1"/>
                                            </p:txEl>
                                          </p:spTgt>
                                        </p:tgtEl>
                                        <p:attrNameLst>
                                          <p:attrName>style.visibility</p:attrName>
                                        </p:attrNameLst>
                                      </p:cBhvr>
                                      <p:to>
                                        <p:strVal val="visible"/>
                                      </p:to>
                                    </p:set>
                                    <p:animEffect transition="in" filter="fade">
                                      <p:cBhvr>
                                        <p:cTn id="15" dur="800" decel="100000"/>
                                        <p:tgtEl>
                                          <p:spTgt spid="51204">
                                            <p:txEl>
                                              <p:pRg st="1" end="1"/>
                                            </p:txEl>
                                          </p:spTgt>
                                        </p:tgtEl>
                                      </p:cBhvr>
                                    </p:animEffect>
                                    <p:anim calcmode="lin" valueType="num">
                                      <p:cBhvr>
                                        <p:cTn id="16" dur="800" decel="100000" fill="hold"/>
                                        <p:tgtEl>
                                          <p:spTgt spid="51204">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51204">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51204">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1204">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1204">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1204">
                                            <p:txEl>
                                              <p:pRg st="2" end="2"/>
                                            </p:txEl>
                                          </p:spTgt>
                                        </p:tgtEl>
                                        <p:attrNameLst>
                                          <p:attrName>style.visibility</p:attrName>
                                        </p:attrNameLst>
                                      </p:cBhvr>
                                      <p:to>
                                        <p:strVal val="visible"/>
                                      </p:to>
                                    </p:set>
                                    <p:animEffect transition="in" filter="fade">
                                      <p:cBhvr>
                                        <p:cTn id="23" dur="800" decel="100000"/>
                                        <p:tgtEl>
                                          <p:spTgt spid="51204">
                                            <p:txEl>
                                              <p:pRg st="2" end="2"/>
                                            </p:txEl>
                                          </p:spTgt>
                                        </p:tgtEl>
                                      </p:cBhvr>
                                    </p:animEffect>
                                    <p:anim calcmode="lin" valueType="num">
                                      <p:cBhvr>
                                        <p:cTn id="24" dur="800" decel="100000" fill="hold"/>
                                        <p:tgtEl>
                                          <p:spTgt spid="51204">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51204">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51204">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1204">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1204">
                                            <p:txEl>
                                              <p:pRg st="2" end="2"/>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51204">
                                            <p:txEl>
                                              <p:pRg st="3" end="3"/>
                                            </p:txEl>
                                          </p:spTgt>
                                        </p:tgtEl>
                                        <p:attrNameLst>
                                          <p:attrName>style.visibility</p:attrName>
                                        </p:attrNameLst>
                                      </p:cBhvr>
                                      <p:to>
                                        <p:strVal val="visible"/>
                                      </p:to>
                                    </p:set>
                                    <p:animEffect transition="in" filter="fade">
                                      <p:cBhvr>
                                        <p:cTn id="31" dur="800" decel="100000"/>
                                        <p:tgtEl>
                                          <p:spTgt spid="51204">
                                            <p:txEl>
                                              <p:pRg st="3" end="3"/>
                                            </p:txEl>
                                          </p:spTgt>
                                        </p:tgtEl>
                                      </p:cBhvr>
                                    </p:animEffect>
                                    <p:anim calcmode="lin" valueType="num">
                                      <p:cBhvr>
                                        <p:cTn id="32" dur="800" decel="100000" fill="hold"/>
                                        <p:tgtEl>
                                          <p:spTgt spid="51204">
                                            <p:txEl>
                                              <p:pRg st="3" end="3"/>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51204">
                                            <p:txEl>
                                              <p:pRg st="3" end="3"/>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51204">
                                            <p:txEl>
                                              <p:pRg st="3" end="3"/>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51204">
                                            <p:txEl>
                                              <p:pRg st="3" end="3"/>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51204">
                                            <p:txEl>
                                              <p:pRg st="3" end="3"/>
                                            </p:txEl>
                                          </p:spTgt>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51204">
                                            <p:txEl>
                                              <p:pRg st="4" end="4"/>
                                            </p:txEl>
                                          </p:spTgt>
                                        </p:tgtEl>
                                        <p:attrNameLst>
                                          <p:attrName>style.visibility</p:attrName>
                                        </p:attrNameLst>
                                      </p:cBhvr>
                                      <p:to>
                                        <p:strVal val="visible"/>
                                      </p:to>
                                    </p:set>
                                    <p:animEffect transition="in" filter="fade">
                                      <p:cBhvr>
                                        <p:cTn id="39" dur="800" decel="100000"/>
                                        <p:tgtEl>
                                          <p:spTgt spid="51204">
                                            <p:txEl>
                                              <p:pRg st="4" end="4"/>
                                            </p:txEl>
                                          </p:spTgt>
                                        </p:tgtEl>
                                      </p:cBhvr>
                                    </p:animEffect>
                                    <p:anim calcmode="lin" valueType="num">
                                      <p:cBhvr>
                                        <p:cTn id="40" dur="800" decel="100000" fill="hold"/>
                                        <p:tgtEl>
                                          <p:spTgt spid="51204">
                                            <p:txEl>
                                              <p:pRg st="4" end="4"/>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51204">
                                            <p:txEl>
                                              <p:pRg st="4" end="4"/>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51204">
                                            <p:txEl>
                                              <p:pRg st="4" end="4"/>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51204">
                                            <p:txEl>
                                              <p:pRg st="4" end="4"/>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51204">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p>
        </p:txBody>
      </p:sp>
      <p:sp>
        <p:nvSpPr>
          <p:cNvPr id="55299" name="Rectangle 3"/>
          <p:cNvSpPr>
            <a:spLocks noGrp="1" noChangeArrowheads="1"/>
          </p:cNvSpPr>
          <p:nvPr>
            <p:ph type="body" idx="1"/>
          </p:nvPr>
        </p:nvSpPr>
        <p:spPr>
          <a:xfrm>
            <a:off x="457200" y="1196975"/>
            <a:ext cx="8229600" cy="4525963"/>
          </a:xfrm>
        </p:spPr>
        <p:txBody>
          <a:bodyPr/>
          <a:lstStyle/>
          <a:p>
            <a:pPr eaLnBrk="1" hangingPunct="1">
              <a:buFont typeface="Wingdings" pitchFamily="2" charset="2"/>
              <a:buNone/>
            </a:pPr>
            <a:r>
              <a:rPr lang="zh-CN" altLang="en-US" sz="2400" smtClean="0">
                <a:solidFill>
                  <a:srgbClr val="FF0000"/>
                </a:solidFill>
              </a:rPr>
              <a:t>方法三：利用已知等式通过运算得到新的等式</a:t>
            </a:r>
            <a:endParaRPr lang="en-US" altLang="zh-CN" sz="2400" smtClean="0">
              <a:solidFill>
                <a:srgbClr val="FF0000"/>
              </a:solidFill>
            </a:endParaRPr>
          </a:p>
          <a:p>
            <a:pPr eaLnBrk="1" hangingPunct="1">
              <a:buFont typeface="Wingdings" pitchFamily="2" charset="2"/>
              <a:buNone/>
            </a:pPr>
            <a:r>
              <a:rPr lang="zh-CN" altLang="en-US" sz="2400" smtClean="0"/>
              <a:t>由已知等式①和②可以得到</a:t>
            </a:r>
          </a:p>
          <a:p>
            <a:pPr eaLnBrk="1" hangingPunct="1">
              <a:buFont typeface="Wingdings" pitchFamily="2" charset="2"/>
              <a:buNone/>
            </a:pPr>
            <a:r>
              <a:rPr lang="zh-CN" altLang="en-US" sz="2400" smtClean="0"/>
              <a:t>                 </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smtClean="0">
                <a:sym typeface="Symbol" pitchFamily="18" charset="2"/>
              </a:rPr>
              <a:t></a:t>
            </a:r>
            <a:r>
              <a:rPr lang="en-US" altLang="zh-CN" sz="2400" smtClean="0"/>
              <a:t> (</a:t>
            </a:r>
            <a:r>
              <a:rPr lang="en-US" altLang="zh-CN" sz="2400" i="1" smtClean="0"/>
              <a:t>A</a:t>
            </a:r>
            <a:r>
              <a:rPr lang="en-US" altLang="zh-CN" sz="2400" smtClean="0">
                <a:sym typeface="Symbol" pitchFamily="18" charset="2"/>
              </a:rPr>
              <a:t></a:t>
            </a:r>
            <a:r>
              <a:rPr lang="en-US" altLang="zh-CN" sz="2400" i="1" smtClean="0"/>
              <a:t>B</a:t>
            </a:r>
            <a:r>
              <a:rPr lang="en-US" altLang="zh-CN" sz="2400" smtClean="0"/>
              <a:t>) = (</a:t>
            </a:r>
            <a:r>
              <a:rPr lang="en-US" altLang="zh-CN" sz="2400" i="1" smtClean="0"/>
              <a:t>A</a:t>
            </a:r>
            <a:r>
              <a:rPr lang="en-US" altLang="zh-CN" sz="2400" smtClean="0">
                <a:sym typeface="Symbol" pitchFamily="18" charset="2"/>
              </a:rPr>
              <a:t></a:t>
            </a:r>
            <a:r>
              <a:rPr lang="en-US" altLang="zh-CN" sz="2400" i="1" smtClean="0"/>
              <a:t>C</a:t>
            </a:r>
            <a:r>
              <a:rPr lang="en-US" altLang="zh-CN" sz="2400" smtClean="0"/>
              <a:t>)</a:t>
            </a:r>
            <a:r>
              <a:rPr lang="en-US" altLang="zh-CN" sz="2400" smtClean="0">
                <a:sym typeface="Symbol" pitchFamily="18" charset="2"/>
              </a:rPr>
              <a:t></a:t>
            </a:r>
            <a:r>
              <a:rPr lang="en-US" altLang="zh-CN" sz="2400" smtClean="0"/>
              <a:t> (</a:t>
            </a:r>
            <a:r>
              <a:rPr lang="en-US" altLang="zh-CN" sz="2400" i="1" smtClean="0"/>
              <a:t>A</a:t>
            </a:r>
            <a:r>
              <a:rPr lang="en-US" altLang="zh-CN" sz="2400" smtClean="0">
                <a:sym typeface="Symbol" pitchFamily="18" charset="2"/>
              </a:rPr>
              <a:t></a:t>
            </a:r>
            <a:r>
              <a:rPr lang="en-US" altLang="zh-CN" sz="2400" i="1" smtClean="0"/>
              <a:t>C</a:t>
            </a:r>
            <a:r>
              <a:rPr lang="en-US" altLang="zh-CN" sz="2400" smtClean="0"/>
              <a:t>)</a:t>
            </a:r>
          </a:p>
          <a:p>
            <a:pPr eaLnBrk="1" hangingPunct="1">
              <a:buFont typeface="Wingdings" pitchFamily="2" charset="2"/>
              <a:buNone/>
            </a:pPr>
            <a:r>
              <a:rPr lang="zh-CN" altLang="en-US" sz="2400" smtClean="0"/>
              <a:t>即 </a:t>
            </a:r>
          </a:p>
          <a:p>
            <a:pPr eaLnBrk="1" hangingPunct="1">
              <a:buFont typeface="Wingdings" pitchFamily="2" charset="2"/>
              <a:buNone/>
            </a:pPr>
            <a:r>
              <a:rPr lang="zh-CN" altLang="en-US" sz="2400" smtClean="0"/>
              <a:t>                             </a:t>
            </a:r>
            <a:r>
              <a:rPr lang="en-US" altLang="zh-CN" sz="2400" i="1" smtClean="0"/>
              <a:t>A</a:t>
            </a:r>
            <a:r>
              <a:rPr lang="en-US" altLang="zh-CN" sz="2400" smtClean="0">
                <a:sym typeface="Symbol" pitchFamily="18" charset="2"/>
              </a:rPr>
              <a:t></a:t>
            </a:r>
            <a:r>
              <a:rPr lang="en-US" altLang="zh-CN" sz="2400" i="1" smtClean="0"/>
              <a:t>B</a:t>
            </a:r>
            <a:r>
              <a:rPr lang="en-US" altLang="zh-CN" sz="2400" smtClean="0"/>
              <a:t> = </a:t>
            </a:r>
            <a:r>
              <a:rPr lang="en-US" altLang="zh-CN" sz="2400" i="1" smtClean="0"/>
              <a:t>A</a:t>
            </a:r>
            <a:r>
              <a:rPr lang="en-US" altLang="zh-CN" sz="2400" smtClean="0">
                <a:sym typeface="Symbol" pitchFamily="18" charset="2"/>
              </a:rPr>
              <a:t></a:t>
            </a:r>
            <a:r>
              <a:rPr lang="en-US" altLang="zh-CN" sz="2400" i="1" smtClean="0"/>
              <a:t>C</a:t>
            </a:r>
            <a:r>
              <a:rPr lang="en-US" altLang="zh-CN" sz="2400" smtClean="0"/>
              <a:t>  </a:t>
            </a:r>
          </a:p>
          <a:p>
            <a:pPr eaLnBrk="1" hangingPunct="1">
              <a:buFont typeface="Wingdings" pitchFamily="2" charset="2"/>
              <a:buNone/>
            </a:pPr>
            <a:r>
              <a:rPr lang="zh-CN" altLang="en-US" sz="2400" smtClean="0"/>
              <a:t>从而有</a:t>
            </a:r>
            <a:endParaRPr lang="zh-CN" altLang="en-US" sz="2400" i="1" smtClean="0"/>
          </a:p>
          <a:p>
            <a:pPr eaLnBrk="1" hangingPunct="1">
              <a:buFont typeface="Wingdings" pitchFamily="2" charset="2"/>
              <a:buNone/>
            </a:pPr>
            <a:r>
              <a:rPr lang="zh-CN" altLang="en-US" sz="2400" i="1" smtClean="0"/>
              <a:t>                      </a:t>
            </a:r>
            <a:r>
              <a:rPr lang="en-US" altLang="zh-CN" sz="2400" i="1" smtClean="0"/>
              <a:t>A</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 =</a:t>
            </a:r>
            <a:r>
              <a:rPr lang="en-US" altLang="zh-CN" sz="2400" i="1" smtClean="0"/>
              <a:t>A</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C</a:t>
            </a:r>
            <a:r>
              <a:rPr lang="en-US" altLang="zh-CN" sz="2400" smtClean="0"/>
              <a:t>) </a:t>
            </a:r>
          </a:p>
          <a:p>
            <a:pPr eaLnBrk="1" hangingPunct="1">
              <a:buFont typeface="Wingdings" pitchFamily="2" charset="2"/>
              <a:buNone/>
            </a:pPr>
            <a:r>
              <a:rPr lang="zh-CN" altLang="en-US" sz="2400" smtClean="0"/>
              <a:t>根据结合律得</a:t>
            </a:r>
          </a:p>
          <a:p>
            <a:pPr eaLnBrk="1" hangingPunct="1">
              <a:buFont typeface="Wingdings" pitchFamily="2" charset="2"/>
              <a:buNone/>
            </a:pPr>
            <a:r>
              <a:rPr lang="zh-CN" altLang="en-US" sz="2400" smtClean="0"/>
              <a:t>                      </a:t>
            </a:r>
            <a:r>
              <a:rPr lang="en-US" altLang="zh-CN" sz="2400" smtClean="0"/>
              <a:t>(</a:t>
            </a:r>
            <a:r>
              <a:rPr lang="en-US" altLang="zh-CN" sz="2400" i="1" smtClean="0"/>
              <a:t>A</a:t>
            </a:r>
            <a:r>
              <a:rPr lang="en-US" altLang="zh-CN" sz="2400" smtClean="0">
                <a:sym typeface="Symbol" pitchFamily="18" charset="2"/>
              </a:rPr>
              <a:t></a:t>
            </a:r>
            <a:r>
              <a:rPr lang="en-US" altLang="zh-CN" sz="2400" i="1" smtClean="0"/>
              <a:t>A</a:t>
            </a:r>
            <a:r>
              <a:rPr lang="en-US" altLang="zh-CN" sz="2400" smtClean="0"/>
              <a:t>)</a:t>
            </a:r>
            <a:r>
              <a:rPr lang="en-US" altLang="zh-CN" sz="2400" smtClean="0">
                <a:sym typeface="Symbol" pitchFamily="18" charset="2"/>
              </a:rPr>
              <a:t></a:t>
            </a:r>
            <a:r>
              <a:rPr lang="en-US" altLang="zh-CN" sz="2400" i="1" smtClean="0"/>
              <a:t>B</a:t>
            </a:r>
            <a:r>
              <a:rPr lang="en-US" altLang="zh-CN" sz="2400" smtClean="0"/>
              <a:t> = (</a:t>
            </a:r>
            <a:r>
              <a:rPr lang="en-US" altLang="zh-CN" sz="2400" i="1" smtClean="0"/>
              <a:t>A</a:t>
            </a:r>
            <a:r>
              <a:rPr lang="en-US" altLang="zh-CN" sz="2400" smtClean="0">
                <a:sym typeface="Symbol" pitchFamily="18" charset="2"/>
              </a:rPr>
              <a:t></a:t>
            </a:r>
            <a:r>
              <a:rPr lang="en-US" altLang="zh-CN" sz="2400" i="1" smtClean="0"/>
              <a:t>A</a:t>
            </a:r>
            <a:r>
              <a:rPr lang="en-US" altLang="zh-CN" sz="2400" smtClean="0"/>
              <a:t>) </a:t>
            </a:r>
            <a:r>
              <a:rPr lang="en-US" altLang="zh-CN" sz="2400" smtClean="0">
                <a:sym typeface="Symbol" pitchFamily="18" charset="2"/>
              </a:rPr>
              <a:t></a:t>
            </a:r>
            <a:r>
              <a:rPr lang="en-US" altLang="zh-CN" sz="2400" i="1" smtClean="0"/>
              <a:t>C</a:t>
            </a:r>
            <a:r>
              <a:rPr lang="en-US" altLang="zh-CN" sz="2400" smtClean="0"/>
              <a:t>   </a:t>
            </a:r>
          </a:p>
          <a:p>
            <a:pPr eaLnBrk="1" hangingPunct="1">
              <a:buFont typeface="Wingdings" pitchFamily="2" charset="2"/>
              <a:buNone/>
            </a:pPr>
            <a:r>
              <a:rPr lang="zh-CN" altLang="en-US" sz="2400" smtClean="0"/>
              <a:t>由于</a:t>
            </a:r>
            <a:r>
              <a:rPr lang="en-US" altLang="zh-CN" sz="2400" i="1" smtClean="0"/>
              <a:t>A</a:t>
            </a:r>
            <a:r>
              <a:rPr lang="en-US" altLang="zh-CN" sz="2400" smtClean="0">
                <a:sym typeface="Symbol" pitchFamily="18" charset="2"/>
              </a:rPr>
              <a:t></a:t>
            </a:r>
            <a:r>
              <a:rPr lang="en-US" altLang="zh-CN" sz="2400" i="1" smtClean="0"/>
              <a:t>A</a:t>
            </a:r>
            <a:r>
              <a:rPr lang="en-US" altLang="zh-CN" sz="2400" smtClean="0"/>
              <a:t> = </a:t>
            </a:r>
            <a:r>
              <a:rPr lang="en-US" altLang="zh-CN" sz="2400" smtClean="0">
                <a:sym typeface="Symbol" pitchFamily="18" charset="2"/>
              </a:rPr>
              <a:t></a:t>
            </a:r>
            <a:r>
              <a:rPr lang="en-US" altLang="zh-CN" sz="2400" smtClean="0"/>
              <a:t>, </a:t>
            </a:r>
            <a:r>
              <a:rPr lang="zh-CN" altLang="en-US" sz="2400" smtClean="0"/>
              <a:t>化简上式得</a:t>
            </a:r>
            <a:r>
              <a:rPr lang="en-US" altLang="zh-CN" sz="2400" i="1" smtClean="0"/>
              <a:t>B</a:t>
            </a:r>
            <a:r>
              <a:rPr lang="en-US" altLang="zh-CN" sz="2400" smtClean="0"/>
              <a:t> = </a:t>
            </a:r>
            <a:r>
              <a:rPr lang="en-US" altLang="zh-CN" sz="2400" i="1" smtClean="0"/>
              <a:t>C</a:t>
            </a:r>
            <a:r>
              <a:rPr lang="en-US" altLang="zh-CN" sz="2400" smtClean="0"/>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endParaRPr lang="en-US" altLang="zh-CN" smtClean="0"/>
          </a:p>
        </p:txBody>
      </p:sp>
      <p:sp>
        <p:nvSpPr>
          <p:cNvPr id="56323" name="Rectangle 3"/>
          <p:cNvSpPr>
            <a:spLocks noGrp="1" noChangeArrowheads="1"/>
          </p:cNvSpPr>
          <p:nvPr>
            <p:ph type="body" idx="1"/>
          </p:nvPr>
        </p:nvSpPr>
        <p:spPr>
          <a:xfrm>
            <a:off x="457200" y="1341438"/>
            <a:ext cx="8507413" cy="4525962"/>
          </a:xfrm>
        </p:spPr>
        <p:txBody>
          <a:bodyPr/>
          <a:lstStyle/>
          <a:p>
            <a:pPr eaLnBrk="1" hangingPunct="1">
              <a:buFont typeface="Wingdings" pitchFamily="2" charset="2"/>
              <a:buNone/>
            </a:pPr>
            <a:r>
              <a:rPr lang="zh-CN" altLang="en-US" smtClean="0"/>
              <a:t>设</a:t>
            </a:r>
            <a:r>
              <a:rPr lang="en-US" altLang="zh-CN" i="1" smtClean="0"/>
              <a:t>A</a:t>
            </a:r>
            <a:r>
              <a:rPr lang="en-US" altLang="zh-CN" smtClean="0"/>
              <a:t>, </a:t>
            </a:r>
            <a:r>
              <a:rPr lang="en-US" altLang="zh-CN" i="1" smtClean="0"/>
              <a:t>B</a:t>
            </a:r>
            <a:r>
              <a:rPr lang="zh-CN" altLang="en-US" smtClean="0"/>
              <a:t>为集合，试确定下列各式成立的充分必要条件：</a:t>
            </a:r>
          </a:p>
          <a:p>
            <a:pPr eaLnBrk="1" hangingPunct="1">
              <a:buFont typeface="Wingdings" pitchFamily="2" charset="2"/>
              <a:buNone/>
            </a:pPr>
            <a:r>
              <a:rPr lang="en-US" altLang="zh-CN" smtClean="0"/>
              <a:t>(1)  </a:t>
            </a:r>
            <a:r>
              <a:rPr lang="en-US" altLang="zh-CN" i="1" smtClean="0"/>
              <a:t>A</a:t>
            </a:r>
            <a:r>
              <a:rPr lang="en-US" altLang="zh-CN" smtClean="0">
                <a:sym typeface="Symbol" pitchFamily="18" charset="2"/>
              </a:rPr>
              <a:t></a:t>
            </a:r>
            <a:r>
              <a:rPr lang="en-US" altLang="zh-CN" i="1" smtClean="0"/>
              <a:t>B</a:t>
            </a:r>
            <a:r>
              <a:rPr lang="en-US" altLang="zh-CN" smtClean="0"/>
              <a:t>=</a:t>
            </a:r>
            <a:r>
              <a:rPr lang="en-US" altLang="zh-CN" i="1" smtClean="0"/>
              <a:t>B</a:t>
            </a:r>
            <a:endParaRPr lang="en-US" altLang="zh-CN" smtClean="0"/>
          </a:p>
          <a:p>
            <a:pPr eaLnBrk="1" hangingPunct="1">
              <a:buFont typeface="Wingdings" pitchFamily="2" charset="2"/>
              <a:buNone/>
            </a:pPr>
            <a:r>
              <a:rPr lang="en-US" altLang="zh-CN" smtClean="0"/>
              <a:t>(2)  </a:t>
            </a:r>
            <a:r>
              <a:rPr lang="en-US" altLang="zh-CN" i="1" smtClean="0"/>
              <a:t>A</a:t>
            </a:r>
            <a:r>
              <a:rPr lang="en-US" altLang="zh-CN" smtClean="0">
                <a:sym typeface="Symbol" pitchFamily="18" charset="2"/>
              </a:rPr>
              <a:t></a:t>
            </a:r>
            <a:r>
              <a:rPr lang="en-US" altLang="zh-CN" i="1" smtClean="0"/>
              <a:t>B</a:t>
            </a:r>
            <a:r>
              <a:rPr lang="en-US" altLang="zh-CN" smtClean="0"/>
              <a:t>=</a:t>
            </a:r>
            <a:r>
              <a:rPr lang="en-US" altLang="zh-CN" i="1" smtClean="0"/>
              <a:t>B</a:t>
            </a:r>
            <a:r>
              <a:rPr lang="en-US" altLang="zh-CN" smtClean="0">
                <a:sym typeface="Symbol" pitchFamily="18" charset="2"/>
              </a:rPr>
              <a:t></a:t>
            </a:r>
            <a:r>
              <a:rPr lang="en-US" altLang="zh-CN" i="1" smtClean="0"/>
              <a:t>A</a:t>
            </a:r>
            <a:endParaRPr lang="en-US" altLang="zh-CN" smtClean="0"/>
          </a:p>
          <a:p>
            <a:pPr eaLnBrk="1" hangingPunct="1">
              <a:buFont typeface="Wingdings" pitchFamily="2" charset="2"/>
              <a:buNone/>
            </a:pPr>
            <a:r>
              <a:rPr lang="en-US" altLang="zh-CN" smtClean="0"/>
              <a:t>(3)  </a:t>
            </a:r>
            <a:r>
              <a:rPr lang="en-US" altLang="zh-CN" i="1" smtClean="0"/>
              <a:t>A</a:t>
            </a:r>
            <a:r>
              <a:rPr lang="en-US" altLang="zh-CN" smtClean="0">
                <a:sym typeface="Symbol" pitchFamily="18" charset="2"/>
              </a:rPr>
              <a:t></a:t>
            </a:r>
            <a:r>
              <a:rPr lang="en-US" altLang="zh-CN" i="1" smtClean="0"/>
              <a:t>B</a:t>
            </a:r>
            <a:r>
              <a:rPr lang="en-US" altLang="zh-CN" smtClean="0"/>
              <a:t>=</a:t>
            </a:r>
            <a:r>
              <a:rPr lang="en-US" altLang="zh-CN" i="1" smtClean="0"/>
              <a:t>A</a:t>
            </a:r>
            <a:r>
              <a:rPr lang="en-US" altLang="zh-CN" smtClean="0">
                <a:sym typeface="Symbol" pitchFamily="18" charset="2"/>
              </a:rPr>
              <a:t></a:t>
            </a:r>
            <a:r>
              <a:rPr lang="en-US" altLang="zh-CN" i="1" smtClean="0"/>
              <a:t>B</a:t>
            </a:r>
            <a:endParaRPr lang="en-US" altLang="zh-CN" smtClean="0"/>
          </a:p>
          <a:p>
            <a:pPr eaLnBrk="1" hangingPunct="1">
              <a:buFont typeface="Wingdings" pitchFamily="2" charset="2"/>
              <a:buNone/>
            </a:pPr>
            <a:r>
              <a:rPr lang="en-US" altLang="zh-CN" smtClean="0"/>
              <a:t>(4)  </a:t>
            </a:r>
            <a:r>
              <a:rPr lang="en-US" altLang="zh-CN" i="1" smtClean="0"/>
              <a:t>A</a:t>
            </a:r>
            <a:r>
              <a:rPr lang="en-US" altLang="zh-CN" smtClean="0">
                <a:sym typeface="Symbol" pitchFamily="18" charset="2"/>
              </a:rPr>
              <a:t></a:t>
            </a:r>
            <a:r>
              <a:rPr lang="en-US" altLang="zh-CN" i="1" smtClean="0"/>
              <a:t>B</a:t>
            </a:r>
            <a:r>
              <a:rPr lang="en-US" altLang="zh-CN" smtClean="0"/>
              <a:t>=</a:t>
            </a:r>
            <a:r>
              <a:rPr lang="en-US" altLang="zh-CN" i="1" smtClean="0"/>
              <a:t>A</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p>
        </p:txBody>
      </p:sp>
      <p:sp>
        <p:nvSpPr>
          <p:cNvPr id="57347" name="Rectangle 3"/>
          <p:cNvSpPr>
            <a:spLocks noGrp="1" noChangeArrowheads="1"/>
          </p:cNvSpPr>
          <p:nvPr>
            <p:ph type="body" idx="1"/>
          </p:nvPr>
        </p:nvSpPr>
        <p:spPr>
          <a:xfrm>
            <a:off x="457200" y="1268413"/>
            <a:ext cx="8229600" cy="4525962"/>
          </a:xfrm>
        </p:spPr>
        <p:txBody>
          <a:bodyPr/>
          <a:lstStyle/>
          <a:p>
            <a:pPr marL="0" indent="0" eaLnBrk="1" hangingPunct="1">
              <a:buFont typeface="Wingdings" pitchFamily="2" charset="2"/>
              <a:buNone/>
            </a:pPr>
            <a:r>
              <a:rPr lang="zh-CN" altLang="en-US" sz="2400" smtClean="0">
                <a:solidFill>
                  <a:srgbClr val="FF0000"/>
                </a:solidFill>
              </a:rPr>
              <a:t>解题思路</a:t>
            </a:r>
            <a:r>
              <a:rPr lang="en-US" altLang="zh-CN" sz="2400" smtClean="0">
                <a:solidFill>
                  <a:srgbClr val="FF0000"/>
                </a:solidFill>
              </a:rPr>
              <a:t>:</a:t>
            </a:r>
            <a:r>
              <a:rPr lang="en-US" altLang="zh-CN" sz="2400" smtClean="0"/>
              <a:t> </a:t>
            </a:r>
          </a:p>
          <a:p>
            <a:pPr marL="0" indent="0" eaLnBrk="1" hangingPunct="1">
              <a:buFont typeface="Wingdings" pitchFamily="2" charset="2"/>
              <a:buNone/>
            </a:pPr>
            <a:r>
              <a:rPr lang="zh-CN" altLang="en-US" sz="2400" smtClean="0"/>
              <a:t>求解集合等式成立的充分必要条件可能用到集合的算律、不同集合之间的包含关系、以及文氏图等</a:t>
            </a:r>
            <a:r>
              <a:rPr lang="en-US" altLang="zh-CN" sz="2400" smtClean="0"/>
              <a:t>. </a:t>
            </a:r>
            <a:r>
              <a:rPr lang="zh-CN" altLang="en-US" sz="2400" smtClean="0"/>
              <a:t>具体求解过程说明如下：</a:t>
            </a:r>
          </a:p>
          <a:p>
            <a:pPr marL="0" indent="0" eaLnBrk="1" hangingPunct="1">
              <a:buFont typeface="Wingdings" pitchFamily="2" charset="2"/>
              <a:buNone/>
            </a:pPr>
            <a:r>
              <a:rPr lang="zh-CN" altLang="en-US" sz="2400" smtClean="0">
                <a:solidFill>
                  <a:schemeClr val="accent2"/>
                </a:solidFill>
              </a:rPr>
              <a:t>      </a:t>
            </a:r>
            <a:r>
              <a:rPr lang="en-US" altLang="zh-CN" sz="2400" smtClean="0">
                <a:solidFill>
                  <a:schemeClr val="accent2"/>
                </a:solidFill>
              </a:rPr>
              <a:t>(1) </a:t>
            </a:r>
            <a:r>
              <a:rPr lang="zh-CN" altLang="en-US" sz="2400" smtClean="0">
                <a:solidFill>
                  <a:schemeClr val="accent2"/>
                </a:solidFill>
              </a:rPr>
              <a:t>化简给定的集合等式</a:t>
            </a:r>
          </a:p>
          <a:p>
            <a:pPr marL="0" indent="0" eaLnBrk="1" hangingPunct="1">
              <a:buFont typeface="Wingdings" pitchFamily="2" charset="2"/>
              <a:buNone/>
            </a:pPr>
            <a:r>
              <a:rPr lang="zh-CN" altLang="en-US" sz="2400" smtClean="0">
                <a:solidFill>
                  <a:schemeClr val="accent2"/>
                </a:solidFill>
              </a:rPr>
              <a:t>      </a:t>
            </a:r>
            <a:r>
              <a:rPr lang="en-US" altLang="zh-CN" sz="2400" smtClean="0">
                <a:solidFill>
                  <a:schemeClr val="accent2"/>
                </a:solidFill>
              </a:rPr>
              <a:t>(2) </a:t>
            </a:r>
            <a:r>
              <a:rPr lang="zh-CN" altLang="en-US" sz="2400" smtClean="0">
                <a:solidFill>
                  <a:schemeClr val="accent2"/>
                </a:solidFill>
              </a:rPr>
              <a:t>求解方法如下：</a:t>
            </a:r>
          </a:p>
          <a:p>
            <a:pPr marL="830263" lvl="1" eaLnBrk="1" hangingPunct="1">
              <a:buClr>
                <a:srgbClr val="FF9900"/>
              </a:buClr>
              <a:buFont typeface="Wingdings" pitchFamily="2" charset="2"/>
              <a:buNone/>
            </a:pPr>
            <a:r>
              <a:rPr lang="zh-CN" altLang="en-US" sz="2400" smtClean="0">
                <a:solidFill>
                  <a:srgbClr val="FF0000"/>
                </a:solidFill>
              </a:rPr>
              <a:t>利用已知的算律或者充分必要条件进行判断</a:t>
            </a:r>
          </a:p>
          <a:p>
            <a:pPr marL="830263" lvl="1" eaLnBrk="1" hangingPunct="1">
              <a:buClr>
                <a:srgbClr val="FF9900"/>
              </a:buClr>
              <a:buFont typeface="Wingdings" pitchFamily="2" charset="2"/>
              <a:buNone/>
            </a:pPr>
            <a:r>
              <a:rPr lang="zh-CN" altLang="en-US" sz="2400" smtClean="0">
                <a:solidFill>
                  <a:srgbClr val="FF0000"/>
                </a:solidFill>
              </a:rPr>
              <a:t>先求必要条件，然后验证充分性</a:t>
            </a:r>
          </a:p>
          <a:p>
            <a:pPr marL="830263" lvl="1" eaLnBrk="1" hangingPunct="1">
              <a:buClr>
                <a:srgbClr val="FF9900"/>
              </a:buClr>
              <a:buFont typeface="Wingdings" pitchFamily="2" charset="2"/>
              <a:buNone/>
            </a:pPr>
            <a:r>
              <a:rPr lang="zh-CN" altLang="en-US" sz="2400" smtClean="0">
                <a:solidFill>
                  <a:srgbClr val="FF0000"/>
                </a:solidFill>
              </a:rPr>
              <a:t>利用文氏图的直观性找出相关的条件，再利用集合论的证明方法加以验证</a:t>
            </a:r>
            <a:r>
              <a:rPr lang="zh-CN" altLang="en-US" sz="2400" smtClean="0"/>
              <a: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p>
        </p:txBody>
      </p:sp>
      <p:sp>
        <p:nvSpPr>
          <p:cNvPr id="55299" name="Rectangle 3"/>
          <p:cNvSpPr>
            <a:spLocks noGrp="1" noChangeArrowheads="1"/>
          </p:cNvSpPr>
          <p:nvPr>
            <p:ph type="body" idx="1"/>
          </p:nvPr>
        </p:nvSpPr>
        <p:spPr>
          <a:xfrm>
            <a:off x="539750" y="981075"/>
            <a:ext cx="8075613" cy="3168650"/>
          </a:xfrm>
        </p:spPr>
        <p:txBody>
          <a:bodyPr/>
          <a:lstStyle/>
          <a:p>
            <a:pPr marL="990600" indent="-990600" eaLnBrk="1" hangingPunct="1">
              <a:lnSpc>
                <a:spcPct val="80000"/>
              </a:lnSpc>
              <a:buFont typeface="Wingdings" pitchFamily="2" charset="2"/>
              <a:buNone/>
            </a:pPr>
            <a:endParaRPr lang="zh-CN" altLang="en-US" sz="2400" smtClean="0"/>
          </a:p>
          <a:p>
            <a:pPr marL="990600" indent="-990600" eaLnBrk="1" hangingPunct="1">
              <a:lnSpc>
                <a:spcPct val="80000"/>
              </a:lnSpc>
              <a:buFont typeface="Wingdings" pitchFamily="2" charset="2"/>
              <a:buNone/>
            </a:pPr>
            <a:r>
              <a:rPr lang="en-US" altLang="zh-CN" sz="2400" smtClean="0"/>
              <a:t>(1) </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B </a:t>
            </a:r>
            <a:endParaRPr lang="en-US" altLang="zh-CN" sz="2400" smtClean="0"/>
          </a:p>
          <a:p>
            <a:pPr marL="990600" indent="-990600" eaLnBrk="1" hangingPunct="1">
              <a:lnSpc>
                <a:spcPct val="80000"/>
              </a:lnSpc>
              <a:buFont typeface="Wingdings" pitchFamily="2" charset="2"/>
              <a:buNone/>
            </a:pP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B </a:t>
            </a:r>
            <a:r>
              <a:rPr lang="en-US" altLang="zh-CN" sz="2400" smtClean="0">
                <a:sym typeface="Symbol" pitchFamily="18" charset="2"/>
              </a:rPr>
              <a:t></a:t>
            </a:r>
            <a:r>
              <a:rPr lang="en-US" altLang="zh-CN" sz="2400" smtClean="0"/>
              <a:t> </a:t>
            </a:r>
            <a:r>
              <a:rPr lang="en-US" altLang="zh-CN" sz="2400" i="1" smtClean="0"/>
              <a:t>A</a:t>
            </a:r>
            <a:r>
              <a:rPr lang="en-US" altLang="zh-CN" sz="2400" smtClean="0"/>
              <a:t>=</a:t>
            </a:r>
            <a:r>
              <a:rPr lang="en-US" altLang="zh-CN" sz="2400" i="1" smtClean="0"/>
              <a:t>B</a:t>
            </a:r>
            <a:r>
              <a:rPr lang="en-US" altLang="zh-CN" sz="2400" smtClean="0"/>
              <a:t>=</a:t>
            </a:r>
            <a:r>
              <a:rPr lang="en-US" altLang="zh-CN" sz="2400" smtClean="0">
                <a:sym typeface="Symbol" pitchFamily="18" charset="2"/>
              </a:rPr>
              <a:t></a:t>
            </a:r>
            <a:r>
              <a:rPr lang="en-US" altLang="zh-CN" sz="2400" smtClean="0"/>
              <a:t>. </a:t>
            </a:r>
            <a:r>
              <a:rPr lang="zh-CN" altLang="en-US" sz="2400" smtClean="0"/>
              <a:t>求解过程如下： </a:t>
            </a:r>
          </a:p>
          <a:p>
            <a:pPr marL="990600" indent="-990600" eaLnBrk="1" hangingPunct="1">
              <a:lnSpc>
                <a:spcPct val="80000"/>
              </a:lnSpc>
              <a:buFont typeface="Wingdings" pitchFamily="2" charset="2"/>
              <a:buNone/>
            </a:pPr>
            <a:r>
              <a:rPr lang="zh-CN" altLang="en-US" sz="2400" smtClean="0"/>
              <a:t>由</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B</a:t>
            </a:r>
            <a:r>
              <a:rPr lang="zh-CN" altLang="en-US" sz="2400" smtClean="0"/>
              <a:t>得</a:t>
            </a:r>
          </a:p>
          <a:p>
            <a:pPr marL="990600" indent="-990600" eaLnBrk="1" hangingPunct="1">
              <a:lnSpc>
                <a:spcPct val="80000"/>
              </a:lnSpc>
              <a:buFont typeface="Wingdings" pitchFamily="2" charset="2"/>
              <a:buNone/>
            </a:pPr>
            <a:r>
              <a:rPr lang="zh-CN" altLang="en-US" sz="2400" smtClean="0"/>
              <a:t>                     </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smtClean="0">
                <a:sym typeface="Symbol" pitchFamily="18" charset="2"/>
              </a:rPr>
              <a:t></a:t>
            </a:r>
            <a:r>
              <a:rPr lang="en-US" altLang="zh-CN" sz="2400" i="1" smtClean="0"/>
              <a:t>B</a:t>
            </a:r>
            <a:r>
              <a:rPr lang="en-US" altLang="zh-CN" sz="2400" smtClean="0"/>
              <a:t> = </a:t>
            </a:r>
            <a:r>
              <a:rPr lang="en-US" altLang="zh-CN" sz="2400" i="1" smtClean="0"/>
              <a:t>B</a:t>
            </a:r>
            <a:r>
              <a:rPr lang="en-US" altLang="zh-CN" sz="2400" smtClean="0">
                <a:sym typeface="Symbol" pitchFamily="18" charset="2"/>
              </a:rPr>
              <a:t></a:t>
            </a:r>
            <a:r>
              <a:rPr lang="en-US" altLang="zh-CN" sz="2400" i="1" smtClean="0"/>
              <a:t>B</a:t>
            </a:r>
            <a:r>
              <a:rPr lang="en-US" altLang="zh-CN" sz="2400" smtClean="0"/>
              <a:t> </a:t>
            </a:r>
          </a:p>
          <a:p>
            <a:pPr marL="990600" indent="-990600" eaLnBrk="1" hangingPunct="1">
              <a:lnSpc>
                <a:spcPct val="80000"/>
              </a:lnSpc>
              <a:buFont typeface="Wingdings" pitchFamily="2" charset="2"/>
              <a:buNone/>
            </a:pPr>
            <a:r>
              <a:rPr lang="zh-CN" altLang="en-US" sz="2400" smtClean="0"/>
              <a:t>化简得</a:t>
            </a:r>
            <a:r>
              <a:rPr lang="en-US" altLang="zh-CN" sz="2400" i="1" smtClean="0"/>
              <a:t>B</a:t>
            </a:r>
            <a:r>
              <a:rPr lang="en-US" altLang="zh-CN" sz="2400" smtClean="0"/>
              <a:t>=</a:t>
            </a:r>
            <a:r>
              <a:rPr lang="en-US" altLang="zh-CN" sz="2400" smtClean="0">
                <a:sym typeface="Symbol" pitchFamily="18" charset="2"/>
              </a:rPr>
              <a:t></a:t>
            </a:r>
            <a:r>
              <a:rPr lang="en-US" altLang="zh-CN" sz="2400" smtClean="0"/>
              <a:t>. </a:t>
            </a:r>
            <a:r>
              <a:rPr lang="zh-CN" altLang="en-US" sz="2400" smtClean="0"/>
              <a:t>再将这个结果代入原来的等式得</a:t>
            </a:r>
            <a:r>
              <a:rPr lang="en-US" altLang="zh-CN" sz="2400" i="1" smtClean="0"/>
              <a:t>A</a:t>
            </a:r>
            <a:r>
              <a:rPr lang="en-US" altLang="zh-CN" sz="2400" smtClean="0"/>
              <a:t>= </a:t>
            </a:r>
            <a:r>
              <a:rPr lang="en-US" altLang="zh-CN" sz="2400" smtClean="0">
                <a:sym typeface="Symbol" pitchFamily="18" charset="2"/>
              </a:rPr>
              <a:t></a:t>
            </a:r>
            <a:r>
              <a:rPr lang="en-US" altLang="zh-CN" sz="2400" smtClean="0"/>
              <a:t>. </a:t>
            </a:r>
            <a:r>
              <a:rPr lang="zh-CN" altLang="en-US" sz="2400" smtClean="0"/>
              <a:t>从</a:t>
            </a:r>
          </a:p>
          <a:p>
            <a:pPr marL="990600" indent="-990600" eaLnBrk="1" hangingPunct="1">
              <a:lnSpc>
                <a:spcPct val="80000"/>
              </a:lnSpc>
              <a:buFont typeface="Wingdings" pitchFamily="2" charset="2"/>
              <a:buNone/>
            </a:pPr>
            <a:r>
              <a:rPr lang="zh-CN" altLang="en-US" sz="2400" smtClean="0"/>
              <a:t>而得到必要条件</a:t>
            </a:r>
            <a:r>
              <a:rPr lang="en-US" altLang="zh-CN" sz="2400" i="1" smtClean="0"/>
              <a:t>A</a:t>
            </a:r>
            <a:r>
              <a:rPr lang="en-US" altLang="zh-CN" sz="2400" smtClean="0"/>
              <a:t>=</a:t>
            </a:r>
            <a:r>
              <a:rPr lang="en-US" altLang="zh-CN" sz="2400" i="1" smtClean="0"/>
              <a:t>B</a:t>
            </a:r>
            <a:r>
              <a:rPr lang="en-US" altLang="zh-CN" sz="2400" smtClean="0"/>
              <a:t>=</a:t>
            </a:r>
            <a:r>
              <a:rPr lang="en-US" altLang="zh-CN" sz="2400" smtClean="0">
                <a:sym typeface="Symbol" pitchFamily="18" charset="2"/>
              </a:rPr>
              <a:t></a:t>
            </a:r>
            <a:r>
              <a:rPr lang="en-US" altLang="zh-CN" sz="2400" smtClean="0"/>
              <a:t>.</a:t>
            </a:r>
          </a:p>
          <a:p>
            <a:pPr marL="990600" indent="-990600" eaLnBrk="1" hangingPunct="1">
              <a:lnSpc>
                <a:spcPct val="80000"/>
              </a:lnSpc>
              <a:buFont typeface="Wingdings" pitchFamily="2" charset="2"/>
              <a:buNone/>
            </a:pPr>
            <a:r>
              <a:rPr lang="zh-CN" altLang="en-US" sz="2400" smtClean="0"/>
              <a:t>再验证充分性</a:t>
            </a:r>
            <a:r>
              <a:rPr lang="en-US" altLang="zh-CN" sz="2400" smtClean="0"/>
              <a:t>. </a:t>
            </a:r>
            <a:r>
              <a:rPr lang="zh-CN" altLang="en-US" sz="2400" smtClean="0"/>
              <a:t>如果</a:t>
            </a:r>
            <a:r>
              <a:rPr lang="en-US" altLang="zh-CN" sz="2400" i="1" smtClean="0"/>
              <a:t>A</a:t>
            </a:r>
            <a:r>
              <a:rPr lang="en-US" altLang="zh-CN" sz="2400" smtClean="0"/>
              <a:t>=</a:t>
            </a:r>
            <a:r>
              <a:rPr lang="en-US" altLang="zh-CN" sz="2400" i="1" smtClean="0"/>
              <a:t>B</a:t>
            </a:r>
            <a:r>
              <a:rPr lang="en-US" altLang="zh-CN" sz="2400" smtClean="0"/>
              <a:t>=</a:t>
            </a:r>
            <a:r>
              <a:rPr lang="en-US" altLang="zh-CN" sz="2400" smtClean="0">
                <a:sym typeface="Symbol" pitchFamily="18" charset="2"/>
              </a:rPr>
              <a:t></a:t>
            </a:r>
            <a:r>
              <a:rPr lang="zh-CN" altLang="en-US" sz="2400" smtClean="0"/>
              <a:t>成立，则</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smtClean="0">
                <a:sym typeface="Symbol" pitchFamily="18" charset="2"/>
              </a:rPr>
              <a:t></a:t>
            </a:r>
            <a:r>
              <a:rPr lang="en-US" altLang="zh-CN" sz="2400" smtClean="0"/>
              <a:t>=</a:t>
            </a:r>
            <a:r>
              <a:rPr lang="en-US" altLang="zh-CN" sz="2400" i="1" smtClean="0"/>
              <a:t>B</a:t>
            </a:r>
            <a:r>
              <a:rPr lang="zh-CN" altLang="en-US" sz="2400" smtClean="0"/>
              <a:t>也成立</a:t>
            </a:r>
            <a:r>
              <a:rPr lang="en-US" altLang="zh-CN" sz="2400" smtClean="0"/>
              <a:t>.</a:t>
            </a:r>
          </a:p>
        </p:txBody>
      </p:sp>
      <p:sp>
        <p:nvSpPr>
          <p:cNvPr id="55300" name="Rectangle 4"/>
          <p:cNvSpPr>
            <a:spLocks noChangeArrowheads="1"/>
          </p:cNvSpPr>
          <p:nvPr/>
        </p:nvSpPr>
        <p:spPr bwMode="auto">
          <a:xfrm>
            <a:off x="468313" y="4149725"/>
            <a:ext cx="8207375" cy="1878013"/>
          </a:xfrm>
          <a:prstGeom prst="rect">
            <a:avLst/>
          </a:prstGeom>
          <a:noFill/>
          <a:ln w="9525">
            <a:noFill/>
            <a:miter lim="800000"/>
            <a:headEnd/>
            <a:tailEnd/>
          </a:ln>
        </p:spPr>
        <p:txBody>
          <a:bodyPr/>
          <a:lstStyle/>
          <a:p>
            <a:pPr marL="990600" indent="-990600">
              <a:spcBef>
                <a:spcPct val="20000"/>
              </a:spcBef>
              <a:buClr>
                <a:srgbClr val="69B3F1"/>
              </a:buClr>
            </a:pPr>
            <a:r>
              <a:rPr lang="en-US" altLang="zh-CN" sz="2400">
                <a:latin typeface="Times New Roman" pitchFamily="18" charset="0"/>
              </a:rPr>
              <a:t> (2)</a:t>
            </a:r>
            <a:r>
              <a:rPr lang="en-US" altLang="zh-CN"/>
              <a:t>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i="1">
                <a:latin typeface="Times New Roman" pitchFamily="18" charset="0"/>
              </a:rPr>
              <a:t>B</a:t>
            </a:r>
            <a:r>
              <a:rPr lang="en-US" altLang="zh-CN" sz="2400">
                <a:latin typeface="Times New Roman" pitchFamily="18" charset="0"/>
                <a:sym typeface="Symbol" pitchFamily="18" charset="2"/>
              </a:rPr>
              <a:t></a:t>
            </a:r>
            <a:r>
              <a:rPr lang="en-US" altLang="zh-CN" sz="2400" i="1">
                <a:latin typeface="Times New Roman" pitchFamily="18" charset="0"/>
              </a:rPr>
              <a:t>A</a:t>
            </a:r>
            <a:r>
              <a:rPr lang="en-US" altLang="zh-CN" sz="2400">
                <a:latin typeface="Times New Roman" pitchFamily="18" charset="0"/>
              </a:rPr>
              <a:t> </a:t>
            </a:r>
          </a:p>
          <a:p>
            <a:pPr marL="990600" indent="-990600">
              <a:spcBef>
                <a:spcPct val="20000"/>
              </a:spcBef>
              <a:buClr>
                <a:srgbClr val="69B3F1"/>
              </a:buClr>
            </a:pPr>
            <a:r>
              <a:rPr lang="en-US" altLang="zh-CN" sz="2400">
                <a:latin typeface="Times New Roman" pitchFamily="18" charset="0"/>
              </a:rPr>
              <a:t>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i="1">
                <a:latin typeface="Times New Roman" pitchFamily="18" charset="0"/>
              </a:rPr>
              <a:t>B</a:t>
            </a:r>
            <a:r>
              <a:rPr lang="en-US" altLang="zh-CN" sz="2400">
                <a:latin typeface="Times New Roman" pitchFamily="18" charset="0"/>
                <a:sym typeface="Symbol" pitchFamily="18" charset="2"/>
              </a:rPr>
              <a:t></a:t>
            </a:r>
            <a:r>
              <a:rPr lang="en-US" altLang="zh-CN" sz="2400" i="1">
                <a:latin typeface="Times New Roman" pitchFamily="18" charset="0"/>
              </a:rPr>
              <a:t>A </a:t>
            </a:r>
            <a:r>
              <a:rPr lang="en-US" altLang="zh-CN" sz="2400">
                <a:latin typeface="Times New Roman" pitchFamily="18" charset="0"/>
                <a:sym typeface="Symbol" pitchFamily="18" charset="2"/>
              </a:rPr>
              <a:t></a:t>
            </a:r>
            <a:r>
              <a:rPr lang="en-US" altLang="zh-CN" sz="2400">
                <a:latin typeface="Times New Roman" pitchFamily="18" charset="0"/>
              </a:rPr>
              <a:t> </a:t>
            </a:r>
            <a:r>
              <a:rPr lang="en-US" altLang="zh-CN" sz="2400" i="1">
                <a:latin typeface="Times New Roman" pitchFamily="18" charset="0"/>
              </a:rPr>
              <a:t>A</a:t>
            </a:r>
            <a:r>
              <a:rPr lang="en-US" altLang="zh-CN" sz="2400">
                <a:latin typeface="Times New Roman" pitchFamily="18" charset="0"/>
              </a:rPr>
              <a:t>=</a:t>
            </a:r>
            <a:r>
              <a:rPr lang="en-US" altLang="zh-CN" sz="2400" i="1">
                <a:latin typeface="Times New Roman" pitchFamily="18" charset="0"/>
              </a:rPr>
              <a:t>B</a:t>
            </a:r>
            <a:r>
              <a:rPr lang="en-US" altLang="zh-CN" sz="2400">
                <a:latin typeface="Times New Roman" pitchFamily="18" charset="0"/>
              </a:rPr>
              <a:t>. </a:t>
            </a:r>
            <a:r>
              <a:rPr lang="zh-CN" altLang="en-US" sz="2400">
                <a:latin typeface="Times New Roman" pitchFamily="18" charset="0"/>
              </a:rPr>
              <a:t>求解过程如下：</a:t>
            </a:r>
          </a:p>
          <a:p>
            <a:pPr marL="990600" indent="-990600">
              <a:spcBef>
                <a:spcPct val="20000"/>
              </a:spcBef>
              <a:buClr>
                <a:srgbClr val="69B3F1"/>
              </a:buClr>
            </a:pPr>
            <a:r>
              <a:rPr lang="zh-CN" altLang="en-US" sz="2400">
                <a:latin typeface="Times New Roman" pitchFamily="18" charset="0"/>
              </a:rPr>
              <a:t>充分性是显然的，下面验证必要性</a:t>
            </a:r>
            <a:r>
              <a:rPr lang="en-US" altLang="zh-CN" sz="2400">
                <a:latin typeface="Times New Roman" pitchFamily="18" charset="0"/>
              </a:rPr>
              <a:t>. </a:t>
            </a:r>
            <a:r>
              <a:rPr lang="zh-CN" altLang="en-US" sz="2400">
                <a:latin typeface="Times New Roman" pitchFamily="18" charset="0"/>
              </a:rPr>
              <a:t>由</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i="1">
                <a:latin typeface="Times New Roman" pitchFamily="18" charset="0"/>
              </a:rPr>
              <a:t>B</a:t>
            </a:r>
            <a:r>
              <a:rPr lang="en-US" altLang="zh-CN" sz="2400">
                <a:latin typeface="Times New Roman" pitchFamily="18" charset="0"/>
                <a:sym typeface="Symbol" pitchFamily="18" charset="2"/>
              </a:rPr>
              <a:t></a:t>
            </a:r>
            <a:r>
              <a:rPr lang="en-US" altLang="zh-CN" sz="2400" i="1">
                <a:latin typeface="Times New Roman" pitchFamily="18" charset="0"/>
              </a:rPr>
              <a:t>A</a:t>
            </a:r>
            <a:r>
              <a:rPr lang="zh-CN" altLang="en-US" sz="2400">
                <a:latin typeface="Times New Roman" pitchFamily="18" charset="0"/>
              </a:rPr>
              <a:t>得</a:t>
            </a:r>
          </a:p>
          <a:p>
            <a:pPr marL="990600" indent="-990600">
              <a:spcBef>
                <a:spcPct val="20000"/>
              </a:spcBef>
              <a:buClr>
                <a:srgbClr val="69B3F1"/>
              </a:buClr>
            </a:pPr>
            <a:r>
              <a:rPr lang="zh-CN" altLang="en-US" sz="2400">
                <a:latin typeface="Times New Roman" pitchFamily="18" charset="0"/>
              </a:rPr>
              <a:t>                   </a:t>
            </a:r>
            <a:r>
              <a:rPr lang="en-US" altLang="zh-CN" sz="2400">
                <a:latin typeface="Times New Roman" pitchFamily="18" charset="0"/>
              </a:rPr>
              <a:t>(</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A</a:t>
            </a:r>
            <a:r>
              <a:rPr lang="en-US" altLang="zh-CN" sz="2400">
                <a:latin typeface="Times New Roman" pitchFamily="18" charset="0"/>
              </a:rPr>
              <a:t>=(</a:t>
            </a:r>
            <a:r>
              <a:rPr lang="en-US" altLang="zh-CN" sz="2400" i="1">
                <a:latin typeface="Times New Roman" pitchFamily="18" charset="0"/>
              </a:rPr>
              <a:t>B</a:t>
            </a:r>
            <a:r>
              <a:rPr lang="en-US" altLang="zh-CN" sz="2400">
                <a:latin typeface="Times New Roman" pitchFamily="18" charset="0"/>
                <a:sym typeface="Symbol" pitchFamily="18" charset="2"/>
              </a:rPr>
              <a:t></a:t>
            </a:r>
            <a:r>
              <a:rPr lang="en-US" altLang="zh-CN" sz="2400" i="1">
                <a:latin typeface="Times New Roman" pitchFamily="18" charset="0"/>
              </a:rPr>
              <a:t>A</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A</a:t>
            </a:r>
            <a:endParaRPr lang="en-US" altLang="zh-CN" sz="2400">
              <a:latin typeface="Times New Roman" pitchFamily="18" charset="0"/>
            </a:endParaRPr>
          </a:p>
          <a:p>
            <a:pPr marL="990600" indent="-990600">
              <a:spcBef>
                <a:spcPct val="20000"/>
              </a:spcBef>
              <a:buClr>
                <a:srgbClr val="69B3F1"/>
              </a:buClr>
            </a:pPr>
            <a:r>
              <a:rPr lang="zh-CN" altLang="en-US" sz="2400">
                <a:latin typeface="Times New Roman" pitchFamily="18" charset="0"/>
              </a:rPr>
              <a:t>从而有</a:t>
            </a:r>
            <a:r>
              <a:rPr lang="en-US" altLang="zh-CN" sz="2400" i="1">
                <a:latin typeface="Times New Roman" pitchFamily="18" charset="0"/>
              </a:rPr>
              <a:t>A</a:t>
            </a:r>
            <a:r>
              <a:rPr lang="en-US" altLang="zh-CN" sz="2400">
                <a:latin typeface="Times New Roman" pitchFamily="18" charset="0"/>
              </a:rPr>
              <a:t>=</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a:t>
            </a:r>
            <a:r>
              <a:rPr lang="zh-CN" altLang="en-US" sz="2400">
                <a:latin typeface="Times New Roman" pitchFamily="18" charset="0"/>
              </a:rPr>
              <a:t>即</a:t>
            </a:r>
            <a:r>
              <a:rPr lang="en-US" altLang="zh-CN" sz="2400" i="1">
                <a:latin typeface="Times New Roman" pitchFamily="18" charset="0"/>
              </a:rPr>
              <a:t>B</a:t>
            </a:r>
            <a:r>
              <a:rPr lang="en-US" altLang="zh-CN" sz="2400">
                <a:latin typeface="Times New Roman" pitchFamily="18" charset="0"/>
                <a:sym typeface="Symbol" pitchFamily="18" charset="2"/>
              </a:rPr>
              <a:t></a:t>
            </a:r>
            <a:r>
              <a:rPr lang="en-US" altLang="zh-CN" sz="2400" i="1">
                <a:latin typeface="Times New Roman" pitchFamily="18" charset="0"/>
              </a:rPr>
              <a:t>A</a:t>
            </a:r>
            <a:r>
              <a:rPr lang="en-US" altLang="zh-CN" sz="2400">
                <a:latin typeface="Times New Roman" pitchFamily="18" charset="0"/>
              </a:rPr>
              <a:t>. </a:t>
            </a:r>
            <a:r>
              <a:rPr lang="zh-CN" altLang="en-US" sz="2400">
                <a:latin typeface="Times New Roman" pitchFamily="18" charset="0"/>
              </a:rPr>
              <a:t>同理可证</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55300">
                                            <p:txEl>
                                              <p:pRg st="0" end="0"/>
                                            </p:txEl>
                                          </p:spTgt>
                                        </p:tgtEl>
                                        <p:attrNameLst>
                                          <p:attrName>style.visibility</p:attrName>
                                        </p:attrNameLst>
                                      </p:cBhvr>
                                      <p:to>
                                        <p:strVal val="visible"/>
                                      </p:to>
                                    </p:set>
                                    <p:animEffect transition="in" filter="barn(inHorizontal)">
                                      <p:cBhvr>
                                        <p:cTn id="21" dur="500"/>
                                        <p:tgtEl>
                                          <p:spTgt spid="5530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nodeType="clickEffect">
                                  <p:stCondLst>
                                    <p:cond delay="0"/>
                                  </p:stCondLst>
                                  <p:childTnLst>
                                    <p:set>
                                      <p:cBhvr>
                                        <p:cTn id="25" dur="1" fill="hold">
                                          <p:stCondLst>
                                            <p:cond delay="0"/>
                                          </p:stCondLst>
                                        </p:cTn>
                                        <p:tgtEl>
                                          <p:spTgt spid="55300">
                                            <p:txEl>
                                              <p:pRg st="1" end="1"/>
                                            </p:txEl>
                                          </p:spTgt>
                                        </p:tgtEl>
                                        <p:attrNameLst>
                                          <p:attrName>style.visibility</p:attrName>
                                        </p:attrNameLst>
                                      </p:cBhvr>
                                      <p:to>
                                        <p:strVal val="visible"/>
                                      </p:to>
                                    </p:set>
                                    <p:animEffect transition="in" filter="barn(inHorizontal)">
                                      <p:cBhvr>
                                        <p:cTn id="26" dur="500"/>
                                        <p:tgtEl>
                                          <p:spTgt spid="55300">
                                            <p:txEl>
                                              <p:pRg st="1" end="1"/>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55300">
                                            <p:txEl>
                                              <p:pRg st="2" end="2"/>
                                            </p:txEl>
                                          </p:spTgt>
                                        </p:tgtEl>
                                        <p:attrNameLst>
                                          <p:attrName>style.visibility</p:attrName>
                                        </p:attrNameLst>
                                      </p:cBhvr>
                                      <p:to>
                                        <p:strVal val="visible"/>
                                      </p:to>
                                    </p:set>
                                    <p:animEffect transition="in" filter="barn(inHorizontal)">
                                      <p:cBhvr>
                                        <p:cTn id="29" dur="500"/>
                                        <p:tgtEl>
                                          <p:spTgt spid="55300">
                                            <p:txEl>
                                              <p:pRg st="2" end="2"/>
                                            </p:txEl>
                                          </p:spTgt>
                                        </p:tgtEl>
                                      </p:cBhvr>
                                    </p:animEffect>
                                  </p:childTnLst>
                                </p:cTn>
                              </p:par>
                              <p:par>
                                <p:cTn id="30" presetID="16" presetClass="entr" presetSubtype="26" fill="hold" nodeType="withEffect">
                                  <p:stCondLst>
                                    <p:cond delay="0"/>
                                  </p:stCondLst>
                                  <p:childTnLst>
                                    <p:set>
                                      <p:cBhvr>
                                        <p:cTn id="31" dur="1" fill="hold">
                                          <p:stCondLst>
                                            <p:cond delay="0"/>
                                          </p:stCondLst>
                                        </p:cTn>
                                        <p:tgtEl>
                                          <p:spTgt spid="55300">
                                            <p:txEl>
                                              <p:pRg st="3" end="3"/>
                                            </p:txEl>
                                          </p:spTgt>
                                        </p:tgtEl>
                                        <p:attrNameLst>
                                          <p:attrName>style.visibility</p:attrName>
                                        </p:attrNameLst>
                                      </p:cBhvr>
                                      <p:to>
                                        <p:strVal val="visible"/>
                                      </p:to>
                                    </p:set>
                                    <p:animEffect transition="in" filter="barn(inHorizontal)">
                                      <p:cBhvr>
                                        <p:cTn id="32" dur="500"/>
                                        <p:tgtEl>
                                          <p:spTgt spid="55300">
                                            <p:txEl>
                                              <p:pRg st="3" end="3"/>
                                            </p:txEl>
                                          </p:spTgt>
                                        </p:tgtEl>
                                      </p:cBhvr>
                                    </p:animEffect>
                                  </p:childTnLst>
                                </p:cTn>
                              </p:par>
                              <p:par>
                                <p:cTn id="33" presetID="16" presetClass="entr" presetSubtype="26" fill="hold" nodeType="withEffect">
                                  <p:stCondLst>
                                    <p:cond delay="0"/>
                                  </p:stCondLst>
                                  <p:childTnLst>
                                    <p:set>
                                      <p:cBhvr>
                                        <p:cTn id="34" dur="1" fill="hold">
                                          <p:stCondLst>
                                            <p:cond delay="0"/>
                                          </p:stCondLst>
                                        </p:cTn>
                                        <p:tgtEl>
                                          <p:spTgt spid="55300">
                                            <p:txEl>
                                              <p:pRg st="4" end="4"/>
                                            </p:txEl>
                                          </p:spTgt>
                                        </p:tgtEl>
                                        <p:attrNameLst>
                                          <p:attrName>style.visibility</p:attrName>
                                        </p:attrNameLst>
                                      </p:cBhvr>
                                      <p:to>
                                        <p:strVal val="visible"/>
                                      </p:to>
                                    </p:set>
                                    <p:animEffect transition="in" filter="barn(inHorizontal)">
                                      <p:cBhvr>
                                        <p:cTn id="35"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t>6.3 </a:t>
            </a:r>
            <a:r>
              <a:rPr lang="zh-CN" altLang="en-US" smtClean="0"/>
              <a:t>集合恒等式</a:t>
            </a:r>
          </a:p>
        </p:txBody>
      </p:sp>
      <p:sp>
        <p:nvSpPr>
          <p:cNvPr id="56323" name="Rectangle 3"/>
          <p:cNvSpPr>
            <a:spLocks noGrp="1" noChangeArrowheads="1"/>
          </p:cNvSpPr>
          <p:nvPr>
            <p:ph type="body" idx="1"/>
          </p:nvPr>
        </p:nvSpPr>
        <p:spPr>
          <a:xfrm>
            <a:off x="457200" y="1412875"/>
            <a:ext cx="8218488" cy="1871663"/>
          </a:xfrm>
        </p:spPr>
        <p:txBody>
          <a:bodyPr/>
          <a:lstStyle/>
          <a:p>
            <a:pPr eaLnBrk="1" hangingPunct="1">
              <a:lnSpc>
                <a:spcPct val="80000"/>
              </a:lnSpc>
              <a:buFont typeface="Wingdings" pitchFamily="2" charset="2"/>
              <a:buNone/>
            </a:pPr>
            <a:r>
              <a:rPr lang="en-US" altLang="zh-CN" sz="2400" smtClean="0"/>
              <a:t>(3) </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A</a:t>
            </a:r>
            <a:r>
              <a:rPr lang="en-US" altLang="zh-CN" sz="2400" smtClean="0">
                <a:sym typeface="Symbol" pitchFamily="18" charset="2"/>
              </a:rPr>
              <a:t></a:t>
            </a:r>
            <a:r>
              <a:rPr lang="en-US" altLang="zh-CN" sz="2400" i="1" smtClean="0"/>
              <a:t>B </a:t>
            </a:r>
            <a:endParaRPr lang="en-US" altLang="zh-CN" sz="2400" smtClean="0"/>
          </a:p>
          <a:p>
            <a:pPr eaLnBrk="1" hangingPunct="1">
              <a:lnSpc>
                <a:spcPct val="80000"/>
              </a:lnSpc>
              <a:buFont typeface="Wingdings" pitchFamily="2" charset="2"/>
              <a:buNone/>
            </a:pPr>
            <a:r>
              <a:rPr lang="en-US" altLang="zh-CN" sz="2400" smtClean="0"/>
              <a:t> </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A</a:t>
            </a:r>
            <a:r>
              <a:rPr lang="en-US" altLang="zh-CN" sz="2400" smtClean="0">
                <a:sym typeface="Symbol" pitchFamily="18" charset="2"/>
              </a:rPr>
              <a:t></a:t>
            </a:r>
            <a:r>
              <a:rPr lang="en-US" altLang="zh-CN" sz="2400" i="1" smtClean="0"/>
              <a:t>B </a:t>
            </a:r>
            <a:r>
              <a:rPr lang="en-US" altLang="zh-CN" sz="2400" smtClean="0">
                <a:sym typeface="Symbol" pitchFamily="18" charset="2"/>
              </a:rPr>
              <a:t></a:t>
            </a:r>
            <a:r>
              <a:rPr lang="en-US" altLang="zh-CN" sz="2400" smtClean="0"/>
              <a:t> </a:t>
            </a:r>
            <a:r>
              <a:rPr lang="en-US" altLang="zh-CN" sz="2400" i="1" smtClean="0"/>
              <a:t>A</a:t>
            </a:r>
            <a:r>
              <a:rPr lang="en-US" altLang="zh-CN" sz="2400" smtClean="0"/>
              <a:t>=</a:t>
            </a:r>
            <a:r>
              <a:rPr lang="en-US" altLang="zh-CN" sz="2400" i="1" smtClean="0"/>
              <a:t>B</a:t>
            </a:r>
            <a:r>
              <a:rPr lang="en-US" altLang="zh-CN" sz="2400" smtClean="0"/>
              <a:t>. </a:t>
            </a:r>
            <a:r>
              <a:rPr lang="zh-CN" altLang="en-US" sz="2400" smtClean="0"/>
              <a:t>求解过程如下：</a:t>
            </a:r>
          </a:p>
          <a:p>
            <a:pPr eaLnBrk="1" hangingPunct="1">
              <a:lnSpc>
                <a:spcPct val="80000"/>
              </a:lnSpc>
              <a:buFont typeface="Wingdings" pitchFamily="2" charset="2"/>
              <a:buNone/>
            </a:pPr>
            <a:r>
              <a:rPr lang="zh-CN" altLang="en-US" sz="2400" smtClean="0"/>
              <a:t>充分性是显然的，下面验证必要性</a:t>
            </a:r>
            <a:r>
              <a:rPr lang="en-US" altLang="zh-CN" sz="2400" smtClean="0"/>
              <a:t>. </a:t>
            </a:r>
            <a:r>
              <a:rPr lang="zh-CN" altLang="en-US" sz="2400" smtClean="0"/>
              <a:t>由</a:t>
            </a:r>
            <a:r>
              <a:rPr lang="en-US" altLang="zh-CN" sz="2400" i="1" smtClean="0"/>
              <a:t>A</a:t>
            </a:r>
            <a:r>
              <a:rPr lang="en-US" altLang="zh-CN" sz="2400" smtClean="0">
                <a:sym typeface="Symbol" pitchFamily="18" charset="2"/>
              </a:rPr>
              <a:t></a:t>
            </a:r>
            <a:r>
              <a:rPr lang="en-US" altLang="zh-CN" sz="2400" i="1" smtClean="0"/>
              <a:t>B</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zh-CN" altLang="en-US" sz="2400" smtClean="0"/>
              <a:t>得</a:t>
            </a:r>
          </a:p>
          <a:p>
            <a:pPr eaLnBrk="1" hangingPunct="1">
              <a:lnSpc>
                <a:spcPct val="80000"/>
              </a:lnSpc>
              <a:buFont typeface="Wingdings" pitchFamily="2" charset="2"/>
              <a:buNone/>
            </a:pPr>
            <a:r>
              <a:rPr lang="zh-CN" altLang="en-US" sz="2400" smtClean="0"/>
              <a:t>                 </a:t>
            </a:r>
            <a:r>
              <a:rPr lang="en-US" altLang="zh-CN" sz="2400" i="1" smtClean="0"/>
              <a:t>A</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 = </a:t>
            </a:r>
            <a:r>
              <a:rPr lang="en-US" altLang="zh-CN" sz="2400" i="1" smtClean="0"/>
              <a:t>A</a:t>
            </a:r>
            <a:r>
              <a:rPr lang="en-US" altLang="zh-CN" sz="2400" smtClean="0">
                <a:sym typeface="Symbol" pitchFamily="18" charset="2"/>
              </a:rPr>
              <a:t></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en-US" altLang="zh-CN" sz="2400" smtClean="0"/>
              <a:t>)</a:t>
            </a:r>
          </a:p>
          <a:p>
            <a:pPr eaLnBrk="1" hangingPunct="1">
              <a:lnSpc>
                <a:spcPct val="80000"/>
              </a:lnSpc>
              <a:buFont typeface="Wingdings" pitchFamily="2" charset="2"/>
              <a:buNone/>
            </a:pPr>
            <a:r>
              <a:rPr lang="zh-CN" altLang="en-US" sz="2400" smtClean="0"/>
              <a:t>化简得</a:t>
            </a:r>
            <a:r>
              <a:rPr lang="en-US" altLang="zh-CN" sz="2400" i="1" smtClean="0"/>
              <a:t>A </a:t>
            </a:r>
            <a:r>
              <a:rPr lang="en-US" altLang="zh-CN" sz="2400" smtClean="0"/>
              <a:t>=</a:t>
            </a:r>
            <a:r>
              <a:rPr lang="en-US" altLang="zh-CN" sz="2400" i="1" smtClean="0"/>
              <a:t>A</a:t>
            </a:r>
            <a:r>
              <a:rPr lang="en-US" altLang="zh-CN" sz="2400" smtClean="0">
                <a:sym typeface="Symbol" pitchFamily="18" charset="2"/>
              </a:rPr>
              <a:t></a:t>
            </a:r>
            <a:r>
              <a:rPr lang="en-US" altLang="zh-CN" sz="2400" i="1" smtClean="0"/>
              <a:t>B</a:t>
            </a:r>
            <a:r>
              <a:rPr lang="zh-CN" altLang="en-US" sz="2400" smtClean="0"/>
              <a:t>，从而有</a:t>
            </a:r>
            <a:r>
              <a:rPr lang="en-US" altLang="zh-CN" sz="2400" i="1" smtClean="0"/>
              <a:t>B</a:t>
            </a:r>
            <a:r>
              <a:rPr lang="en-US" altLang="zh-CN" sz="2400" smtClean="0">
                <a:sym typeface="Symbol" pitchFamily="18" charset="2"/>
              </a:rPr>
              <a:t></a:t>
            </a:r>
            <a:r>
              <a:rPr lang="en-US" altLang="zh-CN" sz="2400" i="1" smtClean="0">
                <a:sym typeface="Symbol" pitchFamily="18" charset="2"/>
              </a:rPr>
              <a:t>A</a:t>
            </a:r>
            <a:r>
              <a:rPr lang="en-US" altLang="zh-CN" sz="2400" smtClean="0"/>
              <a:t>. </a:t>
            </a:r>
            <a:r>
              <a:rPr lang="zh-CN" altLang="en-US" sz="2400" smtClean="0"/>
              <a:t>类似可以证明</a:t>
            </a:r>
            <a:r>
              <a:rPr lang="en-US" altLang="zh-CN" sz="2400" i="1" smtClean="0"/>
              <a:t>A</a:t>
            </a:r>
            <a:r>
              <a:rPr lang="en-US" altLang="zh-CN" sz="2400" smtClean="0">
                <a:sym typeface="Symbol" pitchFamily="18" charset="2"/>
              </a:rPr>
              <a:t></a:t>
            </a:r>
            <a:r>
              <a:rPr lang="en-US" altLang="zh-CN" sz="2400" i="1" smtClean="0">
                <a:sym typeface="Symbol" pitchFamily="18" charset="2"/>
              </a:rPr>
              <a:t>B</a:t>
            </a:r>
            <a:r>
              <a:rPr lang="en-US" altLang="zh-CN" sz="2400" smtClean="0"/>
              <a:t>.      </a:t>
            </a:r>
          </a:p>
        </p:txBody>
      </p:sp>
      <p:sp>
        <p:nvSpPr>
          <p:cNvPr id="56324" name="Rectangle 4"/>
          <p:cNvSpPr>
            <a:spLocks noChangeArrowheads="1"/>
          </p:cNvSpPr>
          <p:nvPr/>
        </p:nvSpPr>
        <p:spPr bwMode="auto">
          <a:xfrm>
            <a:off x="468313" y="3429000"/>
            <a:ext cx="8208962" cy="2736850"/>
          </a:xfrm>
          <a:prstGeom prst="rect">
            <a:avLst/>
          </a:prstGeom>
          <a:noFill/>
          <a:ln w="9525">
            <a:noFill/>
            <a:miter lim="800000"/>
            <a:headEnd/>
            <a:tailEnd/>
          </a:ln>
        </p:spPr>
        <p:txBody>
          <a:bodyPr/>
          <a:lstStyle/>
          <a:p>
            <a:pPr marL="342900" indent="-342900">
              <a:spcBef>
                <a:spcPct val="20000"/>
              </a:spcBef>
              <a:buClr>
                <a:srgbClr val="69B3F1"/>
              </a:buClr>
            </a:pPr>
            <a:r>
              <a:rPr lang="en-US" altLang="zh-CN" sz="2400">
                <a:latin typeface="Times New Roman" pitchFamily="18" charset="0"/>
              </a:rPr>
              <a:t>(4)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i="1">
                <a:latin typeface="Times New Roman" pitchFamily="18" charset="0"/>
              </a:rPr>
              <a:t>A</a:t>
            </a:r>
            <a:r>
              <a:rPr lang="en-US" altLang="zh-CN" sz="2400">
                <a:latin typeface="Times New Roman" pitchFamily="18" charset="0"/>
              </a:rPr>
              <a:t> </a:t>
            </a:r>
          </a:p>
          <a:p>
            <a:pPr marL="342900" indent="-342900">
              <a:spcBef>
                <a:spcPct val="20000"/>
              </a:spcBef>
              <a:buClr>
                <a:srgbClr val="69B3F1"/>
              </a:buClr>
            </a:pP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a:t>
            </a:r>
            <a:r>
              <a:rPr lang="en-US" altLang="zh-CN" sz="2400" i="1">
                <a:latin typeface="Times New Roman" pitchFamily="18" charset="0"/>
              </a:rPr>
              <a:t>A </a:t>
            </a:r>
            <a:r>
              <a:rPr lang="en-US" altLang="zh-CN" sz="2400">
                <a:latin typeface="Times New Roman" pitchFamily="18" charset="0"/>
                <a:sym typeface="Symbol" pitchFamily="18" charset="2"/>
              </a:rPr>
              <a:t></a:t>
            </a:r>
            <a:r>
              <a:rPr lang="en-US" altLang="zh-CN" sz="2400">
                <a:latin typeface="Times New Roman" pitchFamily="18" charset="0"/>
              </a:rPr>
              <a:t> </a:t>
            </a:r>
            <a:r>
              <a:rPr lang="en-US" altLang="zh-CN" sz="2400" i="1">
                <a:latin typeface="Times New Roman" pitchFamily="18" charset="0"/>
              </a:rPr>
              <a:t>B</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a:latin typeface="Times New Roman" pitchFamily="18" charset="0"/>
              </a:rPr>
              <a:t>. </a:t>
            </a:r>
            <a:r>
              <a:rPr lang="zh-CN" altLang="en-US" sz="2400">
                <a:latin typeface="Times New Roman" pitchFamily="18" charset="0"/>
              </a:rPr>
              <a:t>求解过程如下：</a:t>
            </a:r>
          </a:p>
          <a:p>
            <a:pPr marL="342900" indent="-342900">
              <a:spcBef>
                <a:spcPct val="20000"/>
              </a:spcBef>
              <a:buClr>
                <a:srgbClr val="69B3F1"/>
              </a:buClr>
            </a:pPr>
            <a:r>
              <a:rPr lang="zh-CN" altLang="en-US" sz="2400">
                <a:latin typeface="Times New Roman" pitchFamily="18" charset="0"/>
              </a:rPr>
              <a:t>充分性是显然的，下面验证必要性</a:t>
            </a:r>
            <a:r>
              <a:rPr lang="en-US" altLang="zh-CN" sz="2400">
                <a:latin typeface="Times New Roman" pitchFamily="18" charset="0"/>
              </a:rPr>
              <a:t>. </a:t>
            </a:r>
            <a:r>
              <a:rPr lang="zh-CN" altLang="en-US" sz="2400">
                <a:latin typeface="Times New Roman" pitchFamily="18" charset="0"/>
              </a:rPr>
              <a:t>由</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 </a:t>
            </a:r>
            <a:r>
              <a:rPr lang="en-US" altLang="zh-CN" sz="2400" i="1">
                <a:latin typeface="Times New Roman" pitchFamily="18" charset="0"/>
              </a:rPr>
              <a:t>A</a:t>
            </a:r>
            <a:r>
              <a:rPr lang="zh-CN" altLang="en-US" sz="2400">
                <a:latin typeface="Times New Roman" pitchFamily="18" charset="0"/>
              </a:rPr>
              <a:t>得</a:t>
            </a:r>
          </a:p>
          <a:p>
            <a:pPr marL="342900" indent="-342900">
              <a:spcBef>
                <a:spcPct val="20000"/>
              </a:spcBef>
              <a:buClr>
                <a:srgbClr val="69B3F1"/>
              </a:buClr>
            </a:pPr>
            <a:r>
              <a:rPr lang="zh-CN" altLang="en-US" sz="2400">
                <a:latin typeface="Times New Roman" pitchFamily="18" charset="0"/>
              </a:rPr>
              <a:t>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a:latin typeface="Times New Roman" pitchFamily="18" charset="0"/>
              </a:rPr>
              <a:t>(</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B</a:t>
            </a:r>
            <a:r>
              <a:rPr lang="en-US" altLang="zh-CN" sz="2400">
                <a:latin typeface="Times New Roman" pitchFamily="18" charset="0"/>
              </a:rPr>
              <a:t>) =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A</a:t>
            </a:r>
            <a:endParaRPr lang="en-US" altLang="zh-CN" sz="2400">
              <a:latin typeface="Times New Roman" pitchFamily="18" charset="0"/>
            </a:endParaRPr>
          </a:p>
          <a:p>
            <a:pPr marL="342900" indent="-342900">
              <a:spcBef>
                <a:spcPct val="20000"/>
              </a:spcBef>
              <a:buClr>
                <a:srgbClr val="69B3F1"/>
              </a:buClr>
            </a:pPr>
            <a:r>
              <a:rPr lang="zh-CN" altLang="en-US" sz="2400">
                <a:latin typeface="Times New Roman" pitchFamily="18" charset="0"/>
              </a:rPr>
              <a:t>根据结合律有</a:t>
            </a:r>
          </a:p>
          <a:p>
            <a:pPr marL="342900" indent="-342900">
              <a:spcBef>
                <a:spcPct val="20000"/>
              </a:spcBef>
              <a:buClr>
                <a:srgbClr val="69B3F1"/>
              </a:buClr>
            </a:pPr>
            <a:r>
              <a:rPr lang="zh-CN" altLang="en-US" sz="2400">
                <a:latin typeface="Times New Roman" pitchFamily="18" charset="0"/>
              </a:rPr>
              <a:t>                        </a:t>
            </a:r>
            <a:r>
              <a:rPr lang="en-US" altLang="zh-CN" sz="2400">
                <a:latin typeface="Times New Roman" pitchFamily="18" charset="0"/>
              </a:rPr>
              <a:t>(</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A</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B </a:t>
            </a:r>
            <a:r>
              <a:rPr lang="en-US" altLang="zh-CN" sz="2400">
                <a:latin typeface="Times New Roman" pitchFamily="18" charset="0"/>
              </a:rPr>
              <a:t>= </a:t>
            </a:r>
            <a:r>
              <a:rPr lang="en-US" altLang="zh-CN" sz="2400" i="1">
                <a:latin typeface="Times New Roman" pitchFamily="18" charset="0"/>
              </a:rPr>
              <a:t>A</a:t>
            </a:r>
            <a:r>
              <a:rPr lang="en-US" altLang="zh-CN" sz="2400">
                <a:latin typeface="Times New Roman" pitchFamily="18" charset="0"/>
                <a:sym typeface="Symbol" pitchFamily="18" charset="2"/>
              </a:rPr>
              <a:t></a:t>
            </a:r>
            <a:r>
              <a:rPr lang="en-US" altLang="zh-CN" sz="2400" i="1">
                <a:latin typeface="Times New Roman" pitchFamily="18" charset="0"/>
              </a:rPr>
              <a:t>A</a:t>
            </a:r>
            <a:endParaRPr lang="en-US" altLang="zh-CN" sz="2400">
              <a:latin typeface="Times New Roman" pitchFamily="18" charset="0"/>
            </a:endParaRPr>
          </a:p>
          <a:p>
            <a:pPr marL="342900" indent="-342900">
              <a:spcBef>
                <a:spcPct val="20000"/>
              </a:spcBef>
              <a:buClr>
                <a:srgbClr val="69B3F1"/>
              </a:buClr>
            </a:pPr>
            <a:r>
              <a:rPr lang="zh-CN" altLang="en-US" sz="2400">
                <a:latin typeface="Times New Roman" pitchFamily="18" charset="0"/>
              </a:rPr>
              <a:t>即 </a:t>
            </a:r>
            <a:r>
              <a:rPr lang="zh-CN" altLang="en-US" sz="2400">
                <a:latin typeface="Times New Roman" pitchFamily="18" charset="0"/>
                <a:sym typeface="Symbol" pitchFamily="18" charset="2"/>
              </a:rPr>
              <a:t></a:t>
            </a:r>
            <a:r>
              <a:rPr lang="en-US" altLang="zh-CN" sz="2400" i="1">
                <a:latin typeface="Times New Roman" pitchFamily="18" charset="0"/>
              </a:rPr>
              <a:t>B </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a:latin typeface="Times New Roman" pitchFamily="18" charset="0"/>
              </a:rPr>
              <a:t>, </a:t>
            </a:r>
            <a:r>
              <a:rPr lang="zh-CN" altLang="en-US" sz="2400">
                <a:latin typeface="Times New Roman" pitchFamily="18" charset="0"/>
              </a:rPr>
              <a:t>就是</a:t>
            </a:r>
            <a:r>
              <a:rPr lang="en-US" altLang="zh-CN" sz="2400" i="1">
                <a:latin typeface="Times New Roman" pitchFamily="18" charset="0"/>
              </a:rPr>
              <a:t>B </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6324">
                                            <p:txEl>
                                              <p:pRg st="0" end="0"/>
                                            </p:txEl>
                                          </p:spTgt>
                                        </p:tgtEl>
                                        <p:attrNameLst>
                                          <p:attrName>style.visibility</p:attrName>
                                        </p:attrNameLst>
                                      </p:cBhvr>
                                      <p:to>
                                        <p:strVal val="visible"/>
                                      </p:to>
                                    </p:set>
                                    <p:animEffect transition="in" filter="barn(inHorizontal)">
                                      <p:cBhvr>
                                        <p:cTn id="17" dur="500"/>
                                        <p:tgtEl>
                                          <p:spTgt spid="563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6324">
                                            <p:txEl>
                                              <p:pRg st="1" end="1"/>
                                            </p:txEl>
                                          </p:spTgt>
                                        </p:tgtEl>
                                        <p:attrNameLst>
                                          <p:attrName>style.visibility</p:attrName>
                                        </p:attrNameLst>
                                      </p:cBhvr>
                                      <p:to>
                                        <p:strVal val="visible"/>
                                      </p:to>
                                    </p:set>
                                    <p:animEffect transition="in" filter="barn(inHorizontal)">
                                      <p:cBhvr>
                                        <p:cTn id="22" dur="500"/>
                                        <p:tgtEl>
                                          <p:spTgt spid="56324">
                                            <p:txEl>
                                              <p:pRg st="1" end="1"/>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56324">
                                            <p:txEl>
                                              <p:pRg st="2" end="2"/>
                                            </p:txEl>
                                          </p:spTgt>
                                        </p:tgtEl>
                                        <p:attrNameLst>
                                          <p:attrName>style.visibility</p:attrName>
                                        </p:attrNameLst>
                                      </p:cBhvr>
                                      <p:to>
                                        <p:strVal val="visible"/>
                                      </p:to>
                                    </p:set>
                                    <p:animEffect transition="in" filter="barn(inHorizontal)">
                                      <p:cBhvr>
                                        <p:cTn id="25" dur="500"/>
                                        <p:tgtEl>
                                          <p:spTgt spid="56324">
                                            <p:txEl>
                                              <p:pRg st="2" end="2"/>
                                            </p:txEl>
                                          </p:spTgt>
                                        </p:tgtEl>
                                      </p:cBhvr>
                                    </p:animEffect>
                                  </p:childTnLst>
                                </p:cTn>
                              </p:par>
                              <p:par>
                                <p:cTn id="26" presetID="16" presetClass="entr" presetSubtype="26" fill="hold" nodeType="withEffect">
                                  <p:stCondLst>
                                    <p:cond delay="0"/>
                                  </p:stCondLst>
                                  <p:childTnLst>
                                    <p:set>
                                      <p:cBhvr>
                                        <p:cTn id="27" dur="1" fill="hold">
                                          <p:stCondLst>
                                            <p:cond delay="0"/>
                                          </p:stCondLst>
                                        </p:cTn>
                                        <p:tgtEl>
                                          <p:spTgt spid="56324">
                                            <p:txEl>
                                              <p:pRg st="3" end="3"/>
                                            </p:txEl>
                                          </p:spTgt>
                                        </p:tgtEl>
                                        <p:attrNameLst>
                                          <p:attrName>style.visibility</p:attrName>
                                        </p:attrNameLst>
                                      </p:cBhvr>
                                      <p:to>
                                        <p:strVal val="visible"/>
                                      </p:to>
                                    </p:set>
                                    <p:animEffect transition="in" filter="barn(inHorizontal)">
                                      <p:cBhvr>
                                        <p:cTn id="28" dur="500"/>
                                        <p:tgtEl>
                                          <p:spTgt spid="56324">
                                            <p:txEl>
                                              <p:pRg st="3" end="3"/>
                                            </p:txEl>
                                          </p:spTgt>
                                        </p:tgtEl>
                                      </p:cBhvr>
                                    </p:animEffect>
                                  </p:childTnLst>
                                </p:cTn>
                              </p:par>
                              <p:par>
                                <p:cTn id="29" presetID="16" presetClass="entr" presetSubtype="26" fill="hold" nodeType="withEffect">
                                  <p:stCondLst>
                                    <p:cond delay="0"/>
                                  </p:stCondLst>
                                  <p:childTnLst>
                                    <p:set>
                                      <p:cBhvr>
                                        <p:cTn id="30" dur="1" fill="hold">
                                          <p:stCondLst>
                                            <p:cond delay="0"/>
                                          </p:stCondLst>
                                        </p:cTn>
                                        <p:tgtEl>
                                          <p:spTgt spid="56324">
                                            <p:txEl>
                                              <p:pRg st="4" end="4"/>
                                            </p:txEl>
                                          </p:spTgt>
                                        </p:tgtEl>
                                        <p:attrNameLst>
                                          <p:attrName>style.visibility</p:attrName>
                                        </p:attrNameLst>
                                      </p:cBhvr>
                                      <p:to>
                                        <p:strVal val="visible"/>
                                      </p:to>
                                    </p:set>
                                    <p:animEffect transition="in" filter="barn(inHorizontal)">
                                      <p:cBhvr>
                                        <p:cTn id="31" dur="500"/>
                                        <p:tgtEl>
                                          <p:spTgt spid="56324">
                                            <p:txEl>
                                              <p:pRg st="4" end="4"/>
                                            </p:txEl>
                                          </p:spTgt>
                                        </p:tgtEl>
                                      </p:cBhvr>
                                    </p:animEffect>
                                  </p:childTnLst>
                                </p:cTn>
                              </p:par>
                              <p:par>
                                <p:cTn id="32" presetID="16" presetClass="entr" presetSubtype="26" fill="hold" nodeType="withEffect">
                                  <p:stCondLst>
                                    <p:cond delay="0"/>
                                  </p:stCondLst>
                                  <p:childTnLst>
                                    <p:set>
                                      <p:cBhvr>
                                        <p:cTn id="33" dur="1" fill="hold">
                                          <p:stCondLst>
                                            <p:cond delay="0"/>
                                          </p:stCondLst>
                                        </p:cTn>
                                        <p:tgtEl>
                                          <p:spTgt spid="56324">
                                            <p:txEl>
                                              <p:pRg st="5" end="5"/>
                                            </p:txEl>
                                          </p:spTgt>
                                        </p:tgtEl>
                                        <p:attrNameLst>
                                          <p:attrName>style.visibility</p:attrName>
                                        </p:attrNameLst>
                                      </p:cBhvr>
                                      <p:to>
                                        <p:strVal val="visible"/>
                                      </p:to>
                                    </p:set>
                                    <p:animEffect transition="in" filter="barn(inHorizontal)">
                                      <p:cBhvr>
                                        <p:cTn id="34" dur="500"/>
                                        <p:tgtEl>
                                          <p:spTgt spid="56324">
                                            <p:txEl>
                                              <p:pRg st="5" end="5"/>
                                            </p:txEl>
                                          </p:spTgt>
                                        </p:tgtEl>
                                      </p:cBhvr>
                                    </p:animEffect>
                                  </p:childTnLst>
                                </p:cTn>
                              </p:par>
                              <p:par>
                                <p:cTn id="35" presetID="16" presetClass="entr" presetSubtype="26" fill="hold" nodeType="withEffect">
                                  <p:stCondLst>
                                    <p:cond delay="0"/>
                                  </p:stCondLst>
                                  <p:childTnLst>
                                    <p:set>
                                      <p:cBhvr>
                                        <p:cTn id="36" dur="1" fill="hold">
                                          <p:stCondLst>
                                            <p:cond delay="0"/>
                                          </p:stCondLst>
                                        </p:cTn>
                                        <p:tgtEl>
                                          <p:spTgt spid="56324">
                                            <p:txEl>
                                              <p:pRg st="6" end="6"/>
                                            </p:txEl>
                                          </p:spTgt>
                                        </p:tgtEl>
                                        <p:attrNameLst>
                                          <p:attrName>style.visibility</p:attrName>
                                        </p:attrNameLst>
                                      </p:cBhvr>
                                      <p:to>
                                        <p:strVal val="visible"/>
                                      </p:to>
                                    </p:set>
                                    <p:animEffect transition="in" filter="barn(inHorizontal)">
                                      <p:cBhvr>
                                        <p:cTn id="37" dur="500"/>
                                        <p:tgtEl>
                                          <p:spTgt spid="563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作业</a:t>
            </a:r>
          </a:p>
        </p:txBody>
      </p:sp>
      <p:sp>
        <p:nvSpPr>
          <p:cNvPr id="60419" name="Rectangle 3"/>
          <p:cNvSpPr>
            <a:spLocks noGrp="1" noChangeArrowheads="1"/>
          </p:cNvSpPr>
          <p:nvPr>
            <p:ph type="body" idx="1"/>
          </p:nvPr>
        </p:nvSpPr>
        <p:spPr/>
        <p:txBody>
          <a:bodyPr/>
          <a:lstStyle/>
          <a:p>
            <a:r>
              <a:rPr lang="en-US" altLang="zh-CN" smtClean="0"/>
              <a:t>8</a:t>
            </a:r>
          </a:p>
          <a:p>
            <a:r>
              <a:rPr lang="en-US" altLang="zh-CN" smtClean="0"/>
              <a:t>12</a:t>
            </a:r>
          </a:p>
          <a:p>
            <a:r>
              <a:rPr lang="en-US" altLang="zh-CN" smtClean="0"/>
              <a:t>14</a:t>
            </a:r>
          </a:p>
          <a:p>
            <a:r>
              <a:rPr lang="en-US" altLang="zh-CN" smtClean="0"/>
              <a:t>22</a:t>
            </a:r>
          </a:p>
          <a:p>
            <a:r>
              <a:rPr lang="en-US" altLang="zh-CN" smtClean="0"/>
              <a:t>30</a:t>
            </a:r>
          </a:p>
          <a:p>
            <a:r>
              <a:rPr lang="en-US" altLang="zh-CN" smtClean="0"/>
              <a:t>46</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集合论</a:t>
            </a:r>
          </a:p>
        </p:txBody>
      </p:sp>
      <p:sp>
        <p:nvSpPr>
          <p:cNvPr id="10243" name="Rectangle 3"/>
          <p:cNvSpPr>
            <a:spLocks noGrp="1" noChangeArrowheads="1"/>
          </p:cNvSpPr>
          <p:nvPr>
            <p:ph type="body" idx="1"/>
          </p:nvPr>
        </p:nvSpPr>
        <p:spPr>
          <a:xfrm>
            <a:off x="250825" y="1341438"/>
            <a:ext cx="8497888" cy="4895850"/>
          </a:xfrm>
        </p:spPr>
        <p:txBody>
          <a:bodyPr/>
          <a:lstStyle/>
          <a:p>
            <a:pPr>
              <a:buFont typeface="Wingdings" pitchFamily="2" charset="2"/>
              <a:buNone/>
            </a:pPr>
            <a:r>
              <a:rPr lang="zh-CN" altLang="en-US" smtClean="0"/>
              <a:t>        集合论在计算机科学中也具有十分广泛的应用，计算机科学领域中的大多数基本概念和理论几乎均采用集合论的有关术语来描述和论证</a:t>
            </a:r>
          </a:p>
        </p:txBody>
      </p:sp>
      <p:sp>
        <p:nvSpPr>
          <p:cNvPr id="10244" name="Text Box 4"/>
          <p:cNvSpPr txBox="1">
            <a:spLocks noChangeArrowheads="1"/>
          </p:cNvSpPr>
          <p:nvPr/>
        </p:nvSpPr>
        <p:spPr bwMode="auto">
          <a:xfrm>
            <a:off x="179388" y="3151188"/>
            <a:ext cx="2089150" cy="854075"/>
          </a:xfrm>
          <a:prstGeom prst="rect">
            <a:avLst/>
          </a:prstGeom>
          <a:noFill/>
          <a:ln w="12700">
            <a:noFill/>
            <a:miter lim="800000"/>
            <a:headEnd/>
            <a:tailEnd/>
          </a:ln>
        </p:spPr>
        <p:txBody>
          <a:bodyPr>
            <a:spAutoFit/>
          </a:bodyPr>
          <a:lstStyle/>
          <a:p>
            <a:pPr algn="ctr">
              <a:lnSpc>
                <a:spcPct val="100000"/>
              </a:lnSpc>
              <a:buClr>
                <a:schemeClr val="tx1"/>
              </a:buClr>
              <a:buSzTx/>
              <a:buFontTx/>
              <a:buNone/>
            </a:pPr>
            <a:r>
              <a:rPr kumimoji="0" lang="zh-CN" altLang="en-US" sz="2000" b="0">
                <a:latin typeface="Tahoma" pitchFamily="34" charset="0"/>
              </a:rPr>
              <a:t> </a:t>
            </a:r>
            <a:r>
              <a:rPr kumimoji="0" lang="en-US" altLang="zh-CN" sz="2000" b="0">
                <a:latin typeface="Tahoma" pitchFamily="34" charset="0"/>
              </a:rPr>
              <a:t>denotes +1</a:t>
            </a:r>
          </a:p>
          <a:p>
            <a:pPr algn="ctr">
              <a:lnSpc>
                <a:spcPct val="100000"/>
              </a:lnSpc>
              <a:buClr>
                <a:schemeClr val="tx1"/>
              </a:buClr>
              <a:buSzTx/>
              <a:buFontTx/>
              <a:buNone/>
            </a:pPr>
            <a:r>
              <a:rPr kumimoji="0" lang="en-US" altLang="zh-CN" sz="2000" b="0">
                <a:latin typeface="Tahoma" pitchFamily="34" charset="0"/>
              </a:rPr>
              <a:t>denotes -1</a:t>
            </a:r>
          </a:p>
        </p:txBody>
      </p:sp>
      <p:sp>
        <p:nvSpPr>
          <p:cNvPr id="10245" name="Oval 5"/>
          <p:cNvSpPr>
            <a:spLocks noChangeAspect="1" noChangeArrowheads="1"/>
          </p:cNvSpPr>
          <p:nvPr/>
        </p:nvSpPr>
        <p:spPr bwMode="auto">
          <a:xfrm rot="4777107">
            <a:off x="180182" y="3302794"/>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46" name="Oval 6"/>
          <p:cNvSpPr>
            <a:spLocks noChangeAspect="1" noChangeArrowheads="1"/>
          </p:cNvSpPr>
          <p:nvPr/>
        </p:nvSpPr>
        <p:spPr bwMode="auto">
          <a:xfrm rot="5895381">
            <a:off x="180976" y="3759200"/>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47" name="Line 7"/>
          <p:cNvSpPr>
            <a:spLocks noChangeShapeType="1"/>
          </p:cNvSpPr>
          <p:nvPr/>
        </p:nvSpPr>
        <p:spPr bwMode="auto">
          <a:xfrm>
            <a:off x="2051050" y="3236913"/>
            <a:ext cx="1588" cy="3505200"/>
          </a:xfrm>
          <a:prstGeom prst="line">
            <a:avLst/>
          </a:prstGeom>
          <a:noFill/>
          <a:ln w="38100">
            <a:solidFill>
              <a:schemeClr val="hlink"/>
            </a:solidFill>
            <a:round/>
            <a:headEnd/>
            <a:tailEnd/>
          </a:ln>
        </p:spPr>
        <p:txBody>
          <a:bodyPr wrap="none" anchor="ctr">
            <a:spAutoFit/>
          </a:bodyPr>
          <a:lstStyle/>
          <a:p>
            <a:endParaRPr lang="zh-CN" altLang="en-US"/>
          </a:p>
        </p:txBody>
      </p:sp>
      <p:sp>
        <p:nvSpPr>
          <p:cNvPr id="10248" name="Line 8"/>
          <p:cNvSpPr>
            <a:spLocks noChangeShapeType="1"/>
          </p:cNvSpPr>
          <p:nvPr/>
        </p:nvSpPr>
        <p:spPr bwMode="auto">
          <a:xfrm flipV="1">
            <a:off x="1851025" y="6453188"/>
            <a:ext cx="3657600" cy="1587"/>
          </a:xfrm>
          <a:prstGeom prst="line">
            <a:avLst/>
          </a:prstGeom>
          <a:noFill/>
          <a:ln w="38100">
            <a:solidFill>
              <a:schemeClr val="hlink"/>
            </a:solidFill>
            <a:round/>
            <a:headEnd/>
            <a:tailEnd/>
          </a:ln>
        </p:spPr>
        <p:txBody>
          <a:bodyPr anchor="ctr">
            <a:spAutoFit/>
          </a:bodyPr>
          <a:lstStyle/>
          <a:p>
            <a:endParaRPr lang="zh-CN" altLang="en-US"/>
          </a:p>
        </p:txBody>
      </p:sp>
      <p:sp>
        <p:nvSpPr>
          <p:cNvPr id="10249" name="Oval 9"/>
          <p:cNvSpPr>
            <a:spLocks noChangeAspect="1" noChangeArrowheads="1"/>
          </p:cNvSpPr>
          <p:nvPr/>
        </p:nvSpPr>
        <p:spPr bwMode="auto">
          <a:xfrm>
            <a:off x="3371850" y="605948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50" name="Oval 10"/>
          <p:cNvSpPr>
            <a:spLocks noChangeAspect="1" noChangeArrowheads="1"/>
          </p:cNvSpPr>
          <p:nvPr/>
        </p:nvSpPr>
        <p:spPr bwMode="auto">
          <a:xfrm>
            <a:off x="2139950" y="4930775"/>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51" name="Oval 11"/>
          <p:cNvSpPr>
            <a:spLocks noChangeAspect="1" noChangeArrowheads="1"/>
          </p:cNvSpPr>
          <p:nvPr/>
        </p:nvSpPr>
        <p:spPr bwMode="auto">
          <a:xfrm>
            <a:off x="3994150" y="384175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52" name="Oval 12"/>
          <p:cNvSpPr>
            <a:spLocks noChangeAspect="1" noChangeArrowheads="1"/>
          </p:cNvSpPr>
          <p:nvPr/>
        </p:nvSpPr>
        <p:spPr bwMode="auto">
          <a:xfrm>
            <a:off x="4057650" y="466248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53" name="Oval 13"/>
          <p:cNvSpPr>
            <a:spLocks noChangeAspect="1" noChangeArrowheads="1"/>
          </p:cNvSpPr>
          <p:nvPr/>
        </p:nvSpPr>
        <p:spPr bwMode="auto">
          <a:xfrm>
            <a:off x="3063875" y="3690938"/>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54" name="Oval 14"/>
          <p:cNvSpPr>
            <a:spLocks noChangeAspect="1" noChangeArrowheads="1"/>
          </p:cNvSpPr>
          <p:nvPr/>
        </p:nvSpPr>
        <p:spPr bwMode="auto">
          <a:xfrm>
            <a:off x="3540125" y="4760913"/>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55" name="Oval 15"/>
          <p:cNvSpPr>
            <a:spLocks noChangeAspect="1" noChangeArrowheads="1"/>
          </p:cNvSpPr>
          <p:nvPr/>
        </p:nvSpPr>
        <p:spPr bwMode="auto">
          <a:xfrm>
            <a:off x="2701925" y="4151313"/>
            <a:ext cx="60325" cy="587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56" name="Oval 16"/>
          <p:cNvSpPr>
            <a:spLocks noChangeAspect="1" noChangeArrowheads="1"/>
          </p:cNvSpPr>
          <p:nvPr/>
        </p:nvSpPr>
        <p:spPr bwMode="auto">
          <a:xfrm>
            <a:off x="4759325" y="5141913"/>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57" name="Oval 17"/>
          <p:cNvSpPr>
            <a:spLocks noChangeAspect="1" noChangeArrowheads="1"/>
          </p:cNvSpPr>
          <p:nvPr/>
        </p:nvSpPr>
        <p:spPr bwMode="auto">
          <a:xfrm rot="-1118274">
            <a:off x="3541713" y="5470525"/>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58" name="Oval 18"/>
          <p:cNvSpPr>
            <a:spLocks noChangeAspect="1" noChangeArrowheads="1"/>
          </p:cNvSpPr>
          <p:nvPr/>
        </p:nvSpPr>
        <p:spPr bwMode="auto">
          <a:xfrm rot="-1118274">
            <a:off x="5657850" y="425608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59" name="Oval 19"/>
          <p:cNvSpPr>
            <a:spLocks noChangeAspect="1" noChangeArrowheads="1"/>
          </p:cNvSpPr>
          <p:nvPr/>
        </p:nvSpPr>
        <p:spPr bwMode="auto">
          <a:xfrm rot="-1118274">
            <a:off x="4949825" y="557212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0" name="Oval 20"/>
          <p:cNvSpPr>
            <a:spLocks noChangeAspect="1" noChangeArrowheads="1"/>
          </p:cNvSpPr>
          <p:nvPr/>
        </p:nvSpPr>
        <p:spPr bwMode="auto">
          <a:xfrm rot="-1118274">
            <a:off x="2778125" y="3694113"/>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61" name="Oval 21"/>
          <p:cNvSpPr>
            <a:spLocks noChangeAspect="1" noChangeArrowheads="1"/>
          </p:cNvSpPr>
          <p:nvPr/>
        </p:nvSpPr>
        <p:spPr bwMode="auto">
          <a:xfrm rot="-1118274">
            <a:off x="4365625" y="461168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2" name="Oval 22"/>
          <p:cNvSpPr>
            <a:spLocks noChangeAspect="1" noChangeArrowheads="1"/>
          </p:cNvSpPr>
          <p:nvPr/>
        </p:nvSpPr>
        <p:spPr bwMode="auto">
          <a:xfrm rot="-1118274">
            <a:off x="5521325" y="5522913"/>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3" name="Oval 23"/>
          <p:cNvSpPr>
            <a:spLocks noChangeAspect="1" noChangeArrowheads="1"/>
          </p:cNvSpPr>
          <p:nvPr/>
        </p:nvSpPr>
        <p:spPr bwMode="auto">
          <a:xfrm rot="-1118274">
            <a:off x="2768600" y="466725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64" name="Oval 24"/>
          <p:cNvSpPr>
            <a:spLocks noChangeAspect="1" noChangeArrowheads="1"/>
          </p:cNvSpPr>
          <p:nvPr/>
        </p:nvSpPr>
        <p:spPr bwMode="auto">
          <a:xfrm rot="5895381">
            <a:off x="3521075" y="4084638"/>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65" name="Oval 25"/>
          <p:cNvSpPr>
            <a:spLocks noChangeAspect="1" noChangeArrowheads="1"/>
          </p:cNvSpPr>
          <p:nvPr/>
        </p:nvSpPr>
        <p:spPr bwMode="auto">
          <a:xfrm rot="5895381">
            <a:off x="3790157" y="6269831"/>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6" name="Oval 26"/>
          <p:cNvSpPr>
            <a:spLocks noChangeAspect="1" noChangeArrowheads="1"/>
          </p:cNvSpPr>
          <p:nvPr/>
        </p:nvSpPr>
        <p:spPr bwMode="auto">
          <a:xfrm rot="5895381">
            <a:off x="2768600" y="512603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67" name="Oval 27"/>
          <p:cNvSpPr>
            <a:spLocks noChangeAspect="1" noChangeArrowheads="1"/>
          </p:cNvSpPr>
          <p:nvPr/>
        </p:nvSpPr>
        <p:spPr bwMode="auto">
          <a:xfrm rot="5895381">
            <a:off x="4958557" y="5171281"/>
            <a:ext cx="58738"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8" name="Oval 28"/>
          <p:cNvSpPr>
            <a:spLocks noChangeAspect="1" noChangeArrowheads="1"/>
          </p:cNvSpPr>
          <p:nvPr/>
        </p:nvSpPr>
        <p:spPr bwMode="auto">
          <a:xfrm rot="5895381">
            <a:off x="4024313" y="510698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69" name="Oval 29"/>
          <p:cNvSpPr>
            <a:spLocks noChangeAspect="1" noChangeArrowheads="1"/>
          </p:cNvSpPr>
          <p:nvPr/>
        </p:nvSpPr>
        <p:spPr bwMode="auto">
          <a:xfrm rot="5895381">
            <a:off x="5273675" y="4392613"/>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0" name="Oval 30"/>
          <p:cNvSpPr>
            <a:spLocks noChangeAspect="1" noChangeArrowheads="1"/>
          </p:cNvSpPr>
          <p:nvPr/>
        </p:nvSpPr>
        <p:spPr bwMode="auto">
          <a:xfrm rot="5895381">
            <a:off x="2741613" y="337343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71" name="Oval 31"/>
          <p:cNvSpPr>
            <a:spLocks noChangeAspect="1" noChangeArrowheads="1"/>
          </p:cNvSpPr>
          <p:nvPr/>
        </p:nvSpPr>
        <p:spPr bwMode="auto">
          <a:xfrm rot="5895381">
            <a:off x="4914900" y="43005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2" name="Oval 32"/>
          <p:cNvSpPr>
            <a:spLocks noChangeAspect="1" noChangeArrowheads="1"/>
          </p:cNvSpPr>
          <p:nvPr/>
        </p:nvSpPr>
        <p:spPr bwMode="auto">
          <a:xfrm rot="5895381">
            <a:off x="4771232" y="5745956"/>
            <a:ext cx="58738"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3" name="Oval 33"/>
          <p:cNvSpPr>
            <a:spLocks noChangeAspect="1" noChangeArrowheads="1"/>
          </p:cNvSpPr>
          <p:nvPr/>
        </p:nvSpPr>
        <p:spPr bwMode="auto">
          <a:xfrm rot="4777107">
            <a:off x="3151982" y="4561681"/>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74" name="Oval 34"/>
          <p:cNvSpPr>
            <a:spLocks noChangeAspect="1" noChangeArrowheads="1"/>
          </p:cNvSpPr>
          <p:nvPr/>
        </p:nvSpPr>
        <p:spPr bwMode="auto">
          <a:xfrm rot="4777107">
            <a:off x="4305300" y="62817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5" name="Oval 35"/>
          <p:cNvSpPr>
            <a:spLocks noChangeAspect="1" noChangeArrowheads="1"/>
          </p:cNvSpPr>
          <p:nvPr/>
        </p:nvSpPr>
        <p:spPr bwMode="auto">
          <a:xfrm rot="4777107">
            <a:off x="4000500" y="590073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6" name="Oval 36"/>
          <p:cNvSpPr>
            <a:spLocks noChangeAspect="1" noChangeArrowheads="1"/>
          </p:cNvSpPr>
          <p:nvPr/>
        </p:nvSpPr>
        <p:spPr bwMode="auto">
          <a:xfrm rot="4777107">
            <a:off x="2470944" y="4763294"/>
            <a:ext cx="58737"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77" name="Oval 37"/>
          <p:cNvSpPr>
            <a:spLocks noChangeAspect="1" noChangeArrowheads="1"/>
          </p:cNvSpPr>
          <p:nvPr/>
        </p:nvSpPr>
        <p:spPr bwMode="auto">
          <a:xfrm rot="4777107">
            <a:off x="3367088" y="3803650"/>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78" name="Oval 38"/>
          <p:cNvSpPr>
            <a:spLocks noChangeAspect="1" noChangeArrowheads="1"/>
          </p:cNvSpPr>
          <p:nvPr/>
        </p:nvSpPr>
        <p:spPr bwMode="auto">
          <a:xfrm rot="4777107">
            <a:off x="4010026" y="5391150"/>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79" name="Oval 39"/>
          <p:cNvSpPr>
            <a:spLocks noChangeAspect="1" noChangeArrowheads="1"/>
          </p:cNvSpPr>
          <p:nvPr/>
        </p:nvSpPr>
        <p:spPr bwMode="auto">
          <a:xfrm rot="4777107">
            <a:off x="2158207" y="4109244"/>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80" name="Oval 40"/>
          <p:cNvSpPr>
            <a:spLocks noChangeAspect="1" noChangeArrowheads="1"/>
          </p:cNvSpPr>
          <p:nvPr/>
        </p:nvSpPr>
        <p:spPr bwMode="auto">
          <a:xfrm rot="4777107">
            <a:off x="3591720" y="6076156"/>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81" name="Oval 41"/>
          <p:cNvSpPr>
            <a:spLocks noChangeAspect="1" noChangeArrowheads="1"/>
          </p:cNvSpPr>
          <p:nvPr/>
        </p:nvSpPr>
        <p:spPr bwMode="auto">
          <a:xfrm rot="4777107">
            <a:off x="4957763" y="5783262"/>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282" name="Line 42"/>
          <p:cNvSpPr>
            <a:spLocks noChangeShapeType="1"/>
          </p:cNvSpPr>
          <p:nvPr/>
        </p:nvSpPr>
        <p:spPr bwMode="auto">
          <a:xfrm flipV="1">
            <a:off x="2122488" y="3351213"/>
            <a:ext cx="3124200" cy="3048000"/>
          </a:xfrm>
          <a:prstGeom prst="line">
            <a:avLst/>
          </a:prstGeom>
          <a:noFill/>
          <a:ln w="12700">
            <a:solidFill>
              <a:schemeClr val="tx1"/>
            </a:solidFill>
            <a:round/>
            <a:headEnd/>
            <a:tailEnd/>
          </a:ln>
        </p:spPr>
        <p:txBody>
          <a:bodyPr anchor="ctr">
            <a:spAutoFit/>
          </a:bodyPr>
          <a:lstStyle/>
          <a:p>
            <a:endParaRPr lang="zh-CN" altLang="en-US"/>
          </a:p>
        </p:txBody>
      </p:sp>
      <p:sp>
        <p:nvSpPr>
          <p:cNvPr id="10283" name="Text Box 43"/>
          <p:cNvSpPr txBox="1">
            <a:spLocks noChangeArrowheads="1"/>
          </p:cNvSpPr>
          <p:nvPr/>
        </p:nvSpPr>
        <p:spPr bwMode="auto">
          <a:xfrm>
            <a:off x="5902325" y="4227513"/>
            <a:ext cx="2438400" cy="396875"/>
          </a:xfrm>
          <a:prstGeom prst="rect">
            <a:avLst/>
          </a:prstGeom>
          <a:noFill/>
          <a:ln w="12700">
            <a:noFill/>
            <a:miter lim="800000"/>
            <a:headEnd/>
            <a:tailEnd/>
          </a:ln>
        </p:spPr>
        <p:txBody>
          <a:bodyPr>
            <a:spAutoFit/>
          </a:bodyPr>
          <a:lstStyle/>
          <a:p>
            <a:pPr>
              <a:lnSpc>
                <a:spcPct val="100000"/>
              </a:lnSpc>
              <a:buClr>
                <a:schemeClr val="tx1"/>
              </a:buClr>
              <a:buSzTx/>
              <a:buFontTx/>
              <a:buNone/>
            </a:pPr>
            <a:endParaRPr kumimoji="0" lang="zh-CN" altLang="en-US" sz="2000" b="0">
              <a:latin typeface="Tahoma" pitchFamily="34" charset="0"/>
            </a:endParaRPr>
          </a:p>
        </p:txBody>
      </p:sp>
      <p:sp>
        <p:nvSpPr>
          <p:cNvPr id="10284" name="Text Box 44"/>
          <p:cNvSpPr txBox="1">
            <a:spLocks noChangeArrowheads="1"/>
          </p:cNvSpPr>
          <p:nvPr/>
        </p:nvSpPr>
        <p:spPr bwMode="auto">
          <a:xfrm>
            <a:off x="6054725" y="5032375"/>
            <a:ext cx="2549525" cy="701675"/>
          </a:xfrm>
          <a:prstGeom prst="rect">
            <a:avLst/>
          </a:prstGeom>
          <a:noFill/>
          <a:ln w="12700">
            <a:noFill/>
            <a:miter lim="800000"/>
            <a:headEnd/>
            <a:tailEnd/>
          </a:ln>
        </p:spPr>
        <p:txBody>
          <a:bodyPr>
            <a:spAutoFit/>
          </a:bodyPr>
          <a:lstStyle/>
          <a:p>
            <a:pPr>
              <a:lnSpc>
                <a:spcPct val="100000"/>
              </a:lnSpc>
              <a:buClr>
                <a:schemeClr val="tx1"/>
              </a:buClr>
              <a:buSzTx/>
              <a:buFontTx/>
              <a:buNone/>
            </a:pPr>
            <a:r>
              <a:rPr kumimoji="0" lang="en-US" altLang="zh-CN" sz="2000" b="0">
                <a:latin typeface="Tahoma" pitchFamily="34" charset="0"/>
              </a:rPr>
              <a:t>How would you classify this dataset?</a:t>
            </a:r>
          </a:p>
        </p:txBody>
      </p:sp>
      <p:sp>
        <p:nvSpPr>
          <p:cNvPr id="10285" name="Rectangle 45"/>
          <p:cNvSpPr>
            <a:spLocks noChangeArrowheads="1"/>
          </p:cNvSpPr>
          <p:nvPr/>
        </p:nvSpPr>
        <p:spPr bwMode="auto">
          <a:xfrm rot="-2733336">
            <a:off x="3616325" y="3770313"/>
            <a:ext cx="2438400" cy="304800"/>
          </a:xfrm>
          <a:prstGeom prst="rect">
            <a:avLst/>
          </a:prstGeom>
          <a:noFill/>
          <a:ln w="9525" algn="ctr">
            <a:noFill/>
            <a:miter lim="800000"/>
            <a:headEnd/>
            <a:tailEnd/>
          </a:ln>
        </p:spPr>
        <p:txBody>
          <a:bodyPr wrap="none" anchor="ctr"/>
          <a:lstStyle/>
          <a:p>
            <a:pPr algn="ctr">
              <a:lnSpc>
                <a:spcPct val="100000"/>
              </a:lnSpc>
              <a:spcBef>
                <a:spcPct val="0"/>
              </a:spcBef>
              <a:buClrTx/>
              <a:buSzTx/>
              <a:buFontTx/>
              <a:buNone/>
            </a:pPr>
            <a:r>
              <a:rPr kumimoji="0" lang="en-US" altLang="zh-CN" sz="1800" i="1">
                <a:solidFill>
                  <a:srgbClr val="0000CC"/>
                </a:solidFill>
              </a:rPr>
              <a:t>w</a:t>
            </a:r>
            <a:r>
              <a:rPr kumimoji="0" lang="en-US" altLang="zh-CN" sz="1800" i="1" baseline="30000">
                <a:solidFill>
                  <a:srgbClr val="0000CC"/>
                </a:solidFill>
              </a:rPr>
              <a:t>T</a:t>
            </a:r>
            <a:r>
              <a:rPr kumimoji="0" lang="en-US" altLang="zh-CN" sz="1800" i="1"/>
              <a:t> x</a:t>
            </a:r>
            <a:r>
              <a:rPr kumimoji="0" lang="en-US" altLang="zh-CN" sz="1800" i="1">
                <a:solidFill>
                  <a:srgbClr val="00CC00"/>
                </a:solidFill>
              </a:rPr>
              <a:t> </a:t>
            </a:r>
            <a:r>
              <a:rPr kumimoji="0" lang="en-US" altLang="zh-CN" sz="1800" i="1"/>
              <a:t>+ </a:t>
            </a:r>
            <a:r>
              <a:rPr kumimoji="0" lang="en-US" altLang="zh-CN" sz="1800" i="1">
                <a:solidFill>
                  <a:srgbClr val="0000CC"/>
                </a:solidFill>
              </a:rPr>
              <a:t>b=0</a:t>
            </a:r>
          </a:p>
        </p:txBody>
      </p:sp>
      <p:sp>
        <p:nvSpPr>
          <p:cNvPr id="10286" name="Rectangle 46"/>
          <p:cNvSpPr>
            <a:spLocks noChangeArrowheads="1"/>
          </p:cNvSpPr>
          <p:nvPr/>
        </p:nvSpPr>
        <p:spPr bwMode="auto">
          <a:xfrm>
            <a:off x="4302125" y="5903913"/>
            <a:ext cx="2438400" cy="304800"/>
          </a:xfrm>
          <a:prstGeom prst="rect">
            <a:avLst/>
          </a:prstGeom>
          <a:noFill/>
          <a:ln w="9525" algn="ctr">
            <a:noFill/>
            <a:miter lim="800000"/>
            <a:headEnd/>
            <a:tailEnd/>
          </a:ln>
        </p:spPr>
        <p:txBody>
          <a:bodyPr wrap="none" anchor="ctr"/>
          <a:lstStyle/>
          <a:p>
            <a:pPr algn="ctr">
              <a:lnSpc>
                <a:spcPct val="100000"/>
              </a:lnSpc>
              <a:spcBef>
                <a:spcPct val="0"/>
              </a:spcBef>
              <a:buClrTx/>
              <a:buSzTx/>
              <a:buFontTx/>
              <a:buNone/>
            </a:pPr>
            <a:r>
              <a:rPr kumimoji="0" lang="en-US" altLang="zh-CN" sz="1800" i="1">
                <a:solidFill>
                  <a:srgbClr val="0000CC"/>
                </a:solidFill>
              </a:rPr>
              <a:t>w</a:t>
            </a:r>
            <a:r>
              <a:rPr kumimoji="0" lang="en-US" altLang="zh-CN" sz="1800" i="1" baseline="30000">
                <a:solidFill>
                  <a:srgbClr val="0000CC"/>
                </a:solidFill>
              </a:rPr>
              <a:t>T</a:t>
            </a:r>
            <a:r>
              <a:rPr kumimoji="0" lang="en-US" altLang="zh-CN" sz="1800" i="1"/>
              <a:t>x</a:t>
            </a:r>
            <a:r>
              <a:rPr kumimoji="0" lang="en-US" altLang="zh-CN" sz="1800" i="1">
                <a:solidFill>
                  <a:srgbClr val="00CC00"/>
                </a:solidFill>
              </a:rPr>
              <a:t> </a:t>
            </a:r>
            <a:r>
              <a:rPr kumimoji="0" lang="en-US" altLang="zh-CN" sz="1800" i="1"/>
              <a:t>+ </a:t>
            </a:r>
            <a:r>
              <a:rPr kumimoji="0" lang="en-US" altLang="zh-CN" sz="1800" i="1">
                <a:solidFill>
                  <a:srgbClr val="0000CC"/>
                </a:solidFill>
              </a:rPr>
              <a:t>b&lt;0</a:t>
            </a:r>
          </a:p>
        </p:txBody>
      </p:sp>
      <p:sp>
        <p:nvSpPr>
          <p:cNvPr id="10287" name="Rectangle 47"/>
          <p:cNvSpPr>
            <a:spLocks noChangeArrowheads="1"/>
          </p:cNvSpPr>
          <p:nvPr/>
        </p:nvSpPr>
        <p:spPr bwMode="auto">
          <a:xfrm>
            <a:off x="2244725" y="2932113"/>
            <a:ext cx="2438400" cy="304800"/>
          </a:xfrm>
          <a:prstGeom prst="rect">
            <a:avLst/>
          </a:prstGeom>
          <a:noFill/>
          <a:ln w="9525" algn="ctr">
            <a:noFill/>
            <a:miter lim="800000"/>
            <a:headEnd/>
            <a:tailEnd/>
          </a:ln>
        </p:spPr>
        <p:txBody>
          <a:bodyPr wrap="none" anchor="ctr"/>
          <a:lstStyle/>
          <a:p>
            <a:pPr algn="ctr">
              <a:lnSpc>
                <a:spcPct val="100000"/>
              </a:lnSpc>
              <a:spcBef>
                <a:spcPct val="0"/>
              </a:spcBef>
              <a:buClrTx/>
              <a:buSzTx/>
              <a:buFontTx/>
              <a:buNone/>
            </a:pPr>
            <a:r>
              <a:rPr kumimoji="0" lang="en-US" altLang="zh-CN" sz="1800" i="1">
                <a:solidFill>
                  <a:srgbClr val="0000CC"/>
                </a:solidFill>
              </a:rPr>
              <a:t>w</a:t>
            </a:r>
            <a:r>
              <a:rPr kumimoji="0" lang="en-US" altLang="zh-CN" sz="1800" i="1" baseline="30000">
                <a:solidFill>
                  <a:srgbClr val="0000CC"/>
                </a:solidFill>
              </a:rPr>
              <a:t>T</a:t>
            </a:r>
            <a:r>
              <a:rPr kumimoji="0" lang="en-US" altLang="zh-CN" sz="1800" i="1"/>
              <a:t>x</a:t>
            </a:r>
            <a:r>
              <a:rPr kumimoji="0" lang="en-US" altLang="zh-CN" sz="1800" i="1">
                <a:solidFill>
                  <a:srgbClr val="00CC00"/>
                </a:solidFill>
              </a:rPr>
              <a:t> </a:t>
            </a:r>
            <a:r>
              <a:rPr kumimoji="0" lang="en-US" altLang="zh-CN" sz="1800" i="1"/>
              <a:t>+ </a:t>
            </a:r>
            <a:r>
              <a:rPr kumimoji="0" lang="en-US" altLang="zh-CN" sz="1800" i="1">
                <a:solidFill>
                  <a:srgbClr val="0000CC"/>
                </a:solidFill>
              </a:rPr>
              <a:t>b&gt;0</a:t>
            </a:r>
          </a:p>
        </p:txBody>
      </p:sp>
      <p:sp>
        <p:nvSpPr>
          <p:cNvPr id="10288" name="Text Box 48"/>
          <p:cNvSpPr txBox="1">
            <a:spLocks noChangeArrowheads="1"/>
          </p:cNvSpPr>
          <p:nvPr/>
        </p:nvSpPr>
        <p:spPr bwMode="auto">
          <a:xfrm>
            <a:off x="8423275" y="3067050"/>
            <a:ext cx="396875" cy="579438"/>
          </a:xfrm>
          <a:prstGeom prst="rect">
            <a:avLst/>
          </a:prstGeom>
          <a:noFill/>
          <a:ln w="12700">
            <a:noFill/>
            <a:miter lim="800000"/>
            <a:headEnd/>
            <a:tailEnd/>
          </a:ln>
        </p:spPr>
        <p:txBody>
          <a:bodyPr>
            <a:spAutoFit/>
          </a:bodyPr>
          <a:lstStyle/>
          <a:p>
            <a:pPr>
              <a:lnSpc>
                <a:spcPct val="100000"/>
              </a:lnSpc>
              <a:spcBef>
                <a:spcPct val="20000"/>
              </a:spcBef>
              <a:buClr>
                <a:schemeClr val="tx1"/>
              </a:buClr>
              <a:buSzTx/>
              <a:buFontTx/>
              <a:buNone/>
            </a:pPr>
            <a:r>
              <a:rPr kumimoji="0" lang="en-US" altLang="zh-CN" sz="3200" b="0">
                <a:latin typeface="Tahoma" pitchFamily="34" charset="0"/>
              </a:rPr>
              <a:t>y</a:t>
            </a:r>
            <a:endParaRPr kumimoji="0" lang="en-US" altLang="zh-CN" sz="3200" b="0" baseline="30000">
              <a:latin typeface="Tahoma" pitchFamily="34" charset="0"/>
            </a:endParaRPr>
          </a:p>
        </p:txBody>
      </p:sp>
      <p:sp>
        <p:nvSpPr>
          <p:cNvPr id="10289" name="Oval 49"/>
          <p:cNvSpPr>
            <a:spLocks noChangeAspect="1" noChangeArrowheads="1"/>
          </p:cNvSpPr>
          <p:nvPr/>
        </p:nvSpPr>
        <p:spPr bwMode="auto">
          <a:xfrm rot="5895381">
            <a:off x="4003675" y="3340101"/>
            <a:ext cx="47625" cy="6985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90" name="Text Box 50"/>
          <p:cNvSpPr txBox="1">
            <a:spLocks noChangeArrowheads="1"/>
          </p:cNvSpPr>
          <p:nvPr/>
        </p:nvSpPr>
        <p:spPr bwMode="auto">
          <a:xfrm>
            <a:off x="5624513" y="4221163"/>
            <a:ext cx="3627437" cy="854075"/>
          </a:xfrm>
          <a:prstGeom prst="rect">
            <a:avLst/>
          </a:prstGeom>
          <a:noFill/>
          <a:ln w="12700">
            <a:noFill/>
            <a:miter lim="800000"/>
            <a:headEnd/>
            <a:tailEnd/>
          </a:ln>
        </p:spPr>
        <p:txBody>
          <a:bodyPr>
            <a:spAutoFit/>
          </a:bodyPr>
          <a:lstStyle/>
          <a:p>
            <a:pPr algn="ctr">
              <a:lnSpc>
                <a:spcPct val="100000"/>
              </a:lnSpc>
              <a:buClr>
                <a:schemeClr val="tx1"/>
              </a:buClr>
              <a:buSzTx/>
              <a:buFontTx/>
              <a:buNone/>
            </a:pPr>
            <a:r>
              <a:rPr kumimoji="0" lang="en-US" altLang="zh-CN" sz="2000" i="1">
                <a:latin typeface="Tahoma" pitchFamily="34" charset="0"/>
              </a:rPr>
              <a:t>f</a:t>
            </a:r>
            <a:r>
              <a:rPr kumimoji="0" lang="en-US" altLang="zh-CN" sz="2000" b="0" i="1">
                <a:latin typeface="Tahoma" pitchFamily="34" charset="0"/>
              </a:rPr>
              <a:t>(</a:t>
            </a:r>
            <a:r>
              <a:rPr kumimoji="0" lang="en-US" altLang="zh-CN" sz="2000" i="1">
                <a:latin typeface="Tahoma" pitchFamily="34" charset="0"/>
              </a:rPr>
              <a:t>x</a:t>
            </a:r>
            <a:r>
              <a:rPr kumimoji="0" lang="en-US" altLang="zh-CN" sz="2000" b="0" i="1">
                <a:latin typeface="Tahoma" pitchFamily="34" charset="0"/>
              </a:rPr>
              <a:t>,</a:t>
            </a:r>
            <a:r>
              <a:rPr kumimoji="0" lang="en-US" altLang="zh-CN" sz="2000" i="1">
                <a:solidFill>
                  <a:srgbClr val="0000CC"/>
                </a:solidFill>
                <a:latin typeface="Tahoma" pitchFamily="34" charset="0"/>
              </a:rPr>
              <a:t>w</a:t>
            </a:r>
            <a:r>
              <a:rPr kumimoji="0" lang="en-US" altLang="zh-CN" sz="2000" b="0" i="1">
                <a:solidFill>
                  <a:srgbClr val="0000CC"/>
                </a:solidFill>
                <a:latin typeface="Tahoma" pitchFamily="34" charset="0"/>
              </a:rPr>
              <a:t>,b</a:t>
            </a:r>
            <a:r>
              <a:rPr kumimoji="0" lang="en-US" altLang="zh-CN" sz="2000" b="0" i="1">
                <a:latin typeface="Tahoma" pitchFamily="34" charset="0"/>
              </a:rPr>
              <a:t>) = sign(</a:t>
            </a:r>
            <a:r>
              <a:rPr kumimoji="0" lang="en-US" altLang="zh-CN" sz="2000" i="1">
                <a:solidFill>
                  <a:srgbClr val="0000CC"/>
                </a:solidFill>
                <a:latin typeface="Tahoma" pitchFamily="34" charset="0"/>
              </a:rPr>
              <a:t>w</a:t>
            </a:r>
            <a:r>
              <a:rPr kumimoji="0" lang="en-US" altLang="zh-CN" sz="2000" i="1" baseline="30000">
                <a:solidFill>
                  <a:srgbClr val="0000CC"/>
                </a:solidFill>
                <a:latin typeface="Tahoma" pitchFamily="34" charset="0"/>
              </a:rPr>
              <a:t>T</a:t>
            </a:r>
            <a:r>
              <a:rPr kumimoji="0" lang="en-US" altLang="zh-CN" sz="2000" i="1">
                <a:latin typeface="Tahoma" pitchFamily="34" charset="0"/>
              </a:rPr>
              <a:t>x</a:t>
            </a:r>
            <a:r>
              <a:rPr kumimoji="0" lang="en-US" altLang="zh-CN" sz="2000" b="0" i="1">
                <a:solidFill>
                  <a:srgbClr val="00CC00"/>
                </a:solidFill>
                <a:latin typeface="Tahoma" pitchFamily="34" charset="0"/>
              </a:rPr>
              <a:t> </a:t>
            </a:r>
            <a:r>
              <a:rPr kumimoji="0" lang="en-US" altLang="zh-CN" sz="2000" b="0" i="1">
                <a:latin typeface="Tahoma" pitchFamily="34" charset="0"/>
              </a:rPr>
              <a:t>+ </a:t>
            </a:r>
            <a:r>
              <a:rPr kumimoji="0" lang="en-US" altLang="zh-CN" sz="2000" b="0" i="1">
                <a:solidFill>
                  <a:srgbClr val="0000CC"/>
                </a:solidFill>
                <a:latin typeface="Tahoma" pitchFamily="34" charset="0"/>
              </a:rPr>
              <a:t>b</a:t>
            </a:r>
            <a:r>
              <a:rPr kumimoji="0" lang="en-US" altLang="zh-CN" sz="2000" b="0" i="1">
                <a:latin typeface="Tahoma" pitchFamily="34" charset="0"/>
              </a:rPr>
              <a:t>)</a:t>
            </a:r>
          </a:p>
          <a:p>
            <a:pPr algn="ctr">
              <a:lnSpc>
                <a:spcPct val="100000"/>
              </a:lnSpc>
              <a:buClr>
                <a:schemeClr val="tx1"/>
              </a:buClr>
              <a:buSzTx/>
              <a:buFontTx/>
              <a:buNone/>
            </a:pPr>
            <a:r>
              <a:rPr kumimoji="0" lang="en-US" altLang="zh-CN" sz="2000" b="0" i="1">
                <a:latin typeface="Tahoma" pitchFamily="34" charset="0"/>
              </a:rPr>
              <a:t> </a:t>
            </a:r>
            <a:endParaRPr kumimoji="0" lang="en-US" altLang="zh-CN" sz="2000" b="0" i="1">
              <a:solidFill>
                <a:srgbClr val="FF0000"/>
              </a:solidFill>
              <a:latin typeface="Tahoma" pitchFamily="34" charset="0"/>
            </a:endParaRPr>
          </a:p>
        </p:txBody>
      </p:sp>
      <p:sp>
        <p:nvSpPr>
          <p:cNvPr id="10291" name="Rectangle 51"/>
          <p:cNvSpPr>
            <a:spLocks noChangeArrowheads="1"/>
          </p:cNvSpPr>
          <p:nvPr/>
        </p:nvSpPr>
        <p:spPr bwMode="auto">
          <a:xfrm>
            <a:off x="6877050" y="3062288"/>
            <a:ext cx="857250" cy="654050"/>
          </a:xfrm>
          <a:prstGeom prst="rect">
            <a:avLst/>
          </a:prstGeom>
          <a:solidFill>
            <a:srgbClr val="FFCCFF"/>
          </a:solidFill>
          <a:ln w="12700">
            <a:solidFill>
              <a:schemeClr val="tx1"/>
            </a:solidFill>
            <a:miter lim="800000"/>
            <a:headEnd/>
            <a:tailEnd/>
          </a:ln>
        </p:spPr>
        <p:txBody>
          <a:bodyPr anchor="ctr">
            <a:spAutoFit/>
          </a:bodyPr>
          <a:lstStyle/>
          <a:p>
            <a:pPr algn="ctr">
              <a:lnSpc>
                <a:spcPct val="100000"/>
              </a:lnSpc>
              <a:buClr>
                <a:schemeClr val="tx1"/>
              </a:buClr>
              <a:buSzTx/>
              <a:buFontTx/>
              <a:buNone/>
            </a:pPr>
            <a:r>
              <a:rPr kumimoji="0" lang="en-US" altLang="zh-CN" sz="3600" b="0" i="1">
                <a:latin typeface="Tahoma" pitchFamily="34" charset="0"/>
              </a:rPr>
              <a:t>f </a:t>
            </a:r>
            <a:r>
              <a:rPr kumimoji="0" lang="en-US" altLang="zh-CN" sz="2000" b="0">
                <a:latin typeface="Tahoma" pitchFamily="34" charset="0"/>
              </a:rPr>
              <a:t>        </a:t>
            </a:r>
          </a:p>
        </p:txBody>
      </p:sp>
      <p:sp>
        <p:nvSpPr>
          <p:cNvPr id="10292" name="Line 52"/>
          <p:cNvSpPr>
            <a:spLocks noChangeShapeType="1"/>
          </p:cNvSpPr>
          <p:nvPr/>
        </p:nvSpPr>
        <p:spPr bwMode="auto">
          <a:xfrm>
            <a:off x="6224588" y="3427413"/>
            <a:ext cx="579437" cy="1587"/>
          </a:xfrm>
          <a:prstGeom prst="line">
            <a:avLst/>
          </a:prstGeom>
          <a:noFill/>
          <a:ln w="19050">
            <a:solidFill>
              <a:schemeClr val="tx1"/>
            </a:solidFill>
            <a:round/>
            <a:headEnd/>
            <a:tailEnd type="triangle" w="med" len="med"/>
          </a:ln>
        </p:spPr>
        <p:txBody>
          <a:bodyPr anchor="ctr">
            <a:spAutoFit/>
          </a:bodyPr>
          <a:lstStyle/>
          <a:p>
            <a:endParaRPr lang="zh-CN" altLang="en-US"/>
          </a:p>
        </p:txBody>
      </p:sp>
      <p:sp>
        <p:nvSpPr>
          <p:cNvPr id="10293" name="Text Box 53"/>
          <p:cNvSpPr txBox="1">
            <a:spLocks noChangeArrowheads="1"/>
          </p:cNvSpPr>
          <p:nvPr/>
        </p:nvSpPr>
        <p:spPr bwMode="auto">
          <a:xfrm>
            <a:off x="5757863" y="3138488"/>
            <a:ext cx="327025" cy="519112"/>
          </a:xfrm>
          <a:prstGeom prst="rect">
            <a:avLst/>
          </a:prstGeom>
          <a:noFill/>
          <a:ln w="12700">
            <a:noFill/>
            <a:miter lim="800000"/>
            <a:headEnd/>
            <a:tailEnd/>
          </a:ln>
        </p:spPr>
        <p:txBody>
          <a:bodyPr>
            <a:spAutoFit/>
          </a:bodyPr>
          <a:lstStyle/>
          <a:p>
            <a:pPr algn="ctr">
              <a:lnSpc>
                <a:spcPct val="100000"/>
              </a:lnSpc>
              <a:buClr>
                <a:schemeClr val="tx1"/>
              </a:buClr>
              <a:buSzTx/>
              <a:buFontTx/>
              <a:buNone/>
            </a:pPr>
            <a:r>
              <a:rPr kumimoji="0" lang="en-US" altLang="zh-CN" i="1">
                <a:latin typeface="Tahoma" pitchFamily="34" charset="0"/>
              </a:rPr>
              <a:t>x</a:t>
            </a:r>
          </a:p>
        </p:txBody>
      </p:sp>
      <p:sp>
        <p:nvSpPr>
          <p:cNvPr id="10294" name="Line 54"/>
          <p:cNvSpPr>
            <a:spLocks noChangeShapeType="1"/>
          </p:cNvSpPr>
          <p:nvPr/>
        </p:nvSpPr>
        <p:spPr bwMode="auto">
          <a:xfrm>
            <a:off x="7812088" y="3427413"/>
            <a:ext cx="579437" cy="1587"/>
          </a:xfrm>
          <a:prstGeom prst="line">
            <a:avLst/>
          </a:prstGeom>
          <a:noFill/>
          <a:ln w="19050">
            <a:solidFill>
              <a:schemeClr val="tx1"/>
            </a:solidFill>
            <a:round/>
            <a:headEnd/>
            <a:tailEnd type="triangle" w="med" len="me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第六章  集合代数</a:t>
            </a:r>
          </a:p>
        </p:txBody>
      </p:sp>
      <p:sp>
        <p:nvSpPr>
          <p:cNvPr id="11267" name="Rectangle 3"/>
          <p:cNvSpPr>
            <a:spLocks noGrp="1" noChangeArrowheads="1"/>
          </p:cNvSpPr>
          <p:nvPr>
            <p:ph type="body" idx="1"/>
          </p:nvPr>
        </p:nvSpPr>
        <p:spPr/>
        <p:txBody>
          <a:bodyPr/>
          <a:lstStyle/>
          <a:p>
            <a:r>
              <a:rPr lang="zh-CN" altLang="en-US" smtClean="0">
                <a:solidFill>
                  <a:srgbClr val="FF0000"/>
                </a:solidFill>
              </a:rPr>
              <a:t>主要内容</a:t>
            </a:r>
          </a:p>
          <a:p>
            <a:pPr>
              <a:buClr>
                <a:srgbClr val="FF0066"/>
              </a:buClr>
              <a:buFont typeface="Wingdings" pitchFamily="2" charset="2"/>
              <a:buChar char="l"/>
            </a:pPr>
            <a:r>
              <a:rPr lang="zh-CN" altLang="en-US" smtClean="0"/>
              <a:t>集合的基本概念</a:t>
            </a:r>
            <a:r>
              <a:rPr lang="en-US" altLang="zh-CN" smtClean="0"/>
              <a:t>----</a:t>
            </a:r>
            <a:r>
              <a:rPr lang="zh-CN" altLang="en-US" smtClean="0"/>
              <a:t>属于、包含、幂集、空集、文氏图等</a:t>
            </a:r>
          </a:p>
          <a:p>
            <a:pPr>
              <a:buClr>
                <a:srgbClr val="FF0066"/>
              </a:buClr>
              <a:buFont typeface="Wingdings" pitchFamily="2" charset="2"/>
              <a:buChar char="l"/>
            </a:pPr>
            <a:r>
              <a:rPr lang="zh-CN" altLang="en-US" smtClean="0"/>
              <a:t>集合的基本运算</a:t>
            </a:r>
            <a:r>
              <a:rPr lang="en-US" altLang="zh-CN" smtClean="0"/>
              <a:t>----</a:t>
            </a:r>
            <a:r>
              <a:rPr lang="zh-CN" altLang="en-US" smtClean="0"/>
              <a:t>并、交、补、差等</a:t>
            </a:r>
          </a:p>
          <a:p>
            <a:pPr>
              <a:buClr>
                <a:srgbClr val="FF0066"/>
              </a:buClr>
              <a:buFont typeface="Wingdings" pitchFamily="2" charset="2"/>
              <a:buChar char="l"/>
            </a:pPr>
            <a:r>
              <a:rPr lang="zh-CN" altLang="en-US" smtClean="0"/>
              <a:t>集合恒等式</a:t>
            </a:r>
            <a:r>
              <a:rPr lang="en-US" altLang="zh-CN" smtClean="0"/>
              <a:t>----</a:t>
            </a:r>
            <a:r>
              <a:rPr lang="zh-CN" altLang="en-US" smtClean="0"/>
              <a:t>集合运算的算律、恒等式的证明方法 </a:t>
            </a:r>
          </a:p>
          <a:p>
            <a:r>
              <a:rPr lang="zh-CN" altLang="en-US" smtClean="0">
                <a:solidFill>
                  <a:srgbClr val="FF0000"/>
                </a:solidFill>
              </a:rPr>
              <a:t>与后面各章的关系</a:t>
            </a:r>
          </a:p>
          <a:p>
            <a:pPr>
              <a:buClr>
                <a:srgbClr val="FF0066"/>
              </a:buClr>
              <a:buFont typeface="Wingdings" pitchFamily="2" charset="2"/>
              <a:buChar char="l"/>
            </a:pPr>
            <a:r>
              <a:rPr lang="zh-CN" altLang="en-US" smtClean="0"/>
              <a:t>是集合论后面各章的基础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en-US" smtClean="0"/>
          </a:p>
        </p:txBody>
      </p:sp>
      <p:sp>
        <p:nvSpPr>
          <p:cNvPr id="12291" name="Rectangle 3"/>
          <p:cNvSpPr>
            <a:spLocks noGrp="1" noChangeArrowheads="1"/>
          </p:cNvSpPr>
          <p:nvPr>
            <p:ph type="body" idx="1"/>
          </p:nvPr>
        </p:nvSpPr>
        <p:spPr>
          <a:xfrm>
            <a:off x="539750" y="1412875"/>
            <a:ext cx="7561263" cy="4752975"/>
          </a:xfrm>
        </p:spPr>
        <p:txBody>
          <a:bodyPr/>
          <a:lstStyle/>
          <a:p>
            <a:pPr eaLnBrk="1" hangingPunct="1">
              <a:buFont typeface="Wingdings" pitchFamily="2" charset="2"/>
              <a:buNone/>
            </a:pPr>
            <a:endParaRPr lang="en-US" altLang="zh-CN" smtClean="0"/>
          </a:p>
          <a:p>
            <a:pPr eaLnBrk="1" hangingPunct="1">
              <a:buFont typeface="Wingdings" pitchFamily="2" charset="2"/>
              <a:buNone/>
            </a:pPr>
            <a:r>
              <a:rPr lang="en-US" altLang="zh-CN" sz="3800" smtClean="0">
                <a:latin typeface="Verdana" pitchFamily="34" charset="0"/>
              </a:rPr>
              <a:t>     </a:t>
            </a:r>
          </a:p>
          <a:p>
            <a:pPr eaLnBrk="1" hangingPunct="1">
              <a:buFont typeface="Wingdings" pitchFamily="2" charset="2"/>
              <a:buNone/>
            </a:pPr>
            <a:r>
              <a:rPr lang="zh-CN" altLang="en-US" sz="3800" smtClean="0">
                <a:latin typeface="Verdana" pitchFamily="34" charset="0"/>
              </a:rPr>
              <a:t>        第一节：</a:t>
            </a:r>
            <a:r>
              <a:rPr lang="zh-CN" altLang="en-US" sz="3600" smtClean="0"/>
              <a:t> </a:t>
            </a:r>
            <a:r>
              <a:rPr lang="zh-CN" altLang="en-US" sz="3800" smtClean="0">
                <a:latin typeface="Verdana" pitchFamily="34" charset="0"/>
              </a:rPr>
              <a:t>集合的基本概念</a:t>
            </a:r>
          </a:p>
          <a:p>
            <a:pPr eaLnBrk="1" hangingPunct="1">
              <a:buFont typeface="Wingdings" pitchFamily="2" charset="2"/>
              <a:buNone/>
            </a:pPr>
            <a:endParaRPr lang="zh-CN" altLang="en-GB" sz="3800" smtClean="0">
              <a:latin typeface="Verdana" pitchFamily="34" charset="0"/>
            </a:endParaRPr>
          </a:p>
        </p:txBody>
      </p:sp>
      <p:pic>
        <p:nvPicPr>
          <p:cNvPr id="12292" name="Picture 21" descr="images"/>
          <p:cNvPicPr>
            <a:picLocks noChangeAspect="1" noChangeArrowheads="1"/>
          </p:cNvPicPr>
          <p:nvPr/>
        </p:nvPicPr>
        <p:blipFill>
          <a:blip r:embed="rId2" cstate="print"/>
          <a:srcRect/>
          <a:stretch>
            <a:fillRect/>
          </a:stretch>
        </p:blipFill>
        <p:spPr bwMode="auto">
          <a:xfrm>
            <a:off x="833438" y="2565400"/>
            <a:ext cx="714375" cy="719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333375"/>
            <a:ext cx="7772400" cy="577850"/>
          </a:xfrm>
        </p:spPr>
        <p:txBody>
          <a:bodyPr/>
          <a:lstStyle/>
          <a:p>
            <a:pPr eaLnBrk="1" hangingPunct="1"/>
            <a:r>
              <a:rPr lang="en-US" altLang="zh-CN" sz="3600" smtClean="0"/>
              <a:t>6.1 </a:t>
            </a:r>
            <a:r>
              <a:rPr lang="zh-CN" altLang="en-US" sz="3600" smtClean="0"/>
              <a:t>集合的基本概念</a:t>
            </a:r>
          </a:p>
        </p:txBody>
      </p:sp>
      <p:sp>
        <p:nvSpPr>
          <p:cNvPr id="5123" name="Rectangle 3"/>
          <p:cNvSpPr>
            <a:spLocks noGrp="1" noChangeArrowheads="1"/>
          </p:cNvSpPr>
          <p:nvPr>
            <p:ph type="body" idx="1"/>
          </p:nvPr>
        </p:nvSpPr>
        <p:spPr>
          <a:xfrm>
            <a:off x="755650" y="1327150"/>
            <a:ext cx="7696200" cy="5486400"/>
          </a:xfrm>
        </p:spPr>
        <p:txBody>
          <a:bodyPr/>
          <a:lstStyle/>
          <a:p>
            <a:pPr marL="609600" indent="-609600" eaLnBrk="1" hangingPunct="1"/>
            <a:r>
              <a:rPr lang="zh-CN" altLang="en-US" i="1" smtClean="0">
                <a:solidFill>
                  <a:srgbClr val="FF0000"/>
                </a:solidFill>
              </a:rPr>
              <a:t>集合</a:t>
            </a:r>
            <a:r>
              <a:rPr lang="zh-CN" altLang="en-US" smtClean="0"/>
              <a:t>是能作为整体论述的事物的集体，又称为类、族、搜集</a:t>
            </a:r>
          </a:p>
          <a:p>
            <a:pPr marL="609600" indent="-609600" eaLnBrk="1" hangingPunct="1"/>
            <a:r>
              <a:rPr lang="zh-CN" altLang="en-US" smtClean="0"/>
              <a:t>组成集合的每个事物叫做这个集合的</a:t>
            </a:r>
            <a:r>
              <a:rPr lang="zh-CN" altLang="en-US" i="1" smtClean="0">
                <a:solidFill>
                  <a:srgbClr val="FF0000"/>
                </a:solidFill>
              </a:rPr>
              <a:t>元素或成员</a:t>
            </a:r>
            <a:r>
              <a:rPr lang="zh-CN" altLang="en-US" smtClean="0"/>
              <a:t>。用符号∈表示某个元素属于某个集合，</a:t>
            </a:r>
            <a:r>
              <a:rPr lang="zh-CN" altLang="en-US" smtClean="0">
                <a:latin typeface="宋体" pitchFamily="2" charset="-122"/>
                <a:sym typeface="Symbol" pitchFamily="18" charset="2"/>
              </a:rPr>
              <a:t></a:t>
            </a:r>
            <a:r>
              <a:rPr lang="zh-CN" altLang="en-US" smtClean="0"/>
              <a:t>表示不属于</a:t>
            </a:r>
          </a:p>
          <a:p>
            <a:pPr marL="609600" indent="-609600" eaLnBrk="1" hangingPunct="1"/>
            <a:r>
              <a:rPr lang="zh-CN" altLang="en-US" smtClean="0"/>
              <a:t>任意元素，对于某一集合而言 ，或属于该集合，或者不属于，</a:t>
            </a:r>
            <a:r>
              <a:rPr lang="zh-CN" altLang="en-US" i="1" smtClean="0">
                <a:solidFill>
                  <a:srgbClr val="FF0000"/>
                </a:solidFill>
              </a:rPr>
              <a:t>二者必居其一</a:t>
            </a:r>
            <a:r>
              <a:rPr lang="zh-CN" altLang="en-US" smtClean="0"/>
              <a:t>，不可兼得。这也符合命题演算中，命题要么是真，要么是假的二值逻辑</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theme/theme1.xml><?xml version="1.0" encoding="utf-8"?>
<a:theme xmlns:a="http://schemas.openxmlformats.org/drawingml/2006/main" name="xobjects">
  <a:themeElements>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fontScheme name="xobjects">
      <a:majorFont>
        <a:latin typeface="Verdan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
            <a:schemeClr val="accent1"/>
          </a:buClr>
          <a:buSzPct val="80000"/>
          <a:buFont typeface="Wingdings" pitchFamily="2" charset="2"/>
          <a:buNone/>
          <a:tabLst/>
          <a:defRPr kumimoji="1"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
            <a:schemeClr val="accent1"/>
          </a:buClr>
          <a:buSzPct val="80000"/>
          <a:buFont typeface="Wingdings" pitchFamily="2" charset="2"/>
          <a:buNone/>
          <a:tabLst/>
          <a:defRPr kumimoji="1"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xobject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xobject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xobject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xobject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x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x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x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6391</TotalTime>
  <Words>5129</Words>
  <Application>Microsoft Office PowerPoint</Application>
  <PresentationFormat>全屏显示(4:3)</PresentationFormat>
  <Paragraphs>510</Paragraphs>
  <Slides>58</Slides>
  <Notes>39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0" baseType="lpstr">
      <vt:lpstr>Arial</vt:lpstr>
      <vt:lpstr>宋体</vt:lpstr>
      <vt:lpstr>Wingdings</vt:lpstr>
      <vt:lpstr>Verdana</vt:lpstr>
      <vt:lpstr>Times New Roman</vt:lpstr>
      <vt:lpstr>Tahoma</vt:lpstr>
      <vt:lpstr>Symbol</vt:lpstr>
      <vt:lpstr>Lucida Sans Unicode</vt:lpstr>
      <vt:lpstr>华文中宋</vt:lpstr>
      <vt:lpstr>xobjects</vt:lpstr>
      <vt:lpstr>Microsoft 公式 3.0</vt:lpstr>
      <vt:lpstr>MathType 5.0 Equation</vt:lpstr>
      <vt:lpstr>集合论</vt:lpstr>
      <vt:lpstr>集合论</vt:lpstr>
      <vt:lpstr>集合论</vt:lpstr>
      <vt:lpstr>集合论</vt:lpstr>
      <vt:lpstr>集合论</vt:lpstr>
      <vt:lpstr>集合论</vt:lpstr>
      <vt:lpstr>第六章  集合代数</vt:lpstr>
      <vt:lpstr>幻灯片 8</vt:lpstr>
      <vt:lpstr>6.1 集合的基本概念</vt:lpstr>
      <vt:lpstr>6.1 集合的基本概念</vt:lpstr>
      <vt:lpstr>6.1 集合的基本概念</vt:lpstr>
      <vt:lpstr>6.1 集合的基本概念</vt:lpstr>
      <vt:lpstr>6.1 集合的基本概念</vt:lpstr>
      <vt:lpstr>6.1 集合的基本概念</vt:lpstr>
      <vt:lpstr>6.1 集合的基本概念</vt:lpstr>
      <vt:lpstr>6.1 集合的基本概念</vt:lpstr>
      <vt:lpstr>6.1 集合的基本概念</vt:lpstr>
      <vt:lpstr>6.1 集合的基本概念</vt:lpstr>
      <vt:lpstr>幻灯片 19</vt:lpstr>
      <vt:lpstr>6.2 集合的运算</vt:lpstr>
      <vt:lpstr>6.2 集合的运算</vt:lpstr>
      <vt:lpstr>6.2 集合的运算</vt:lpstr>
      <vt:lpstr>6.2 集合的运算</vt:lpstr>
      <vt:lpstr>6.2 集合的运算</vt:lpstr>
      <vt:lpstr>回顾</vt:lpstr>
      <vt:lpstr>回顾</vt:lpstr>
      <vt:lpstr>回顾</vt:lpstr>
      <vt:lpstr>6.2 集合的运算</vt:lpstr>
      <vt:lpstr>6.2 集合的运算</vt:lpstr>
      <vt:lpstr>6.2 集合的运算</vt:lpstr>
      <vt:lpstr>6.2 集合的运算</vt:lpstr>
      <vt:lpstr>6.2 集合的运算</vt:lpstr>
      <vt:lpstr>文氏图</vt:lpstr>
      <vt:lpstr>6.2 集合的运算</vt:lpstr>
      <vt:lpstr>6.2 集合的运算</vt:lpstr>
      <vt:lpstr>6.2 集合的运算</vt:lpstr>
      <vt:lpstr>6.2 集合的运算</vt:lpstr>
      <vt:lpstr>6.2 集合的运算</vt:lpstr>
      <vt:lpstr>6.2 集合的运算</vt:lpstr>
      <vt:lpstr>6.2 集合的运算</vt:lpstr>
      <vt:lpstr>6.2 集合的运算</vt:lpstr>
      <vt:lpstr>6.2 集合的运算</vt:lpstr>
      <vt:lpstr>6.2 集合的运算</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6.3 集合恒等式</vt:lpstr>
      <vt:lpstr>作业</vt:lpstr>
    </vt:vector>
  </TitlesOfParts>
  <Company>SEU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Cynthia</dc:creator>
  <cp:lastModifiedBy>apple</cp:lastModifiedBy>
  <cp:revision>797</cp:revision>
  <dcterms:created xsi:type="dcterms:W3CDTF">2002-08-26T01:58:28Z</dcterms:created>
  <dcterms:modified xsi:type="dcterms:W3CDTF">2018-04-14T23:42:55Z</dcterms:modified>
</cp:coreProperties>
</file>